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38" r:id="rId2"/>
    <p:sldId id="439" r:id="rId3"/>
    <p:sldId id="440" r:id="rId4"/>
    <p:sldId id="376" r:id="rId5"/>
    <p:sldId id="377" r:id="rId6"/>
    <p:sldId id="378" r:id="rId7"/>
    <p:sldId id="379" r:id="rId8"/>
    <p:sldId id="380" r:id="rId9"/>
    <p:sldId id="381" r:id="rId10"/>
    <p:sldId id="441" r:id="rId11"/>
    <p:sldId id="382" r:id="rId12"/>
    <p:sldId id="444" r:id="rId13"/>
    <p:sldId id="419" r:id="rId14"/>
    <p:sldId id="420" r:id="rId15"/>
    <p:sldId id="383" r:id="rId16"/>
    <p:sldId id="435" r:id="rId17"/>
    <p:sldId id="384" r:id="rId18"/>
    <p:sldId id="385" r:id="rId19"/>
    <p:sldId id="421" r:id="rId20"/>
    <p:sldId id="386" r:id="rId21"/>
    <p:sldId id="422" r:id="rId22"/>
    <p:sldId id="387" r:id="rId23"/>
    <p:sldId id="388" r:id="rId24"/>
    <p:sldId id="423" r:id="rId25"/>
    <p:sldId id="390" r:id="rId26"/>
    <p:sldId id="391" r:id="rId27"/>
    <p:sldId id="446" r:id="rId28"/>
    <p:sldId id="392" r:id="rId29"/>
    <p:sldId id="437" r:id="rId30"/>
    <p:sldId id="394" r:id="rId31"/>
    <p:sldId id="395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5CC"/>
    <a:srgbClr val="96680C"/>
    <a:srgbClr val="BC4744"/>
    <a:srgbClr val="D0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86006" autoAdjust="0"/>
  </p:normalViewPr>
  <p:slideViewPr>
    <p:cSldViewPr>
      <p:cViewPr varScale="1">
        <p:scale>
          <a:sx n="84" d="100"/>
          <a:sy n="84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png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971566-6DDB-4E6A-8BA3-62E787CA4AD1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B25C8B-B7FF-4528-9538-941BD1F6B7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06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mtClean="0"/>
              <a:t>如果不考虑无限面</a:t>
            </a:r>
            <a:r>
              <a:rPr lang="en-US" altLang="zh-CN" smtClean="0"/>
              <a:t>,</a:t>
            </a:r>
            <a:r>
              <a:rPr lang="zh-CN" altLang="en-US" smtClean="0"/>
              <a:t>那么应该满足</a:t>
            </a:r>
            <a:r>
              <a:rPr lang="en-US" altLang="zh-CN" smtClean="0">
                <a:latin typeface="+mn-ea"/>
              </a:rPr>
              <a:t>n</a:t>
            </a:r>
            <a:r>
              <a:rPr lang="en-US" altLang="zh-CN" baseline="-25000" smtClean="0"/>
              <a:t>i</a:t>
            </a:r>
            <a:r>
              <a:rPr lang="en-US" altLang="zh-CN" smtClean="0">
                <a:latin typeface="+mn-ea"/>
              </a:rPr>
              <a:t>-m</a:t>
            </a:r>
            <a:r>
              <a:rPr lang="en-US" altLang="zh-CN" baseline="-25000" smtClean="0"/>
              <a:t>i</a:t>
            </a:r>
            <a:r>
              <a:rPr lang="en-US" altLang="zh-CN" smtClean="0">
                <a:latin typeface="+mn-ea"/>
              </a:rPr>
              <a:t>+r</a:t>
            </a:r>
            <a:r>
              <a:rPr lang="en-US" altLang="zh-CN" baseline="-25000" smtClean="0"/>
              <a:t>i</a:t>
            </a:r>
            <a:r>
              <a:rPr lang="en-US" altLang="zh-CN" smtClean="0">
                <a:latin typeface="+mn-ea"/>
              </a:rPr>
              <a:t>=1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mtClean="0">
                <a:latin typeface="+mn-ea"/>
              </a:rPr>
              <a:t>则</a:t>
            </a:r>
            <a:r>
              <a:rPr lang="en-US" altLang="zh-CN" smtClean="0">
                <a:latin typeface="+mn-ea"/>
              </a:rPr>
              <a:t>n-m+r=k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mtClean="0">
                <a:latin typeface="+mn-ea"/>
              </a:rPr>
              <a:t>再加上一个外部面</a:t>
            </a:r>
            <a:r>
              <a:rPr lang="en-US" altLang="zh-CN" smtClean="0">
                <a:latin typeface="+mn-ea"/>
              </a:rPr>
              <a:t>, n-m+r=k+1</a:t>
            </a:r>
            <a:endParaRPr lang="zh-CN" altLang="en-US"/>
          </a:p>
        </p:txBody>
      </p:sp>
      <p:sp>
        <p:nvSpPr>
          <p:cNvPr id="1955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4B7B5-E1A7-4A20-8839-A0273E797AE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162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1476-B4DC-42A1-B5AD-8FDBB522D5FF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E8C3-D697-4626-84AA-7B9BB68768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32194-328B-4674-B026-8981D1AACCA2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C4B6-B6DB-4CA4-9C02-9FDF9987F2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4B78-9FF7-4753-A5A0-C2A7869DA9FF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9429-BAE9-4CBC-B147-69289FE359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2833-363B-4BA2-BE0B-67AE0BD7B1F7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32AFD-0DFC-4565-98A4-45AB7B9B8D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81A5-F622-4247-BA80-1B17D5EF3209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F42D-1B73-4897-B7D0-EF1FA52C4E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F7FF-A56B-4EC1-A865-F3B64DF64821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732FA-8595-4ACD-A3A8-9B3B198C31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2BCC-EC9B-437A-BCA8-A141D73A42B1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1748-7C51-4558-AE52-9807DF79F3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F385-DE4F-417C-AC67-2E843CF13770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CA5F-07E9-42C4-BB23-73083DCF69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7349-18FF-4893-ADE1-BA8F4ABE0D4D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DA5-7A5E-4DCF-A207-4BF460C1F2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B206-BCC6-4410-A8BF-8467B18B969E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C53D-7836-4779-BBEA-D51957A7B5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4DF2-06A5-49FE-800E-771E0E5D21E5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07E7-B322-4673-B27E-0EBFDBE2DD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968E73-1596-4BCE-B12A-8A8D194694FF}" type="datetimeFigureOut">
              <a:rPr lang="zh-CN" altLang="en-US"/>
              <a:pPr>
                <a:defRPr/>
              </a:pPr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AE0C4D-EB23-48B9-88EF-9B518D7C08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 idx="4294967295"/>
          </p:nvPr>
        </p:nvSpPr>
        <p:spPr>
          <a:xfrm>
            <a:off x="971550" y="1268413"/>
            <a:ext cx="6337300" cy="2808287"/>
          </a:xfrm>
        </p:spPr>
        <p:txBody>
          <a:bodyPr tIns="0" bIns="0" anchor="b"/>
          <a:lstStyle/>
          <a:p>
            <a:pPr>
              <a:lnSpc>
                <a:spcPct val="85000"/>
              </a:lnSpc>
            </a:pPr>
            <a:r>
              <a:rPr lang="zh-CN" altLang="en-US" sz="4800" smtClean="0"/>
              <a:t>图论</a:t>
            </a:r>
            <a:r>
              <a:rPr lang="en-US" altLang="zh-CN" sz="4800" smtClean="0"/>
              <a:t/>
            </a:r>
            <a:br>
              <a:rPr lang="en-US" altLang="zh-CN" sz="4800" smtClean="0"/>
            </a:br>
            <a:r>
              <a:rPr lang="en-US" altLang="zh-CN" sz="4800" smtClean="0"/>
              <a:t/>
            </a:r>
            <a:br>
              <a:rPr lang="en-US" altLang="zh-CN" sz="4800" smtClean="0"/>
            </a:br>
            <a:r>
              <a:rPr lang="en-US" altLang="zh-CN" sz="4800" smtClean="0"/>
              <a:t/>
            </a:r>
            <a:br>
              <a:rPr lang="en-US" altLang="zh-CN" sz="4800" smtClean="0"/>
            </a:br>
            <a:r>
              <a:rPr lang="zh-CN" altLang="en-US" sz="4800" smtClean="0"/>
              <a:t>第</a:t>
            </a:r>
            <a:r>
              <a:rPr lang="en-US" altLang="zh-CN" sz="4800" smtClean="0"/>
              <a:t>17</a:t>
            </a:r>
            <a:r>
              <a:rPr lang="zh-CN" altLang="en-US" sz="4800" smtClean="0"/>
              <a:t>章　平面图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2075" y="1330325"/>
            <a:ext cx="813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证： 充分性留在第二节的最后证明，下面只证必要性。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2075" y="1762125"/>
            <a:ext cx="792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由简单平面图，知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中无环和平行边。由前面定理可知，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中无割点和桥，于是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中各面的次数大于或等于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3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2075" y="2497138"/>
            <a:ext cx="568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下面只需证明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各面的次数不可能大于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3.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假设面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Ri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的次数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deg(Ri)=s≥4,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如图所示。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2075" y="3189288"/>
            <a:ext cx="5616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在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中，若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v1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v3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不相邻，在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Ri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内加边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(v1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v3)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不破坏平面性，这与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是极大平面图矛盾，因而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v1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v3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必相邻，由于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Ri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的存在，边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(v1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v3)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必在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Ri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外。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2075" y="4441825"/>
            <a:ext cx="820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类似地，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v2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v4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也必相邻，且边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(v2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v4)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也必在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Ri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外部 。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2075" y="4873625"/>
            <a:ext cx="8208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于是必产生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(v1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v3)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(v2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，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v4)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相交于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Ri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的外部，这又矛盾于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是平面图。所以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G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的每个面为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3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条边所围，也就是各面次数均为</a:t>
            </a:r>
            <a:r>
              <a:rPr lang="en-US" altLang="zh-CN" sz="2000">
                <a:latin typeface="Times New Roman" pitchFamily="18" charset="0"/>
                <a:ea typeface="楷体" pitchFamily="49" charset="-122"/>
              </a:rPr>
              <a:t>3</a:t>
            </a:r>
            <a:r>
              <a:rPr lang="zh-CN" altLang="en-US" sz="2000">
                <a:latin typeface="Times New Roman" pitchFamily="18" charset="0"/>
                <a:ea typeface="楷体" pitchFamily="49" charset="-122"/>
              </a:rPr>
              <a:t>，得证。</a:t>
            </a:r>
          </a:p>
        </p:txBody>
      </p:sp>
      <p:pic>
        <p:nvPicPr>
          <p:cNvPr id="8" name="Picture 14" descr="descret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075" y="2495550"/>
            <a:ext cx="2247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92075" y="260350"/>
            <a:ext cx="86566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ea typeface="宋体" charset="-122"/>
                <a:cs typeface="+mn-cs"/>
              </a:rPr>
              <a:t>设</a:t>
            </a:r>
            <a:r>
              <a:rPr lang="en-US" altLang="zh-CN" sz="2400" dirty="0">
                <a:ea typeface="宋体" charset="-122"/>
                <a:cs typeface="+mn-cs"/>
              </a:rPr>
              <a:t>G</a:t>
            </a:r>
            <a:r>
              <a:rPr lang="zh-CN" altLang="en-US" sz="2400" dirty="0">
                <a:ea typeface="宋体" charset="-122"/>
                <a:cs typeface="+mn-cs"/>
              </a:rPr>
              <a:t>是</a:t>
            </a:r>
            <a:r>
              <a:rPr lang="en-US" altLang="zh-CN" sz="2400" dirty="0">
                <a:latin typeface="+mn-ea"/>
                <a:ea typeface="宋体" charset="-122"/>
                <a:cs typeface="+mn-cs"/>
              </a:rPr>
              <a:t>n(n≥3)</a:t>
            </a:r>
            <a:r>
              <a:rPr lang="zh-CN" altLang="en-US" sz="2400" dirty="0">
                <a:latin typeface="+mn-ea"/>
                <a:ea typeface="宋体" charset="-122"/>
                <a:cs typeface="+mn-cs"/>
              </a:rPr>
              <a:t>阶简单连通的平面图，</a:t>
            </a:r>
            <a:r>
              <a:rPr lang="en-US" altLang="zh-CN" sz="2400" dirty="0">
                <a:latin typeface="+mn-ea"/>
                <a:ea typeface="宋体" charset="-122"/>
                <a:cs typeface="+mn-cs"/>
              </a:rPr>
              <a:t>G</a:t>
            </a:r>
            <a:r>
              <a:rPr lang="zh-CN" altLang="en-US" sz="2400" dirty="0">
                <a:latin typeface="+mn-ea"/>
                <a:ea typeface="宋体" charset="-122"/>
                <a:cs typeface="+mn-cs"/>
              </a:rPr>
              <a:t>为极大平面图当且仅当</a:t>
            </a:r>
            <a:r>
              <a:rPr lang="en-US" altLang="zh-CN" sz="2400" dirty="0">
                <a:latin typeface="+mn-ea"/>
                <a:ea typeface="宋体" charset="-122"/>
                <a:cs typeface="+mn-cs"/>
              </a:rPr>
              <a:t>G</a:t>
            </a:r>
            <a:r>
              <a:rPr lang="zh-CN" altLang="en-US" sz="2400" dirty="0">
                <a:latin typeface="+mn-ea"/>
                <a:ea typeface="宋体" charset="-122"/>
                <a:cs typeface="+mn-cs"/>
              </a:rPr>
              <a:t>的每个面的次数均为</a:t>
            </a:r>
            <a:r>
              <a:rPr lang="en-US" altLang="zh-CN" sz="2400" dirty="0">
                <a:latin typeface="+mn-ea"/>
                <a:ea typeface="宋体" charset="-122"/>
                <a:cs typeface="+mn-cs"/>
              </a:rPr>
              <a:t>3</a:t>
            </a:r>
            <a:r>
              <a:rPr lang="zh-CN" altLang="en-US" sz="2400" dirty="0">
                <a:latin typeface="+mn-ea"/>
                <a:ea typeface="宋体" charset="-122"/>
                <a:cs typeface="+mn-cs"/>
              </a:rPr>
              <a:t>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新闻纸"/>
          <p:cNvSpPr>
            <a:spLocks noChangeArrowheads="1"/>
          </p:cNvSpPr>
          <p:nvPr/>
        </p:nvSpPr>
        <p:spPr bwMode="auto">
          <a:xfrm>
            <a:off x="214313" y="1214438"/>
            <a:ext cx="3929062" cy="2000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214313" y="12985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定义 </a:t>
            </a:r>
            <a:r>
              <a:rPr lang="en-US" altLang="zh-CN" sz="2200" b="1">
                <a:latin typeface="Calibri" pitchFamily="34" charset="0"/>
              </a:rPr>
              <a:t>17.4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极小非平面图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714500" y="1327150"/>
            <a:ext cx="2571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若在非平面图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中任意删除一条边，所得图为平面图，则称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为极小非平面图。</a:t>
            </a:r>
          </a:p>
        </p:txBody>
      </p:sp>
      <p:sp>
        <p:nvSpPr>
          <p:cNvPr id="6" name="椭圆 5"/>
          <p:cNvSpPr/>
          <p:nvPr/>
        </p:nvSpPr>
        <p:spPr>
          <a:xfrm>
            <a:off x="5143504" y="1357298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858148" y="1357298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143504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00826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858148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11" name="直接连接符 10"/>
          <p:cNvCxnSpPr>
            <a:stCxn id="0" idx="4"/>
            <a:endCxn id="0" idx="0"/>
          </p:cNvCxnSpPr>
          <p:nvPr/>
        </p:nvCxnSpPr>
        <p:spPr>
          <a:xfrm rot="5400000">
            <a:off x="4500562" y="2535238"/>
            <a:ext cx="1643063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0" idx="4"/>
            <a:endCxn id="0" idx="0"/>
          </p:cNvCxnSpPr>
          <p:nvPr/>
        </p:nvCxnSpPr>
        <p:spPr>
          <a:xfrm rot="16200000" flipH="1">
            <a:off x="5180012" y="1857376"/>
            <a:ext cx="1643063" cy="1357312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0" idx="4"/>
            <a:endCxn id="0" idx="0"/>
          </p:cNvCxnSpPr>
          <p:nvPr/>
        </p:nvCxnSpPr>
        <p:spPr>
          <a:xfrm rot="16200000" flipH="1">
            <a:off x="5858669" y="1178719"/>
            <a:ext cx="1643063" cy="2714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5322888" y="1357313"/>
            <a:ext cx="2714625" cy="2000250"/>
            <a:chOff x="5322099" y="1357298"/>
            <a:chExt cx="2714644" cy="2001058"/>
          </a:xfrm>
        </p:grpSpPr>
        <p:sp>
          <p:nvSpPr>
            <p:cNvPr id="15" name="椭圆 14"/>
            <p:cNvSpPr/>
            <p:nvPr/>
          </p:nvSpPr>
          <p:spPr>
            <a:xfrm>
              <a:off x="6500826" y="1357298"/>
              <a:ext cx="357190" cy="357190"/>
            </a:xfrm>
            <a:prstGeom prst="ellipse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16" name="直接连接符 15"/>
            <p:cNvCxnSpPr>
              <a:stCxn id="0" idx="4"/>
              <a:endCxn id="0" idx="0"/>
            </p:cNvCxnSpPr>
            <p:nvPr/>
          </p:nvCxnSpPr>
          <p:spPr>
            <a:xfrm rot="5400000">
              <a:off x="5178896" y="1857832"/>
              <a:ext cx="1643727" cy="135732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0" idx="0"/>
              <a:endCxn id="0" idx="4"/>
            </p:cNvCxnSpPr>
            <p:nvPr/>
          </p:nvCxnSpPr>
          <p:spPr>
            <a:xfrm rot="5400000" flipH="1" flipV="1">
              <a:off x="5857558" y="2534905"/>
              <a:ext cx="1643727" cy="317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0" idx="0"/>
              <a:endCxn id="0" idx="4"/>
            </p:cNvCxnSpPr>
            <p:nvPr/>
          </p:nvCxnSpPr>
          <p:spPr>
            <a:xfrm rot="16200000" flipV="1">
              <a:off x="6536218" y="1857831"/>
              <a:ext cx="1643727" cy="135732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直接连接符 18"/>
          <p:cNvCxnSpPr>
            <a:stCxn id="0" idx="4"/>
            <a:endCxn id="0" idx="0"/>
          </p:cNvCxnSpPr>
          <p:nvPr/>
        </p:nvCxnSpPr>
        <p:spPr>
          <a:xfrm rot="5400000">
            <a:off x="5858669" y="1178719"/>
            <a:ext cx="1643063" cy="2714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0" idx="0"/>
            <a:endCxn id="0" idx="4"/>
          </p:cNvCxnSpPr>
          <p:nvPr/>
        </p:nvCxnSpPr>
        <p:spPr>
          <a:xfrm rot="5400000" flipH="1" flipV="1">
            <a:off x="6537325" y="1857375"/>
            <a:ext cx="1643063" cy="135731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0" idx="0"/>
          </p:cNvCxnSpPr>
          <p:nvPr/>
        </p:nvCxnSpPr>
        <p:spPr>
          <a:xfrm rot="5400000">
            <a:off x="7233444" y="2518569"/>
            <a:ext cx="1643063" cy="349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组合 21"/>
          <p:cNvGrpSpPr>
            <a:grpSpLocks/>
          </p:cNvGrpSpPr>
          <p:nvPr/>
        </p:nvGrpSpPr>
        <p:grpSpPr bwMode="auto">
          <a:xfrm rot="10800000">
            <a:off x="5322888" y="3714750"/>
            <a:ext cx="2714625" cy="2001838"/>
            <a:chOff x="5319718" y="1357298"/>
            <a:chExt cx="2714644" cy="2001059"/>
          </a:xfrm>
        </p:grpSpPr>
        <p:sp>
          <p:nvSpPr>
            <p:cNvPr id="23" name="椭圆 22"/>
            <p:cNvSpPr/>
            <p:nvPr/>
          </p:nvSpPr>
          <p:spPr>
            <a:xfrm>
              <a:off x="6500826" y="1357298"/>
              <a:ext cx="357190" cy="357190"/>
            </a:xfrm>
            <a:prstGeom prst="ellipse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24" name="直接连接符 23"/>
            <p:cNvCxnSpPr>
              <a:stCxn id="0" idx="4"/>
              <a:endCxn id="0" idx="4"/>
            </p:cNvCxnSpPr>
            <p:nvPr/>
          </p:nvCxnSpPr>
          <p:spPr>
            <a:xfrm rot="16200000" flipH="1" flipV="1">
              <a:off x="5177168" y="1848962"/>
              <a:ext cx="1644010" cy="135891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0" idx="4"/>
              <a:endCxn id="0" idx="4"/>
            </p:cNvCxnSpPr>
            <p:nvPr/>
          </p:nvCxnSpPr>
          <p:spPr>
            <a:xfrm rot="16200000">
              <a:off x="5863767" y="2527623"/>
              <a:ext cx="164401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0" idx="4"/>
              <a:endCxn id="0" idx="4"/>
            </p:cNvCxnSpPr>
            <p:nvPr/>
          </p:nvCxnSpPr>
          <p:spPr>
            <a:xfrm rot="5400000" flipH="1">
              <a:off x="6542427" y="1850550"/>
              <a:ext cx="1644010" cy="135573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任意多边形 26"/>
          <p:cNvSpPr/>
          <p:nvPr/>
        </p:nvSpPr>
        <p:spPr>
          <a:xfrm>
            <a:off x="4757738" y="1162050"/>
            <a:ext cx="3141662" cy="2425700"/>
          </a:xfrm>
          <a:custGeom>
            <a:avLst/>
            <a:gdLst>
              <a:gd name="connsiteX0" fmla="*/ 372533 w 3141133"/>
              <a:gd name="connsiteY0" fmla="*/ 2355850 h 2425700"/>
              <a:gd name="connsiteX1" fmla="*/ 334433 w 3141133"/>
              <a:gd name="connsiteY1" fmla="*/ 2292350 h 2425700"/>
              <a:gd name="connsiteX2" fmla="*/ 80433 w 3141133"/>
              <a:gd name="connsiteY2" fmla="*/ 1555750 h 2425700"/>
              <a:gd name="connsiteX3" fmla="*/ 4233 w 3141133"/>
              <a:gd name="connsiteY3" fmla="*/ 920750 h 2425700"/>
              <a:gd name="connsiteX4" fmla="*/ 55033 w 3141133"/>
              <a:gd name="connsiteY4" fmla="*/ 311150 h 2425700"/>
              <a:gd name="connsiteX5" fmla="*/ 321733 w 3141133"/>
              <a:gd name="connsiteY5" fmla="*/ 44450 h 2425700"/>
              <a:gd name="connsiteX6" fmla="*/ 1566333 w 3141133"/>
              <a:gd name="connsiteY6" fmla="*/ 44450 h 2425700"/>
              <a:gd name="connsiteX7" fmla="*/ 2506133 w 3141133"/>
              <a:gd name="connsiteY7" fmla="*/ 171450 h 2425700"/>
              <a:gd name="connsiteX8" fmla="*/ 3141133 w 3141133"/>
              <a:gd name="connsiteY8" fmla="*/ 32385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133" h="2425700">
                <a:moveTo>
                  <a:pt x="372533" y="2355850"/>
                </a:moveTo>
                <a:cubicBezTo>
                  <a:pt x="377824" y="2390775"/>
                  <a:pt x="383116" y="2425700"/>
                  <a:pt x="334433" y="2292350"/>
                </a:cubicBezTo>
                <a:cubicBezTo>
                  <a:pt x="285750" y="2159000"/>
                  <a:pt x="135466" y="1784350"/>
                  <a:pt x="80433" y="1555750"/>
                </a:cubicBezTo>
                <a:cubicBezTo>
                  <a:pt x="25400" y="1327150"/>
                  <a:pt x="8466" y="1128183"/>
                  <a:pt x="4233" y="920750"/>
                </a:cubicBezTo>
                <a:cubicBezTo>
                  <a:pt x="0" y="713317"/>
                  <a:pt x="2116" y="457200"/>
                  <a:pt x="55033" y="311150"/>
                </a:cubicBezTo>
                <a:cubicBezTo>
                  <a:pt x="107950" y="165100"/>
                  <a:pt x="69850" y="88900"/>
                  <a:pt x="321733" y="44450"/>
                </a:cubicBezTo>
                <a:cubicBezTo>
                  <a:pt x="573616" y="0"/>
                  <a:pt x="1202266" y="23283"/>
                  <a:pt x="1566333" y="44450"/>
                </a:cubicBezTo>
                <a:cubicBezTo>
                  <a:pt x="1930400" y="65617"/>
                  <a:pt x="2243666" y="124883"/>
                  <a:pt x="2506133" y="171450"/>
                </a:cubicBezTo>
                <a:cubicBezTo>
                  <a:pt x="2768600" y="218017"/>
                  <a:pt x="2954866" y="270933"/>
                  <a:pt x="3141133" y="32385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1143000" y="3714750"/>
            <a:ext cx="2143125" cy="2071688"/>
            <a:chOff x="1142976" y="3714752"/>
            <a:chExt cx="2143140" cy="2071702"/>
          </a:xfrm>
        </p:grpSpPr>
        <p:sp>
          <p:nvSpPr>
            <p:cNvPr id="40" name="正五边形 39"/>
            <p:cNvSpPr/>
            <p:nvPr/>
          </p:nvSpPr>
          <p:spPr>
            <a:xfrm>
              <a:off x="1285852" y="3857628"/>
              <a:ext cx="1875248" cy="1785950"/>
            </a:xfrm>
            <a:prstGeom prst="pentagon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071670" y="371475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142976" y="4357694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500166" y="550070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643174" y="550070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000364" y="4357694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47" name="直接连接符 46"/>
            <p:cNvCxnSpPr>
              <a:stCxn id="0" idx="4"/>
              <a:endCxn id="0" idx="1"/>
            </p:cNvCxnSpPr>
            <p:nvPr/>
          </p:nvCxnSpPr>
          <p:spPr>
            <a:xfrm rot="16200000" flipH="1">
              <a:off x="1678761" y="4536289"/>
              <a:ext cx="1541473" cy="46990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0" idx="7"/>
              <a:endCxn id="0" idx="4"/>
            </p:cNvCxnSpPr>
            <p:nvPr/>
          </p:nvCxnSpPr>
          <p:spPr>
            <a:xfrm rot="5400000" flipH="1" flipV="1">
              <a:off x="1208858" y="4536289"/>
              <a:ext cx="1541473" cy="46990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0" idx="2"/>
              <a:endCxn id="0" idx="6"/>
            </p:cNvCxnSpPr>
            <p:nvPr/>
          </p:nvCxnSpPr>
          <p:spPr>
            <a:xfrm rot="10800000">
              <a:off x="1428728" y="4500570"/>
              <a:ext cx="1571636" cy="158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0" idx="3"/>
              <a:endCxn id="0" idx="7"/>
            </p:cNvCxnSpPr>
            <p:nvPr/>
          </p:nvCxnSpPr>
          <p:spPr>
            <a:xfrm rot="5400000">
              <a:off x="1923239" y="4423576"/>
              <a:ext cx="939806" cy="1296996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 rot="1453871">
            <a:off x="3787819" y="4718937"/>
            <a:ext cx="192552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少儿简体" pitchFamily="65" charset="-122"/>
                <a:ea typeface="方正少儿简体" pitchFamily="65" charset="-122"/>
                <a:cs typeface="+mn-cs"/>
              </a:rPr>
              <a:t>每个面的次数</a:t>
            </a:r>
            <a:endParaRPr lang="en-US" altLang="zh-CN" sz="22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少儿简体" pitchFamily="65" charset="-122"/>
              <a:ea typeface="方正少儿简体" pitchFamily="65" charset="-122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少儿简体" pitchFamily="65" charset="-122"/>
                <a:ea typeface="方正少儿简体" pitchFamily="65" charset="-122"/>
                <a:cs typeface="+mn-cs"/>
              </a:rPr>
              <a:t>是多少</a:t>
            </a:r>
            <a:r>
              <a:rPr lang="en-US" altLang="zh-CN" sz="2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少儿简体" pitchFamily="65" charset="-122"/>
                <a:ea typeface="方正少儿简体" pitchFamily="65" charset="-122"/>
                <a:cs typeface="+mn-cs"/>
              </a:rPr>
              <a:t>?</a:t>
            </a:r>
            <a:endParaRPr lang="zh-CN" altLang="en-US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少儿简体" pitchFamily="65" charset="-122"/>
              <a:ea typeface="方正少儿简体" pitchFamily="65" charset="-122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52629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多面体顶点、面数、棱数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1557338"/>
            <a:ext cx="39052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716463" y="2420938"/>
          <a:ext cx="4103687" cy="1655763"/>
        </p:xfrm>
        <a:graphic>
          <a:graphicData uri="http://schemas.openxmlformats.org/drawingml/2006/table">
            <a:tbl>
              <a:tblPr/>
              <a:tblGrid>
                <a:gridCol w="868362"/>
                <a:gridCol w="852488"/>
                <a:gridCol w="655637"/>
                <a:gridCol w="758825"/>
                <a:gridCol w="9683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图形编号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顶点数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面数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棱数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V+F</a:t>
                      </a: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</a:t>
            </a:r>
          </a:p>
        </p:txBody>
      </p:sp>
      <p:sp>
        <p:nvSpPr>
          <p:cNvPr id="2478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47828" name="Object 20"/>
          <p:cNvGraphicFramePr>
            <a:graphicFrameLocks noChangeAspect="1"/>
          </p:cNvGraphicFramePr>
          <p:nvPr/>
        </p:nvGraphicFramePr>
        <p:xfrm>
          <a:off x="684213" y="1412875"/>
          <a:ext cx="4416425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6" name="BMP 图像" r:id="rId3" imgW="0" imgH="0" progId="PBrush">
                  <p:embed/>
                </p:oleObj>
              </mc:Choice>
              <mc:Fallback>
                <p:oleObj name="BMP 图像" r:id="rId3" imgW="0" imgH="0" progId="PBrus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4416425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1504" name="Object 21"/>
          <p:cNvGraphicFramePr>
            <a:graphicFrameLocks noChangeAspect="1"/>
          </p:cNvGraphicFramePr>
          <p:nvPr/>
        </p:nvGraphicFramePr>
        <p:xfrm>
          <a:off x="611188" y="4149725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7" r:id="rId5" imgW="1299240" imgH="1299240" progId="">
                  <p:embed/>
                </p:oleObj>
              </mc:Choice>
              <mc:Fallback>
                <p:oleObj r:id="rId5" imgW="1299240" imgH="129924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149725"/>
                        <a:ext cx="1143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3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1507" name="Object 22"/>
          <p:cNvGraphicFramePr>
            <a:graphicFrameLocks noChangeAspect="1"/>
          </p:cNvGraphicFramePr>
          <p:nvPr/>
        </p:nvGraphicFramePr>
        <p:xfrm>
          <a:off x="2124075" y="4076700"/>
          <a:ext cx="1714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8" r:id="rId7" imgW="1971000" imgH="1306080" progId="">
                  <p:embed/>
                </p:oleObj>
              </mc:Choice>
              <mc:Fallback>
                <p:oleObj r:id="rId7" imgW="1971000" imgH="13060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076700"/>
                        <a:ext cx="17145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3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1509" name="Object 23"/>
          <p:cNvGraphicFramePr>
            <a:graphicFrameLocks noChangeAspect="1"/>
          </p:cNvGraphicFramePr>
          <p:nvPr/>
        </p:nvGraphicFramePr>
        <p:xfrm>
          <a:off x="4233863" y="4005263"/>
          <a:ext cx="6762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9" r:id="rId9" imgW="1290240" imgH="2510640" progId="">
                  <p:embed/>
                </p:oleObj>
              </mc:Choice>
              <mc:Fallback>
                <p:oleObj r:id="rId9" imgW="1290240" imgH="251064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4005263"/>
                        <a:ext cx="676275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5040313" y="2781300"/>
          <a:ext cx="3924300" cy="1103313"/>
        </p:xfrm>
        <a:graphic>
          <a:graphicData uri="http://schemas.openxmlformats.org/drawingml/2006/table">
            <a:tbl>
              <a:tblPr/>
              <a:tblGrid>
                <a:gridCol w="830262"/>
                <a:gridCol w="815975"/>
                <a:gridCol w="625475"/>
                <a:gridCol w="725488"/>
                <a:gridCol w="9271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图形编号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顶点数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面数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棱数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V+F</a:t>
                      </a:r>
                      <a:r>
                        <a:rPr kumimoji="0" lang="zh-CN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</a:t>
            </a:r>
          </a:p>
        </p:txBody>
      </p:sp>
      <p:sp>
        <p:nvSpPr>
          <p:cNvPr id="2498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1979613" y="2276475"/>
          <a:ext cx="449262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3" name="BMP 图像" r:id="rId3" imgW="3343742" imgH="1714739" progId="PBrush">
                  <p:embed/>
                </p:oleObj>
              </mc:Choice>
              <mc:Fallback>
                <p:oleObj name="BMP 图像" r:id="rId3" imgW="3343742" imgH="171473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276475"/>
                        <a:ext cx="4492625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14313" y="1285875"/>
            <a:ext cx="8572500" cy="10001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50883" name="Rectangle 3"/>
          <p:cNvSpPr txBox="1">
            <a:spLocks noChangeArrowheads="1"/>
          </p:cNvSpPr>
          <p:nvPr/>
        </p:nvSpPr>
        <p:spPr bwMode="auto">
          <a:xfrm>
            <a:off x="214313" y="1357313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定理 </a:t>
            </a:r>
            <a:r>
              <a:rPr lang="en-US" altLang="zh-CN" sz="2200" b="1">
                <a:latin typeface="Calibri" pitchFamily="34" charset="0"/>
              </a:rPr>
              <a:t>17.6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250884" name="TextBox 4"/>
          <p:cNvSpPr txBox="1">
            <a:spLocks noChangeArrowheads="1"/>
          </p:cNvSpPr>
          <p:nvPr/>
        </p:nvSpPr>
        <p:spPr bwMode="auto">
          <a:xfrm>
            <a:off x="1714500" y="1357313"/>
            <a:ext cx="6858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设连通平面图的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的顶点数、边数和面数分别为</a:t>
            </a:r>
            <a:r>
              <a:rPr lang="en-US" altLang="zh-CN" sz="2200">
                <a:latin typeface="Calibri" pitchFamily="34" charset="0"/>
              </a:rPr>
              <a:t>n</a:t>
            </a:r>
            <a:r>
              <a:rPr lang="zh-CN" altLang="en-US" sz="2200">
                <a:latin typeface="Calibri" pitchFamily="34" charset="0"/>
              </a:rPr>
              <a:t>、</a:t>
            </a:r>
            <a:r>
              <a:rPr lang="en-US" altLang="zh-CN" sz="2200">
                <a:latin typeface="Calibri" pitchFamily="34" charset="0"/>
              </a:rPr>
              <a:t>m</a:t>
            </a:r>
            <a:r>
              <a:rPr lang="zh-CN" altLang="en-US" sz="2200">
                <a:latin typeface="Calibri" pitchFamily="34" charset="0"/>
              </a:rPr>
              <a:t>和</a:t>
            </a:r>
            <a:r>
              <a:rPr lang="en-US" altLang="zh-CN" sz="2200">
                <a:latin typeface="Calibri" pitchFamily="34" charset="0"/>
              </a:rPr>
              <a:t>r</a:t>
            </a:r>
            <a:r>
              <a:rPr lang="zh-CN" altLang="en-US" sz="2200">
                <a:latin typeface="Calibri" pitchFamily="34" charset="0"/>
              </a:rPr>
              <a:t>，则有</a:t>
            </a:r>
            <a:r>
              <a:rPr lang="en-US" altLang="zh-CN" sz="2200">
                <a:latin typeface="Calibri" pitchFamily="34" charset="0"/>
              </a:rPr>
              <a:t>n-m+r = 2</a:t>
            </a:r>
            <a:r>
              <a:rPr lang="zh-CN" altLang="en-US" sz="2200">
                <a:latin typeface="Calibri" pitchFamily="34" charset="0"/>
              </a:rPr>
              <a:t>成立。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85750" y="2109788"/>
            <a:ext cx="8358188" cy="777875"/>
            <a:chOff x="785757" y="2328356"/>
            <a:chExt cx="8358243" cy="776344"/>
          </a:xfrm>
        </p:grpSpPr>
        <p:sp>
          <p:nvSpPr>
            <p:cNvPr id="8" name="TextBox 7"/>
            <p:cNvSpPr txBox="1"/>
            <p:nvPr/>
          </p:nvSpPr>
          <p:spPr>
            <a:xfrm>
              <a:off x="785757" y="2674359"/>
              <a:ext cx="8358243" cy="43034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dirty="0">
                  <a:latin typeface="Tahoma" pitchFamily="34" charset="0"/>
                  <a:ea typeface="方正卡通简体" pitchFamily="65" charset="-122"/>
                  <a:cs typeface="Tahoma" pitchFamily="34" charset="0"/>
                </a:rPr>
                <a:t>既然观察到所有的简单多面体都具有该性质，不妨使用数学归纳法</a:t>
              </a:r>
            </a:p>
          </p:txBody>
        </p:sp>
        <p:sp>
          <p:nvSpPr>
            <p:cNvPr id="9" name="Litebulb"/>
            <p:cNvSpPr>
              <a:spLocks noEditPoints="1" noChangeArrowheads="1"/>
            </p:cNvSpPr>
            <p:nvPr/>
          </p:nvSpPr>
          <p:spPr bwMode="auto">
            <a:xfrm rot="1011192">
              <a:off x="8702528" y="2328356"/>
              <a:ext cx="371707" cy="53633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00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rgbClr val="FFC000">
                  <a:alpha val="60000"/>
                </a:srgbClr>
              </a:glo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2928938"/>
            <a:ext cx="82899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边数</a:t>
            </a:r>
            <a:r>
              <a:rPr lang="en-US" altLang="zh-CN" sz="2200">
                <a:latin typeface="Calibri" pitchFamily="34" charset="0"/>
              </a:rPr>
              <a:t>m</a:t>
            </a:r>
            <a:r>
              <a:rPr lang="zh-CN" altLang="en-US" sz="2200">
                <a:latin typeface="Calibri" pitchFamily="34" charset="0"/>
              </a:rPr>
              <a:t>为</a:t>
            </a:r>
            <a:r>
              <a:rPr lang="en-US" altLang="zh-CN" sz="2200">
                <a:latin typeface="Calibri" pitchFamily="34" charset="0"/>
              </a:rPr>
              <a:t>0</a:t>
            </a:r>
            <a:r>
              <a:rPr lang="zh-CN" altLang="en-US" sz="2200">
                <a:latin typeface="Calibri" pitchFamily="34" charset="0"/>
              </a:rPr>
              <a:t>，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为平凡图，此时</a:t>
            </a:r>
            <a:r>
              <a:rPr lang="en-US" altLang="zh-CN" sz="2200">
                <a:latin typeface="Calibri" pitchFamily="34" charset="0"/>
              </a:rPr>
              <a:t>n=1, m=0, r=1</a:t>
            </a:r>
            <a:r>
              <a:rPr lang="zh-CN" altLang="en-US" sz="2200">
                <a:latin typeface="Calibri" pitchFamily="34" charset="0"/>
              </a:rPr>
              <a:t>，结论成立。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" y="3357563"/>
            <a:ext cx="82899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设</a:t>
            </a:r>
            <a:r>
              <a:rPr lang="en-US" altLang="zh-CN" sz="2200">
                <a:latin typeface="Calibri" pitchFamily="34" charset="0"/>
              </a:rPr>
              <a:t>m=k</a:t>
            </a:r>
            <a:r>
              <a:rPr lang="zh-CN" altLang="en-US" sz="2200">
                <a:latin typeface="Calibri" pitchFamily="34" charset="0"/>
              </a:rPr>
              <a:t>时结论也成立。当</a:t>
            </a:r>
            <a:r>
              <a:rPr lang="en-US" altLang="zh-CN" sz="2200">
                <a:latin typeface="Calibri" pitchFamily="34" charset="0"/>
              </a:rPr>
              <a:t>m=k+1</a:t>
            </a:r>
            <a:r>
              <a:rPr lang="zh-CN" altLang="en-US" sz="2200">
                <a:latin typeface="Calibri" pitchFamily="34" charset="0"/>
              </a:rPr>
              <a:t>时，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存在如下情况：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625" y="3713163"/>
            <a:ext cx="8289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若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是树，且存在至少一条边，则至少存在两片树叶。设</a:t>
            </a:r>
            <a:r>
              <a:rPr lang="en-US" altLang="zh-CN" sz="2200">
                <a:latin typeface="Calibri" pitchFamily="34" charset="0"/>
              </a:rPr>
              <a:t>v</a:t>
            </a:r>
            <a:r>
              <a:rPr lang="zh-CN" altLang="en-US" sz="2200">
                <a:latin typeface="Calibri" pitchFamily="34" charset="0"/>
              </a:rPr>
              <a:t>为树叶，令</a:t>
            </a:r>
            <a:r>
              <a:rPr lang="en-US" altLang="zh-CN" sz="2200">
                <a:latin typeface="Calibri" pitchFamily="34" charset="0"/>
              </a:rPr>
              <a:t>G’=G-v</a:t>
            </a:r>
            <a:r>
              <a:rPr lang="zh-CN" altLang="en-US" sz="2200">
                <a:latin typeface="Calibri" pitchFamily="34" charset="0"/>
              </a:rPr>
              <a:t>，则</a:t>
            </a:r>
            <a:r>
              <a:rPr lang="en-US" altLang="zh-CN" sz="2200">
                <a:latin typeface="Calibri" pitchFamily="34" charset="0"/>
              </a:rPr>
              <a:t>G’</a:t>
            </a:r>
            <a:r>
              <a:rPr lang="zh-CN" altLang="en-US" sz="2200">
                <a:latin typeface="Calibri" pitchFamily="34" charset="0"/>
              </a:rPr>
              <a:t>的边数为</a:t>
            </a:r>
            <a:r>
              <a:rPr lang="en-US" altLang="zh-CN" sz="2200">
                <a:latin typeface="Calibri" pitchFamily="34" charset="0"/>
              </a:rPr>
              <a:t>k</a:t>
            </a:r>
            <a:r>
              <a:rPr lang="zh-CN" altLang="en-US" sz="2200">
                <a:latin typeface="Calibri" pitchFamily="34" charset="0"/>
              </a:rPr>
              <a:t>，此时有</a:t>
            </a:r>
            <a:r>
              <a:rPr lang="en-US" altLang="zh-CN" sz="2200">
                <a:latin typeface="Calibri" pitchFamily="34" charset="0"/>
              </a:rPr>
              <a:t>n’-m’+r’=2</a:t>
            </a:r>
            <a:r>
              <a:rPr lang="zh-CN" altLang="en-US" sz="2200">
                <a:latin typeface="Calibri" pitchFamily="34" charset="0"/>
              </a:rPr>
              <a:t>，</a:t>
            </a:r>
            <a:r>
              <a:rPr lang="en-US" altLang="zh-CN" sz="2200">
                <a:latin typeface="Calibri" pitchFamily="34" charset="0"/>
              </a:rPr>
              <a:t>n=n’+1</a:t>
            </a:r>
            <a:r>
              <a:rPr lang="zh-CN" altLang="en-US" sz="2200">
                <a:latin typeface="Calibri" pitchFamily="34" charset="0"/>
              </a:rPr>
              <a:t>，</a:t>
            </a:r>
            <a:r>
              <a:rPr lang="en-US" altLang="zh-CN" sz="2200">
                <a:latin typeface="Calibri" pitchFamily="34" charset="0"/>
              </a:rPr>
              <a:t>m=m’+1</a:t>
            </a:r>
            <a:r>
              <a:rPr lang="zh-CN" altLang="en-US" sz="2200">
                <a:latin typeface="Calibri" pitchFamily="34" charset="0"/>
              </a:rPr>
              <a:t>，</a:t>
            </a:r>
            <a:r>
              <a:rPr lang="en-US" altLang="zh-CN" sz="2200">
                <a:latin typeface="Calibri" pitchFamily="34" charset="0"/>
              </a:rPr>
              <a:t>r=r’</a:t>
            </a:r>
            <a:r>
              <a:rPr lang="zh-CN" altLang="en-US" sz="2200">
                <a:latin typeface="Calibri" pitchFamily="34" charset="0"/>
              </a:rPr>
              <a:t>，因此有</a:t>
            </a:r>
            <a:r>
              <a:rPr lang="en-US" altLang="zh-CN" sz="2200">
                <a:latin typeface="Calibri" pitchFamily="34" charset="0"/>
              </a:rPr>
              <a:t>n-m+r=2</a:t>
            </a:r>
            <a:r>
              <a:rPr lang="zh-CN" altLang="en-US" sz="2200">
                <a:latin typeface="Calibri" pitchFamily="34" charset="0"/>
              </a:rPr>
              <a:t>成立。</a:t>
            </a:r>
            <a:endParaRPr lang="en-US" altLang="zh-CN" sz="22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" y="4857750"/>
            <a:ext cx="8286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若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中包含圈，设</a:t>
            </a:r>
            <a:r>
              <a:rPr lang="en-US" altLang="zh-CN" sz="2200">
                <a:latin typeface="Calibri" pitchFamily="34" charset="0"/>
              </a:rPr>
              <a:t>e</a:t>
            </a:r>
            <a:r>
              <a:rPr lang="zh-CN" altLang="en-US" sz="2200">
                <a:latin typeface="Calibri" pitchFamily="34" charset="0"/>
              </a:rPr>
              <a:t>是圈上某边，令</a:t>
            </a:r>
            <a:r>
              <a:rPr lang="en-US" altLang="zh-CN" sz="2200">
                <a:latin typeface="Calibri" pitchFamily="34" charset="0"/>
              </a:rPr>
              <a:t>G’=G-e</a:t>
            </a:r>
            <a:r>
              <a:rPr lang="zh-CN" altLang="en-US" sz="2200">
                <a:latin typeface="Calibri" pitchFamily="34" charset="0"/>
              </a:rPr>
              <a:t>，则</a:t>
            </a:r>
            <a:r>
              <a:rPr lang="en-US" altLang="zh-CN" sz="2200">
                <a:latin typeface="Calibri" pitchFamily="34" charset="0"/>
              </a:rPr>
              <a:t>G’</a:t>
            </a:r>
            <a:r>
              <a:rPr lang="zh-CN" altLang="en-US" sz="2200">
                <a:latin typeface="Calibri" pitchFamily="34" charset="0"/>
              </a:rPr>
              <a:t>边数为</a:t>
            </a:r>
            <a:r>
              <a:rPr lang="en-US" altLang="zh-CN" sz="2200">
                <a:latin typeface="Calibri" pitchFamily="34" charset="0"/>
              </a:rPr>
              <a:t>k</a:t>
            </a:r>
            <a:r>
              <a:rPr lang="zh-CN" altLang="en-US" sz="2200">
                <a:latin typeface="Calibri" pitchFamily="34" charset="0"/>
              </a:rPr>
              <a:t>，此时有</a:t>
            </a:r>
            <a:r>
              <a:rPr lang="en-US" altLang="zh-CN" sz="2200">
                <a:latin typeface="Calibri" pitchFamily="34" charset="0"/>
              </a:rPr>
              <a:t>n=n’</a:t>
            </a:r>
            <a:r>
              <a:rPr lang="zh-CN" altLang="en-US" sz="2200">
                <a:latin typeface="Calibri" pitchFamily="34" charset="0"/>
              </a:rPr>
              <a:t>，</a:t>
            </a:r>
            <a:r>
              <a:rPr lang="en-US" altLang="zh-CN" sz="2200">
                <a:latin typeface="Calibri" pitchFamily="34" charset="0"/>
              </a:rPr>
              <a:t>m=m’+1</a:t>
            </a:r>
            <a:r>
              <a:rPr lang="zh-CN" altLang="en-US" sz="2200">
                <a:latin typeface="Calibri" pitchFamily="34" charset="0"/>
              </a:rPr>
              <a:t>，</a:t>
            </a:r>
            <a:r>
              <a:rPr lang="en-US" altLang="zh-CN" sz="2200">
                <a:latin typeface="Calibri" pitchFamily="34" charset="0"/>
              </a:rPr>
              <a:t>r=r’+1</a:t>
            </a:r>
            <a:r>
              <a:rPr lang="zh-CN" altLang="en-US" sz="2200">
                <a:latin typeface="Calibri" pitchFamily="34" charset="0"/>
              </a:rPr>
              <a:t>，因此有</a:t>
            </a:r>
            <a:r>
              <a:rPr lang="en-US" altLang="zh-CN" sz="2200">
                <a:latin typeface="Calibri" pitchFamily="34" charset="0"/>
              </a:rPr>
              <a:t>n-m+r=2</a:t>
            </a:r>
            <a:r>
              <a:rPr lang="zh-CN" altLang="en-US" sz="2200">
                <a:latin typeface="Calibri" pitchFamily="34" charset="0"/>
              </a:rPr>
              <a:t>成立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625" y="5643563"/>
            <a:ext cx="6572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有此结论得证。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71538" y="1928802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43174" y="1643050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71802" y="2428868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1914" name="TextBox 4"/>
          <p:cNvSpPr txBox="1">
            <a:spLocks noChangeArrowheads="1"/>
          </p:cNvSpPr>
          <p:nvPr/>
        </p:nvSpPr>
        <p:spPr bwMode="auto">
          <a:xfrm>
            <a:off x="142875" y="3143250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Calibri" pitchFamily="34" charset="0"/>
              </a:rPr>
              <a:t>n=1, m=0, r=1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251915" name="TextBox 5"/>
          <p:cNvSpPr txBox="1">
            <a:spLocks noChangeArrowheads="1"/>
          </p:cNvSpPr>
          <p:nvPr/>
        </p:nvSpPr>
        <p:spPr bwMode="auto">
          <a:xfrm>
            <a:off x="2214563" y="3143250"/>
            <a:ext cx="221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Calibri" pitchFamily="34" charset="0"/>
              </a:rPr>
              <a:t>n=2, m=1, r=1</a:t>
            </a:r>
            <a:endParaRPr lang="zh-CN" altLang="en-US" sz="2400">
              <a:latin typeface="Calibri" pitchFamily="34" charset="0"/>
            </a:endParaRPr>
          </a:p>
        </p:txBody>
      </p:sp>
      <p:cxnSp>
        <p:nvCxnSpPr>
          <p:cNvPr id="8" name="直接连接符 7"/>
          <p:cNvCxnSpPr>
            <a:stCxn id="0" idx="5"/>
            <a:endCxn id="0" idx="0"/>
          </p:cNvCxnSpPr>
          <p:nvPr/>
        </p:nvCxnSpPr>
        <p:spPr>
          <a:xfrm rot="16200000" flipH="1">
            <a:off x="2780507" y="1994694"/>
            <a:ext cx="541337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786314" y="1643050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14942" y="2428868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1923" name="TextBox 10"/>
          <p:cNvSpPr txBox="1">
            <a:spLocks noChangeArrowheads="1"/>
          </p:cNvSpPr>
          <p:nvPr/>
        </p:nvSpPr>
        <p:spPr bwMode="auto">
          <a:xfrm>
            <a:off x="4357688" y="3143250"/>
            <a:ext cx="221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Calibri" pitchFamily="34" charset="0"/>
              </a:rPr>
              <a:t>n=3, m=2, r=1</a:t>
            </a:r>
            <a:endParaRPr lang="zh-CN" altLang="en-US" sz="2400">
              <a:latin typeface="Calibri" pitchFamily="34" charset="0"/>
            </a:endParaRPr>
          </a:p>
        </p:txBody>
      </p:sp>
      <p:cxnSp>
        <p:nvCxnSpPr>
          <p:cNvPr id="12" name="直接连接符 11"/>
          <p:cNvCxnSpPr>
            <a:stCxn id="0" idx="5"/>
            <a:endCxn id="0" idx="0"/>
          </p:cNvCxnSpPr>
          <p:nvPr/>
        </p:nvCxnSpPr>
        <p:spPr>
          <a:xfrm rot="16200000" flipH="1">
            <a:off x="4923632" y="1994694"/>
            <a:ext cx="541337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643570" y="1214422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5" name="直接连接符 14"/>
          <p:cNvCxnSpPr>
            <a:stCxn id="0" idx="7"/>
            <a:endCxn id="0" idx="2"/>
          </p:cNvCxnSpPr>
          <p:nvPr/>
        </p:nvCxnSpPr>
        <p:spPr>
          <a:xfrm rot="5400000" flipH="1" flipV="1">
            <a:off x="5173663" y="1214438"/>
            <a:ext cx="327025" cy="61277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7143768" y="1643050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572396" y="2428868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1935" name="TextBox 17"/>
          <p:cNvSpPr txBox="1">
            <a:spLocks noChangeArrowheads="1"/>
          </p:cNvSpPr>
          <p:nvPr/>
        </p:nvSpPr>
        <p:spPr bwMode="auto">
          <a:xfrm>
            <a:off x="6715125" y="3143250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Calibri" pitchFamily="34" charset="0"/>
              </a:rPr>
              <a:t>n=3, m=3, r=2</a:t>
            </a:r>
            <a:endParaRPr lang="zh-CN" altLang="en-US" sz="2400">
              <a:latin typeface="Calibri" pitchFamily="34" charset="0"/>
            </a:endParaRPr>
          </a:p>
        </p:txBody>
      </p:sp>
      <p:cxnSp>
        <p:nvCxnSpPr>
          <p:cNvPr id="19" name="直接连接符 18"/>
          <p:cNvCxnSpPr>
            <a:stCxn id="0" idx="4"/>
            <a:endCxn id="0" idx="1"/>
          </p:cNvCxnSpPr>
          <p:nvPr/>
        </p:nvCxnSpPr>
        <p:spPr>
          <a:xfrm rot="16200000" flipH="1">
            <a:off x="7179469" y="2035969"/>
            <a:ext cx="541337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8001024" y="1214422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1" name="直接连接符 20"/>
          <p:cNvCxnSpPr>
            <a:stCxn id="0" idx="7"/>
            <a:endCxn id="0" idx="2"/>
          </p:cNvCxnSpPr>
          <p:nvPr/>
        </p:nvCxnSpPr>
        <p:spPr>
          <a:xfrm rot="5400000" flipH="1" flipV="1">
            <a:off x="7531100" y="1214438"/>
            <a:ext cx="327025" cy="61277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0" idx="4"/>
            <a:endCxn id="0" idx="7"/>
          </p:cNvCxnSpPr>
          <p:nvPr/>
        </p:nvCxnSpPr>
        <p:spPr>
          <a:xfrm rot="5400000">
            <a:off x="7495382" y="1821656"/>
            <a:ext cx="969962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928662" y="4286256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357290" y="5072074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1948" name="TextBox 30"/>
          <p:cNvSpPr txBox="1">
            <a:spLocks noChangeArrowheads="1"/>
          </p:cNvSpPr>
          <p:nvPr/>
        </p:nvSpPr>
        <p:spPr bwMode="auto">
          <a:xfrm>
            <a:off x="500063" y="5572125"/>
            <a:ext cx="221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Calibri" pitchFamily="34" charset="0"/>
              </a:rPr>
              <a:t>n=4, m=4, r=2</a:t>
            </a:r>
            <a:endParaRPr lang="zh-CN" altLang="en-US" sz="2400">
              <a:latin typeface="Calibri" pitchFamily="34" charset="0"/>
            </a:endParaRPr>
          </a:p>
        </p:txBody>
      </p:sp>
      <p:cxnSp>
        <p:nvCxnSpPr>
          <p:cNvPr id="32" name="直接连接符 31"/>
          <p:cNvCxnSpPr>
            <a:stCxn id="0" idx="4"/>
            <a:endCxn id="0" idx="1"/>
          </p:cNvCxnSpPr>
          <p:nvPr/>
        </p:nvCxnSpPr>
        <p:spPr>
          <a:xfrm rot="16200000" flipH="1">
            <a:off x="964407" y="4679156"/>
            <a:ext cx="541338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1785918" y="3929066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4" name="直接连接符 33"/>
          <p:cNvCxnSpPr>
            <a:stCxn id="0" idx="7"/>
            <a:endCxn id="0" idx="2"/>
          </p:cNvCxnSpPr>
          <p:nvPr/>
        </p:nvCxnSpPr>
        <p:spPr>
          <a:xfrm rot="5400000" flipH="1" flipV="1">
            <a:off x="1351757" y="3893344"/>
            <a:ext cx="255587" cy="61277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0" idx="4"/>
            <a:endCxn id="0" idx="7"/>
          </p:cNvCxnSpPr>
          <p:nvPr/>
        </p:nvCxnSpPr>
        <p:spPr>
          <a:xfrm rot="5400000">
            <a:off x="1316038" y="4500563"/>
            <a:ext cx="898525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2357422" y="4714884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8" name="直接连接符 37"/>
          <p:cNvCxnSpPr>
            <a:stCxn id="0" idx="5"/>
            <a:endCxn id="0" idx="0"/>
          </p:cNvCxnSpPr>
          <p:nvPr/>
        </p:nvCxnSpPr>
        <p:spPr>
          <a:xfrm rot="16200000" flipH="1">
            <a:off x="1994694" y="4209257"/>
            <a:ext cx="541337" cy="469900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3857620" y="4286256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286248" y="5072074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1965" name="TextBox 40"/>
          <p:cNvSpPr txBox="1">
            <a:spLocks noChangeArrowheads="1"/>
          </p:cNvSpPr>
          <p:nvPr/>
        </p:nvSpPr>
        <p:spPr bwMode="auto">
          <a:xfrm>
            <a:off x="3429000" y="557212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Calibri" pitchFamily="34" charset="0"/>
              </a:rPr>
              <a:t>n=4, m=5, r=3</a:t>
            </a:r>
            <a:endParaRPr lang="zh-CN" altLang="en-US" sz="2400">
              <a:latin typeface="Calibri" pitchFamily="34" charset="0"/>
            </a:endParaRPr>
          </a:p>
        </p:txBody>
      </p:sp>
      <p:cxnSp>
        <p:nvCxnSpPr>
          <p:cNvPr id="42" name="直接连接符 41"/>
          <p:cNvCxnSpPr>
            <a:stCxn id="0" idx="4"/>
            <a:endCxn id="0" idx="1"/>
          </p:cNvCxnSpPr>
          <p:nvPr/>
        </p:nvCxnSpPr>
        <p:spPr>
          <a:xfrm rot="16200000" flipH="1">
            <a:off x="3893344" y="4679156"/>
            <a:ext cx="541338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4714876" y="3929066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4" name="直接连接符 43"/>
          <p:cNvCxnSpPr>
            <a:stCxn id="0" idx="7"/>
            <a:endCxn id="0" idx="2"/>
          </p:cNvCxnSpPr>
          <p:nvPr/>
        </p:nvCxnSpPr>
        <p:spPr>
          <a:xfrm rot="5400000" flipH="1" flipV="1">
            <a:off x="4280694" y="3893344"/>
            <a:ext cx="255587" cy="61277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0" idx="4"/>
            <a:endCxn id="0" idx="7"/>
          </p:cNvCxnSpPr>
          <p:nvPr/>
        </p:nvCxnSpPr>
        <p:spPr>
          <a:xfrm rot="5400000">
            <a:off x="4244975" y="4500563"/>
            <a:ext cx="898525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5286380" y="4714884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7" name="直接连接符 46"/>
          <p:cNvCxnSpPr>
            <a:stCxn id="0" idx="5"/>
            <a:endCxn id="0" idx="0"/>
          </p:cNvCxnSpPr>
          <p:nvPr/>
        </p:nvCxnSpPr>
        <p:spPr>
          <a:xfrm rot="16200000" flipH="1">
            <a:off x="4923631" y="4209257"/>
            <a:ext cx="541337" cy="469900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任意多边形 50"/>
          <p:cNvSpPr/>
          <p:nvPr/>
        </p:nvSpPr>
        <p:spPr>
          <a:xfrm>
            <a:off x="4943475" y="3754438"/>
            <a:ext cx="842963" cy="1031875"/>
          </a:xfrm>
          <a:custGeom>
            <a:avLst/>
            <a:gdLst>
              <a:gd name="connsiteX0" fmla="*/ 0 w 876300"/>
              <a:gd name="connsiteY0" fmla="*/ 198437 h 1046162"/>
              <a:gd name="connsiteX1" fmla="*/ 771525 w 876300"/>
              <a:gd name="connsiteY1" fmla="*/ 141287 h 1046162"/>
              <a:gd name="connsiteX2" fmla="*/ 628650 w 876300"/>
              <a:gd name="connsiteY2" fmla="*/ 1046162 h 10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046162">
                <a:moveTo>
                  <a:pt x="0" y="198437"/>
                </a:moveTo>
                <a:cubicBezTo>
                  <a:pt x="333375" y="99218"/>
                  <a:pt x="666750" y="0"/>
                  <a:pt x="771525" y="141287"/>
                </a:cubicBezTo>
                <a:cubicBezTo>
                  <a:pt x="876300" y="282574"/>
                  <a:pt x="752475" y="664368"/>
                  <a:pt x="628650" y="1046162"/>
                </a:cubicBezTo>
              </a:path>
            </a:pathLst>
          </a:cu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643702" y="4318008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7072330" y="5103826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1983" name="TextBox 53"/>
          <p:cNvSpPr txBox="1">
            <a:spLocks noChangeArrowheads="1"/>
          </p:cNvSpPr>
          <p:nvPr/>
        </p:nvSpPr>
        <p:spPr bwMode="auto">
          <a:xfrm>
            <a:off x="6215063" y="5603875"/>
            <a:ext cx="221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latin typeface="Calibri" pitchFamily="34" charset="0"/>
              </a:rPr>
              <a:t>n=4, m=6, r=4</a:t>
            </a:r>
            <a:endParaRPr lang="zh-CN" altLang="en-US" sz="2400">
              <a:latin typeface="Calibri" pitchFamily="34" charset="0"/>
            </a:endParaRPr>
          </a:p>
        </p:txBody>
      </p:sp>
      <p:cxnSp>
        <p:nvCxnSpPr>
          <p:cNvPr id="55" name="直接连接符 54"/>
          <p:cNvCxnSpPr>
            <a:stCxn id="0" idx="4"/>
            <a:endCxn id="0" idx="1"/>
          </p:cNvCxnSpPr>
          <p:nvPr/>
        </p:nvCxnSpPr>
        <p:spPr>
          <a:xfrm rot="16200000" flipH="1">
            <a:off x="6679407" y="4710906"/>
            <a:ext cx="541338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7500958" y="3960818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7" name="直接连接符 56"/>
          <p:cNvCxnSpPr>
            <a:stCxn id="0" idx="7"/>
            <a:endCxn id="0" idx="2"/>
          </p:cNvCxnSpPr>
          <p:nvPr/>
        </p:nvCxnSpPr>
        <p:spPr>
          <a:xfrm rot="5400000" flipH="1" flipV="1">
            <a:off x="7066757" y="3925094"/>
            <a:ext cx="255587" cy="61277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0" idx="4"/>
            <a:endCxn id="0" idx="7"/>
          </p:cNvCxnSpPr>
          <p:nvPr/>
        </p:nvCxnSpPr>
        <p:spPr>
          <a:xfrm rot="5400000">
            <a:off x="7031038" y="4532313"/>
            <a:ext cx="898525" cy="327025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8072462" y="4746636"/>
            <a:ext cx="285752" cy="285752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0" name="直接连接符 59"/>
          <p:cNvCxnSpPr>
            <a:stCxn id="0" idx="5"/>
            <a:endCxn id="0" idx="0"/>
          </p:cNvCxnSpPr>
          <p:nvPr/>
        </p:nvCxnSpPr>
        <p:spPr>
          <a:xfrm rot="16200000" flipH="1">
            <a:off x="7709694" y="4241007"/>
            <a:ext cx="541337" cy="469900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任意多边形 60"/>
          <p:cNvSpPr/>
          <p:nvPr/>
        </p:nvSpPr>
        <p:spPr>
          <a:xfrm>
            <a:off x="7729538" y="3786188"/>
            <a:ext cx="842962" cy="1031875"/>
          </a:xfrm>
          <a:custGeom>
            <a:avLst/>
            <a:gdLst>
              <a:gd name="connsiteX0" fmla="*/ 0 w 876300"/>
              <a:gd name="connsiteY0" fmla="*/ 198437 h 1046162"/>
              <a:gd name="connsiteX1" fmla="*/ 771525 w 876300"/>
              <a:gd name="connsiteY1" fmla="*/ 141287 h 1046162"/>
              <a:gd name="connsiteX2" fmla="*/ 628650 w 876300"/>
              <a:gd name="connsiteY2" fmla="*/ 1046162 h 104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1046162">
                <a:moveTo>
                  <a:pt x="0" y="198437"/>
                </a:moveTo>
                <a:cubicBezTo>
                  <a:pt x="333375" y="99218"/>
                  <a:pt x="666750" y="0"/>
                  <a:pt x="771525" y="141287"/>
                </a:cubicBezTo>
                <a:cubicBezTo>
                  <a:pt x="876300" y="282574"/>
                  <a:pt x="752475" y="664368"/>
                  <a:pt x="628650" y="1046162"/>
                </a:cubicBezTo>
              </a:path>
            </a:pathLst>
          </a:cu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7866063" y="4914900"/>
            <a:ext cx="992187" cy="631825"/>
          </a:xfrm>
          <a:custGeom>
            <a:avLst/>
            <a:gdLst>
              <a:gd name="connsiteX0" fmla="*/ 539750 w 1165225"/>
              <a:gd name="connsiteY0" fmla="*/ 19050 h 631825"/>
              <a:gd name="connsiteX1" fmla="*/ 1111250 w 1165225"/>
              <a:gd name="connsiteY1" fmla="*/ 190500 h 631825"/>
              <a:gd name="connsiteX2" fmla="*/ 863600 w 1165225"/>
              <a:gd name="connsiteY2" fmla="*/ 571500 h 631825"/>
              <a:gd name="connsiteX3" fmla="*/ 139700 w 1165225"/>
              <a:gd name="connsiteY3" fmla="*/ 552450 h 631825"/>
              <a:gd name="connsiteX4" fmla="*/ 25400 w 1165225"/>
              <a:gd name="connsiteY4" fmla="*/ 133350 h 631825"/>
              <a:gd name="connsiteX5" fmla="*/ 292100 w 1165225"/>
              <a:gd name="connsiteY5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225" h="631825">
                <a:moveTo>
                  <a:pt x="539750" y="19050"/>
                </a:moveTo>
                <a:cubicBezTo>
                  <a:pt x="798512" y="58737"/>
                  <a:pt x="1057275" y="98425"/>
                  <a:pt x="1111250" y="190500"/>
                </a:cubicBezTo>
                <a:cubicBezTo>
                  <a:pt x="1165225" y="282575"/>
                  <a:pt x="1025525" y="511175"/>
                  <a:pt x="863600" y="571500"/>
                </a:cubicBezTo>
                <a:cubicBezTo>
                  <a:pt x="701675" y="631825"/>
                  <a:pt x="279400" y="625475"/>
                  <a:pt x="139700" y="552450"/>
                </a:cubicBezTo>
                <a:cubicBezTo>
                  <a:pt x="0" y="479425"/>
                  <a:pt x="0" y="225425"/>
                  <a:pt x="25400" y="133350"/>
                </a:cubicBezTo>
                <a:cubicBezTo>
                  <a:pt x="50800" y="41275"/>
                  <a:pt x="171450" y="20637"/>
                  <a:pt x="292100" y="0"/>
                </a:cubicBezTo>
              </a:path>
            </a:pathLst>
          </a:cu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71406" y="142852"/>
            <a:ext cx="772519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你要是不相信呐</a:t>
            </a:r>
            <a:r>
              <a:rPr lang="en-US" altLang="zh-CN" sz="28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,</a:t>
            </a:r>
            <a:r>
              <a:rPr lang="zh-CN" altLang="en-US" sz="28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就往这图上看</a:t>
            </a:r>
            <a:r>
              <a:rPr lang="en-US" altLang="zh-CN" sz="28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                   上面的点和边</a:t>
            </a:r>
            <a:r>
              <a:rPr lang="en-US" altLang="zh-CN" sz="28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,</a:t>
            </a:r>
            <a:r>
              <a:rPr lang="zh-CN" altLang="en-US" sz="28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还有那些面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欧拉公式推广</a:t>
            </a:r>
            <a:r>
              <a:rPr lang="en-US" altLang="zh-CN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(</a:t>
            </a: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多连通分支</a:t>
            </a:r>
            <a:r>
              <a:rPr lang="en-US" altLang="zh-CN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)</a:t>
            </a:r>
            <a:endParaRPr lang="zh-CN" altLang="en-US" sz="360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黑体" pitchFamily="49" charset="-122"/>
              <a:ea typeface="黑体" pitchFamily="49" charset="-122"/>
              <a:cs typeface="+mn-cs"/>
            </a:endParaRP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14313" y="3143250"/>
            <a:ext cx="8572500" cy="1000125"/>
            <a:chOff x="214282" y="3176002"/>
            <a:chExt cx="8572528" cy="1000132"/>
          </a:xfrm>
        </p:grpSpPr>
        <p:sp>
          <p:nvSpPr>
            <p:cNvPr id="3" name="Rectangle 5" descr="新闻纸"/>
            <p:cNvSpPr>
              <a:spLocks noChangeArrowheads="1"/>
            </p:cNvSpPr>
            <p:nvPr/>
          </p:nvSpPr>
          <p:spPr bwMode="auto">
            <a:xfrm>
              <a:off x="214282" y="3176002"/>
              <a:ext cx="8572528" cy="100013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946" name="Rectangle 3"/>
            <p:cNvSpPr txBox="1">
              <a:spLocks noChangeArrowheads="1"/>
            </p:cNvSpPr>
            <p:nvPr/>
          </p:nvSpPr>
          <p:spPr bwMode="auto">
            <a:xfrm>
              <a:off x="214282" y="3247452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17.7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43037" y="3247441"/>
              <a:ext cx="6929460" cy="7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zh-CN" altLang="en-US" sz="2200">
                  <a:latin typeface="+mn-ea"/>
                  <a:ea typeface="+mn-ea"/>
                  <a:cs typeface="+mn-cs"/>
                </a:rPr>
                <a:t>对于具有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k(k≥2)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个连通分支的平面图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，有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n-m+r=k+1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zh-CN" altLang="en-US" sz="2200">
                  <a:latin typeface="+mn-ea"/>
                  <a:ea typeface="+mn-ea"/>
                  <a:cs typeface="+mn-cs"/>
                </a:rPr>
                <a:t>其中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n,m,r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分别为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的顶点数，边数和面数</a:t>
              </a:r>
              <a:endParaRPr lang="zh-CN" altLang="en-US" sz="2200" dirty="0">
                <a:latin typeface="+mn-ea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50" y="4302125"/>
            <a:ext cx="84296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>
                <a:latin typeface="+mn-lt"/>
                <a:ea typeface="+mn-ea"/>
                <a:cs typeface="+mn-cs"/>
              </a:rPr>
              <a:t>设</a:t>
            </a:r>
            <a:r>
              <a:rPr lang="en-US" altLang="zh-CN" sz="2200">
                <a:latin typeface="+mn-lt"/>
                <a:ea typeface="+mn-ea"/>
                <a:cs typeface="+mn-cs"/>
              </a:rPr>
              <a:t>G</a:t>
            </a:r>
            <a:r>
              <a:rPr lang="zh-CN" altLang="en-US" sz="2200">
                <a:latin typeface="+mn-lt"/>
                <a:ea typeface="+mn-ea"/>
                <a:cs typeface="+mn-cs"/>
              </a:rPr>
              <a:t>的连通分支分别为</a:t>
            </a:r>
            <a:r>
              <a:rPr lang="en-US" altLang="zh-CN" sz="2200">
                <a:latin typeface="+mn-lt"/>
                <a:ea typeface="+mn-ea"/>
                <a:cs typeface="+mn-cs"/>
              </a:rPr>
              <a:t>G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1</a:t>
            </a:r>
            <a:r>
              <a:rPr lang="en-US" altLang="zh-CN" sz="2200">
                <a:latin typeface="+mn-lt"/>
                <a:ea typeface="+mn-ea"/>
                <a:cs typeface="+mn-cs"/>
              </a:rPr>
              <a:t>, G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2</a:t>
            </a:r>
            <a:r>
              <a:rPr lang="en-US" altLang="zh-CN" sz="2200">
                <a:latin typeface="+mn-lt"/>
                <a:ea typeface="+mn-ea"/>
                <a:cs typeface="+mn-cs"/>
              </a:rPr>
              <a:t>, ... , G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k</a:t>
            </a:r>
            <a:r>
              <a:rPr lang="zh-CN" altLang="en-US" sz="2200">
                <a:latin typeface="+mn-lt"/>
                <a:ea typeface="+mn-ea"/>
                <a:cs typeface="+mn-cs"/>
              </a:rPr>
              <a:t>，且对于</a:t>
            </a:r>
            <a:r>
              <a:rPr lang="en-US" altLang="zh-CN" sz="2200">
                <a:latin typeface="+mn-lt"/>
                <a:ea typeface="+mn-ea"/>
                <a:cs typeface="+mn-cs"/>
              </a:rPr>
              <a:t>G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</a:t>
            </a:r>
            <a:r>
              <a:rPr lang="zh-CN" altLang="en-US" sz="2200">
                <a:latin typeface="+mn-lt"/>
                <a:ea typeface="+mn-ea"/>
                <a:cs typeface="+mn-cs"/>
              </a:rPr>
              <a:t>，</a:t>
            </a:r>
            <a:r>
              <a:rPr lang="zh-CN" altLang="en-US" sz="2200">
                <a:latin typeface="+mn-ea"/>
                <a:ea typeface="+mn-ea"/>
                <a:cs typeface="+mn-cs"/>
              </a:rPr>
              <a:t>顶点数，边数和面数分别为</a:t>
            </a:r>
            <a:r>
              <a:rPr lang="en-US" altLang="zh-CN" sz="2200">
                <a:latin typeface="+mn-ea"/>
                <a:ea typeface="+mn-ea"/>
                <a:cs typeface="+mn-cs"/>
              </a:rPr>
              <a:t>n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</a:t>
            </a:r>
            <a:r>
              <a:rPr lang="zh-CN" altLang="en-US" sz="2200">
                <a:latin typeface="+mn-ea"/>
                <a:ea typeface="+mn-ea"/>
                <a:cs typeface="+mn-cs"/>
              </a:rPr>
              <a:t>，</a:t>
            </a:r>
            <a:r>
              <a:rPr lang="en-US" altLang="zh-CN" sz="2200">
                <a:latin typeface="+mn-ea"/>
                <a:ea typeface="+mn-ea"/>
                <a:cs typeface="+mn-cs"/>
              </a:rPr>
              <a:t>m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</a:t>
            </a:r>
            <a:r>
              <a:rPr lang="zh-CN" altLang="en-US" sz="2200">
                <a:latin typeface="+mn-ea"/>
                <a:ea typeface="+mn-ea"/>
                <a:cs typeface="+mn-cs"/>
              </a:rPr>
              <a:t>，</a:t>
            </a:r>
            <a:r>
              <a:rPr lang="en-US" altLang="zh-CN" sz="2200">
                <a:latin typeface="+mn-ea"/>
                <a:ea typeface="+mn-ea"/>
                <a:cs typeface="+mn-cs"/>
              </a:rPr>
              <a:t>r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</a:t>
            </a:r>
            <a:r>
              <a:rPr lang="zh-CN" altLang="en-US" sz="2200">
                <a:latin typeface="+mn-ea"/>
                <a:ea typeface="+mn-ea"/>
                <a:cs typeface="+mn-cs"/>
              </a:rPr>
              <a:t>。则由欧拉公式有</a:t>
            </a:r>
            <a:r>
              <a:rPr lang="en-US" altLang="zh-CN" sz="2200">
                <a:latin typeface="+mn-ea"/>
                <a:ea typeface="+mn-ea"/>
                <a:cs typeface="+mn-cs"/>
              </a:rPr>
              <a:t>n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</a:t>
            </a:r>
            <a:r>
              <a:rPr lang="en-US" altLang="zh-CN" sz="2200">
                <a:latin typeface="+mn-ea"/>
                <a:ea typeface="+mn-ea"/>
                <a:cs typeface="+mn-cs"/>
              </a:rPr>
              <a:t>-m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</a:t>
            </a:r>
            <a:r>
              <a:rPr lang="en-US" altLang="zh-CN" sz="2200">
                <a:latin typeface="+mn-ea"/>
                <a:ea typeface="+mn-ea"/>
                <a:cs typeface="+mn-cs"/>
              </a:rPr>
              <a:t>+r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</a:t>
            </a:r>
            <a:r>
              <a:rPr lang="en-US" altLang="zh-CN" sz="2200">
                <a:latin typeface="+mn-ea"/>
                <a:ea typeface="+mn-ea"/>
                <a:cs typeface="+mn-cs"/>
              </a:rPr>
              <a:t>=2</a:t>
            </a:r>
            <a:r>
              <a:rPr lang="zh-CN" altLang="en-US" sz="2200">
                <a:latin typeface="+mn-ea"/>
                <a:ea typeface="+mn-ea"/>
                <a:cs typeface="+mn-cs"/>
              </a:rPr>
              <a:t>。</a:t>
            </a:r>
            <a:endParaRPr lang="en-US" altLang="zh-CN" sz="220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5159375"/>
            <a:ext cx="87153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>
                <a:latin typeface="+mn-lt"/>
                <a:ea typeface="+mn-ea"/>
                <a:cs typeface="+mn-cs"/>
              </a:rPr>
              <a:t>由于所有的连通分支具有相同的外部面，因此有</a:t>
            </a:r>
            <a:r>
              <a:rPr lang="en-US" altLang="zh-CN" sz="2200">
                <a:latin typeface="+mn-lt"/>
                <a:ea typeface="+mn-ea"/>
                <a:cs typeface="+mn-cs"/>
              </a:rPr>
              <a:t>r=∑(</a:t>
            </a:r>
            <a:r>
              <a:rPr lang="en-US" altLang="zh-CN" sz="2200">
                <a:latin typeface="+mn-ea"/>
                <a:ea typeface="+mn-ea"/>
                <a:cs typeface="+mn-cs"/>
              </a:rPr>
              <a:t>r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 </a:t>
            </a:r>
            <a:r>
              <a:rPr lang="en-US" altLang="zh-CN" sz="2200">
                <a:latin typeface="+mn-lt"/>
                <a:ea typeface="+mn-ea"/>
                <a:cs typeface="+mn-cs"/>
              </a:rPr>
              <a:t>-1)+1= ∑</a:t>
            </a:r>
            <a:r>
              <a:rPr lang="en-US" altLang="zh-CN" sz="2200">
                <a:latin typeface="+mn-ea"/>
                <a:ea typeface="+mn-ea"/>
                <a:cs typeface="+mn-cs"/>
              </a:rPr>
              <a:t>r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</a:t>
            </a:r>
            <a:r>
              <a:rPr lang="en-US" altLang="zh-CN" sz="2200">
                <a:latin typeface="+mn-lt"/>
                <a:ea typeface="+mn-ea"/>
                <a:cs typeface="+mn-cs"/>
              </a:rPr>
              <a:t>–k+1;</a:t>
            </a:r>
            <a:r>
              <a:rPr lang="zh-CN" altLang="en-US" sz="2200">
                <a:latin typeface="+mn-lt"/>
                <a:ea typeface="+mn-ea"/>
                <a:cs typeface="+mn-cs"/>
              </a:rPr>
              <a:t>而</a:t>
            </a:r>
            <a:r>
              <a:rPr lang="en-US" altLang="zh-CN" sz="2200">
                <a:latin typeface="+mn-lt"/>
                <a:ea typeface="+mn-ea"/>
                <a:cs typeface="+mn-cs"/>
              </a:rPr>
              <a:t>n=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 </a:t>
            </a:r>
            <a:r>
              <a:rPr lang="en-US" altLang="zh-CN" sz="2200">
                <a:latin typeface="+mn-lt"/>
                <a:ea typeface="+mn-ea"/>
                <a:cs typeface="+mn-cs"/>
              </a:rPr>
              <a:t>∑</a:t>
            </a:r>
            <a:r>
              <a:rPr lang="en-US" altLang="zh-CN" sz="2200">
                <a:latin typeface="+mn-ea"/>
                <a:ea typeface="+mn-ea"/>
                <a:cs typeface="+mn-cs"/>
              </a:rPr>
              <a:t>n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 </a:t>
            </a:r>
            <a:r>
              <a:rPr lang="zh-CN" altLang="en-US" sz="2200">
                <a:latin typeface="+mn-lt"/>
                <a:ea typeface="+mn-ea"/>
                <a:cs typeface="+mn-cs"/>
              </a:rPr>
              <a:t>，</a:t>
            </a:r>
            <a:r>
              <a:rPr lang="en-US" altLang="zh-CN" sz="2200">
                <a:latin typeface="+mn-lt"/>
                <a:ea typeface="+mn-ea"/>
                <a:cs typeface="+mn-cs"/>
              </a:rPr>
              <a:t>m= ∑</a:t>
            </a:r>
            <a:r>
              <a:rPr lang="en-US" altLang="zh-CN" sz="2200">
                <a:latin typeface="+mn-ea"/>
                <a:ea typeface="+mn-ea"/>
                <a:cs typeface="+mn-cs"/>
              </a:rPr>
              <a:t>m</a:t>
            </a:r>
            <a:r>
              <a:rPr lang="en-US" altLang="zh-CN" sz="2200" baseline="-25000">
                <a:latin typeface="+mn-lt"/>
                <a:ea typeface="+mn-ea"/>
                <a:cs typeface="+mn-cs"/>
              </a:rPr>
              <a:t>i </a:t>
            </a:r>
            <a:r>
              <a:rPr lang="zh-CN" altLang="en-US" sz="2200">
                <a:latin typeface="+mn-lt"/>
                <a:ea typeface="+mn-ea"/>
                <a:cs typeface="+mn-cs"/>
              </a:rPr>
              <a:t>。由此</a:t>
            </a:r>
            <a:r>
              <a:rPr lang="en-US" altLang="zh-CN" sz="2200">
                <a:latin typeface="+mn-lt"/>
                <a:ea typeface="+mn-ea"/>
                <a:cs typeface="+mn-cs"/>
              </a:rPr>
              <a:t>n-m+r=2k-k+1=k+1</a:t>
            </a:r>
            <a:r>
              <a:rPr lang="zh-CN" altLang="en-US" sz="2200">
                <a:latin typeface="+mn-lt"/>
                <a:ea typeface="+mn-ea"/>
                <a:cs typeface="+mn-cs"/>
              </a:rPr>
              <a:t>。</a:t>
            </a:r>
            <a:endParaRPr lang="zh-CN" altLang="en-US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2279650" y="1785938"/>
            <a:ext cx="1077913" cy="928687"/>
          </a:xfrm>
          <a:prstGeom prst="triangle">
            <a:avLst/>
          </a:prstGeom>
          <a:ln w="28575"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643438" y="1785938"/>
            <a:ext cx="1077912" cy="928687"/>
          </a:xfrm>
          <a:prstGeom prst="triangle">
            <a:avLst/>
          </a:prstGeom>
          <a:ln w="28575"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7945490">
            <a:off x="1608137" y="1563688"/>
            <a:ext cx="1077913" cy="928688"/>
          </a:xfrm>
          <a:prstGeom prst="triangle">
            <a:avLst/>
          </a:prstGeom>
          <a:ln w="28575"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1214438" y="1785938"/>
            <a:ext cx="1077912" cy="928687"/>
          </a:xfrm>
          <a:prstGeom prst="triangle">
            <a:avLst/>
          </a:prstGeom>
          <a:ln w="28575"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7945490">
            <a:off x="2687637" y="1554163"/>
            <a:ext cx="1077913" cy="928688"/>
          </a:xfrm>
          <a:prstGeom prst="triangle">
            <a:avLst/>
          </a:prstGeom>
          <a:ln w="28575"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7945490">
            <a:off x="5041900" y="1554163"/>
            <a:ext cx="1077913" cy="928687"/>
          </a:xfrm>
          <a:prstGeom prst="triangle">
            <a:avLst/>
          </a:prstGeom>
          <a:ln w="28575"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7945490">
            <a:off x="7080250" y="1589088"/>
            <a:ext cx="1077913" cy="928687"/>
          </a:xfrm>
          <a:prstGeom prst="triangle">
            <a:avLst/>
          </a:prstGeom>
          <a:ln w="28575">
            <a:solidFill>
              <a:srgbClr val="C00000"/>
            </a:solidFill>
            <a:tailEnd type="triangl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428875" y="1285875"/>
            <a:ext cx="1743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+mn-ea"/>
                <a:ea typeface="+mn-ea"/>
                <a:cs typeface="+mn-cs"/>
              </a:rPr>
              <a:t>n-m+r=2</a:t>
            </a:r>
            <a:r>
              <a:rPr lang="en-US" altLang="zh-CN" sz="2000" b="1">
                <a:solidFill>
                  <a:srgbClr val="0005CC"/>
                </a:solidFill>
                <a:latin typeface="+mn-ea"/>
                <a:ea typeface="+mn-ea"/>
                <a:cs typeface="+mn-cs"/>
              </a:rPr>
              <a:t>(1+1)</a:t>
            </a:r>
            <a:endParaRPr lang="zh-CN" altLang="en-US" sz="2000" b="1">
              <a:solidFill>
                <a:srgbClr val="0005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14875" y="1285875"/>
            <a:ext cx="1743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+mn-ea"/>
                <a:ea typeface="+mn-ea"/>
                <a:cs typeface="+mn-cs"/>
              </a:rPr>
              <a:t>n-m+r=3</a:t>
            </a:r>
            <a:r>
              <a:rPr lang="en-US" altLang="zh-CN" sz="2000" b="1">
                <a:solidFill>
                  <a:srgbClr val="0005CC"/>
                </a:solidFill>
                <a:latin typeface="+mn-ea"/>
                <a:ea typeface="+mn-ea"/>
                <a:cs typeface="+mn-cs"/>
              </a:rPr>
              <a:t>(2+1)</a:t>
            </a:r>
            <a:endParaRPr lang="zh-CN" altLang="en-US" sz="2000" b="1">
              <a:solidFill>
                <a:srgbClr val="0005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15188" y="1285875"/>
            <a:ext cx="1743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+mn-ea"/>
                <a:ea typeface="+mn-ea"/>
                <a:cs typeface="+mn-cs"/>
              </a:rPr>
              <a:t>n-m+r=4</a:t>
            </a:r>
            <a:r>
              <a:rPr lang="en-US" altLang="zh-CN" sz="2000" b="1">
                <a:solidFill>
                  <a:srgbClr val="0005CC"/>
                </a:solidFill>
                <a:latin typeface="+mn-ea"/>
                <a:ea typeface="+mn-ea"/>
                <a:cs typeface="+mn-cs"/>
              </a:rPr>
              <a:t>(3+1)</a:t>
            </a:r>
            <a:endParaRPr lang="zh-CN" altLang="en-US" sz="2000" b="1">
              <a:solidFill>
                <a:srgbClr val="0005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85938" y="2714625"/>
            <a:ext cx="10937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+mn-ea"/>
                <a:ea typeface="+mn-ea"/>
                <a:cs typeface="+mn-cs"/>
              </a:rPr>
              <a:t>n-m+r=4</a:t>
            </a:r>
            <a:endParaRPr lang="zh-CN" altLang="en-US" sz="2000" b="1"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5750" y="1785938"/>
            <a:ext cx="10937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+mn-ea"/>
                <a:ea typeface="+mn-ea"/>
                <a:cs typeface="+mn-cs"/>
              </a:rPr>
              <a:t>n-m+r=4</a:t>
            </a:r>
            <a:endParaRPr lang="zh-CN" altLang="en-US" sz="2000" b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欧拉公式推广（不考虑面）</a:t>
            </a:r>
          </a:p>
        </p:txBody>
      </p: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285750" y="4071938"/>
            <a:ext cx="8572500" cy="1500187"/>
            <a:chOff x="285752" y="4071942"/>
            <a:chExt cx="8572528" cy="1500198"/>
          </a:xfrm>
        </p:grpSpPr>
        <p:sp>
          <p:nvSpPr>
            <p:cNvPr id="3" name="Rectangle 5" descr="新闻纸"/>
            <p:cNvSpPr>
              <a:spLocks noChangeArrowheads="1"/>
            </p:cNvSpPr>
            <p:nvPr/>
          </p:nvSpPr>
          <p:spPr bwMode="auto">
            <a:xfrm>
              <a:off x="285752" y="4071942"/>
              <a:ext cx="8572528" cy="150019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5362" name="Rectangle 3"/>
            <p:cNvSpPr txBox="1">
              <a:spLocks noChangeArrowheads="1"/>
            </p:cNvSpPr>
            <p:nvPr/>
          </p:nvSpPr>
          <p:spPr bwMode="auto">
            <a:xfrm>
              <a:off x="285752" y="4143392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17.8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5945" y="4143380"/>
              <a:ext cx="6929460" cy="7699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>
                  <a:latin typeface="+mn-lt"/>
                  <a:ea typeface="+mn-ea"/>
                  <a:cs typeface="+mn-cs"/>
                </a:rPr>
                <a:t>设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是连通的平面图，且每个面的次数至少为</a:t>
              </a:r>
              <a:r>
                <a:rPr lang="en-US" altLang="zh-CN" sz="2200" i="1">
                  <a:latin typeface="+mn-ea"/>
                  <a:ea typeface="+mn-ea"/>
                  <a:cs typeface="+mn-cs"/>
                </a:rPr>
                <a:t>l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(</a:t>
              </a:r>
              <a:r>
                <a:rPr lang="en-US" altLang="zh-CN" sz="2200" i="1">
                  <a:latin typeface="+mn-ea"/>
                  <a:ea typeface="+mn-ea"/>
                  <a:cs typeface="+mn-cs"/>
                </a:rPr>
                <a:t>l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≥3)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，则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的边数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m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与顶点数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n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有如下关系</a:t>
              </a:r>
              <a:r>
                <a:rPr lang="zh-CN" altLang="en-US" sz="2200" dirty="0">
                  <a:latin typeface="+mn-lt"/>
                  <a:ea typeface="+mn-ea"/>
                  <a:cs typeface="+mn-cs"/>
                </a:rPr>
                <a:t>：</a:t>
              </a:r>
              <a:endParaRPr lang="en-US" altLang="zh-CN" sz="220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185350" name="Object 6"/>
            <p:cNvGraphicFramePr>
              <a:graphicFrameLocks noChangeAspect="1"/>
            </p:cNvGraphicFramePr>
            <p:nvPr/>
          </p:nvGraphicFramePr>
          <p:xfrm>
            <a:off x="3929090" y="4857760"/>
            <a:ext cx="1654490" cy="625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52" name="Equation" r:id="rId4" imgW="1040948" imgH="393529" progId="Equation.3">
                    <p:embed/>
                  </p:oleObj>
                </mc:Choice>
                <mc:Fallback>
                  <p:oleObj name="Equation" r:id="rId4" imgW="1040948" imgH="393529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9090" y="4857760"/>
                          <a:ext cx="1654490" cy="6254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矩形 17"/>
          <p:cNvSpPr/>
          <p:nvPr/>
        </p:nvSpPr>
        <p:spPr>
          <a:xfrm>
            <a:off x="1500166" y="1285860"/>
            <a:ext cx="293541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n – m + r = 2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236913" y="1355725"/>
            <a:ext cx="490537" cy="542925"/>
          </a:xfrm>
          <a:custGeom>
            <a:avLst/>
            <a:gdLst>
              <a:gd name="connsiteX0" fmla="*/ 292100 w 490465"/>
              <a:gd name="connsiteY0" fmla="*/ 28330 h 542419"/>
              <a:gd name="connsiteX1" fmla="*/ 203200 w 490465"/>
              <a:gd name="connsiteY1" fmla="*/ 2930 h 542419"/>
              <a:gd name="connsiteX2" fmla="*/ 88900 w 490465"/>
              <a:gd name="connsiteY2" fmla="*/ 15630 h 542419"/>
              <a:gd name="connsiteX3" fmla="*/ 63500 w 490465"/>
              <a:gd name="connsiteY3" fmla="*/ 79130 h 542419"/>
              <a:gd name="connsiteX4" fmla="*/ 50800 w 490465"/>
              <a:gd name="connsiteY4" fmla="*/ 117230 h 542419"/>
              <a:gd name="connsiteX5" fmla="*/ 12700 w 490465"/>
              <a:gd name="connsiteY5" fmla="*/ 129930 h 542419"/>
              <a:gd name="connsiteX6" fmla="*/ 0 w 490465"/>
              <a:gd name="connsiteY6" fmla="*/ 180730 h 542419"/>
              <a:gd name="connsiteX7" fmla="*/ 12700 w 490465"/>
              <a:gd name="connsiteY7" fmla="*/ 371230 h 542419"/>
              <a:gd name="connsiteX8" fmla="*/ 63500 w 490465"/>
              <a:gd name="connsiteY8" fmla="*/ 447430 h 542419"/>
              <a:gd name="connsiteX9" fmla="*/ 101600 w 490465"/>
              <a:gd name="connsiteY9" fmla="*/ 472830 h 542419"/>
              <a:gd name="connsiteX10" fmla="*/ 139700 w 490465"/>
              <a:gd name="connsiteY10" fmla="*/ 485530 h 542419"/>
              <a:gd name="connsiteX11" fmla="*/ 215900 w 490465"/>
              <a:gd name="connsiteY11" fmla="*/ 523630 h 542419"/>
              <a:gd name="connsiteX12" fmla="*/ 355600 w 490465"/>
              <a:gd name="connsiteY12" fmla="*/ 510930 h 542419"/>
              <a:gd name="connsiteX13" fmla="*/ 393700 w 490465"/>
              <a:gd name="connsiteY13" fmla="*/ 498230 h 542419"/>
              <a:gd name="connsiteX14" fmla="*/ 406400 w 490465"/>
              <a:gd name="connsiteY14" fmla="*/ 460130 h 542419"/>
              <a:gd name="connsiteX15" fmla="*/ 457200 w 490465"/>
              <a:gd name="connsiteY15" fmla="*/ 345830 h 542419"/>
              <a:gd name="connsiteX16" fmla="*/ 469900 w 490465"/>
              <a:gd name="connsiteY16" fmla="*/ 307730 h 542419"/>
              <a:gd name="connsiteX17" fmla="*/ 419100 w 490465"/>
              <a:gd name="connsiteY17" fmla="*/ 117230 h 542419"/>
              <a:gd name="connsiteX18" fmla="*/ 368300 w 490465"/>
              <a:gd name="connsiteY18" fmla="*/ 104530 h 542419"/>
              <a:gd name="connsiteX19" fmla="*/ 330200 w 490465"/>
              <a:gd name="connsiteY19" fmla="*/ 79130 h 542419"/>
              <a:gd name="connsiteX20" fmla="*/ 304800 w 490465"/>
              <a:gd name="connsiteY20" fmla="*/ 41030 h 542419"/>
              <a:gd name="connsiteX21" fmla="*/ 241300 w 490465"/>
              <a:gd name="connsiteY21" fmla="*/ 2930 h 54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0465" h="542419">
                <a:moveTo>
                  <a:pt x="292100" y="28330"/>
                </a:moveTo>
                <a:cubicBezTo>
                  <a:pt x="274133" y="22341"/>
                  <a:pt x="219147" y="2930"/>
                  <a:pt x="203200" y="2930"/>
                </a:cubicBezTo>
                <a:cubicBezTo>
                  <a:pt x="164866" y="2930"/>
                  <a:pt x="127000" y="11397"/>
                  <a:pt x="88900" y="15630"/>
                </a:cubicBezTo>
                <a:cubicBezTo>
                  <a:pt x="80433" y="36797"/>
                  <a:pt x="71505" y="57784"/>
                  <a:pt x="63500" y="79130"/>
                </a:cubicBezTo>
                <a:cubicBezTo>
                  <a:pt x="58800" y="91665"/>
                  <a:pt x="60266" y="107764"/>
                  <a:pt x="50800" y="117230"/>
                </a:cubicBezTo>
                <a:cubicBezTo>
                  <a:pt x="41334" y="126696"/>
                  <a:pt x="25400" y="125697"/>
                  <a:pt x="12700" y="129930"/>
                </a:cubicBezTo>
                <a:cubicBezTo>
                  <a:pt x="8467" y="146863"/>
                  <a:pt x="0" y="163276"/>
                  <a:pt x="0" y="180730"/>
                </a:cubicBezTo>
                <a:cubicBezTo>
                  <a:pt x="0" y="244371"/>
                  <a:pt x="5672" y="307978"/>
                  <a:pt x="12700" y="371230"/>
                </a:cubicBezTo>
                <a:cubicBezTo>
                  <a:pt x="16853" y="408604"/>
                  <a:pt x="35021" y="423698"/>
                  <a:pt x="63500" y="447430"/>
                </a:cubicBezTo>
                <a:cubicBezTo>
                  <a:pt x="75226" y="457201"/>
                  <a:pt x="87948" y="466004"/>
                  <a:pt x="101600" y="472830"/>
                </a:cubicBezTo>
                <a:cubicBezTo>
                  <a:pt x="113574" y="478817"/>
                  <a:pt x="127726" y="479543"/>
                  <a:pt x="139700" y="485530"/>
                </a:cubicBezTo>
                <a:cubicBezTo>
                  <a:pt x="238177" y="534769"/>
                  <a:pt x="120135" y="491708"/>
                  <a:pt x="215900" y="523630"/>
                </a:cubicBezTo>
                <a:cubicBezTo>
                  <a:pt x="262467" y="519397"/>
                  <a:pt x="309311" y="517543"/>
                  <a:pt x="355600" y="510930"/>
                </a:cubicBezTo>
                <a:cubicBezTo>
                  <a:pt x="368852" y="509037"/>
                  <a:pt x="384234" y="507696"/>
                  <a:pt x="393700" y="498230"/>
                </a:cubicBezTo>
                <a:cubicBezTo>
                  <a:pt x="403166" y="488764"/>
                  <a:pt x="400413" y="472104"/>
                  <a:pt x="406400" y="460130"/>
                </a:cubicBezTo>
                <a:cubicBezTo>
                  <a:pt x="466777" y="339375"/>
                  <a:pt x="391670" y="542419"/>
                  <a:pt x="457200" y="345830"/>
                </a:cubicBezTo>
                <a:lnTo>
                  <a:pt x="469900" y="307730"/>
                </a:lnTo>
                <a:cubicBezTo>
                  <a:pt x="463600" y="232130"/>
                  <a:pt x="490465" y="158010"/>
                  <a:pt x="419100" y="117230"/>
                </a:cubicBezTo>
                <a:cubicBezTo>
                  <a:pt x="403945" y="108570"/>
                  <a:pt x="385233" y="108763"/>
                  <a:pt x="368300" y="104530"/>
                </a:cubicBezTo>
                <a:cubicBezTo>
                  <a:pt x="355600" y="96063"/>
                  <a:pt x="340993" y="89923"/>
                  <a:pt x="330200" y="79130"/>
                </a:cubicBezTo>
                <a:cubicBezTo>
                  <a:pt x="319407" y="68337"/>
                  <a:pt x="318052" y="48603"/>
                  <a:pt x="304800" y="41030"/>
                </a:cubicBezTo>
                <a:cubicBezTo>
                  <a:pt x="232998" y="0"/>
                  <a:pt x="241300" y="60376"/>
                  <a:pt x="241300" y="293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143108" y="1928802"/>
            <a:ext cx="300039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50">
                <a:ln w="11430"/>
                <a:solidFill>
                  <a:srgbClr val="0005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  <a:cs typeface="+mn-cs"/>
              </a:rPr>
              <a:t>所有面的次数之和为边数的两倍</a:t>
            </a:r>
            <a:endParaRPr lang="zh-CN" altLang="en-US" sz="2200" b="1" spc="50" dirty="0">
              <a:ln w="11430"/>
              <a:solidFill>
                <a:srgbClr val="0005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卡通简体" pitchFamily="65" charset="-122"/>
              <a:ea typeface="方正卡通简体" pitchFamily="65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14942" y="2000240"/>
            <a:ext cx="382348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∑deg(r) =2m</a:t>
            </a:r>
            <a:r>
              <a:rPr lang="en-US" altLang="zh-CN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≥</a:t>
            </a:r>
            <a:r>
              <a:rPr lang="en-US" altLang="zh-CN" sz="36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l</a:t>
            </a:r>
            <a:r>
              <a:rPr lang="zh-CN" alt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*</a:t>
            </a: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r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93705" y="2925545"/>
            <a:ext cx="366799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n – m + 2m/</a:t>
            </a:r>
            <a:r>
              <a:rPr lang="en-US" altLang="zh-CN" sz="36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l</a:t>
            </a: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lang="en-US" altLang="zh-CN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≥</a:t>
            </a: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2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7469188" y="1928813"/>
            <a:ext cx="1531937" cy="765175"/>
          </a:xfrm>
          <a:custGeom>
            <a:avLst/>
            <a:gdLst>
              <a:gd name="connsiteX0" fmla="*/ 418040 w 1802340"/>
              <a:gd name="connsiteY0" fmla="*/ 142170 h 764470"/>
              <a:gd name="connsiteX1" fmla="*/ 214840 w 1802340"/>
              <a:gd name="connsiteY1" fmla="*/ 154870 h 764470"/>
              <a:gd name="connsiteX2" fmla="*/ 164040 w 1802340"/>
              <a:gd name="connsiteY2" fmla="*/ 167570 h 764470"/>
              <a:gd name="connsiteX3" fmla="*/ 37040 w 1802340"/>
              <a:gd name="connsiteY3" fmla="*/ 218370 h 764470"/>
              <a:gd name="connsiteX4" fmla="*/ 37040 w 1802340"/>
              <a:gd name="connsiteY4" fmla="*/ 586670 h 764470"/>
              <a:gd name="connsiteX5" fmla="*/ 49740 w 1802340"/>
              <a:gd name="connsiteY5" fmla="*/ 624770 h 764470"/>
              <a:gd name="connsiteX6" fmla="*/ 75140 w 1802340"/>
              <a:gd name="connsiteY6" fmla="*/ 662870 h 764470"/>
              <a:gd name="connsiteX7" fmla="*/ 189440 w 1802340"/>
              <a:gd name="connsiteY7" fmla="*/ 726370 h 764470"/>
              <a:gd name="connsiteX8" fmla="*/ 265640 w 1802340"/>
              <a:gd name="connsiteY8" fmla="*/ 739070 h 764470"/>
              <a:gd name="connsiteX9" fmla="*/ 392640 w 1802340"/>
              <a:gd name="connsiteY9" fmla="*/ 751770 h 764470"/>
              <a:gd name="connsiteX10" fmla="*/ 646640 w 1802340"/>
              <a:gd name="connsiteY10" fmla="*/ 764470 h 764470"/>
              <a:gd name="connsiteX11" fmla="*/ 875240 w 1802340"/>
              <a:gd name="connsiteY11" fmla="*/ 751770 h 764470"/>
              <a:gd name="connsiteX12" fmla="*/ 1510240 w 1802340"/>
              <a:gd name="connsiteY12" fmla="*/ 739070 h 764470"/>
              <a:gd name="connsiteX13" fmla="*/ 1561040 w 1802340"/>
              <a:gd name="connsiteY13" fmla="*/ 726370 h 764470"/>
              <a:gd name="connsiteX14" fmla="*/ 1637240 w 1802340"/>
              <a:gd name="connsiteY14" fmla="*/ 700970 h 764470"/>
              <a:gd name="connsiteX15" fmla="*/ 1675340 w 1802340"/>
              <a:gd name="connsiteY15" fmla="*/ 662870 h 764470"/>
              <a:gd name="connsiteX16" fmla="*/ 1726140 w 1802340"/>
              <a:gd name="connsiteY16" fmla="*/ 637470 h 764470"/>
              <a:gd name="connsiteX17" fmla="*/ 1751540 w 1802340"/>
              <a:gd name="connsiteY17" fmla="*/ 599370 h 764470"/>
              <a:gd name="connsiteX18" fmla="*/ 1764240 w 1802340"/>
              <a:gd name="connsiteY18" fmla="*/ 497770 h 764470"/>
              <a:gd name="connsiteX19" fmla="*/ 1802340 w 1802340"/>
              <a:gd name="connsiteY19" fmla="*/ 408870 h 764470"/>
              <a:gd name="connsiteX20" fmla="*/ 1776940 w 1802340"/>
              <a:gd name="connsiteY20" fmla="*/ 269170 h 764470"/>
              <a:gd name="connsiteX21" fmla="*/ 1751540 w 1802340"/>
              <a:gd name="connsiteY21" fmla="*/ 231070 h 764470"/>
              <a:gd name="connsiteX22" fmla="*/ 1713440 w 1802340"/>
              <a:gd name="connsiteY22" fmla="*/ 205670 h 764470"/>
              <a:gd name="connsiteX23" fmla="*/ 1675340 w 1802340"/>
              <a:gd name="connsiteY23" fmla="*/ 192970 h 764470"/>
              <a:gd name="connsiteX24" fmla="*/ 1649940 w 1802340"/>
              <a:gd name="connsiteY24" fmla="*/ 154870 h 764470"/>
              <a:gd name="connsiteX25" fmla="*/ 1573740 w 1802340"/>
              <a:gd name="connsiteY25" fmla="*/ 116770 h 764470"/>
              <a:gd name="connsiteX26" fmla="*/ 1307040 w 1802340"/>
              <a:gd name="connsiteY26" fmla="*/ 78670 h 764470"/>
              <a:gd name="connsiteX27" fmla="*/ 1205440 w 1802340"/>
              <a:gd name="connsiteY27" fmla="*/ 53270 h 764470"/>
              <a:gd name="connsiteX28" fmla="*/ 1154640 w 1802340"/>
              <a:gd name="connsiteY28" fmla="*/ 40570 h 764470"/>
              <a:gd name="connsiteX29" fmla="*/ 1091140 w 1802340"/>
              <a:gd name="connsiteY29" fmla="*/ 27870 h 764470"/>
              <a:gd name="connsiteX30" fmla="*/ 1053040 w 1802340"/>
              <a:gd name="connsiteY30" fmla="*/ 15170 h 764470"/>
              <a:gd name="connsiteX31" fmla="*/ 938740 w 1802340"/>
              <a:gd name="connsiteY31" fmla="*/ 2470 h 764470"/>
              <a:gd name="connsiteX32" fmla="*/ 481540 w 1802340"/>
              <a:gd name="connsiteY32" fmla="*/ 15170 h 764470"/>
              <a:gd name="connsiteX33" fmla="*/ 430740 w 1802340"/>
              <a:gd name="connsiteY33" fmla="*/ 53270 h 764470"/>
              <a:gd name="connsiteX34" fmla="*/ 392640 w 1802340"/>
              <a:gd name="connsiteY34" fmla="*/ 65970 h 764470"/>
              <a:gd name="connsiteX35" fmla="*/ 341840 w 1802340"/>
              <a:gd name="connsiteY35" fmla="*/ 142170 h 764470"/>
              <a:gd name="connsiteX36" fmla="*/ 341840 w 1802340"/>
              <a:gd name="connsiteY36" fmla="*/ 154870 h 7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02340" h="764470">
                <a:moveTo>
                  <a:pt x="418040" y="142170"/>
                </a:moveTo>
                <a:cubicBezTo>
                  <a:pt x="350307" y="146403"/>
                  <a:pt x="282369" y="148117"/>
                  <a:pt x="214840" y="154870"/>
                </a:cubicBezTo>
                <a:cubicBezTo>
                  <a:pt x="197472" y="156607"/>
                  <a:pt x="180758" y="162554"/>
                  <a:pt x="164040" y="167570"/>
                </a:cubicBezTo>
                <a:cubicBezTo>
                  <a:pt x="85573" y="191110"/>
                  <a:pt x="100690" y="186545"/>
                  <a:pt x="37040" y="218370"/>
                </a:cubicBezTo>
                <a:cubicBezTo>
                  <a:pt x="0" y="366529"/>
                  <a:pt x="15455" y="284479"/>
                  <a:pt x="37040" y="586670"/>
                </a:cubicBezTo>
                <a:cubicBezTo>
                  <a:pt x="37994" y="600023"/>
                  <a:pt x="43753" y="612796"/>
                  <a:pt x="49740" y="624770"/>
                </a:cubicBezTo>
                <a:cubicBezTo>
                  <a:pt x="56566" y="638422"/>
                  <a:pt x="63653" y="652819"/>
                  <a:pt x="75140" y="662870"/>
                </a:cubicBezTo>
                <a:cubicBezTo>
                  <a:pt x="108575" y="692126"/>
                  <a:pt x="146018" y="716721"/>
                  <a:pt x="189440" y="726370"/>
                </a:cubicBezTo>
                <a:cubicBezTo>
                  <a:pt x="214577" y="731956"/>
                  <a:pt x="240088" y="735876"/>
                  <a:pt x="265640" y="739070"/>
                </a:cubicBezTo>
                <a:cubicBezTo>
                  <a:pt x="307856" y="744347"/>
                  <a:pt x="350190" y="748940"/>
                  <a:pt x="392640" y="751770"/>
                </a:cubicBezTo>
                <a:cubicBezTo>
                  <a:pt x="477225" y="757409"/>
                  <a:pt x="561973" y="760237"/>
                  <a:pt x="646640" y="764470"/>
                </a:cubicBezTo>
                <a:cubicBezTo>
                  <a:pt x="722840" y="760237"/>
                  <a:pt x="798955" y="754014"/>
                  <a:pt x="875240" y="751770"/>
                </a:cubicBezTo>
                <a:lnTo>
                  <a:pt x="1510240" y="739070"/>
                </a:lnTo>
                <a:cubicBezTo>
                  <a:pt x="1527683" y="738424"/>
                  <a:pt x="1544322" y="731386"/>
                  <a:pt x="1561040" y="726370"/>
                </a:cubicBezTo>
                <a:cubicBezTo>
                  <a:pt x="1586685" y="718677"/>
                  <a:pt x="1637240" y="700970"/>
                  <a:pt x="1637240" y="700970"/>
                </a:cubicBezTo>
                <a:cubicBezTo>
                  <a:pt x="1649940" y="688270"/>
                  <a:pt x="1660725" y="673309"/>
                  <a:pt x="1675340" y="662870"/>
                </a:cubicBezTo>
                <a:cubicBezTo>
                  <a:pt x="1690746" y="651866"/>
                  <a:pt x="1711596" y="649590"/>
                  <a:pt x="1726140" y="637470"/>
                </a:cubicBezTo>
                <a:cubicBezTo>
                  <a:pt x="1737866" y="627699"/>
                  <a:pt x="1743073" y="612070"/>
                  <a:pt x="1751540" y="599370"/>
                </a:cubicBezTo>
                <a:cubicBezTo>
                  <a:pt x="1755773" y="565503"/>
                  <a:pt x="1758135" y="531350"/>
                  <a:pt x="1764240" y="497770"/>
                </a:cubicBezTo>
                <a:cubicBezTo>
                  <a:pt x="1769579" y="468405"/>
                  <a:pt x="1789830" y="433891"/>
                  <a:pt x="1802340" y="408870"/>
                </a:cubicBezTo>
                <a:cubicBezTo>
                  <a:pt x="1797962" y="373847"/>
                  <a:pt x="1796517" y="308325"/>
                  <a:pt x="1776940" y="269170"/>
                </a:cubicBezTo>
                <a:cubicBezTo>
                  <a:pt x="1770114" y="255518"/>
                  <a:pt x="1762333" y="241863"/>
                  <a:pt x="1751540" y="231070"/>
                </a:cubicBezTo>
                <a:cubicBezTo>
                  <a:pt x="1740747" y="220277"/>
                  <a:pt x="1727092" y="212496"/>
                  <a:pt x="1713440" y="205670"/>
                </a:cubicBezTo>
                <a:cubicBezTo>
                  <a:pt x="1701466" y="199683"/>
                  <a:pt x="1688040" y="197203"/>
                  <a:pt x="1675340" y="192970"/>
                </a:cubicBezTo>
                <a:cubicBezTo>
                  <a:pt x="1666873" y="180270"/>
                  <a:pt x="1660733" y="165663"/>
                  <a:pt x="1649940" y="154870"/>
                </a:cubicBezTo>
                <a:cubicBezTo>
                  <a:pt x="1628265" y="133195"/>
                  <a:pt x="1602145" y="124517"/>
                  <a:pt x="1573740" y="116770"/>
                </a:cubicBezTo>
                <a:cubicBezTo>
                  <a:pt x="1436600" y="79368"/>
                  <a:pt x="1478473" y="91857"/>
                  <a:pt x="1307040" y="78670"/>
                </a:cubicBezTo>
                <a:cubicBezTo>
                  <a:pt x="1238957" y="55976"/>
                  <a:pt x="1297392" y="73704"/>
                  <a:pt x="1205440" y="53270"/>
                </a:cubicBezTo>
                <a:cubicBezTo>
                  <a:pt x="1188401" y="49484"/>
                  <a:pt x="1171679" y="44356"/>
                  <a:pt x="1154640" y="40570"/>
                </a:cubicBezTo>
                <a:cubicBezTo>
                  <a:pt x="1133568" y="35887"/>
                  <a:pt x="1112081" y="33105"/>
                  <a:pt x="1091140" y="27870"/>
                </a:cubicBezTo>
                <a:cubicBezTo>
                  <a:pt x="1078153" y="24623"/>
                  <a:pt x="1066245" y="17371"/>
                  <a:pt x="1053040" y="15170"/>
                </a:cubicBezTo>
                <a:cubicBezTo>
                  <a:pt x="1015227" y="8868"/>
                  <a:pt x="976840" y="6703"/>
                  <a:pt x="938740" y="2470"/>
                </a:cubicBezTo>
                <a:cubicBezTo>
                  <a:pt x="786340" y="6703"/>
                  <a:pt x="633242" y="0"/>
                  <a:pt x="481540" y="15170"/>
                </a:cubicBezTo>
                <a:cubicBezTo>
                  <a:pt x="460478" y="17276"/>
                  <a:pt x="449118" y="42768"/>
                  <a:pt x="430740" y="53270"/>
                </a:cubicBezTo>
                <a:cubicBezTo>
                  <a:pt x="419117" y="59912"/>
                  <a:pt x="405340" y="61737"/>
                  <a:pt x="392640" y="65970"/>
                </a:cubicBezTo>
                <a:cubicBezTo>
                  <a:pt x="353294" y="105316"/>
                  <a:pt x="354093" y="93158"/>
                  <a:pt x="341840" y="142170"/>
                </a:cubicBezTo>
                <a:cubicBezTo>
                  <a:pt x="340813" y="146277"/>
                  <a:pt x="341840" y="150637"/>
                  <a:pt x="341840" y="15487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533900" y="1409700"/>
            <a:ext cx="3543300" cy="520700"/>
          </a:xfrm>
          <a:custGeom>
            <a:avLst/>
            <a:gdLst>
              <a:gd name="connsiteX0" fmla="*/ 3543300 w 3543300"/>
              <a:gd name="connsiteY0" fmla="*/ 520700 h 520700"/>
              <a:gd name="connsiteX1" fmla="*/ 2540000 w 3543300"/>
              <a:gd name="connsiteY1" fmla="*/ 63500 h 520700"/>
              <a:gd name="connsiteX2" fmla="*/ 0 w 3543300"/>
              <a:gd name="connsiteY2" fmla="*/ 139700 h 520700"/>
              <a:gd name="connsiteX3" fmla="*/ 0 w 3543300"/>
              <a:gd name="connsiteY3" fmla="*/ 139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520700">
                <a:moveTo>
                  <a:pt x="3543300" y="520700"/>
                </a:moveTo>
                <a:cubicBezTo>
                  <a:pt x="3336925" y="323850"/>
                  <a:pt x="3130550" y="127000"/>
                  <a:pt x="2540000" y="63500"/>
                </a:cubicBezTo>
                <a:cubicBezTo>
                  <a:pt x="1949450" y="0"/>
                  <a:pt x="0" y="139700"/>
                  <a:pt x="0" y="139700"/>
                </a:cubicBezTo>
                <a:lnTo>
                  <a:pt x="0" y="139700"/>
                </a:ln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tailEnd type="triangl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425450" y="1676400"/>
            <a:ext cx="1035050" cy="1754188"/>
          </a:xfrm>
          <a:custGeom>
            <a:avLst/>
            <a:gdLst>
              <a:gd name="connsiteX0" fmla="*/ 1035050 w 1035050"/>
              <a:gd name="connsiteY0" fmla="*/ 0 h 1754717"/>
              <a:gd name="connsiteX1" fmla="*/ 95250 w 1035050"/>
              <a:gd name="connsiteY1" fmla="*/ 711200 h 1754717"/>
              <a:gd name="connsiteX2" fmla="*/ 463550 w 1035050"/>
              <a:gd name="connsiteY2" fmla="*/ 1600200 h 1754717"/>
              <a:gd name="connsiteX3" fmla="*/ 1022350 w 1035050"/>
              <a:gd name="connsiteY3" fmla="*/ 1638300 h 175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050" h="1754717">
                <a:moveTo>
                  <a:pt x="1035050" y="0"/>
                </a:moveTo>
                <a:cubicBezTo>
                  <a:pt x="612775" y="222250"/>
                  <a:pt x="190500" y="444500"/>
                  <a:pt x="95250" y="711200"/>
                </a:cubicBezTo>
                <a:cubicBezTo>
                  <a:pt x="0" y="977900"/>
                  <a:pt x="309033" y="1445683"/>
                  <a:pt x="463550" y="1600200"/>
                </a:cubicBezTo>
                <a:cubicBezTo>
                  <a:pt x="618067" y="1754717"/>
                  <a:pt x="820208" y="1696508"/>
                  <a:pt x="1022350" y="163830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tailEnd type="triangl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946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欧拉公式推广（不考虑面的多连通分支）</a:t>
            </a: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285750" y="3857625"/>
            <a:ext cx="8572500" cy="1500188"/>
            <a:chOff x="285720" y="4500570"/>
            <a:chExt cx="8572528" cy="1500198"/>
          </a:xfrm>
        </p:grpSpPr>
        <p:sp>
          <p:nvSpPr>
            <p:cNvPr id="8" name="Rectangle 5" descr="新闻纸"/>
            <p:cNvSpPr>
              <a:spLocks noChangeArrowheads="1"/>
            </p:cNvSpPr>
            <p:nvPr/>
          </p:nvSpPr>
          <p:spPr bwMode="auto">
            <a:xfrm>
              <a:off x="285720" y="4500570"/>
              <a:ext cx="8572528" cy="150019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801" name="Rectangle 3"/>
            <p:cNvSpPr txBox="1">
              <a:spLocks noChangeArrowheads="1"/>
            </p:cNvSpPr>
            <p:nvPr/>
          </p:nvSpPr>
          <p:spPr bwMode="auto">
            <a:xfrm>
              <a:off x="285720" y="4572019"/>
              <a:ext cx="1571636" cy="42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</a:t>
              </a:r>
              <a:r>
                <a:rPr lang="en-US" altLang="zh-CN" sz="2200" b="1">
                  <a:latin typeface="Calibri" pitchFamily="34" charset="0"/>
                </a:rPr>
                <a:t>17.9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85913" y="4572008"/>
              <a:ext cx="6858022" cy="7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>
                  <a:latin typeface="+mn-lt"/>
                  <a:ea typeface="+mn-ea"/>
                  <a:cs typeface="+mn-cs"/>
                </a:rPr>
                <a:t>设平面图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有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k(k≥2)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个连通分支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,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每个面的次数至少为</a:t>
              </a:r>
              <a:r>
                <a:rPr lang="en-US" altLang="zh-CN" sz="2200" i="1">
                  <a:latin typeface="+mn-ea"/>
                  <a:ea typeface="+mn-ea"/>
                  <a:cs typeface="+mn-cs"/>
                </a:rPr>
                <a:t>l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(</a:t>
              </a:r>
              <a:r>
                <a:rPr lang="en-US" altLang="zh-CN" sz="2200" i="1">
                  <a:latin typeface="+mn-ea"/>
                  <a:ea typeface="+mn-ea"/>
                  <a:cs typeface="+mn-cs"/>
                </a:rPr>
                <a:t>l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≥3)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，则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的边数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m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与顶点数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n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有如下关系：</a:t>
              </a:r>
              <a:endParaRPr lang="zh-CN" altLang="en-US" sz="2200" dirty="0"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46790" name="Object 6"/>
            <p:cNvGraphicFramePr>
              <a:graphicFrameLocks noChangeAspect="1"/>
            </p:cNvGraphicFramePr>
            <p:nvPr/>
          </p:nvGraphicFramePr>
          <p:xfrm>
            <a:off x="3706813" y="5303838"/>
            <a:ext cx="1955800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792" name="公式" r:id="rId4" imgW="1231366" imgH="393529" progId="Equation.3">
                    <p:embed/>
                  </p:oleObj>
                </mc:Choice>
                <mc:Fallback>
                  <p:oleObj name="公式" r:id="rId4" imgW="1231366" imgH="393529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6813" y="5303838"/>
                          <a:ext cx="1955800" cy="625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矩形 11"/>
          <p:cNvSpPr/>
          <p:nvPr/>
        </p:nvSpPr>
        <p:spPr>
          <a:xfrm>
            <a:off x="1500166" y="1285860"/>
            <a:ext cx="351570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n – m + r = k+1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3236913" y="1355725"/>
            <a:ext cx="490537" cy="542925"/>
          </a:xfrm>
          <a:custGeom>
            <a:avLst/>
            <a:gdLst>
              <a:gd name="connsiteX0" fmla="*/ 292100 w 490465"/>
              <a:gd name="connsiteY0" fmla="*/ 28330 h 542419"/>
              <a:gd name="connsiteX1" fmla="*/ 203200 w 490465"/>
              <a:gd name="connsiteY1" fmla="*/ 2930 h 542419"/>
              <a:gd name="connsiteX2" fmla="*/ 88900 w 490465"/>
              <a:gd name="connsiteY2" fmla="*/ 15630 h 542419"/>
              <a:gd name="connsiteX3" fmla="*/ 63500 w 490465"/>
              <a:gd name="connsiteY3" fmla="*/ 79130 h 542419"/>
              <a:gd name="connsiteX4" fmla="*/ 50800 w 490465"/>
              <a:gd name="connsiteY4" fmla="*/ 117230 h 542419"/>
              <a:gd name="connsiteX5" fmla="*/ 12700 w 490465"/>
              <a:gd name="connsiteY5" fmla="*/ 129930 h 542419"/>
              <a:gd name="connsiteX6" fmla="*/ 0 w 490465"/>
              <a:gd name="connsiteY6" fmla="*/ 180730 h 542419"/>
              <a:gd name="connsiteX7" fmla="*/ 12700 w 490465"/>
              <a:gd name="connsiteY7" fmla="*/ 371230 h 542419"/>
              <a:gd name="connsiteX8" fmla="*/ 63500 w 490465"/>
              <a:gd name="connsiteY8" fmla="*/ 447430 h 542419"/>
              <a:gd name="connsiteX9" fmla="*/ 101600 w 490465"/>
              <a:gd name="connsiteY9" fmla="*/ 472830 h 542419"/>
              <a:gd name="connsiteX10" fmla="*/ 139700 w 490465"/>
              <a:gd name="connsiteY10" fmla="*/ 485530 h 542419"/>
              <a:gd name="connsiteX11" fmla="*/ 215900 w 490465"/>
              <a:gd name="connsiteY11" fmla="*/ 523630 h 542419"/>
              <a:gd name="connsiteX12" fmla="*/ 355600 w 490465"/>
              <a:gd name="connsiteY12" fmla="*/ 510930 h 542419"/>
              <a:gd name="connsiteX13" fmla="*/ 393700 w 490465"/>
              <a:gd name="connsiteY13" fmla="*/ 498230 h 542419"/>
              <a:gd name="connsiteX14" fmla="*/ 406400 w 490465"/>
              <a:gd name="connsiteY14" fmla="*/ 460130 h 542419"/>
              <a:gd name="connsiteX15" fmla="*/ 457200 w 490465"/>
              <a:gd name="connsiteY15" fmla="*/ 345830 h 542419"/>
              <a:gd name="connsiteX16" fmla="*/ 469900 w 490465"/>
              <a:gd name="connsiteY16" fmla="*/ 307730 h 542419"/>
              <a:gd name="connsiteX17" fmla="*/ 419100 w 490465"/>
              <a:gd name="connsiteY17" fmla="*/ 117230 h 542419"/>
              <a:gd name="connsiteX18" fmla="*/ 368300 w 490465"/>
              <a:gd name="connsiteY18" fmla="*/ 104530 h 542419"/>
              <a:gd name="connsiteX19" fmla="*/ 330200 w 490465"/>
              <a:gd name="connsiteY19" fmla="*/ 79130 h 542419"/>
              <a:gd name="connsiteX20" fmla="*/ 304800 w 490465"/>
              <a:gd name="connsiteY20" fmla="*/ 41030 h 542419"/>
              <a:gd name="connsiteX21" fmla="*/ 241300 w 490465"/>
              <a:gd name="connsiteY21" fmla="*/ 2930 h 54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0465" h="542419">
                <a:moveTo>
                  <a:pt x="292100" y="28330"/>
                </a:moveTo>
                <a:cubicBezTo>
                  <a:pt x="274133" y="22341"/>
                  <a:pt x="219147" y="2930"/>
                  <a:pt x="203200" y="2930"/>
                </a:cubicBezTo>
                <a:cubicBezTo>
                  <a:pt x="164866" y="2930"/>
                  <a:pt x="127000" y="11397"/>
                  <a:pt x="88900" y="15630"/>
                </a:cubicBezTo>
                <a:cubicBezTo>
                  <a:pt x="80433" y="36797"/>
                  <a:pt x="71505" y="57784"/>
                  <a:pt x="63500" y="79130"/>
                </a:cubicBezTo>
                <a:cubicBezTo>
                  <a:pt x="58800" y="91665"/>
                  <a:pt x="60266" y="107764"/>
                  <a:pt x="50800" y="117230"/>
                </a:cubicBezTo>
                <a:cubicBezTo>
                  <a:pt x="41334" y="126696"/>
                  <a:pt x="25400" y="125697"/>
                  <a:pt x="12700" y="129930"/>
                </a:cubicBezTo>
                <a:cubicBezTo>
                  <a:pt x="8467" y="146863"/>
                  <a:pt x="0" y="163276"/>
                  <a:pt x="0" y="180730"/>
                </a:cubicBezTo>
                <a:cubicBezTo>
                  <a:pt x="0" y="244371"/>
                  <a:pt x="5672" y="307978"/>
                  <a:pt x="12700" y="371230"/>
                </a:cubicBezTo>
                <a:cubicBezTo>
                  <a:pt x="16853" y="408604"/>
                  <a:pt x="35021" y="423698"/>
                  <a:pt x="63500" y="447430"/>
                </a:cubicBezTo>
                <a:cubicBezTo>
                  <a:pt x="75226" y="457201"/>
                  <a:pt x="87948" y="466004"/>
                  <a:pt x="101600" y="472830"/>
                </a:cubicBezTo>
                <a:cubicBezTo>
                  <a:pt x="113574" y="478817"/>
                  <a:pt x="127726" y="479543"/>
                  <a:pt x="139700" y="485530"/>
                </a:cubicBezTo>
                <a:cubicBezTo>
                  <a:pt x="238177" y="534769"/>
                  <a:pt x="120135" y="491708"/>
                  <a:pt x="215900" y="523630"/>
                </a:cubicBezTo>
                <a:cubicBezTo>
                  <a:pt x="262467" y="519397"/>
                  <a:pt x="309311" y="517543"/>
                  <a:pt x="355600" y="510930"/>
                </a:cubicBezTo>
                <a:cubicBezTo>
                  <a:pt x="368852" y="509037"/>
                  <a:pt x="384234" y="507696"/>
                  <a:pt x="393700" y="498230"/>
                </a:cubicBezTo>
                <a:cubicBezTo>
                  <a:pt x="403166" y="488764"/>
                  <a:pt x="400413" y="472104"/>
                  <a:pt x="406400" y="460130"/>
                </a:cubicBezTo>
                <a:cubicBezTo>
                  <a:pt x="466777" y="339375"/>
                  <a:pt x="391670" y="542419"/>
                  <a:pt x="457200" y="345830"/>
                </a:cubicBezTo>
                <a:lnTo>
                  <a:pt x="469900" y="307730"/>
                </a:lnTo>
                <a:cubicBezTo>
                  <a:pt x="463600" y="232130"/>
                  <a:pt x="490465" y="158010"/>
                  <a:pt x="419100" y="117230"/>
                </a:cubicBezTo>
                <a:cubicBezTo>
                  <a:pt x="403945" y="108570"/>
                  <a:pt x="385233" y="108763"/>
                  <a:pt x="368300" y="104530"/>
                </a:cubicBezTo>
                <a:cubicBezTo>
                  <a:pt x="355600" y="96063"/>
                  <a:pt x="340993" y="89923"/>
                  <a:pt x="330200" y="79130"/>
                </a:cubicBezTo>
                <a:cubicBezTo>
                  <a:pt x="319407" y="68337"/>
                  <a:pt x="318052" y="48603"/>
                  <a:pt x="304800" y="41030"/>
                </a:cubicBezTo>
                <a:cubicBezTo>
                  <a:pt x="232998" y="0"/>
                  <a:pt x="241300" y="60376"/>
                  <a:pt x="241300" y="293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29124" y="2000240"/>
            <a:ext cx="4609301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∑deg(r) =2m</a:t>
            </a:r>
            <a:r>
              <a:rPr lang="en-US" altLang="zh-CN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≥</a:t>
            </a: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l</a:t>
            </a:r>
            <a:r>
              <a:rPr lang="zh-CN" alt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*</a:t>
            </a: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r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93705" y="2925545"/>
            <a:ext cx="424827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n – m + 2m/l </a:t>
            </a:r>
            <a:r>
              <a:rPr lang="en-US" altLang="zh-CN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≥</a:t>
            </a: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k+1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071938" y="1857375"/>
            <a:ext cx="4572000" cy="836613"/>
          </a:xfrm>
          <a:custGeom>
            <a:avLst/>
            <a:gdLst>
              <a:gd name="connsiteX0" fmla="*/ 418040 w 1802340"/>
              <a:gd name="connsiteY0" fmla="*/ 142170 h 764470"/>
              <a:gd name="connsiteX1" fmla="*/ 214840 w 1802340"/>
              <a:gd name="connsiteY1" fmla="*/ 154870 h 764470"/>
              <a:gd name="connsiteX2" fmla="*/ 164040 w 1802340"/>
              <a:gd name="connsiteY2" fmla="*/ 167570 h 764470"/>
              <a:gd name="connsiteX3" fmla="*/ 37040 w 1802340"/>
              <a:gd name="connsiteY3" fmla="*/ 218370 h 764470"/>
              <a:gd name="connsiteX4" fmla="*/ 37040 w 1802340"/>
              <a:gd name="connsiteY4" fmla="*/ 586670 h 764470"/>
              <a:gd name="connsiteX5" fmla="*/ 49740 w 1802340"/>
              <a:gd name="connsiteY5" fmla="*/ 624770 h 764470"/>
              <a:gd name="connsiteX6" fmla="*/ 75140 w 1802340"/>
              <a:gd name="connsiteY6" fmla="*/ 662870 h 764470"/>
              <a:gd name="connsiteX7" fmla="*/ 189440 w 1802340"/>
              <a:gd name="connsiteY7" fmla="*/ 726370 h 764470"/>
              <a:gd name="connsiteX8" fmla="*/ 265640 w 1802340"/>
              <a:gd name="connsiteY8" fmla="*/ 739070 h 764470"/>
              <a:gd name="connsiteX9" fmla="*/ 392640 w 1802340"/>
              <a:gd name="connsiteY9" fmla="*/ 751770 h 764470"/>
              <a:gd name="connsiteX10" fmla="*/ 646640 w 1802340"/>
              <a:gd name="connsiteY10" fmla="*/ 764470 h 764470"/>
              <a:gd name="connsiteX11" fmla="*/ 875240 w 1802340"/>
              <a:gd name="connsiteY11" fmla="*/ 751770 h 764470"/>
              <a:gd name="connsiteX12" fmla="*/ 1510240 w 1802340"/>
              <a:gd name="connsiteY12" fmla="*/ 739070 h 764470"/>
              <a:gd name="connsiteX13" fmla="*/ 1561040 w 1802340"/>
              <a:gd name="connsiteY13" fmla="*/ 726370 h 764470"/>
              <a:gd name="connsiteX14" fmla="*/ 1637240 w 1802340"/>
              <a:gd name="connsiteY14" fmla="*/ 700970 h 764470"/>
              <a:gd name="connsiteX15" fmla="*/ 1675340 w 1802340"/>
              <a:gd name="connsiteY15" fmla="*/ 662870 h 764470"/>
              <a:gd name="connsiteX16" fmla="*/ 1726140 w 1802340"/>
              <a:gd name="connsiteY16" fmla="*/ 637470 h 764470"/>
              <a:gd name="connsiteX17" fmla="*/ 1751540 w 1802340"/>
              <a:gd name="connsiteY17" fmla="*/ 599370 h 764470"/>
              <a:gd name="connsiteX18" fmla="*/ 1764240 w 1802340"/>
              <a:gd name="connsiteY18" fmla="*/ 497770 h 764470"/>
              <a:gd name="connsiteX19" fmla="*/ 1802340 w 1802340"/>
              <a:gd name="connsiteY19" fmla="*/ 408870 h 764470"/>
              <a:gd name="connsiteX20" fmla="*/ 1776940 w 1802340"/>
              <a:gd name="connsiteY20" fmla="*/ 269170 h 764470"/>
              <a:gd name="connsiteX21" fmla="*/ 1751540 w 1802340"/>
              <a:gd name="connsiteY21" fmla="*/ 231070 h 764470"/>
              <a:gd name="connsiteX22" fmla="*/ 1713440 w 1802340"/>
              <a:gd name="connsiteY22" fmla="*/ 205670 h 764470"/>
              <a:gd name="connsiteX23" fmla="*/ 1675340 w 1802340"/>
              <a:gd name="connsiteY23" fmla="*/ 192970 h 764470"/>
              <a:gd name="connsiteX24" fmla="*/ 1649940 w 1802340"/>
              <a:gd name="connsiteY24" fmla="*/ 154870 h 764470"/>
              <a:gd name="connsiteX25" fmla="*/ 1573740 w 1802340"/>
              <a:gd name="connsiteY25" fmla="*/ 116770 h 764470"/>
              <a:gd name="connsiteX26" fmla="*/ 1307040 w 1802340"/>
              <a:gd name="connsiteY26" fmla="*/ 78670 h 764470"/>
              <a:gd name="connsiteX27" fmla="*/ 1205440 w 1802340"/>
              <a:gd name="connsiteY27" fmla="*/ 53270 h 764470"/>
              <a:gd name="connsiteX28" fmla="*/ 1154640 w 1802340"/>
              <a:gd name="connsiteY28" fmla="*/ 40570 h 764470"/>
              <a:gd name="connsiteX29" fmla="*/ 1091140 w 1802340"/>
              <a:gd name="connsiteY29" fmla="*/ 27870 h 764470"/>
              <a:gd name="connsiteX30" fmla="*/ 1053040 w 1802340"/>
              <a:gd name="connsiteY30" fmla="*/ 15170 h 764470"/>
              <a:gd name="connsiteX31" fmla="*/ 938740 w 1802340"/>
              <a:gd name="connsiteY31" fmla="*/ 2470 h 764470"/>
              <a:gd name="connsiteX32" fmla="*/ 481540 w 1802340"/>
              <a:gd name="connsiteY32" fmla="*/ 15170 h 764470"/>
              <a:gd name="connsiteX33" fmla="*/ 430740 w 1802340"/>
              <a:gd name="connsiteY33" fmla="*/ 53270 h 764470"/>
              <a:gd name="connsiteX34" fmla="*/ 392640 w 1802340"/>
              <a:gd name="connsiteY34" fmla="*/ 65970 h 764470"/>
              <a:gd name="connsiteX35" fmla="*/ 341840 w 1802340"/>
              <a:gd name="connsiteY35" fmla="*/ 142170 h 764470"/>
              <a:gd name="connsiteX36" fmla="*/ 341840 w 1802340"/>
              <a:gd name="connsiteY36" fmla="*/ 154870 h 7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02340" h="764470">
                <a:moveTo>
                  <a:pt x="418040" y="142170"/>
                </a:moveTo>
                <a:cubicBezTo>
                  <a:pt x="350307" y="146403"/>
                  <a:pt x="282369" y="148117"/>
                  <a:pt x="214840" y="154870"/>
                </a:cubicBezTo>
                <a:cubicBezTo>
                  <a:pt x="197472" y="156607"/>
                  <a:pt x="180758" y="162554"/>
                  <a:pt x="164040" y="167570"/>
                </a:cubicBezTo>
                <a:cubicBezTo>
                  <a:pt x="85573" y="191110"/>
                  <a:pt x="100690" y="186545"/>
                  <a:pt x="37040" y="218370"/>
                </a:cubicBezTo>
                <a:cubicBezTo>
                  <a:pt x="0" y="366529"/>
                  <a:pt x="15455" y="284479"/>
                  <a:pt x="37040" y="586670"/>
                </a:cubicBezTo>
                <a:cubicBezTo>
                  <a:pt x="37994" y="600023"/>
                  <a:pt x="43753" y="612796"/>
                  <a:pt x="49740" y="624770"/>
                </a:cubicBezTo>
                <a:cubicBezTo>
                  <a:pt x="56566" y="638422"/>
                  <a:pt x="63653" y="652819"/>
                  <a:pt x="75140" y="662870"/>
                </a:cubicBezTo>
                <a:cubicBezTo>
                  <a:pt x="108575" y="692126"/>
                  <a:pt x="146018" y="716721"/>
                  <a:pt x="189440" y="726370"/>
                </a:cubicBezTo>
                <a:cubicBezTo>
                  <a:pt x="214577" y="731956"/>
                  <a:pt x="240088" y="735876"/>
                  <a:pt x="265640" y="739070"/>
                </a:cubicBezTo>
                <a:cubicBezTo>
                  <a:pt x="307856" y="744347"/>
                  <a:pt x="350190" y="748940"/>
                  <a:pt x="392640" y="751770"/>
                </a:cubicBezTo>
                <a:cubicBezTo>
                  <a:pt x="477225" y="757409"/>
                  <a:pt x="561973" y="760237"/>
                  <a:pt x="646640" y="764470"/>
                </a:cubicBezTo>
                <a:cubicBezTo>
                  <a:pt x="722840" y="760237"/>
                  <a:pt x="798955" y="754014"/>
                  <a:pt x="875240" y="751770"/>
                </a:cubicBezTo>
                <a:lnTo>
                  <a:pt x="1510240" y="739070"/>
                </a:lnTo>
                <a:cubicBezTo>
                  <a:pt x="1527683" y="738424"/>
                  <a:pt x="1544322" y="731386"/>
                  <a:pt x="1561040" y="726370"/>
                </a:cubicBezTo>
                <a:cubicBezTo>
                  <a:pt x="1586685" y="718677"/>
                  <a:pt x="1637240" y="700970"/>
                  <a:pt x="1637240" y="700970"/>
                </a:cubicBezTo>
                <a:cubicBezTo>
                  <a:pt x="1649940" y="688270"/>
                  <a:pt x="1660725" y="673309"/>
                  <a:pt x="1675340" y="662870"/>
                </a:cubicBezTo>
                <a:cubicBezTo>
                  <a:pt x="1690746" y="651866"/>
                  <a:pt x="1711596" y="649590"/>
                  <a:pt x="1726140" y="637470"/>
                </a:cubicBezTo>
                <a:cubicBezTo>
                  <a:pt x="1737866" y="627699"/>
                  <a:pt x="1743073" y="612070"/>
                  <a:pt x="1751540" y="599370"/>
                </a:cubicBezTo>
                <a:cubicBezTo>
                  <a:pt x="1755773" y="565503"/>
                  <a:pt x="1758135" y="531350"/>
                  <a:pt x="1764240" y="497770"/>
                </a:cubicBezTo>
                <a:cubicBezTo>
                  <a:pt x="1769579" y="468405"/>
                  <a:pt x="1789830" y="433891"/>
                  <a:pt x="1802340" y="408870"/>
                </a:cubicBezTo>
                <a:cubicBezTo>
                  <a:pt x="1797962" y="373847"/>
                  <a:pt x="1796517" y="308325"/>
                  <a:pt x="1776940" y="269170"/>
                </a:cubicBezTo>
                <a:cubicBezTo>
                  <a:pt x="1770114" y="255518"/>
                  <a:pt x="1762333" y="241863"/>
                  <a:pt x="1751540" y="231070"/>
                </a:cubicBezTo>
                <a:cubicBezTo>
                  <a:pt x="1740747" y="220277"/>
                  <a:pt x="1727092" y="212496"/>
                  <a:pt x="1713440" y="205670"/>
                </a:cubicBezTo>
                <a:cubicBezTo>
                  <a:pt x="1701466" y="199683"/>
                  <a:pt x="1688040" y="197203"/>
                  <a:pt x="1675340" y="192970"/>
                </a:cubicBezTo>
                <a:cubicBezTo>
                  <a:pt x="1666873" y="180270"/>
                  <a:pt x="1660733" y="165663"/>
                  <a:pt x="1649940" y="154870"/>
                </a:cubicBezTo>
                <a:cubicBezTo>
                  <a:pt x="1628265" y="133195"/>
                  <a:pt x="1602145" y="124517"/>
                  <a:pt x="1573740" y="116770"/>
                </a:cubicBezTo>
                <a:cubicBezTo>
                  <a:pt x="1436600" y="79368"/>
                  <a:pt x="1478473" y="91857"/>
                  <a:pt x="1307040" y="78670"/>
                </a:cubicBezTo>
                <a:cubicBezTo>
                  <a:pt x="1238957" y="55976"/>
                  <a:pt x="1297392" y="73704"/>
                  <a:pt x="1205440" y="53270"/>
                </a:cubicBezTo>
                <a:cubicBezTo>
                  <a:pt x="1188401" y="49484"/>
                  <a:pt x="1171679" y="44356"/>
                  <a:pt x="1154640" y="40570"/>
                </a:cubicBezTo>
                <a:cubicBezTo>
                  <a:pt x="1133568" y="35887"/>
                  <a:pt x="1112081" y="33105"/>
                  <a:pt x="1091140" y="27870"/>
                </a:cubicBezTo>
                <a:cubicBezTo>
                  <a:pt x="1078153" y="24623"/>
                  <a:pt x="1066245" y="17371"/>
                  <a:pt x="1053040" y="15170"/>
                </a:cubicBezTo>
                <a:cubicBezTo>
                  <a:pt x="1015227" y="8868"/>
                  <a:pt x="976840" y="6703"/>
                  <a:pt x="938740" y="2470"/>
                </a:cubicBezTo>
                <a:cubicBezTo>
                  <a:pt x="786340" y="6703"/>
                  <a:pt x="633242" y="0"/>
                  <a:pt x="481540" y="15170"/>
                </a:cubicBezTo>
                <a:cubicBezTo>
                  <a:pt x="460478" y="17276"/>
                  <a:pt x="449118" y="42768"/>
                  <a:pt x="430740" y="53270"/>
                </a:cubicBezTo>
                <a:cubicBezTo>
                  <a:pt x="419117" y="59912"/>
                  <a:pt x="405340" y="61737"/>
                  <a:pt x="392640" y="65970"/>
                </a:cubicBezTo>
                <a:cubicBezTo>
                  <a:pt x="353294" y="105316"/>
                  <a:pt x="354093" y="93158"/>
                  <a:pt x="341840" y="142170"/>
                </a:cubicBezTo>
                <a:cubicBezTo>
                  <a:pt x="340813" y="146277"/>
                  <a:pt x="341840" y="150637"/>
                  <a:pt x="341840" y="15487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5000625" y="1409700"/>
            <a:ext cx="2571750" cy="520700"/>
          </a:xfrm>
          <a:custGeom>
            <a:avLst/>
            <a:gdLst>
              <a:gd name="connsiteX0" fmla="*/ 3543300 w 3543300"/>
              <a:gd name="connsiteY0" fmla="*/ 520700 h 520700"/>
              <a:gd name="connsiteX1" fmla="*/ 2540000 w 3543300"/>
              <a:gd name="connsiteY1" fmla="*/ 63500 h 520700"/>
              <a:gd name="connsiteX2" fmla="*/ 0 w 3543300"/>
              <a:gd name="connsiteY2" fmla="*/ 139700 h 520700"/>
              <a:gd name="connsiteX3" fmla="*/ 0 w 3543300"/>
              <a:gd name="connsiteY3" fmla="*/ 139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520700">
                <a:moveTo>
                  <a:pt x="3543300" y="520700"/>
                </a:moveTo>
                <a:cubicBezTo>
                  <a:pt x="3336925" y="323850"/>
                  <a:pt x="3130550" y="127000"/>
                  <a:pt x="2540000" y="63500"/>
                </a:cubicBezTo>
                <a:cubicBezTo>
                  <a:pt x="1949450" y="0"/>
                  <a:pt x="0" y="139700"/>
                  <a:pt x="0" y="139700"/>
                </a:cubicBezTo>
                <a:lnTo>
                  <a:pt x="0" y="139700"/>
                </a:ln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tailEnd type="triangl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25450" y="1676400"/>
            <a:ext cx="1035050" cy="1754188"/>
          </a:xfrm>
          <a:custGeom>
            <a:avLst/>
            <a:gdLst>
              <a:gd name="connsiteX0" fmla="*/ 1035050 w 1035050"/>
              <a:gd name="connsiteY0" fmla="*/ 0 h 1754717"/>
              <a:gd name="connsiteX1" fmla="*/ 95250 w 1035050"/>
              <a:gd name="connsiteY1" fmla="*/ 711200 h 1754717"/>
              <a:gd name="connsiteX2" fmla="*/ 463550 w 1035050"/>
              <a:gd name="connsiteY2" fmla="*/ 1600200 h 1754717"/>
              <a:gd name="connsiteX3" fmla="*/ 1022350 w 1035050"/>
              <a:gd name="connsiteY3" fmla="*/ 1638300 h 175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050" h="1754717">
                <a:moveTo>
                  <a:pt x="1035050" y="0"/>
                </a:moveTo>
                <a:cubicBezTo>
                  <a:pt x="612775" y="222250"/>
                  <a:pt x="190500" y="444500"/>
                  <a:pt x="95250" y="711200"/>
                </a:cubicBezTo>
                <a:cubicBezTo>
                  <a:pt x="0" y="977900"/>
                  <a:pt x="309033" y="1445683"/>
                  <a:pt x="463550" y="1600200"/>
                </a:cubicBezTo>
                <a:cubicBezTo>
                  <a:pt x="618067" y="1754717"/>
                  <a:pt x="820208" y="1696508"/>
                  <a:pt x="1022350" y="163830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tailEnd type="triangl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内容占位符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29600" cy="3671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sz="2800" smtClean="0"/>
              <a:t>在一块地上盖有三座房子，并且挖了三口井供房主人使用。由于土质和气候等关系，这些井中的这一个或那一个常常干枯。因此各座房子的主人有时要到这个井去打水，有时要到那个井去打水，三个井都可能需要去。</a:t>
            </a:r>
          </a:p>
          <a:p>
            <a:pPr marL="0" indent="0">
              <a:buFont typeface="Arial" charset="0"/>
              <a:buNone/>
            </a:pPr>
            <a:r>
              <a:rPr lang="zh-CN" altLang="en-US" sz="2800" smtClean="0"/>
              <a:t>不久，这三个房子的主人相互间变成了冤家，于是决定修建各家通往三个井的小道，使得他们在去三个井的途中不会相遇。</a:t>
            </a:r>
            <a:endParaRPr lang="en-US" altLang="zh-CN" sz="2800" smtClean="0"/>
          </a:p>
        </p:txBody>
      </p:sp>
      <p:sp>
        <p:nvSpPr>
          <p:cNvPr id="2" name="矩形 1"/>
          <p:cNvSpPr/>
          <p:nvPr/>
        </p:nvSpPr>
        <p:spPr>
          <a:xfrm>
            <a:off x="611188" y="5013325"/>
            <a:ext cx="77771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请问：你能否帮他们设计整个小道路线，满足他们的要求？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946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欧拉公式推广（不考虑面的简单平面图）</a:t>
            </a: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214313" y="3006725"/>
            <a:ext cx="8572500" cy="642938"/>
            <a:chOff x="214282" y="3006866"/>
            <a:chExt cx="8572528" cy="642942"/>
          </a:xfrm>
        </p:grpSpPr>
        <p:sp>
          <p:nvSpPr>
            <p:cNvPr id="3" name="Rectangle 5" descr="新闻纸"/>
            <p:cNvSpPr>
              <a:spLocks noChangeArrowheads="1"/>
            </p:cNvSpPr>
            <p:nvPr/>
          </p:nvSpPr>
          <p:spPr bwMode="auto">
            <a:xfrm>
              <a:off x="214282" y="3006866"/>
              <a:ext cx="8572528" cy="64294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7043" name="Rectangle 3"/>
            <p:cNvSpPr txBox="1">
              <a:spLocks noChangeArrowheads="1"/>
            </p:cNvSpPr>
            <p:nvPr/>
          </p:nvSpPr>
          <p:spPr bwMode="auto">
            <a:xfrm>
              <a:off x="214282" y="3078316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17.10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57349" y="3086241"/>
              <a:ext cx="6643710" cy="43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>
                  <a:latin typeface="+mn-lt"/>
                  <a:ea typeface="+mn-ea"/>
                  <a:cs typeface="+mn-cs"/>
                </a:rPr>
                <a:t>设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是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n(n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≥3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)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阶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m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条边的简单平面图，则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m≤3n-6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。</a:t>
              </a:r>
              <a:endParaRPr lang="zh-CN" altLang="en-US" sz="220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7188" y="3792538"/>
            <a:ext cx="83581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latin typeface="+mn-ea"/>
                <a:ea typeface="+mn-ea"/>
                <a:cs typeface="+mn-cs"/>
              </a:rPr>
              <a:t>当</a:t>
            </a:r>
            <a:r>
              <a:rPr lang="en-US" altLang="zh-CN" sz="2000">
                <a:latin typeface="+mn-ea"/>
                <a:ea typeface="+mn-ea"/>
                <a:cs typeface="+mn-cs"/>
              </a:rPr>
              <a:t>G</a:t>
            </a:r>
            <a:r>
              <a:rPr lang="zh-CN" altLang="en-US" sz="2000">
                <a:latin typeface="+mn-ea"/>
                <a:ea typeface="+mn-ea"/>
                <a:cs typeface="+mn-cs"/>
              </a:rPr>
              <a:t>是连通图的情况下，若</a:t>
            </a:r>
            <a:r>
              <a:rPr lang="en-US" altLang="zh-CN" sz="2000">
                <a:latin typeface="+mn-ea"/>
                <a:ea typeface="+mn-ea"/>
                <a:cs typeface="+mn-cs"/>
              </a:rPr>
              <a:t>G</a:t>
            </a:r>
            <a:r>
              <a:rPr lang="zh-CN" altLang="en-US" sz="2000">
                <a:latin typeface="+mn-ea"/>
                <a:ea typeface="+mn-ea"/>
                <a:cs typeface="+mn-cs"/>
              </a:rPr>
              <a:t>是树，则</a:t>
            </a:r>
            <a:r>
              <a:rPr lang="en-US" altLang="zh-CN" sz="2000">
                <a:latin typeface="+mn-ea"/>
                <a:ea typeface="+mn-ea"/>
                <a:cs typeface="+mn-cs"/>
              </a:rPr>
              <a:t>m=n-1≤3n-6</a:t>
            </a:r>
            <a:r>
              <a:rPr lang="en-US" altLang="zh-CN" sz="2000">
                <a:latin typeface="+mn-lt"/>
                <a:ea typeface="+mn-ea"/>
                <a:cs typeface="+mn-cs"/>
              </a:rPr>
              <a:t>(n</a:t>
            </a:r>
            <a:r>
              <a:rPr lang="en-US" altLang="zh-CN" sz="2000">
                <a:latin typeface="+mn-ea"/>
                <a:ea typeface="+mn-ea"/>
                <a:cs typeface="+mn-cs"/>
              </a:rPr>
              <a:t>≥3</a:t>
            </a:r>
            <a:r>
              <a:rPr lang="en-US" altLang="zh-CN" sz="2000">
                <a:latin typeface="+mn-lt"/>
                <a:ea typeface="+mn-ea"/>
                <a:cs typeface="+mn-cs"/>
              </a:rPr>
              <a:t>)</a:t>
            </a:r>
            <a:r>
              <a:rPr lang="zh-CN" altLang="en-US" sz="2000">
                <a:latin typeface="+mn-lt"/>
                <a:ea typeface="+mn-ea"/>
                <a:cs typeface="+mn-cs"/>
              </a:rPr>
              <a:t>。</a:t>
            </a:r>
            <a:endParaRPr lang="zh-CN" alt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8" y="4156075"/>
            <a:ext cx="8501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latin typeface="+mn-lt"/>
                <a:ea typeface="+mn-ea"/>
                <a:cs typeface="+mn-cs"/>
              </a:rPr>
              <a:t>若</a:t>
            </a:r>
            <a:r>
              <a:rPr lang="en-US" altLang="zh-CN" sz="2000">
                <a:latin typeface="+mn-lt"/>
                <a:ea typeface="+mn-ea"/>
                <a:cs typeface="+mn-cs"/>
              </a:rPr>
              <a:t>G</a:t>
            </a:r>
            <a:r>
              <a:rPr lang="zh-CN" altLang="en-US" sz="2000">
                <a:latin typeface="+mn-lt"/>
                <a:ea typeface="+mn-ea"/>
                <a:cs typeface="+mn-cs"/>
              </a:rPr>
              <a:t>中存在圈，则圈的长度大于等于</a:t>
            </a:r>
            <a:r>
              <a:rPr lang="en-US" altLang="zh-CN" sz="2000">
                <a:latin typeface="+mn-lt"/>
                <a:ea typeface="+mn-ea"/>
                <a:cs typeface="+mn-cs"/>
              </a:rPr>
              <a:t>3</a:t>
            </a:r>
            <a:r>
              <a:rPr lang="zh-CN" altLang="en-US" sz="2000">
                <a:latin typeface="+mn-lt"/>
                <a:ea typeface="+mn-ea"/>
                <a:cs typeface="+mn-cs"/>
              </a:rPr>
              <a:t>。从而各面的次数至少为</a:t>
            </a:r>
            <a:r>
              <a:rPr lang="en-US" altLang="zh-CN" sz="2000">
                <a:latin typeface="+mn-lt"/>
                <a:ea typeface="+mn-ea"/>
                <a:cs typeface="+mn-cs"/>
              </a:rPr>
              <a:t>3</a:t>
            </a:r>
            <a:r>
              <a:rPr lang="zh-CN" altLang="en-US" sz="2000">
                <a:latin typeface="+mn-lt"/>
                <a:ea typeface="+mn-ea"/>
                <a:cs typeface="+mn-cs"/>
              </a:rPr>
              <a:t>。根据定理</a:t>
            </a:r>
            <a:r>
              <a:rPr lang="en-US" altLang="zh-CN" sz="2000">
                <a:latin typeface="+mn-lt"/>
                <a:ea typeface="+mn-ea"/>
                <a:cs typeface="+mn-cs"/>
              </a:rPr>
              <a:t>17.8</a:t>
            </a:r>
            <a:r>
              <a:rPr lang="zh-CN" altLang="en-US" sz="2000">
                <a:latin typeface="+mn-lt"/>
                <a:ea typeface="+mn-ea"/>
                <a:cs typeface="+mn-cs"/>
              </a:rPr>
              <a:t>有</a:t>
            </a:r>
            <a:r>
              <a:rPr lang="en-US" altLang="zh-CN" sz="2000">
                <a:latin typeface="+mn-lt"/>
                <a:ea typeface="+mn-ea"/>
                <a:cs typeface="+mn-cs"/>
              </a:rPr>
              <a:t>m</a:t>
            </a:r>
            <a:r>
              <a:rPr lang="en-US" altLang="zh-CN" sz="2000">
                <a:latin typeface="+mn-ea"/>
                <a:ea typeface="+mn-ea"/>
                <a:cs typeface="+mn-cs"/>
              </a:rPr>
              <a:t>≤(</a:t>
            </a:r>
            <a:r>
              <a:rPr lang="en-US" altLang="zh-CN" sz="2000" i="1">
                <a:latin typeface="+mn-ea"/>
                <a:ea typeface="+mn-ea"/>
                <a:cs typeface="+mn-cs"/>
              </a:rPr>
              <a:t>l</a:t>
            </a:r>
            <a:r>
              <a:rPr lang="en-US" altLang="zh-CN" sz="2000">
                <a:latin typeface="+mn-ea"/>
                <a:ea typeface="+mn-ea"/>
                <a:cs typeface="+mn-cs"/>
              </a:rPr>
              <a:t>/</a:t>
            </a:r>
            <a:r>
              <a:rPr lang="en-US" altLang="zh-CN" sz="2000" i="1">
                <a:latin typeface="+mn-ea"/>
                <a:ea typeface="+mn-ea"/>
                <a:cs typeface="+mn-cs"/>
              </a:rPr>
              <a:t>l</a:t>
            </a:r>
            <a:r>
              <a:rPr lang="en-US" altLang="zh-CN" sz="2000">
                <a:latin typeface="+mn-ea"/>
                <a:ea typeface="+mn-ea"/>
                <a:cs typeface="+mn-cs"/>
              </a:rPr>
              <a:t>-2)(n-2)</a:t>
            </a:r>
            <a:r>
              <a:rPr lang="zh-CN" altLang="en-US" sz="2000">
                <a:latin typeface="+mn-ea"/>
                <a:ea typeface="+mn-ea"/>
                <a:cs typeface="+mn-cs"/>
              </a:rPr>
              <a:t>，当</a:t>
            </a:r>
            <a:r>
              <a:rPr lang="en-US" altLang="zh-CN" sz="2000" i="1">
                <a:latin typeface="+mn-ea"/>
                <a:ea typeface="+mn-ea"/>
                <a:cs typeface="+mn-cs"/>
              </a:rPr>
              <a:t>l</a:t>
            </a:r>
            <a:r>
              <a:rPr lang="en-US" altLang="zh-CN" sz="2000">
                <a:latin typeface="+mn-ea"/>
                <a:ea typeface="+mn-ea"/>
                <a:cs typeface="+mn-cs"/>
              </a:rPr>
              <a:t>≥3</a:t>
            </a:r>
            <a:r>
              <a:rPr lang="zh-CN" altLang="en-US" sz="2000">
                <a:latin typeface="+mn-ea"/>
                <a:ea typeface="+mn-ea"/>
                <a:cs typeface="+mn-cs"/>
              </a:rPr>
              <a:t>时，</a:t>
            </a:r>
            <a:r>
              <a:rPr lang="en-US" altLang="zh-CN" sz="2000">
                <a:latin typeface="+mn-ea"/>
                <a:ea typeface="+mn-ea"/>
                <a:cs typeface="+mn-cs"/>
              </a:rPr>
              <a:t>(</a:t>
            </a:r>
            <a:r>
              <a:rPr lang="en-US" altLang="zh-CN" sz="2000" i="1">
                <a:latin typeface="+mn-ea"/>
                <a:ea typeface="+mn-ea"/>
                <a:cs typeface="+mn-cs"/>
              </a:rPr>
              <a:t>l</a:t>
            </a:r>
            <a:r>
              <a:rPr lang="en-US" altLang="zh-CN" sz="2000">
                <a:latin typeface="+mn-ea"/>
                <a:ea typeface="+mn-ea"/>
                <a:cs typeface="+mn-cs"/>
              </a:rPr>
              <a:t>/</a:t>
            </a:r>
            <a:r>
              <a:rPr lang="en-US" altLang="zh-CN" sz="2000" i="1">
                <a:latin typeface="+mn-ea"/>
                <a:ea typeface="+mn-ea"/>
                <a:cs typeface="+mn-cs"/>
              </a:rPr>
              <a:t>l</a:t>
            </a:r>
            <a:r>
              <a:rPr lang="en-US" altLang="zh-CN" sz="2000">
                <a:latin typeface="+mn-ea"/>
                <a:ea typeface="+mn-ea"/>
                <a:cs typeface="+mn-cs"/>
              </a:rPr>
              <a:t>-2)≤3</a:t>
            </a:r>
            <a:r>
              <a:rPr lang="zh-CN" altLang="en-US" sz="2000">
                <a:latin typeface="+mn-ea"/>
                <a:ea typeface="+mn-ea"/>
                <a:cs typeface="+mn-cs"/>
              </a:rPr>
              <a:t>。因此有</a:t>
            </a:r>
            <a:r>
              <a:rPr lang="en-US" altLang="zh-CN" sz="2000">
                <a:latin typeface="+mn-ea"/>
                <a:ea typeface="+mn-ea"/>
                <a:cs typeface="+mn-cs"/>
              </a:rPr>
              <a:t>m≤3n-6</a:t>
            </a:r>
            <a:r>
              <a:rPr lang="zh-CN" altLang="en-US" sz="2000">
                <a:latin typeface="+mn-ea"/>
                <a:ea typeface="+mn-ea"/>
                <a:cs typeface="+mn-cs"/>
              </a:rPr>
              <a:t>成立。</a:t>
            </a:r>
            <a:endParaRPr lang="zh-CN" alt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8" y="4864100"/>
            <a:ext cx="8358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latin typeface="+mn-ea"/>
                <a:ea typeface="+mn-ea"/>
                <a:cs typeface="+mn-cs"/>
              </a:rPr>
              <a:t>当</a:t>
            </a:r>
            <a:r>
              <a:rPr lang="en-US" altLang="zh-CN" sz="2000">
                <a:latin typeface="+mn-ea"/>
                <a:ea typeface="+mn-ea"/>
                <a:cs typeface="+mn-cs"/>
              </a:rPr>
              <a:t>G</a:t>
            </a:r>
            <a:r>
              <a:rPr lang="zh-CN" altLang="en-US" sz="2000">
                <a:latin typeface="+mn-ea"/>
                <a:ea typeface="+mn-ea"/>
                <a:cs typeface="+mn-cs"/>
              </a:rPr>
              <a:t>是非连通图的情况下，若</a:t>
            </a:r>
            <a:r>
              <a:rPr lang="en-US" altLang="zh-CN" sz="2000">
                <a:latin typeface="+mn-ea"/>
                <a:ea typeface="+mn-ea"/>
                <a:cs typeface="+mn-cs"/>
              </a:rPr>
              <a:t>G</a:t>
            </a:r>
            <a:r>
              <a:rPr lang="zh-CN" altLang="en-US" sz="2000">
                <a:latin typeface="+mn-ea"/>
                <a:ea typeface="+mn-ea"/>
                <a:cs typeface="+mn-cs"/>
              </a:rPr>
              <a:t>有</a:t>
            </a:r>
            <a:r>
              <a:rPr lang="en-US" altLang="zh-CN" sz="2000">
                <a:latin typeface="+mn-ea"/>
                <a:ea typeface="+mn-ea"/>
                <a:cs typeface="+mn-cs"/>
              </a:rPr>
              <a:t>k</a:t>
            </a:r>
            <a:r>
              <a:rPr lang="zh-CN" altLang="en-US" sz="2000">
                <a:latin typeface="+mn-ea"/>
                <a:ea typeface="+mn-ea"/>
                <a:cs typeface="+mn-cs"/>
              </a:rPr>
              <a:t>个连通分支</a:t>
            </a:r>
            <a:r>
              <a:rPr lang="en-US" altLang="zh-CN" sz="2000">
                <a:latin typeface="+mn-ea"/>
                <a:ea typeface="+mn-ea"/>
                <a:cs typeface="+mn-cs"/>
              </a:rPr>
              <a:t>G</a:t>
            </a:r>
            <a:r>
              <a:rPr lang="en-US" altLang="zh-CN" sz="2000" baseline="-25000">
                <a:latin typeface="+mn-ea"/>
                <a:ea typeface="+mn-ea"/>
                <a:cs typeface="+mn-cs"/>
              </a:rPr>
              <a:t>1</a:t>
            </a:r>
            <a:r>
              <a:rPr lang="en-US" altLang="zh-CN" sz="2000">
                <a:latin typeface="+mn-ea"/>
                <a:ea typeface="+mn-ea"/>
                <a:cs typeface="+mn-cs"/>
              </a:rPr>
              <a:t>, G</a:t>
            </a:r>
            <a:r>
              <a:rPr lang="en-US" altLang="zh-CN" sz="2000" baseline="-25000">
                <a:latin typeface="+mn-ea"/>
                <a:ea typeface="+mn-ea"/>
                <a:cs typeface="+mn-cs"/>
              </a:rPr>
              <a:t>2</a:t>
            </a:r>
            <a:r>
              <a:rPr lang="en-US" altLang="zh-CN" sz="2000">
                <a:latin typeface="+mn-ea"/>
                <a:ea typeface="+mn-ea"/>
                <a:cs typeface="+mn-cs"/>
              </a:rPr>
              <a:t>, …, G</a:t>
            </a:r>
            <a:r>
              <a:rPr lang="en-US" altLang="zh-CN" sz="2000" baseline="-25000">
                <a:latin typeface="+mn-ea"/>
                <a:ea typeface="+mn-ea"/>
                <a:cs typeface="+mn-cs"/>
              </a:rPr>
              <a:t>k</a:t>
            </a:r>
            <a:r>
              <a:rPr lang="zh-CN" altLang="en-US" sz="2000">
                <a:latin typeface="+mn-ea"/>
                <a:ea typeface="+mn-ea"/>
                <a:cs typeface="+mn-cs"/>
              </a:rPr>
              <a:t>，都有</a:t>
            </a:r>
            <a:r>
              <a:rPr lang="en-US" altLang="zh-CN" sz="2000">
                <a:latin typeface="+mn-ea"/>
                <a:ea typeface="+mn-ea"/>
                <a:cs typeface="+mn-cs"/>
              </a:rPr>
              <a:t>m</a:t>
            </a:r>
            <a:r>
              <a:rPr lang="en-US" altLang="zh-CN" sz="2000" baseline="-25000">
                <a:latin typeface="+mn-ea"/>
                <a:ea typeface="+mn-ea"/>
                <a:cs typeface="+mn-cs"/>
              </a:rPr>
              <a:t>i</a:t>
            </a:r>
            <a:r>
              <a:rPr lang="en-US" altLang="zh-CN" sz="2000">
                <a:latin typeface="+mn-ea"/>
                <a:ea typeface="+mn-ea"/>
                <a:cs typeface="+mn-cs"/>
              </a:rPr>
              <a:t>≤3n</a:t>
            </a:r>
            <a:r>
              <a:rPr lang="en-US" altLang="zh-CN" sz="2000" baseline="-25000">
                <a:latin typeface="+mn-ea"/>
                <a:ea typeface="+mn-ea"/>
                <a:cs typeface="+mn-cs"/>
              </a:rPr>
              <a:t>i</a:t>
            </a:r>
            <a:r>
              <a:rPr lang="en-US" altLang="zh-CN" sz="2000">
                <a:latin typeface="+mn-ea"/>
                <a:ea typeface="+mn-ea"/>
                <a:cs typeface="+mn-cs"/>
              </a:rPr>
              <a:t>-6</a:t>
            </a:r>
            <a:r>
              <a:rPr lang="zh-CN" altLang="en-US" sz="2000">
                <a:latin typeface="+mn-lt"/>
                <a:ea typeface="+mn-ea"/>
                <a:cs typeface="+mn-cs"/>
              </a:rPr>
              <a:t>。显然</a:t>
            </a:r>
            <a:r>
              <a:rPr lang="en-US" altLang="zh-CN" sz="2000">
                <a:latin typeface="+mn-lt"/>
                <a:ea typeface="+mn-ea"/>
                <a:cs typeface="+mn-cs"/>
              </a:rPr>
              <a:t>m=∑</a:t>
            </a:r>
            <a:r>
              <a:rPr lang="en-US" altLang="zh-CN" sz="2000">
                <a:latin typeface="+mn-ea"/>
                <a:ea typeface="+mn-ea"/>
                <a:cs typeface="+mn-cs"/>
              </a:rPr>
              <a:t>m</a:t>
            </a:r>
            <a:r>
              <a:rPr lang="en-US" altLang="zh-CN" sz="2000" baseline="-25000">
                <a:latin typeface="+mn-lt"/>
                <a:ea typeface="+mn-ea"/>
                <a:cs typeface="+mn-cs"/>
              </a:rPr>
              <a:t>i </a:t>
            </a:r>
            <a:r>
              <a:rPr lang="en-US" altLang="zh-CN" sz="2000">
                <a:latin typeface="+mn-ea"/>
                <a:ea typeface="+mn-ea"/>
                <a:cs typeface="+mn-cs"/>
              </a:rPr>
              <a:t>≤3</a:t>
            </a:r>
            <a:r>
              <a:rPr lang="en-US" altLang="zh-CN" sz="2000">
                <a:latin typeface="+mn-lt"/>
                <a:ea typeface="+mn-ea"/>
                <a:cs typeface="+mn-cs"/>
              </a:rPr>
              <a:t>∑</a:t>
            </a:r>
            <a:r>
              <a:rPr lang="en-US" altLang="zh-CN" sz="2000">
                <a:latin typeface="+mn-ea"/>
                <a:ea typeface="+mn-ea"/>
                <a:cs typeface="+mn-cs"/>
              </a:rPr>
              <a:t>n</a:t>
            </a:r>
            <a:r>
              <a:rPr lang="en-US" altLang="zh-CN" sz="2000" baseline="-25000">
                <a:latin typeface="+mn-lt"/>
                <a:ea typeface="+mn-ea"/>
                <a:cs typeface="+mn-cs"/>
              </a:rPr>
              <a:t>i </a:t>
            </a:r>
            <a:r>
              <a:rPr lang="en-US" altLang="zh-CN" sz="2000">
                <a:latin typeface="+mn-ea"/>
                <a:ea typeface="+mn-ea"/>
                <a:cs typeface="+mn-cs"/>
              </a:rPr>
              <a:t>-6k≤3</a:t>
            </a:r>
            <a:r>
              <a:rPr lang="en-US" altLang="zh-CN" sz="2000">
                <a:latin typeface="+mn-lt"/>
                <a:ea typeface="+mn-ea"/>
                <a:cs typeface="+mn-cs"/>
              </a:rPr>
              <a:t>∑</a:t>
            </a:r>
            <a:r>
              <a:rPr lang="en-US" altLang="zh-CN" sz="2000">
                <a:latin typeface="+mn-ea"/>
                <a:ea typeface="+mn-ea"/>
                <a:cs typeface="+mn-cs"/>
              </a:rPr>
              <a:t>n</a:t>
            </a:r>
            <a:r>
              <a:rPr lang="en-US" altLang="zh-CN" sz="2000" baseline="-25000">
                <a:latin typeface="+mn-lt"/>
                <a:ea typeface="+mn-ea"/>
                <a:cs typeface="+mn-cs"/>
              </a:rPr>
              <a:t>i </a:t>
            </a:r>
            <a:r>
              <a:rPr lang="en-US" altLang="zh-CN" sz="2000">
                <a:latin typeface="+mn-ea"/>
                <a:ea typeface="+mn-ea"/>
                <a:cs typeface="+mn-cs"/>
              </a:rPr>
              <a:t>-6=3n-6</a:t>
            </a:r>
            <a:r>
              <a:rPr lang="zh-CN" altLang="en-US" sz="2000">
                <a:latin typeface="+mn-ea"/>
                <a:ea typeface="+mn-ea"/>
                <a:cs typeface="+mn-cs"/>
              </a:rPr>
              <a:t>。</a:t>
            </a:r>
            <a:endParaRPr lang="zh-CN" altLang="en-US" sz="2000" dirty="0">
              <a:latin typeface="+mn-lt"/>
              <a:ea typeface="+mn-ea"/>
              <a:cs typeface="+mn-cs"/>
            </a:endParaRPr>
          </a:p>
        </p:txBody>
      </p:sp>
      <p:grpSp>
        <p:nvGrpSpPr>
          <p:cNvPr id="257030" name="组合 23"/>
          <p:cNvGrpSpPr>
            <a:grpSpLocks/>
          </p:cNvGrpSpPr>
          <p:nvPr/>
        </p:nvGrpSpPr>
        <p:grpSpPr bwMode="auto">
          <a:xfrm>
            <a:off x="1571625" y="1498600"/>
            <a:ext cx="3143250" cy="1085850"/>
            <a:chOff x="1571604" y="1497915"/>
            <a:chExt cx="3143272" cy="1087100"/>
          </a:xfrm>
        </p:grpSpPr>
        <p:sp>
          <p:nvSpPr>
            <p:cNvPr id="14" name="TextBox 13"/>
            <p:cNvSpPr txBox="1"/>
            <p:nvPr/>
          </p:nvSpPr>
          <p:spPr>
            <a:xfrm>
              <a:off x="1571604" y="1714488"/>
              <a:ext cx="1071570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方正卡通简体" pitchFamily="65" charset="-122"/>
                  <a:cs typeface="Aharoni" pitchFamily="2" charset="-79"/>
                </a:rPr>
                <a:t>m≤</a:t>
              </a:r>
              <a:endPara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方正卡通简体" pitchFamily="65" charset="-122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02378" y="1497915"/>
              <a:ext cx="301686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i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方正卡通简体" pitchFamily="65" charset="-122"/>
                  <a:cs typeface="Aharoni" pitchFamily="2" charset="-79"/>
                </a:rPr>
                <a:t>l</a:t>
              </a:r>
              <a:endParaRPr lang="zh-CN" altLang="en-US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方正卡通简体" pitchFamily="65" charset="-122"/>
                <a:cs typeface="Aharoni" pitchFamily="2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8562" y="2000240"/>
              <a:ext cx="609462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i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方正卡通简体" pitchFamily="65" charset="-122"/>
                  <a:cs typeface="Aharoni" pitchFamily="2" charset="-79"/>
                </a:rPr>
                <a:t>l</a:t>
              </a:r>
              <a:r>
                <a:rPr lang="en-US" altLang="zh-CN" sz="3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方正卡通简体" pitchFamily="65" charset="-122"/>
                  <a:cs typeface="Aharoni" pitchFamily="2" charset="-79"/>
                </a:rPr>
                <a:t>-2</a:t>
              </a:r>
              <a:endPara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方正卡通简体" pitchFamily="65" charset="-122"/>
                <a:cs typeface="Aharoni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8992" y="1714488"/>
              <a:ext cx="1285884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方正卡通简体" pitchFamily="65" charset="-122"/>
                  <a:cs typeface="Aharoni" pitchFamily="2" charset="-79"/>
                </a:rPr>
                <a:t>(n-2)</a:t>
              </a:r>
              <a:endPara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方正卡通简体" pitchFamily="65" charset="-122"/>
                <a:cs typeface="Aharoni" pitchFamily="2" charset="-79"/>
              </a:endParaRPr>
            </a:p>
          </p:txBody>
        </p:sp>
        <p:cxnSp>
          <p:nvCxnSpPr>
            <p:cNvPr id="20" name="直接连接符 19"/>
            <p:cNvCxnSpPr>
              <a:stCxn id="14" idx="3"/>
              <a:endCxn id="18" idx="1"/>
            </p:cNvCxnSpPr>
            <p:nvPr/>
          </p:nvCxnSpPr>
          <p:spPr>
            <a:xfrm>
              <a:off x="2643175" y="2006500"/>
              <a:ext cx="785817" cy="1590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任意多边形 24"/>
          <p:cNvSpPr/>
          <p:nvPr/>
        </p:nvSpPr>
        <p:spPr>
          <a:xfrm>
            <a:off x="2439219" y="1498600"/>
            <a:ext cx="2240029" cy="1216020"/>
          </a:xfrm>
          <a:custGeom>
            <a:avLst/>
            <a:gdLst>
              <a:gd name="connsiteX0" fmla="*/ 1243781 w 2240029"/>
              <a:gd name="connsiteY0" fmla="*/ 228600 h 1270000"/>
              <a:gd name="connsiteX1" fmla="*/ 1167581 w 2240029"/>
              <a:gd name="connsiteY1" fmla="*/ 254000 h 1270000"/>
              <a:gd name="connsiteX2" fmla="*/ 1129481 w 2240029"/>
              <a:gd name="connsiteY2" fmla="*/ 266700 h 1270000"/>
              <a:gd name="connsiteX3" fmla="*/ 951681 w 2240029"/>
              <a:gd name="connsiteY3" fmla="*/ 254000 h 1270000"/>
              <a:gd name="connsiteX4" fmla="*/ 875481 w 2240029"/>
              <a:gd name="connsiteY4" fmla="*/ 177800 h 1270000"/>
              <a:gd name="connsiteX5" fmla="*/ 824681 w 2240029"/>
              <a:gd name="connsiteY5" fmla="*/ 165100 h 1270000"/>
              <a:gd name="connsiteX6" fmla="*/ 786581 w 2240029"/>
              <a:gd name="connsiteY6" fmla="*/ 152400 h 1270000"/>
              <a:gd name="connsiteX7" fmla="*/ 748481 w 2240029"/>
              <a:gd name="connsiteY7" fmla="*/ 127000 h 1270000"/>
              <a:gd name="connsiteX8" fmla="*/ 697681 w 2240029"/>
              <a:gd name="connsiteY8" fmla="*/ 101600 h 1270000"/>
              <a:gd name="connsiteX9" fmla="*/ 621481 w 2240029"/>
              <a:gd name="connsiteY9" fmla="*/ 25400 h 1270000"/>
              <a:gd name="connsiteX10" fmla="*/ 545281 w 2240029"/>
              <a:gd name="connsiteY10" fmla="*/ 0 h 1270000"/>
              <a:gd name="connsiteX11" fmla="*/ 329381 w 2240029"/>
              <a:gd name="connsiteY11" fmla="*/ 12700 h 1270000"/>
              <a:gd name="connsiteX12" fmla="*/ 291281 w 2240029"/>
              <a:gd name="connsiteY12" fmla="*/ 38100 h 1270000"/>
              <a:gd name="connsiteX13" fmla="*/ 240481 w 2240029"/>
              <a:gd name="connsiteY13" fmla="*/ 63500 h 1270000"/>
              <a:gd name="connsiteX14" fmla="*/ 202381 w 2240029"/>
              <a:gd name="connsiteY14" fmla="*/ 76200 h 1270000"/>
              <a:gd name="connsiteX15" fmla="*/ 164281 w 2240029"/>
              <a:gd name="connsiteY15" fmla="*/ 101600 h 1270000"/>
              <a:gd name="connsiteX16" fmla="*/ 88081 w 2240029"/>
              <a:gd name="connsiteY16" fmla="*/ 139700 h 1270000"/>
              <a:gd name="connsiteX17" fmla="*/ 49981 w 2240029"/>
              <a:gd name="connsiteY17" fmla="*/ 254000 h 1270000"/>
              <a:gd name="connsiteX18" fmla="*/ 37281 w 2240029"/>
              <a:gd name="connsiteY18" fmla="*/ 292100 h 1270000"/>
              <a:gd name="connsiteX19" fmla="*/ 24581 w 2240029"/>
              <a:gd name="connsiteY19" fmla="*/ 330200 h 1270000"/>
              <a:gd name="connsiteX20" fmla="*/ 24581 w 2240029"/>
              <a:gd name="connsiteY20" fmla="*/ 698500 h 1270000"/>
              <a:gd name="connsiteX21" fmla="*/ 49981 w 2240029"/>
              <a:gd name="connsiteY21" fmla="*/ 850900 h 1270000"/>
              <a:gd name="connsiteX22" fmla="*/ 75381 w 2240029"/>
              <a:gd name="connsiteY22" fmla="*/ 889000 h 1270000"/>
              <a:gd name="connsiteX23" fmla="*/ 113481 w 2240029"/>
              <a:gd name="connsiteY23" fmla="*/ 914400 h 1270000"/>
              <a:gd name="connsiteX24" fmla="*/ 202381 w 2240029"/>
              <a:gd name="connsiteY24" fmla="*/ 1016000 h 1270000"/>
              <a:gd name="connsiteX25" fmla="*/ 253181 w 2240029"/>
              <a:gd name="connsiteY25" fmla="*/ 1092200 h 1270000"/>
              <a:gd name="connsiteX26" fmla="*/ 342081 w 2240029"/>
              <a:gd name="connsiteY26" fmla="*/ 1117600 h 1270000"/>
              <a:gd name="connsiteX27" fmla="*/ 392881 w 2240029"/>
              <a:gd name="connsiteY27" fmla="*/ 1143000 h 1270000"/>
              <a:gd name="connsiteX28" fmla="*/ 481781 w 2240029"/>
              <a:gd name="connsiteY28" fmla="*/ 1168400 h 1270000"/>
              <a:gd name="connsiteX29" fmla="*/ 557981 w 2240029"/>
              <a:gd name="connsiteY29" fmla="*/ 1193800 h 1270000"/>
              <a:gd name="connsiteX30" fmla="*/ 608781 w 2240029"/>
              <a:gd name="connsiteY30" fmla="*/ 1206500 h 1270000"/>
              <a:gd name="connsiteX31" fmla="*/ 684981 w 2240029"/>
              <a:gd name="connsiteY31" fmla="*/ 1231900 h 1270000"/>
              <a:gd name="connsiteX32" fmla="*/ 735781 w 2240029"/>
              <a:gd name="connsiteY32" fmla="*/ 1257300 h 1270000"/>
              <a:gd name="connsiteX33" fmla="*/ 799281 w 2240029"/>
              <a:gd name="connsiteY33" fmla="*/ 1270000 h 1270000"/>
              <a:gd name="connsiteX34" fmla="*/ 1523181 w 2240029"/>
              <a:gd name="connsiteY34" fmla="*/ 1257300 h 1270000"/>
              <a:gd name="connsiteX35" fmla="*/ 1662881 w 2240029"/>
              <a:gd name="connsiteY35" fmla="*/ 1231900 h 1270000"/>
              <a:gd name="connsiteX36" fmla="*/ 1713681 w 2240029"/>
              <a:gd name="connsiteY36" fmla="*/ 1219200 h 1270000"/>
              <a:gd name="connsiteX37" fmla="*/ 1789881 w 2240029"/>
              <a:gd name="connsiteY37" fmla="*/ 1206500 h 1270000"/>
              <a:gd name="connsiteX38" fmla="*/ 1891481 w 2240029"/>
              <a:gd name="connsiteY38" fmla="*/ 1181100 h 1270000"/>
              <a:gd name="connsiteX39" fmla="*/ 1942281 w 2240029"/>
              <a:gd name="connsiteY39" fmla="*/ 1155700 h 1270000"/>
              <a:gd name="connsiteX40" fmla="*/ 1980381 w 2240029"/>
              <a:gd name="connsiteY40" fmla="*/ 1143000 h 1270000"/>
              <a:gd name="connsiteX41" fmla="*/ 2056581 w 2240029"/>
              <a:gd name="connsiteY41" fmla="*/ 1092200 h 1270000"/>
              <a:gd name="connsiteX42" fmla="*/ 2081981 w 2240029"/>
              <a:gd name="connsiteY42" fmla="*/ 1054100 h 1270000"/>
              <a:gd name="connsiteX43" fmla="*/ 2120081 w 2240029"/>
              <a:gd name="connsiteY43" fmla="*/ 1016000 h 1270000"/>
              <a:gd name="connsiteX44" fmla="*/ 2170881 w 2240029"/>
              <a:gd name="connsiteY44" fmla="*/ 952500 h 1270000"/>
              <a:gd name="connsiteX45" fmla="*/ 2196281 w 2240029"/>
              <a:gd name="connsiteY45" fmla="*/ 914400 h 1270000"/>
              <a:gd name="connsiteX46" fmla="*/ 2221681 w 2240029"/>
              <a:gd name="connsiteY46" fmla="*/ 685800 h 1270000"/>
              <a:gd name="connsiteX47" fmla="*/ 2234381 w 2240029"/>
              <a:gd name="connsiteY47" fmla="*/ 584200 h 1270000"/>
              <a:gd name="connsiteX48" fmla="*/ 2196281 w 2240029"/>
              <a:gd name="connsiteY48" fmla="*/ 431800 h 1270000"/>
              <a:gd name="connsiteX49" fmla="*/ 2158181 w 2240029"/>
              <a:gd name="connsiteY49" fmla="*/ 406400 h 1270000"/>
              <a:gd name="connsiteX50" fmla="*/ 2056581 w 2240029"/>
              <a:gd name="connsiteY50" fmla="*/ 381000 h 1270000"/>
              <a:gd name="connsiteX51" fmla="*/ 2018481 w 2240029"/>
              <a:gd name="connsiteY51" fmla="*/ 355600 h 1270000"/>
              <a:gd name="connsiteX52" fmla="*/ 1929581 w 2240029"/>
              <a:gd name="connsiteY52" fmla="*/ 330200 h 1270000"/>
              <a:gd name="connsiteX53" fmla="*/ 1853381 w 2240029"/>
              <a:gd name="connsiteY53" fmla="*/ 292100 h 1270000"/>
              <a:gd name="connsiteX54" fmla="*/ 1751781 w 2240029"/>
              <a:gd name="connsiteY54" fmla="*/ 266700 h 1270000"/>
              <a:gd name="connsiteX55" fmla="*/ 1650181 w 2240029"/>
              <a:gd name="connsiteY55" fmla="*/ 215900 h 1270000"/>
              <a:gd name="connsiteX56" fmla="*/ 1561281 w 2240029"/>
              <a:gd name="connsiteY56" fmla="*/ 152400 h 1270000"/>
              <a:gd name="connsiteX57" fmla="*/ 1523181 w 2240029"/>
              <a:gd name="connsiteY57" fmla="*/ 139700 h 1270000"/>
              <a:gd name="connsiteX58" fmla="*/ 1358081 w 2240029"/>
              <a:gd name="connsiteY58" fmla="*/ 152400 h 1270000"/>
              <a:gd name="connsiteX59" fmla="*/ 1319981 w 2240029"/>
              <a:gd name="connsiteY59" fmla="*/ 165100 h 1270000"/>
              <a:gd name="connsiteX60" fmla="*/ 1269181 w 2240029"/>
              <a:gd name="connsiteY60" fmla="*/ 203200 h 1270000"/>
              <a:gd name="connsiteX61" fmla="*/ 1243781 w 2240029"/>
              <a:gd name="connsiteY61" fmla="*/ 2286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240029" h="1270000">
                <a:moveTo>
                  <a:pt x="1243781" y="228600"/>
                </a:moveTo>
                <a:lnTo>
                  <a:pt x="1167581" y="254000"/>
                </a:lnTo>
                <a:lnTo>
                  <a:pt x="1129481" y="266700"/>
                </a:lnTo>
                <a:cubicBezTo>
                  <a:pt x="1070214" y="262467"/>
                  <a:pt x="1009684" y="266890"/>
                  <a:pt x="951681" y="254000"/>
                </a:cubicBezTo>
                <a:cubicBezTo>
                  <a:pt x="866923" y="235165"/>
                  <a:pt x="928305" y="213016"/>
                  <a:pt x="875481" y="177800"/>
                </a:cubicBezTo>
                <a:cubicBezTo>
                  <a:pt x="860958" y="168118"/>
                  <a:pt x="841464" y="169895"/>
                  <a:pt x="824681" y="165100"/>
                </a:cubicBezTo>
                <a:cubicBezTo>
                  <a:pt x="811809" y="161422"/>
                  <a:pt x="798555" y="158387"/>
                  <a:pt x="786581" y="152400"/>
                </a:cubicBezTo>
                <a:cubicBezTo>
                  <a:pt x="772929" y="145574"/>
                  <a:pt x="761733" y="134573"/>
                  <a:pt x="748481" y="127000"/>
                </a:cubicBezTo>
                <a:cubicBezTo>
                  <a:pt x="732043" y="117607"/>
                  <a:pt x="714614" y="110067"/>
                  <a:pt x="697681" y="101600"/>
                </a:cubicBezTo>
                <a:cubicBezTo>
                  <a:pt x="671899" y="62927"/>
                  <a:pt x="668739" y="49029"/>
                  <a:pt x="621481" y="25400"/>
                </a:cubicBezTo>
                <a:cubicBezTo>
                  <a:pt x="597534" y="13426"/>
                  <a:pt x="545281" y="0"/>
                  <a:pt x="545281" y="0"/>
                </a:cubicBezTo>
                <a:cubicBezTo>
                  <a:pt x="473314" y="4233"/>
                  <a:pt x="400674" y="2006"/>
                  <a:pt x="329381" y="12700"/>
                </a:cubicBezTo>
                <a:cubicBezTo>
                  <a:pt x="314286" y="14964"/>
                  <a:pt x="304533" y="30527"/>
                  <a:pt x="291281" y="38100"/>
                </a:cubicBezTo>
                <a:cubicBezTo>
                  <a:pt x="274843" y="47493"/>
                  <a:pt x="257882" y="56042"/>
                  <a:pt x="240481" y="63500"/>
                </a:cubicBezTo>
                <a:cubicBezTo>
                  <a:pt x="228176" y="68773"/>
                  <a:pt x="214355" y="70213"/>
                  <a:pt x="202381" y="76200"/>
                </a:cubicBezTo>
                <a:cubicBezTo>
                  <a:pt x="188729" y="83026"/>
                  <a:pt x="177933" y="94774"/>
                  <a:pt x="164281" y="101600"/>
                </a:cubicBezTo>
                <a:cubicBezTo>
                  <a:pt x="59121" y="154180"/>
                  <a:pt x="197270" y="66907"/>
                  <a:pt x="88081" y="139700"/>
                </a:cubicBezTo>
                <a:lnTo>
                  <a:pt x="49981" y="254000"/>
                </a:lnTo>
                <a:lnTo>
                  <a:pt x="37281" y="292100"/>
                </a:lnTo>
                <a:lnTo>
                  <a:pt x="24581" y="330200"/>
                </a:lnTo>
                <a:cubicBezTo>
                  <a:pt x="0" y="502264"/>
                  <a:pt x="6460" y="417628"/>
                  <a:pt x="24581" y="698500"/>
                </a:cubicBezTo>
                <a:cubicBezTo>
                  <a:pt x="26668" y="730841"/>
                  <a:pt x="29381" y="809700"/>
                  <a:pt x="49981" y="850900"/>
                </a:cubicBezTo>
                <a:cubicBezTo>
                  <a:pt x="56807" y="864552"/>
                  <a:pt x="64588" y="878207"/>
                  <a:pt x="75381" y="889000"/>
                </a:cubicBezTo>
                <a:cubicBezTo>
                  <a:pt x="86174" y="899793"/>
                  <a:pt x="100781" y="905933"/>
                  <a:pt x="113481" y="914400"/>
                </a:cubicBezTo>
                <a:cubicBezTo>
                  <a:pt x="172748" y="1003300"/>
                  <a:pt x="138881" y="973667"/>
                  <a:pt x="202381" y="1016000"/>
                </a:cubicBezTo>
                <a:cubicBezTo>
                  <a:pt x="219314" y="1041400"/>
                  <a:pt x="223565" y="1084796"/>
                  <a:pt x="253181" y="1092200"/>
                </a:cubicBezTo>
                <a:cubicBezTo>
                  <a:pt x="278960" y="1098645"/>
                  <a:pt x="316574" y="1106668"/>
                  <a:pt x="342081" y="1117600"/>
                </a:cubicBezTo>
                <a:cubicBezTo>
                  <a:pt x="359482" y="1125058"/>
                  <a:pt x="375480" y="1135542"/>
                  <a:pt x="392881" y="1143000"/>
                </a:cubicBezTo>
                <a:cubicBezTo>
                  <a:pt x="426077" y="1157227"/>
                  <a:pt x="445977" y="1157659"/>
                  <a:pt x="481781" y="1168400"/>
                </a:cubicBezTo>
                <a:cubicBezTo>
                  <a:pt x="507426" y="1176093"/>
                  <a:pt x="532006" y="1187306"/>
                  <a:pt x="557981" y="1193800"/>
                </a:cubicBezTo>
                <a:cubicBezTo>
                  <a:pt x="574914" y="1198033"/>
                  <a:pt x="592063" y="1201484"/>
                  <a:pt x="608781" y="1206500"/>
                </a:cubicBezTo>
                <a:cubicBezTo>
                  <a:pt x="634426" y="1214193"/>
                  <a:pt x="661034" y="1219926"/>
                  <a:pt x="684981" y="1231900"/>
                </a:cubicBezTo>
                <a:cubicBezTo>
                  <a:pt x="701914" y="1240367"/>
                  <a:pt x="717820" y="1251313"/>
                  <a:pt x="735781" y="1257300"/>
                </a:cubicBezTo>
                <a:cubicBezTo>
                  <a:pt x="756259" y="1264126"/>
                  <a:pt x="778114" y="1265767"/>
                  <a:pt x="799281" y="1270000"/>
                </a:cubicBezTo>
                <a:lnTo>
                  <a:pt x="1523181" y="1257300"/>
                </a:lnTo>
                <a:cubicBezTo>
                  <a:pt x="1539264" y="1256789"/>
                  <a:pt x="1642374" y="1236457"/>
                  <a:pt x="1662881" y="1231900"/>
                </a:cubicBezTo>
                <a:cubicBezTo>
                  <a:pt x="1679920" y="1228114"/>
                  <a:pt x="1696565" y="1222623"/>
                  <a:pt x="1713681" y="1219200"/>
                </a:cubicBezTo>
                <a:cubicBezTo>
                  <a:pt x="1738931" y="1214150"/>
                  <a:pt x="1764702" y="1211895"/>
                  <a:pt x="1789881" y="1206500"/>
                </a:cubicBezTo>
                <a:cubicBezTo>
                  <a:pt x="1824015" y="1199186"/>
                  <a:pt x="1860257" y="1196712"/>
                  <a:pt x="1891481" y="1181100"/>
                </a:cubicBezTo>
                <a:cubicBezTo>
                  <a:pt x="1908414" y="1172633"/>
                  <a:pt x="1924880" y="1163158"/>
                  <a:pt x="1942281" y="1155700"/>
                </a:cubicBezTo>
                <a:cubicBezTo>
                  <a:pt x="1954586" y="1150427"/>
                  <a:pt x="1968679" y="1149501"/>
                  <a:pt x="1980381" y="1143000"/>
                </a:cubicBezTo>
                <a:cubicBezTo>
                  <a:pt x="2007066" y="1128175"/>
                  <a:pt x="2056581" y="1092200"/>
                  <a:pt x="2056581" y="1092200"/>
                </a:cubicBezTo>
                <a:cubicBezTo>
                  <a:pt x="2065048" y="1079500"/>
                  <a:pt x="2072210" y="1065826"/>
                  <a:pt x="2081981" y="1054100"/>
                </a:cubicBezTo>
                <a:cubicBezTo>
                  <a:pt x="2093479" y="1040302"/>
                  <a:pt x="2110118" y="1030944"/>
                  <a:pt x="2120081" y="1016000"/>
                </a:cubicBezTo>
                <a:cubicBezTo>
                  <a:pt x="2169156" y="942388"/>
                  <a:pt x="2085672" y="1009306"/>
                  <a:pt x="2170881" y="952500"/>
                </a:cubicBezTo>
                <a:cubicBezTo>
                  <a:pt x="2179348" y="939800"/>
                  <a:pt x="2189455" y="928052"/>
                  <a:pt x="2196281" y="914400"/>
                </a:cubicBezTo>
                <a:cubicBezTo>
                  <a:pt x="2226704" y="853554"/>
                  <a:pt x="2219510" y="710771"/>
                  <a:pt x="2221681" y="685800"/>
                </a:cubicBezTo>
                <a:cubicBezTo>
                  <a:pt x="2224638" y="651798"/>
                  <a:pt x="2230148" y="618067"/>
                  <a:pt x="2234381" y="584200"/>
                </a:cubicBezTo>
                <a:cubicBezTo>
                  <a:pt x="2227320" y="520653"/>
                  <a:pt x="2240029" y="475548"/>
                  <a:pt x="2196281" y="431800"/>
                </a:cubicBezTo>
                <a:cubicBezTo>
                  <a:pt x="2185488" y="421007"/>
                  <a:pt x="2172473" y="411759"/>
                  <a:pt x="2158181" y="406400"/>
                </a:cubicBezTo>
                <a:cubicBezTo>
                  <a:pt x="2100215" y="384663"/>
                  <a:pt x="2103586" y="404502"/>
                  <a:pt x="2056581" y="381000"/>
                </a:cubicBezTo>
                <a:cubicBezTo>
                  <a:pt x="2042929" y="374174"/>
                  <a:pt x="2032510" y="361613"/>
                  <a:pt x="2018481" y="355600"/>
                </a:cubicBezTo>
                <a:cubicBezTo>
                  <a:pt x="1961514" y="331185"/>
                  <a:pt x="1979009" y="354914"/>
                  <a:pt x="1929581" y="330200"/>
                </a:cubicBezTo>
                <a:cubicBezTo>
                  <a:pt x="1860221" y="295520"/>
                  <a:pt x="1923609" y="311253"/>
                  <a:pt x="1853381" y="292100"/>
                </a:cubicBezTo>
                <a:cubicBezTo>
                  <a:pt x="1819702" y="282915"/>
                  <a:pt x="1783005" y="282312"/>
                  <a:pt x="1751781" y="266700"/>
                </a:cubicBezTo>
                <a:lnTo>
                  <a:pt x="1650181" y="215900"/>
                </a:lnTo>
                <a:cubicBezTo>
                  <a:pt x="1629014" y="152400"/>
                  <a:pt x="1650181" y="182033"/>
                  <a:pt x="1561281" y="152400"/>
                </a:cubicBezTo>
                <a:lnTo>
                  <a:pt x="1523181" y="139700"/>
                </a:lnTo>
                <a:cubicBezTo>
                  <a:pt x="1468148" y="143933"/>
                  <a:pt x="1412851" y="145554"/>
                  <a:pt x="1358081" y="152400"/>
                </a:cubicBezTo>
                <a:cubicBezTo>
                  <a:pt x="1344797" y="154060"/>
                  <a:pt x="1331604" y="158458"/>
                  <a:pt x="1319981" y="165100"/>
                </a:cubicBezTo>
                <a:cubicBezTo>
                  <a:pt x="1301603" y="175602"/>
                  <a:pt x="1286405" y="190897"/>
                  <a:pt x="1269181" y="203200"/>
                </a:cubicBezTo>
                <a:cubicBezTo>
                  <a:pt x="1256761" y="212072"/>
                  <a:pt x="1231081" y="228600"/>
                  <a:pt x="1243781" y="22860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ysDash"/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4500563" y="1701800"/>
            <a:ext cx="2071687" cy="596900"/>
            <a:chOff x="4500562" y="1701217"/>
            <a:chExt cx="2071702" cy="598046"/>
          </a:xfrm>
        </p:grpSpPr>
        <p:sp>
          <p:nvSpPr>
            <p:cNvPr id="27" name="TextBox 26"/>
            <p:cNvSpPr txBox="1"/>
            <p:nvPr/>
          </p:nvSpPr>
          <p:spPr>
            <a:xfrm>
              <a:off x="4500562" y="1714488"/>
              <a:ext cx="1071570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方正卡通简体" pitchFamily="65" charset="-122"/>
                  <a:cs typeface="Aharoni" pitchFamily="2" charset="-79"/>
                </a:rPr>
                <a:t>≤</a:t>
              </a:r>
              <a:endPara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方正卡通简体" pitchFamily="65" charset="-122"/>
                <a:cs typeface="Aharoni" pitchFamily="2" charset="-79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6380" y="1701217"/>
              <a:ext cx="1285884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方正卡通简体" pitchFamily="65" charset="-122"/>
                  <a:cs typeface="Aharoni" pitchFamily="2" charset="-79"/>
                </a:rPr>
                <a:t>3*(n-2)</a:t>
              </a:r>
              <a:endParaRPr lang="zh-CN" alt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方正卡通简体" pitchFamily="65" charset="-122"/>
                <a:cs typeface="Aharoni" pitchFamily="2" charset="-79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946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欧拉公式推广（不考虑面的极大平面图）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14313" y="3857625"/>
            <a:ext cx="8572500" cy="642938"/>
            <a:chOff x="214282" y="4429132"/>
            <a:chExt cx="8572528" cy="642942"/>
          </a:xfrm>
        </p:grpSpPr>
        <p:sp>
          <p:nvSpPr>
            <p:cNvPr id="4" name="Rectangle 5" descr="新闻纸"/>
            <p:cNvSpPr>
              <a:spLocks noChangeArrowheads="1"/>
            </p:cNvSpPr>
            <p:nvPr/>
          </p:nvSpPr>
          <p:spPr bwMode="auto">
            <a:xfrm>
              <a:off x="214282" y="4429132"/>
              <a:ext cx="8572528" cy="64294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061" name="Rectangle 3"/>
            <p:cNvSpPr txBox="1">
              <a:spLocks noChangeArrowheads="1"/>
            </p:cNvSpPr>
            <p:nvPr/>
          </p:nvSpPr>
          <p:spPr bwMode="auto">
            <a:xfrm>
              <a:off x="214282" y="4500582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17.11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57349" y="4521208"/>
              <a:ext cx="6643710" cy="43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>
                  <a:latin typeface="+mn-lt"/>
                  <a:ea typeface="+mn-ea"/>
                  <a:cs typeface="+mn-cs"/>
                </a:rPr>
                <a:t>设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是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n(n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≥3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)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阶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m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条边的极大平面图，则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m=3n-6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。</a:t>
              </a:r>
              <a:endParaRPr lang="zh-CN" altLang="en-US" sz="220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5750" y="4643438"/>
            <a:ext cx="86439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latin typeface="+mn-lt"/>
                <a:ea typeface="+mn-ea"/>
                <a:cs typeface="+mn-cs"/>
              </a:rPr>
              <a:t>根据欧拉公式有</a:t>
            </a:r>
            <a:r>
              <a:rPr lang="en-US" altLang="zh-CN" sz="2000">
                <a:latin typeface="+mn-lt"/>
                <a:ea typeface="+mn-ea"/>
                <a:cs typeface="+mn-cs"/>
              </a:rPr>
              <a:t>r=2+m-n</a:t>
            </a:r>
            <a:r>
              <a:rPr lang="zh-CN" altLang="en-US" sz="2000">
                <a:latin typeface="+mn-lt"/>
                <a:ea typeface="+mn-ea"/>
                <a:cs typeface="+mn-cs"/>
              </a:rPr>
              <a:t>，又因为</a:t>
            </a:r>
            <a:r>
              <a:rPr lang="en-US" altLang="zh-CN" sz="2000">
                <a:latin typeface="+mn-lt"/>
                <a:ea typeface="+mn-ea"/>
                <a:cs typeface="+mn-cs"/>
              </a:rPr>
              <a:t>G</a:t>
            </a:r>
            <a:r>
              <a:rPr lang="zh-CN" altLang="en-US" sz="2000">
                <a:latin typeface="+mn-lt"/>
                <a:ea typeface="+mn-ea"/>
                <a:cs typeface="+mn-cs"/>
              </a:rPr>
              <a:t>是极大平面图，任意面的次数为</a:t>
            </a:r>
            <a:r>
              <a:rPr lang="en-US" altLang="zh-CN" sz="2000">
                <a:latin typeface="+mn-lt"/>
                <a:ea typeface="+mn-ea"/>
                <a:cs typeface="+mn-cs"/>
              </a:rPr>
              <a:t>3</a:t>
            </a:r>
            <a:r>
              <a:rPr lang="zh-CN" altLang="en-US" sz="2000">
                <a:latin typeface="+mn-lt"/>
                <a:ea typeface="+mn-ea"/>
                <a:cs typeface="+mn-cs"/>
              </a:rPr>
              <a:t>。因此有</a:t>
            </a:r>
            <a:r>
              <a:rPr lang="en-US" altLang="zh-CN" sz="2000">
                <a:latin typeface="+mn-lt"/>
                <a:ea typeface="+mn-ea"/>
                <a:cs typeface="+mn-cs"/>
              </a:rPr>
              <a:t>2m=3r</a:t>
            </a:r>
            <a:r>
              <a:rPr lang="zh-CN" altLang="en-US" sz="2000">
                <a:latin typeface="+mn-lt"/>
                <a:ea typeface="+mn-ea"/>
                <a:cs typeface="+mn-cs"/>
              </a:rPr>
              <a:t>。</a:t>
            </a:r>
            <a:endParaRPr lang="en-US" altLang="zh-CN" sz="200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latin typeface="+mn-lt"/>
                <a:ea typeface="+mn-ea"/>
                <a:cs typeface="+mn-cs"/>
              </a:rPr>
              <a:t>代入后有</a:t>
            </a:r>
            <a:r>
              <a:rPr lang="en-US" altLang="zh-CN" sz="2000">
                <a:latin typeface="+mn-ea"/>
                <a:ea typeface="+mn-ea"/>
                <a:cs typeface="+mn-cs"/>
              </a:rPr>
              <a:t>m=3n-6</a:t>
            </a:r>
            <a:r>
              <a:rPr lang="zh-CN" altLang="en-US" sz="2000">
                <a:latin typeface="+mn-lt"/>
                <a:ea typeface="+mn-ea"/>
                <a:cs typeface="+mn-cs"/>
              </a:rPr>
              <a:t>。</a:t>
            </a:r>
            <a:endParaRPr lang="en-US" altLang="zh-CN" sz="2000"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0166" y="1285860"/>
            <a:ext cx="293541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n – m + r = 2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236913" y="1355725"/>
            <a:ext cx="490537" cy="542925"/>
          </a:xfrm>
          <a:custGeom>
            <a:avLst/>
            <a:gdLst>
              <a:gd name="connsiteX0" fmla="*/ 292100 w 490465"/>
              <a:gd name="connsiteY0" fmla="*/ 28330 h 542419"/>
              <a:gd name="connsiteX1" fmla="*/ 203200 w 490465"/>
              <a:gd name="connsiteY1" fmla="*/ 2930 h 542419"/>
              <a:gd name="connsiteX2" fmla="*/ 88900 w 490465"/>
              <a:gd name="connsiteY2" fmla="*/ 15630 h 542419"/>
              <a:gd name="connsiteX3" fmla="*/ 63500 w 490465"/>
              <a:gd name="connsiteY3" fmla="*/ 79130 h 542419"/>
              <a:gd name="connsiteX4" fmla="*/ 50800 w 490465"/>
              <a:gd name="connsiteY4" fmla="*/ 117230 h 542419"/>
              <a:gd name="connsiteX5" fmla="*/ 12700 w 490465"/>
              <a:gd name="connsiteY5" fmla="*/ 129930 h 542419"/>
              <a:gd name="connsiteX6" fmla="*/ 0 w 490465"/>
              <a:gd name="connsiteY6" fmla="*/ 180730 h 542419"/>
              <a:gd name="connsiteX7" fmla="*/ 12700 w 490465"/>
              <a:gd name="connsiteY7" fmla="*/ 371230 h 542419"/>
              <a:gd name="connsiteX8" fmla="*/ 63500 w 490465"/>
              <a:gd name="connsiteY8" fmla="*/ 447430 h 542419"/>
              <a:gd name="connsiteX9" fmla="*/ 101600 w 490465"/>
              <a:gd name="connsiteY9" fmla="*/ 472830 h 542419"/>
              <a:gd name="connsiteX10" fmla="*/ 139700 w 490465"/>
              <a:gd name="connsiteY10" fmla="*/ 485530 h 542419"/>
              <a:gd name="connsiteX11" fmla="*/ 215900 w 490465"/>
              <a:gd name="connsiteY11" fmla="*/ 523630 h 542419"/>
              <a:gd name="connsiteX12" fmla="*/ 355600 w 490465"/>
              <a:gd name="connsiteY12" fmla="*/ 510930 h 542419"/>
              <a:gd name="connsiteX13" fmla="*/ 393700 w 490465"/>
              <a:gd name="connsiteY13" fmla="*/ 498230 h 542419"/>
              <a:gd name="connsiteX14" fmla="*/ 406400 w 490465"/>
              <a:gd name="connsiteY14" fmla="*/ 460130 h 542419"/>
              <a:gd name="connsiteX15" fmla="*/ 457200 w 490465"/>
              <a:gd name="connsiteY15" fmla="*/ 345830 h 542419"/>
              <a:gd name="connsiteX16" fmla="*/ 469900 w 490465"/>
              <a:gd name="connsiteY16" fmla="*/ 307730 h 542419"/>
              <a:gd name="connsiteX17" fmla="*/ 419100 w 490465"/>
              <a:gd name="connsiteY17" fmla="*/ 117230 h 542419"/>
              <a:gd name="connsiteX18" fmla="*/ 368300 w 490465"/>
              <a:gd name="connsiteY18" fmla="*/ 104530 h 542419"/>
              <a:gd name="connsiteX19" fmla="*/ 330200 w 490465"/>
              <a:gd name="connsiteY19" fmla="*/ 79130 h 542419"/>
              <a:gd name="connsiteX20" fmla="*/ 304800 w 490465"/>
              <a:gd name="connsiteY20" fmla="*/ 41030 h 542419"/>
              <a:gd name="connsiteX21" fmla="*/ 241300 w 490465"/>
              <a:gd name="connsiteY21" fmla="*/ 2930 h 54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0465" h="542419">
                <a:moveTo>
                  <a:pt x="292100" y="28330"/>
                </a:moveTo>
                <a:cubicBezTo>
                  <a:pt x="274133" y="22341"/>
                  <a:pt x="219147" y="2930"/>
                  <a:pt x="203200" y="2930"/>
                </a:cubicBezTo>
                <a:cubicBezTo>
                  <a:pt x="164866" y="2930"/>
                  <a:pt x="127000" y="11397"/>
                  <a:pt x="88900" y="15630"/>
                </a:cubicBezTo>
                <a:cubicBezTo>
                  <a:pt x="80433" y="36797"/>
                  <a:pt x="71505" y="57784"/>
                  <a:pt x="63500" y="79130"/>
                </a:cubicBezTo>
                <a:cubicBezTo>
                  <a:pt x="58800" y="91665"/>
                  <a:pt x="60266" y="107764"/>
                  <a:pt x="50800" y="117230"/>
                </a:cubicBezTo>
                <a:cubicBezTo>
                  <a:pt x="41334" y="126696"/>
                  <a:pt x="25400" y="125697"/>
                  <a:pt x="12700" y="129930"/>
                </a:cubicBezTo>
                <a:cubicBezTo>
                  <a:pt x="8467" y="146863"/>
                  <a:pt x="0" y="163276"/>
                  <a:pt x="0" y="180730"/>
                </a:cubicBezTo>
                <a:cubicBezTo>
                  <a:pt x="0" y="244371"/>
                  <a:pt x="5672" y="307978"/>
                  <a:pt x="12700" y="371230"/>
                </a:cubicBezTo>
                <a:cubicBezTo>
                  <a:pt x="16853" y="408604"/>
                  <a:pt x="35021" y="423698"/>
                  <a:pt x="63500" y="447430"/>
                </a:cubicBezTo>
                <a:cubicBezTo>
                  <a:pt x="75226" y="457201"/>
                  <a:pt x="87948" y="466004"/>
                  <a:pt x="101600" y="472830"/>
                </a:cubicBezTo>
                <a:cubicBezTo>
                  <a:pt x="113574" y="478817"/>
                  <a:pt x="127726" y="479543"/>
                  <a:pt x="139700" y="485530"/>
                </a:cubicBezTo>
                <a:cubicBezTo>
                  <a:pt x="238177" y="534769"/>
                  <a:pt x="120135" y="491708"/>
                  <a:pt x="215900" y="523630"/>
                </a:cubicBezTo>
                <a:cubicBezTo>
                  <a:pt x="262467" y="519397"/>
                  <a:pt x="309311" y="517543"/>
                  <a:pt x="355600" y="510930"/>
                </a:cubicBezTo>
                <a:cubicBezTo>
                  <a:pt x="368852" y="509037"/>
                  <a:pt x="384234" y="507696"/>
                  <a:pt x="393700" y="498230"/>
                </a:cubicBezTo>
                <a:cubicBezTo>
                  <a:pt x="403166" y="488764"/>
                  <a:pt x="400413" y="472104"/>
                  <a:pt x="406400" y="460130"/>
                </a:cubicBezTo>
                <a:cubicBezTo>
                  <a:pt x="466777" y="339375"/>
                  <a:pt x="391670" y="542419"/>
                  <a:pt x="457200" y="345830"/>
                </a:cubicBezTo>
                <a:lnTo>
                  <a:pt x="469900" y="307730"/>
                </a:lnTo>
                <a:cubicBezTo>
                  <a:pt x="463600" y="232130"/>
                  <a:pt x="490465" y="158010"/>
                  <a:pt x="419100" y="117230"/>
                </a:cubicBezTo>
                <a:cubicBezTo>
                  <a:pt x="403945" y="108570"/>
                  <a:pt x="385233" y="108763"/>
                  <a:pt x="368300" y="104530"/>
                </a:cubicBezTo>
                <a:cubicBezTo>
                  <a:pt x="355600" y="96063"/>
                  <a:pt x="340993" y="89923"/>
                  <a:pt x="330200" y="79130"/>
                </a:cubicBezTo>
                <a:cubicBezTo>
                  <a:pt x="319407" y="68337"/>
                  <a:pt x="318052" y="48603"/>
                  <a:pt x="304800" y="41030"/>
                </a:cubicBezTo>
                <a:cubicBezTo>
                  <a:pt x="232998" y="0"/>
                  <a:pt x="241300" y="60376"/>
                  <a:pt x="241300" y="293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43108" y="1928802"/>
            <a:ext cx="300039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pc="50">
                <a:ln w="11430"/>
                <a:solidFill>
                  <a:srgbClr val="0005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卡通简体" pitchFamily="65" charset="-122"/>
                <a:ea typeface="方正卡通简体" pitchFamily="65" charset="-122"/>
                <a:cs typeface="+mn-cs"/>
              </a:rPr>
              <a:t>所有面的次数之和为边数的两倍</a:t>
            </a:r>
            <a:endParaRPr lang="zh-CN" altLang="en-US" sz="2200" b="1" spc="50" dirty="0">
              <a:ln w="11430"/>
              <a:solidFill>
                <a:srgbClr val="0005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方正卡通简体" pitchFamily="65" charset="-122"/>
              <a:ea typeface="方正卡通简体" pitchFamily="65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14942" y="2000240"/>
            <a:ext cx="36840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∑deg(r) =2m=3r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3705" y="2925545"/>
            <a:ext cx="370806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n – m + 2m/3 = 2</a:t>
            </a:r>
            <a:endParaRPr lang="zh-CN" alt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7469188" y="1928813"/>
            <a:ext cx="1531937" cy="765175"/>
          </a:xfrm>
          <a:custGeom>
            <a:avLst/>
            <a:gdLst>
              <a:gd name="connsiteX0" fmla="*/ 418040 w 1802340"/>
              <a:gd name="connsiteY0" fmla="*/ 142170 h 764470"/>
              <a:gd name="connsiteX1" fmla="*/ 214840 w 1802340"/>
              <a:gd name="connsiteY1" fmla="*/ 154870 h 764470"/>
              <a:gd name="connsiteX2" fmla="*/ 164040 w 1802340"/>
              <a:gd name="connsiteY2" fmla="*/ 167570 h 764470"/>
              <a:gd name="connsiteX3" fmla="*/ 37040 w 1802340"/>
              <a:gd name="connsiteY3" fmla="*/ 218370 h 764470"/>
              <a:gd name="connsiteX4" fmla="*/ 37040 w 1802340"/>
              <a:gd name="connsiteY4" fmla="*/ 586670 h 764470"/>
              <a:gd name="connsiteX5" fmla="*/ 49740 w 1802340"/>
              <a:gd name="connsiteY5" fmla="*/ 624770 h 764470"/>
              <a:gd name="connsiteX6" fmla="*/ 75140 w 1802340"/>
              <a:gd name="connsiteY6" fmla="*/ 662870 h 764470"/>
              <a:gd name="connsiteX7" fmla="*/ 189440 w 1802340"/>
              <a:gd name="connsiteY7" fmla="*/ 726370 h 764470"/>
              <a:gd name="connsiteX8" fmla="*/ 265640 w 1802340"/>
              <a:gd name="connsiteY8" fmla="*/ 739070 h 764470"/>
              <a:gd name="connsiteX9" fmla="*/ 392640 w 1802340"/>
              <a:gd name="connsiteY9" fmla="*/ 751770 h 764470"/>
              <a:gd name="connsiteX10" fmla="*/ 646640 w 1802340"/>
              <a:gd name="connsiteY10" fmla="*/ 764470 h 764470"/>
              <a:gd name="connsiteX11" fmla="*/ 875240 w 1802340"/>
              <a:gd name="connsiteY11" fmla="*/ 751770 h 764470"/>
              <a:gd name="connsiteX12" fmla="*/ 1510240 w 1802340"/>
              <a:gd name="connsiteY12" fmla="*/ 739070 h 764470"/>
              <a:gd name="connsiteX13" fmla="*/ 1561040 w 1802340"/>
              <a:gd name="connsiteY13" fmla="*/ 726370 h 764470"/>
              <a:gd name="connsiteX14" fmla="*/ 1637240 w 1802340"/>
              <a:gd name="connsiteY14" fmla="*/ 700970 h 764470"/>
              <a:gd name="connsiteX15" fmla="*/ 1675340 w 1802340"/>
              <a:gd name="connsiteY15" fmla="*/ 662870 h 764470"/>
              <a:gd name="connsiteX16" fmla="*/ 1726140 w 1802340"/>
              <a:gd name="connsiteY16" fmla="*/ 637470 h 764470"/>
              <a:gd name="connsiteX17" fmla="*/ 1751540 w 1802340"/>
              <a:gd name="connsiteY17" fmla="*/ 599370 h 764470"/>
              <a:gd name="connsiteX18" fmla="*/ 1764240 w 1802340"/>
              <a:gd name="connsiteY18" fmla="*/ 497770 h 764470"/>
              <a:gd name="connsiteX19" fmla="*/ 1802340 w 1802340"/>
              <a:gd name="connsiteY19" fmla="*/ 408870 h 764470"/>
              <a:gd name="connsiteX20" fmla="*/ 1776940 w 1802340"/>
              <a:gd name="connsiteY20" fmla="*/ 269170 h 764470"/>
              <a:gd name="connsiteX21" fmla="*/ 1751540 w 1802340"/>
              <a:gd name="connsiteY21" fmla="*/ 231070 h 764470"/>
              <a:gd name="connsiteX22" fmla="*/ 1713440 w 1802340"/>
              <a:gd name="connsiteY22" fmla="*/ 205670 h 764470"/>
              <a:gd name="connsiteX23" fmla="*/ 1675340 w 1802340"/>
              <a:gd name="connsiteY23" fmla="*/ 192970 h 764470"/>
              <a:gd name="connsiteX24" fmla="*/ 1649940 w 1802340"/>
              <a:gd name="connsiteY24" fmla="*/ 154870 h 764470"/>
              <a:gd name="connsiteX25" fmla="*/ 1573740 w 1802340"/>
              <a:gd name="connsiteY25" fmla="*/ 116770 h 764470"/>
              <a:gd name="connsiteX26" fmla="*/ 1307040 w 1802340"/>
              <a:gd name="connsiteY26" fmla="*/ 78670 h 764470"/>
              <a:gd name="connsiteX27" fmla="*/ 1205440 w 1802340"/>
              <a:gd name="connsiteY27" fmla="*/ 53270 h 764470"/>
              <a:gd name="connsiteX28" fmla="*/ 1154640 w 1802340"/>
              <a:gd name="connsiteY28" fmla="*/ 40570 h 764470"/>
              <a:gd name="connsiteX29" fmla="*/ 1091140 w 1802340"/>
              <a:gd name="connsiteY29" fmla="*/ 27870 h 764470"/>
              <a:gd name="connsiteX30" fmla="*/ 1053040 w 1802340"/>
              <a:gd name="connsiteY30" fmla="*/ 15170 h 764470"/>
              <a:gd name="connsiteX31" fmla="*/ 938740 w 1802340"/>
              <a:gd name="connsiteY31" fmla="*/ 2470 h 764470"/>
              <a:gd name="connsiteX32" fmla="*/ 481540 w 1802340"/>
              <a:gd name="connsiteY32" fmla="*/ 15170 h 764470"/>
              <a:gd name="connsiteX33" fmla="*/ 430740 w 1802340"/>
              <a:gd name="connsiteY33" fmla="*/ 53270 h 764470"/>
              <a:gd name="connsiteX34" fmla="*/ 392640 w 1802340"/>
              <a:gd name="connsiteY34" fmla="*/ 65970 h 764470"/>
              <a:gd name="connsiteX35" fmla="*/ 341840 w 1802340"/>
              <a:gd name="connsiteY35" fmla="*/ 142170 h 764470"/>
              <a:gd name="connsiteX36" fmla="*/ 341840 w 1802340"/>
              <a:gd name="connsiteY36" fmla="*/ 154870 h 7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02340" h="764470">
                <a:moveTo>
                  <a:pt x="418040" y="142170"/>
                </a:moveTo>
                <a:cubicBezTo>
                  <a:pt x="350307" y="146403"/>
                  <a:pt x="282369" y="148117"/>
                  <a:pt x="214840" y="154870"/>
                </a:cubicBezTo>
                <a:cubicBezTo>
                  <a:pt x="197472" y="156607"/>
                  <a:pt x="180758" y="162554"/>
                  <a:pt x="164040" y="167570"/>
                </a:cubicBezTo>
                <a:cubicBezTo>
                  <a:pt x="85573" y="191110"/>
                  <a:pt x="100690" y="186545"/>
                  <a:pt x="37040" y="218370"/>
                </a:cubicBezTo>
                <a:cubicBezTo>
                  <a:pt x="0" y="366529"/>
                  <a:pt x="15455" y="284479"/>
                  <a:pt x="37040" y="586670"/>
                </a:cubicBezTo>
                <a:cubicBezTo>
                  <a:pt x="37994" y="600023"/>
                  <a:pt x="43753" y="612796"/>
                  <a:pt x="49740" y="624770"/>
                </a:cubicBezTo>
                <a:cubicBezTo>
                  <a:pt x="56566" y="638422"/>
                  <a:pt x="63653" y="652819"/>
                  <a:pt x="75140" y="662870"/>
                </a:cubicBezTo>
                <a:cubicBezTo>
                  <a:pt x="108575" y="692126"/>
                  <a:pt x="146018" y="716721"/>
                  <a:pt x="189440" y="726370"/>
                </a:cubicBezTo>
                <a:cubicBezTo>
                  <a:pt x="214577" y="731956"/>
                  <a:pt x="240088" y="735876"/>
                  <a:pt x="265640" y="739070"/>
                </a:cubicBezTo>
                <a:cubicBezTo>
                  <a:pt x="307856" y="744347"/>
                  <a:pt x="350190" y="748940"/>
                  <a:pt x="392640" y="751770"/>
                </a:cubicBezTo>
                <a:cubicBezTo>
                  <a:pt x="477225" y="757409"/>
                  <a:pt x="561973" y="760237"/>
                  <a:pt x="646640" y="764470"/>
                </a:cubicBezTo>
                <a:cubicBezTo>
                  <a:pt x="722840" y="760237"/>
                  <a:pt x="798955" y="754014"/>
                  <a:pt x="875240" y="751770"/>
                </a:cubicBezTo>
                <a:lnTo>
                  <a:pt x="1510240" y="739070"/>
                </a:lnTo>
                <a:cubicBezTo>
                  <a:pt x="1527683" y="738424"/>
                  <a:pt x="1544322" y="731386"/>
                  <a:pt x="1561040" y="726370"/>
                </a:cubicBezTo>
                <a:cubicBezTo>
                  <a:pt x="1586685" y="718677"/>
                  <a:pt x="1637240" y="700970"/>
                  <a:pt x="1637240" y="700970"/>
                </a:cubicBezTo>
                <a:cubicBezTo>
                  <a:pt x="1649940" y="688270"/>
                  <a:pt x="1660725" y="673309"/>
                  <a:pt x="1675340" y="662870"/>
                </a:cubicBezTo>
                <a:cubicBezTo>
                  <a:pt x="1690746" y="651866"/>
                  <a:pt x="1711596" y="649590"/>
                  <a:pt x="1726140" y="637470"/>
                </a:cubicBezTo>
                <a:cubicBezTo>
                  <a:pt x="1737866" y="627699"/>
                  <a:pt x="1743073" y="612070"/>
                  <a:pt x="1751540" y="599370"/>
                </a:cubicBezTo>
                <a:cubicBezTo>
                  <a:pt x="1755773" y="565503"/>
                  <a:pt x="1758135" y="531350"/>
                  <a:pt x="1764240" y="497770"/>
                </a:cubicBezTo>
                <a:cubicBezTo>
                  <a:pt x="1769579" y="468405"/>
                  <a:pt x="1789830" y="433891"/>
                  <a:pt x="1802340" y="408870"/>
                </a:cubicBezTo>
                <a:cubicBezTo>
                  <a:pt x="1797962" y="373847"/>
                  <a:pt x="1796517" y="308325"/>
                  <a:pt x="1776940" y="269170"/>
                </a:cubicBezTo>
                <a:cubicBezTo>
                  <a:pt x="1770114" y="255518"/>
                  <a:pt x="1762333" y="241863"/>
                  <a:pt x="1751540" y="231070"/>
                </a:cubicBezTo>
                <a:cubicBezTo>
                  <a:pt x="1740747" y="220277"/>
                  <a:pt x="1727092" y="212496"/>
                  <a:pt x="1713440" y="205670"/>
                </a:cubicBezTo>
                <a:cubicBezTo>
                  <a:pt x="1701466" y="199683"/>
                  <a:pt x="1688040" y="197203"/>
                  <a:pt x="1675340" y="192970"/>
                </a:cubicBezTo>
                <a:cubicBezTo>
                  <a:pt x="1666873" y="180270"/>
                  <a:pt x="1660733" y="165663"/>
                  <a:pt x="1649940" y="154870"/>
                </a:cubicBezTo>
                <a:cubicBezTo>
                  <a:pt x="1628265" y="133195"/>
                  <a:pt x="1602145" y="124517"/>
                  <a:pt x="1573740" y="116770"/>
                </a:cubicBezTo>
                <a:cubicBezTo>
                  <a:pt x="1436600" y="79368"/>
                  <a:pt x="1478473" y="91857"/>
                  <a:pt x="1307040" y="78670"/>
                </a:cubicBezTo>
                <a:cubicBezTo>
                  <a:pt x="1238957" y="55976"/>
                  <a:pt x="1297392" y="73704"/>
                  <a:pt x="1205440" y="53270"/>
                </a:cubicBezTo>
                <a:cubicBezTo>
                  <a:pt x="1188401" y="49484"/>
                  <a:pt x="1171679" y="44356"/>
                  <a:pt x="1154640" y="40570"/>
                </a:cubicBezTo>
                <a:cubicBezTo>
                  <a:pt x="1133568" y="35887"/>
                  <a:pt x="1112081" y="33105"/>
                  <a:pt x="1091140" y="27870"/>
                </a:cubicBezTo>
                <a:cubicBezTo>
                  <a:pt x="1078153" y="24623"/>
                  <a:pt x="1066245" y="17371"/>
                  <a:pt x="1053040" y="15170"/>
                </a:cubicBezTo>
                <a:cubicBezTo>
                  <a:pt x="1015227" y="8868"/>
                  <a:pt x="976840" y="6703"/>
                  <a:pt x="938740" y="2470"/>
                </a:cubicBezTo>
                <a:cubicBezTo>
                  <a:pt x="786340" y="6703"/>
                  <a:pt x="633242" y="0"/>
                  <a:pt x="481540" y="15170"/>
                </a:cubicBezTo>
                <a:cubicBezTo>
                  <a:pt x="460478" y="17276"/>
                  <a:pt x="449118" y="42768"/>
                  <a:pt x="430740" y="53270"/>
                </a:cubicBezTo>
                <a:cubicBezTo>
                  <a:pt x="419117" y="59912"/>
                  <a:pt x="405340" y="61737"/>
                  <a:pt x="392640" y="65970"/>
                </a:cubicBezTo>
                <a:cubicBezTo>
                  <a:pt x="353294" y="105316"/>
                  <a:pt x="354093" y="93158"/>
                  <a:pt x="341840" y="142170"/>
                </a:cubicBezTo>
                <a:cubicBezTo>
                  <a:pt x="340813" y="146277"/>
                  <a:pt x="341840" y="150637"/>
                  <a:pt x="341840" y="15487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4533900" y="1409700"/>
            <a:ext cx="3543300" cy="520700"/>
          </a:xfrm>
          <a:custGeom>
            <a:avLst/>
            <a:gdLst>
              <a:gd name="connsiteX0" fmla="*/ 3543300 w 3543300"/>
              <a:gd name="connsiteY0" fmla="*/ 520700 h 520700"/>
              <a:gd name="connsiteX1" fmla="*/ 2540000 w 3543300"/>
              <a:gd name="connsiteY1" fmla="*/ 63500 h 520700"/>
              <a:gd name="connsiteX2" fmla="*/ 0 w 3543300"/>
              <a:gd name="connsiteY2" fmla="*/ 139700 h 520700"/>
              <a:gd name="connsiteX3" fmla="*/ 0 w 3543300"/>
              <a:gd name="connsiteY3" fmla="*/ 139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520700">
                <a:moveTo>
                  <a:pt x="3543300" y="520700"/>
                </a:moveTo>
                <a:cubicBezTo>
                  <a:pt x="3336925" y="323850"/>
                  <a:pt x="3130550" y="127000"/>
                  <a:pt x="2540000" y="63500"/>
                </a:cubicBezTo>
                <a:cubicBezTo>
                  <a:pt x="1949450" y="0"/>
                  <a:pt x="0" y="139700"/>
                  <a:pt x="0" y="139700"/>
                </a:cubicBezTo>
                <a:lnTo>
                  <a:pt x="0" y="139700"/>
                </a:ln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tailEnd type="triangl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25450" y="1676400"/>
            <a:ext cx="1035050" cy="1754188"/>
          </a:xfrm>
          <a:custGeom>
            <a:avLst/>
            <a:gdLst>
              <a:gd name="connsiteX0" fmla="*/ 1035050 w 1035050"/>
              <a:gd name="connsiteY0" fmla="*/ 0 h 1754717"/>
              <a:gd name="connsiteX1" fmla="*/ 95250 w 1035050"/>
              <a:gd name="connsiteY1" fmla="*/ 711200 h 1754717"/>
              <a:gd name="connsiteX2" fmla="*/ 463550 w 1035050"/>
              <a:gd name="connsiteY2" fmla="*/ 1600200 h 1754717"/>
              <a:gd name="connsiteX3" fmla="*/ 1022350 w 1035050"/>
              <a:gd name="connsiteY3" fmla="*/ 1638300 h 175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050" h="1754717">
                <a:moveTo>
                  <a:pt x="1035050" y="0"/>
                </a:moveTo>
                <a:cubicBezTo>
                  <a:pt x="612775" y="222250"/>
                  <a:pt x="190500" y="444500"/>
                  <a:pt x="95250" y="711200"/>
                </a:cubicBezTo>
                <a:cubicBezTo>
                  <a:pt x="0" y="977900"/>
                  <a:pt x="309033" y="1445683"/>
                  <a:pt x="463550" y="1600200"/>
                </a:cubicBezTo>
                <a:cubicBezTo>
                  <a:pt x="618067" y="1754717"/>
                  <a:pt x="820208" y="1696508"/>
                  <a:pt x="1022350" y="1638300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  <a:tailEnd type="triangl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欧拉公式推广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14313" y="1214438"/>
            <a:ext cx="8572500" cy="6429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59075" name="Rectangle 3"/>
          <p:cNvSpPr txBox="1">
            <a:spLocks noChangeArrowheads="1"/>
          </p:cNvSpPr>
          <p:nvPr/>
        </p:nvSpPr>
        <p:spPr bwMode="auto">
          <a:xfrm>
            <a:off x="214313" y="1285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定理 </a:t>
            </a:r>
            <a:r>
              <a:rPr lang="en-US" altLang="zh-CN" sz="2200" b="1">
                <a:latin typeface="Calibri" pitchFamily="34" charset="0"/>
              </a:rPr>
              <a:t>17.12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259076" name="TextBox 4"/>
          <p:cNvSpPr txBox="1">
            <a:spLocks noChangeArrowheads="1"/>
          </p:cNvSpPr>
          <p:nvPr/>
        </p:nvSpPr>
        <p:spPr bwMode="auto">
          <a:xfrm>
            <a:off x="1714500" y="1330325"/>
            <a:ext cx="67151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设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是简单平面图，则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宋体" pitchFamily="2" charset="-122"/>
              </a:rPr>
              <a:t>的最小度</a:t>
            </a:r>
            <a:r>
              <a:rPr lang="el-GR" altLang="zh-CN" sz="22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δ≤</a:t>
            </a:r>
            <a:r>
              <a:rPr lang="en-US" altLang="zh-CN" sz="22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5</a:t>
            </a:r>
            <a:r>
              <a:rPr lang="zh-CN" altLang="en-US" sz="22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。</a:t>
            </a:r>
            <a:endParaRPr lang="zh-CN" altLang="en-US" sz="2200">
              <a:latin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1982788"/>
            <a:ext cx="8501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latin typeface="+mn-lt"/>
                <a:ea typeface="+mn-ea"/>
                <a:cs typeface="+mn-cs"/>
              </a:rPr>
              <a:t>若最小度至少为</a:t>
            </a:r>
            <a:r>
              <a:rPr lang="en-US" altLang="zh-CN" sz="2000">
                <a:latin typeface="+mn-lt"/>
                <a:ea typeface="+mn-ea"/>
                <a:cs typeface="+mn-cs"/>
              </a:rPr>
              <a:t>6</a:t>
            </a:r>
            <a:r>
              <a:rPr lang="zh-CN" altLang="en-US" sz="2000">
                <a:latin typeface="+mn-lt"/>
                <a:ea typeface="+mn-ea"/>
                <a:cs typeface="+mn-cs"/>
              </a:rPr>
              <a:t>，则根据握手定理有</a:t>
            </a:r>
            <a:r>
              <a:rPr lang="en-US" altLang="zh-CN" sz="2000">
                <a:latin typeface="+mn-ea"/>
                <a:ea typeface="+mn-ea"/>
                <a:cs typeface="+mn-cs"/>
              </a:rPr>
              <a:t>2m≥6n</a:t>
            </a:r>
            <a:r>
              <a:rPr lang="zh-CN" altLang="en-US" sz="2000">
                <a:latin typeface="+mn-ea"/>
                <a:ea typeface="+mn-ea"/>
                <a:cs typeface="+mn-cs"/>
              </a:rPr>
              <a:t>，即</a:t>
            </a:r>
            <a:r>
              <a:rPr lang="en-US" altLang="zh-CN" sz="2000">
                <a:latin typeface="+mn-ea"/>
                <a:ea typeface="+mn-ea"/>
                <a:cs typeface="+mn-cs"/>
              </a:rPr>
              <a:t>m≥3n</a:t>
            </a:r>
            <a:r>
              <a:rPr lang="zh-CN" altLang="en-US" sz="2000">
                <a:latin typeface="+mn-ea"/>
                <a:ea typeface="+mn-ea"/>
                <a:cs typeface="+mn-cs"/>
              </a:rPr>
              <a:t>，与定理</a:t>
            </a:r>
            <a:r>
              <a:rPr lang="en-US" altLang="zh-CN" sz="2000">
                <a:latin typeface="+mn-ea"/>
                <a:ea typeface="+mn-ea"/>
                <a:cs typeface="+mn-cs"/>
              </a:rPr>
              <a:t>7.10</a:t>
            </a:r>
            <a:r>
              <a:rPr lang="zh-CN" altLang="en-US" sz="2000">
                <a:latin typeface="+mn-ea"/>
                <a:ea typeface="+mn-ea"/>
                <a:cs typeface="+mn-cs"/>
              </a:rPr>
              <a:t>矛盾。</a:t>
            </a:r>
            <a:endParaRPr lang="zh-CN" altLang="en-US" sz="2000" dirty="0">
              <a:latin typeface="+mn-ea"/>
              <a:ea typeface="+mn-ea"/>
              <a:cs typeface="+mn-cs"/>
            </a:endParaRP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214313" y="2428875"/>
            <a:ext cx="8572500" cy="928688"/>
            <a:chOff x="214282" y="2428868"/>
            <a:chExt cx="8572528" cy="928694"/>
          </a:xfrm>
        </p:grpSpPr>
        <p:sp>
          <p:nvSpPr>
            <p:cNvPr id="8" name="Rectangle 5" descr="新闻纸"/>
            <p:cNvSpPr>
              <a:spLocks noChangeArrowheads="1"/>
            </p:cNvSpPr>
            <p:nvPr/>
          </p:nvSpPr>
          <p:spPr bwMode="auto">
            <a:xfrm>
              <a:off x="214282" y="2428868"/>
              <a:ext cx="8572528" cy="92869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31949" y="2525707"/>
              <a:ext cx="6786585" cy="7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>
                  <a:latin typeface="+mn-lt"/>
                  <a:ea typeface="+mn-ea"/>
                  <a:cs typeface="+mn-cs"/>
                </a:rPr>
                <a:t>设</a:t>
              </a:r>
              <a:r>
                <a:rPr lang="en-US" altLang="zh-CN" sz="2200">
                  <a:latin typeface="+mn-lt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lt"/>
                  <a:ea typeface="+mn-ea"/>
                  <a:cs typeface="+mn-cs"/>
                </a:rPr>
                <a:t>是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n(n≥3)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阶简单连通的平面图，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为极大平面图当且仅当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的每个面的次数均为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3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。</a:t>
              </a:r>
              <a:endParaRPr lang="zh-CN" altLang="en-US" sz="2200" dirty="0">
                <a:latin typeface="+mn-ea"/>
                <a:ea typeface="+mn-ea"/>
                <a:cs typeface="+mn-cs"/>
              </a:endParaRPr>
            </a:p>
          </p:txBody>
        </p:sp>
        <p:sp>
          <p:nvSpPr>
            <p:cNvPr id="259085" name="Rectangle 3"/>
            <p:cNvSpPr txBox="1">
              <a:spLocks noChangeArrowheads="1"/>
            </p:cNvSpPr>
            <p:nvPr/>
          </p:nvSpPr>
          <p:spPr bwMode="auto">
            <a:xfrm>
              <a:off x="214282" y="2500318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17.5</a:t>
              </a:r>
              <a:endParaRPr lang="zh-CN" altLang="en-US" sz="2200" b="1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313" y="3643313"/>
            <a:ext cx="10715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200" b="1">
                <a:solidFill>
                  <a:srgbClr val="0070C0"/>
                </a:solidFill>
                <a:latin typeface="Calibri" pitchFamily="34" charset="0"/>
              </a:rPr>
              <a:t>充分性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5875" y="3651250"/>
            <a:ext cx="7500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根据定理</a:t>
            </a:r>
            <a:r>
              <a:rPr lang="en-US" altLang="zh-CN" sz="2200">
                <a:latin typeface="Calibri" pitchFamily="34" charset="0"/>
              </a:rPr>
              <a:t>7.3</a:t>
            </a:r>
            <a:r>
              <a:rPr lang="zh-CN" altLang="en-US" sz="2200">
                <a:latin typeface="Calibri" pitchFamily="34" charset="0"/>
              </a:rPr>
              <a:t>，且在每个面</a:t>
            </a:r>
            <a:r>
              <a:rPr lang="en-US" altLang="zh-CN" sz="2200">
                <a:latin typeface="Calibri" pitchFamily="34" charset="0"/>
              </a:rPr>
              <a:t>3</a:t>
            </a:r>
            <a:r>
              <a:rPr lang="zh-CN" altLang="en-US" sz="2200">
                <a:latin typeface="Calibri" pitchFamily="34" charset="0"/>
              </a:rPr>
              <a:t>次的情况下有</a:t>
            </a:r>
            <a:r>
              <a:rPr lang="en-US" altLang="zh-CN" sz="2200">
                <a:latin typeface="Calibri" pitchFamily="34" charset="0"/>
              </a:rPr>
              <a:t>3r=2m</a:t>
            </a:r>
            <a:endParaRPr lang="zh-CN" altLang="en-US" sz="220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875" y="4143375"/>
            <a:ext cx="7429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是连通图，根据欧拉公式有</a:t>
            </a:r>
            <a:r>
              <a:rPr lang="en-US" altLang="zh-CN" sz="2200">
                <a:latin typeface="Calibri" pitchFamily="34" charset="0"/>
              </a:rPr>
              <a:t>r=2+m-n</a:t>
            </a:r>
            <a:r>
              <a:rPr lang="zh-CN" altLang="en-US" sz="2200">
                <a:latin typeface="Calibri" pitchFamily="34" charset="0"/>
              </a:rPr>
              <a:t>。因此有</a:t>
            </a:r>
            <a:r>
              <a:rPr lang="en-US" altLang="zh-CN" sz="2200">
                <a:latin typeface="Calibri" pitchFamily="34" charset="0"/>
              </a:rPr>
              <a:t>m=3n-6</a:t>
            </a:r>
            <a:r>
              <a:rPr lang="zh-CN" altLang="en-US" sz="2200">
                <a:latin typeface="Calibri" pitchFamily="34" charset="0"/>
              </a:rPr>
              <a:t>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5875" y="4714875"/>
            <a:ext cx="70008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>
                <a:latin typeface="+mn-ea"/>
                <a:ea typeface="+mn-ea"/>
                <a:cs typeface="+mn-cs"/>
              </a:rPr>
              <a:t>若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不是极大平面图，则存在不相邻的顶点</a:t>
            </a:r>
            <a:r>
              <a:rPr lang="en-US" altLang="zh-CN" sz="2200">
                <a:latin typeface="+mn-ea"/>
                <a:ea typeface="+mn-ea"/>
                <a:cs typeface="+mn-cs"/>
              </a:rPr>
              <a:t>u</a:t>
            </a:r>
            <a:r>
              <a:rPr lang="zh-CN" altLang="en-US" sz="2200">
                <a:latin typeface="+mn-ea"/>
                <a:ea typeface="+mn-ea"/>
                <a:cs typeface="+mn-cs"/>
              </a:rPr>
              <a:t>，</a:t>
            </a:r>
            <a:r>
              <a:rPr lang="en-US" altLang="zh-CN" sz="2200">
                <a:latin typeface="+mn-ea"/>
                <a:ea typeface="+mn-ea"/>
                <a:cs typeface="+mn-cs"/>
              </a:rPr>
              <a:t>v</a:t>
            </a:r>
            <a:r>
              <a:rPr lang="zh-CN" altLang="en-US" sz="2200">
                <a:latin typeface="+mn-ea"/>
                <a:ea typeface="+mn-ea"/>
                <a:cs typeface="+mn-cs"/>
              </a:rPr>
              <a:t>，使得在增加</a:t>
            </a:r>
            <a:r>
              <a:rPr lang="en-US" altLang="zh-CN" sz="2200">
                <a:latin typeface="+mn-ea"/>
                <a:ea typeface="+mn-ea"/>
                <a:cs typeface="+mn-cs"/>
              </a:rPr>
              <a:t>&lt;u,v&gt;</a:t>
            </a:r>
            <a:r>
              <a:rPr lang="zh-CN" altLang="en-US" sz="2200">
                <a:latin typeface="+mn-ea"/>
                <a:ea typeface="+mn-ea"/>
                <a:cs typeface="+mn-cs"/>
              </a:rPr>
              <a:t>之后，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仍然是平面图，故</a:t>
            </a:r>
            <a:r>
              <a:rPr lang="en-US" altLang="zh-CN" sz="2200">
                <a:latin typeface="+mn-ea"/>
                <a:ea typeface="+mn-ea"/>
                <a:cs typeface="+mn-cs"/>
              </a:rPr>
              <a:t>m&gt;3n-6</a:t>
            </a:r>
            <a:r>
              <a:rPr lang="zh-CN" altLang="en-US" sz="2200">
                <a:latin typeface="+mn-ea"/>
                <a:ea typeface="+mn-ea"/>
                <a:cs typeface="+mn-cs"/>
              </a:rPr>
              <a:t>。与定理</a:t>
            </a:r>
            <a:r>
              <a:rPr lang="en-US" altLang="zh-CN" sz="2200">
                <a:latin typeface="+mn-ea"/>
                <a:ea typeface="+mn-ea"/>
                <a:cs typeface="+mn-cs"/>
              </a:rPr>
              <a:t>7.11</a:t>
            </a:r>
            <a:r>
              <a:rPr lang="zh-CN" altLang="en-US" sz="2200">
                <a:latin typeface="+mn-ea"/>
                <a:ea typeface="+mn-ea"/>
                <a:cs typeface="+mn-cs"/>
              </a:rPr>
              <a:t>矛盾。</a:t>
            </a:r>
            <a:endParaRPr lang="zh-CN" altLang="en-US" sz="220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94050"/>
            <a:ext cx="3000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任意多边形 92"/>
          <p:cNvSpPr/>
          <p:nvPr/>
        </p:nvSpPr>
        <p:spPr>
          <a:xfrm>
            <a:off x="5119688" y="3503613"/>
            <a:ext cx="1719262" cy="2120900"/>
          </a:xfrm>
          <a:custGeom>
            <a:avLst/>
            <a:gdLst>
              <a:gd name="connsiteX0" fmla="*/ 474133 w 1718733"/>
              <a:gd name="connsiteY0" fmla="*/ 167217 h 2120900"/>
              <a:gd name="connsiteX1" fmla="*/ 169333 w 1718733"/>
              <a:gd name="connsiteY1" fmla="*/ 408517 h 2120900"/>
              <a:gd name="connsiteX2" fmla="*/ 67733 w 1718733"/>
              <a:gd name="connsiteY2" fmla="*/ 624417 h 2120900"/>
              <a:gd name="connsiteX3" fmla="*/ 16933 w 1718733"/>
              <a:gd name="connsiteY3" fmla="*/ 1005417 h 2120900"/>
              <a:gd name="connsiteX4" fmla="*/ 169333 w 1718733"/>
              <a:gd name="connsiteY4" fmla="*/ 1513417 h 2120900"/>
              <a:gd name="connsiteX5" fmla="*/ 270933 w 1718733"/>
              <a:gd name="connsiteY5" fmla="*/ 2021417 h 2120900"/>
              <a:gd name="connsiteX6" fmla="*/ 817033 w 1718733"/>
              <a:gd name="connsiteY6" fmla="*/ 2110317 h 2120900"/>
              <a:gd name="connsiteX7" fmla="*/ 1350433 w 1718733"/>
              <a:gd name="connsiteY7" fmla="*/ 1970617 h 2120900"/>
              <a:gd name="connsiteX8" fmla="*/ 1553633 w 1718733"/>
              <a:gd name="connsiteY8" fmla="*/ 1564217 h 2120900"/>
              <a:gd name="connsiteX9" fmla="*/ 1617133 w 1718733"/>
              <a:gd name="connsiteY9" fmla="*/ 980017 h 2120900"/>
              <a:gd name="connsiteX10" fmla="*/ 1693333 w 1718733"/>
              <a:gd name="connsiteY10" fmla="*/ 637117 h 2120900"/>
              <a:gd name="connsiteX11" fmla="*/ 1464733 w 1718733"/>
              <a:gd name="connsiteY11" fmla="*/ 319617 h 2120900"/>
              <a:gd name="connsiteX12" fmla="*/ 1223433 w 1718733"/>
              <a:gd name="connsiteY12" fmla="*/ 103717 h 2120900"/>
              <a:gd name="connsiteX13" fmla="*/ 918633 w 1718733"/>
              <a:gd name="connsiteY13" fmla="*/ 2117 h 2120900"/>
              <a:gd name="connsiteX14" fmla="*/ 601133 w 1718733"/>
              <a:gd name="connsiteY14" fmla="*/ 91017 h 2120900"/>
              <a:gd name="connsiteX15" fmla="*/ 397933 w 1718733"/>
              <a:gd name="connsiteY15" fmla="*/ 218017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8733" h="2120900">
                <a:moveTo>
                  <a:pt x="474133" y="167217"/>
                </a:moveTo>
                <a:cubicBezTo>
                  <a:pt x="355599" y="249767"/>
                  <a:pt x="237066" y="332317"/>
                  <a:pt x="169333" y="408517"/>
                </a:cubicBezTo>
                <a:cubicBezTo>
                  <a:pt x="101600" y="484717"/>
                  <a:pt x="93133" y="524934"/>
                  <a:pt x="67733" y="624417"/>
                </a:cubicBezTo>
                <a:cubicBezTo>
                  <a:pt x="42333" y="723900"/>
                  <a:pt x="0" y="857250"/>
                  <a:pt x="16933" y="1005417"/>
                </a:cubicBezTo>
                <a:cubicBezTo>
                  <a:pt x="33866" y="1153584"/>
                  <a:pt x="127000" y="1344084"/>
                  <a:pt x="169333" y="1513417"/>
                </a:cubicBezTo>
                <a:cubicBezTo>
                  <a:pt x="211666" y="1682750"/>
                  <a:pt x="162983" y="1921934"/>
                  <a:pt x="270933" y="2021417"/>
                </a:cubicBezTo>
                <a:cubicBezTo>
                  <a:pt x="378883" y="2120900"/>
                  <a:pt x="637116" y="2118784"/>
                  <a:pt x="817033" y="2110317"/>
                </a:cubicBezTo>
                <a:cubicBezTo>
                  <a:pt x="996950" y="2101850"/>
                  <a:pt x="1227666" y="2061634"/>
                  <a:pt x="1350433" y="1970617"/>
                </a:cubicBezTo>
                <a:cubicBezTo>
                  <a:pt x="1473200" y="1879600"/>
                  <a:pt x="1509183" y="1729317"/>
                  <a:pt x="1553633" y="1564217"/>
                </a:cubicBezTo>
                <a:cubicBezTo>
                  <a:pt x="1598083" y="1399117"/>
                  <a:pt x="1593850" y="1134534"/>
                  <a:pt x="1617133" y="980017"/>
                </a:cubicBezTo>
                <a:cubicBezTo>
                  <a:pt x="1640416" y="825500"/>
                  <a:pt x="1718733" y="747184"/>
                  <a:pt x="1693333" y="637117"/>
                </a:cubicBezTo>
                <a:cubicBezTo>
                  <a:pt x="1667933" y="527050"/>
                  <a:pt x="1543050" y="408517"/>
                  <a:pt x="1464733" y="319617"/>
                </a:cubicBezTo>
                <a:cubicBezTo>
                  <a:pt x="1386416" y="230717"/>
                  <a:pt x="1314450" y="156634"/>
                  <a:pt x="1223433" y="103717"/>
                </a:cubicBezTo>
                <a:cubicBezTo>
                  <a:pt x="1132416" y="50800"/>
                  <a:pt x="1022350" y="4234"/>
                  <a:pt x="918633" y="2117"/>
                </a:cubicBezTo>
                <a:cubicBezTo>
                  <a:pt x="814916" y="0"/>
                  <a:pt x="687916" y="55034"/>
                  <a:pt x="601133" y="91017"/>
                </a:cubicBezTo>
                <a:cubicBezTo>
                  <a:pt x="514350" y="127000"/>
                  <a:pt x="456141" y="172508"/>
                  <a:pt x="397933" y="218017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5720" y="357166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二度顶点</a:t>
            </a:r>
          </a:p>
        </p:txBody>
      </p:sp>
      <p:sp>
        <p:nvSpPr>
          <p:cNvPr id="9" name="椭圆 8"/>
          <p:cNvSpPr/>
          <p:nvPr/>
        </p:nvSpPr>
        <p:spPr>
          <a:xfrm>
            <a:off x="1181088" y="2071678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181352" y="2214554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1358900" y="1785938"/>
            <a:ext cx="1925638" cy="460375"/>
            <a:chOff x="1035819" y="4643446"/>
            <a:chExt cx="1924493" cy="460014"/>
          </a:xfrm>
        </p:grpSpPr>
        <p:sp>
          <p:nvSpPr>
            <p:cNvPr id="11" name="椭圆 10"/>
            <p:cNvSpPr/>
            <p:nvPr/>
          </p:nvSpPr>
          <p:spPr>
            <a:xfrm>
              <a:off x="1857356" y="4643446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14" name="直接连接符 13"/>
            <p:cNvCxnSpPr>
              <a:stCxn id="0" idx="0"/>
              <a:endCxn id="0" idx="2"/>
            </p:cNvCxnSpPr>
            <p:nvPr/>
          </p:nvCxnSpPr>
          <p:spPr>
            <a:xfrm rot="5400000" flipH="1" flipV="1">
              <a:off x="1357907" y="4429223"/>
              <a:ext cx="177661" cy="821836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0" idx="6"/>
              <a:endCxn id="0" idx="1"/>
            </p:cNvCxnSpPr>
            <p:nvPr/>
          </p:nvCxnSpPr>
          <p:spPr>
            <a:xfrm>
              <a:off x="2071841" y="4751311"/>
              <a:ext cx="888471" cy="352149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>
            <a:stCxn id="0" idx="6"/>
            <a:endCxn id="0" idx="2"/>
          </p:cNvCxnSpPr>
          <p:nvPr/>
        </p:nvCxnSpPr>
        <p:spPr>
          <a:xfrm>
            <a:off x="1395413" y="2178050"/>
            <a:ext cx="1785937" cy="14287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681418" y="1500174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681418" y="264318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038740" y="264318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3895725" y="1500188"/>
            <a:ext cx="1357313" cy="1143000"/>
            <a:chOff x="4000496" y="4429132"/>
            <a:chExt cx="1357322" cy="1143802"/>
          </a:xfrm>
        </p:grpSpPr>
        <p:sp>
          <p:nvSpPr>
            <p:cNvPr id="25" name="椭圆 24"/>
            <p:cNvSpPr/>
            <p:nvPr/>
          </p:nvSpPr>
          <p:spPr>
            <a:xfrm>
              <a:off x="5143504" y="4429132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29" name="直接连接符 28"/>
            <p:cNvCxnSpPr>
              <a:stCxn id="0" idx="6"/>
              <a:endCxn id="0" idx="2"/>
            </p:cNvCxnSpPr>
            <p:nvPr/>
          </p:nvCxnSpPr>
          <p:spPr>
            <a:xfrm>
              <a:off x="4000496" y="4535569"/>
              <a:ext cx="1143008" cy="1589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0" idx="4"/>
              <a:endCxn id="0" idx="0"/>
            </p:cNvCxnSpPr>
            <p:nvPr/>
          </p:nvCxnSpPr>
          <p:spPr>
            <a:xfrm rot="5400000">
              <a:off x="4785991" y="5107470"/>
              <a:ext cx="929340" cy="158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直接连接符 34"/>
          <p:cNvCxnSpPr>
            <a:stCxn id="0" idx="6"/>
            <a:endCxn id="0" idx="2"/>
          </p:cNvCxnSpPr>
          <p:nvPr/>
        </p:nvCxnSpPr>
        <p:spPr>
          <a:xfrm>
            <a:off x="3895725" y="2749550"/>
            <a:ext cx="1143000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0" idx="4"/>
            <a:endCxn id="0" idx="0"/>
          </p:cNvCxnSpPr>
          <p:nvPr/>
        </p:nvCxnSpPr>
        <p:spPr>
          <a:xfrm rot="5400000">
            <a:off x="3324225" y="2178050"/>
            <a:ext cx="928688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0" idx="5"/>
            <a:endCxn id="0" idx="1"/>
          </p:cNvCxnSpPr>
          <p:nvPr/>
        </p:nvCxnSpPr>
        <p:spPr>
          <a:xfrm rot="16200000" flipH="1">
            <a:off x="3971131" y="1575594"/>
            <a:ext cx="992188" cy="1206500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图片 42" descr="220px-Mug_and_Torus_morp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1285875"/>
            <a:ext cx="1676400" cy="16764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16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500438"/>
            <a:ext cx="2619375" cy="22574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6" name="任意多边形 75"/>
          <p:cNvSpPr/>
          <p:nvPr/>
        </p:nvSpPr>
        <p:spPr>
          <a:xfrm>
            <a:off x="4760914" y="3476662"/>
            <a:ext cx="2372783" cy="2108200"/>
          </a:xfrm>
          <a:custGeom>
            <a:avLst/>
            <a:gdLst>
              <a:gd name="connsiteX0" fmla="*/ 698500 w 2372783"/>
              <a:gd name="connsiteY0" fmla="*/ 264583 h 2108200"/>
              <a:gd name="connsiteX1" fmla="*/ 431800 w 2372783"/>
              <a:gd name="connsiteY1" fmla="*/ 582083 h 2108200"/>
              <a:gd name="connsiteX2" fmla="*/ 165100 w 2372783"/>
              <a:gd name="connsiteY2" fmla="*/ 1026583 h 2108200"/>
              <a:gd name="connsiteX3" fmla="*/ 50800 w 2372783"/>
              <a:gd name="connsiteY3" fmla="*/ 1293283 h 2108200"/>
              <a:gd name="connsiteX4" fmla="*/ 76200 w 2372783"/>
              <a:gd name="connsiteY4" fmla="*/ 1636183 h 2108200"/>
              <a:gd name="connsiteX5" fmla="*/ 508000 w 2372783"/>
              <a:gd name="connsiteY5" fmla="*/ 2004483 h 2108200"/>
              <a:gd name="connsiteX6" fmla="*/ 1143000 w 2372783"/>
              <a:gd name="connsiteY6" fmla="*/ 2106083 h 2108200"/>
              <a:gd name="connsiteX7" fmla="*/ 1752600 w 2372783"/>
              <a:gd name="connsiteY7" fmla="*/ 1991783 h 2108200"/>
              <a:gd name="connsiteX8" fmla="*/ 2222500 w 2372783"/>
              <a:gd name="connsiteY8" fmla="*/ 1750483 h 2108200"/>
              <a:gd name="connsiteX9" fmla="*/ 2362200 w 2372783"/>
              <a:gd name="connsiteY9" fmla="*/ 1382183 h 2108200"/>
              <a:gd name="connsiteX10" fmla="*/ 2286000 w 2372783"/>
              <a:gd name="connsiteY10" fmla="*/ 988483 h 2108200"/>
              <a:gd name="connsiteX11" fmla="*/ 2044700 w 2372783"/>
              <a:gd name="connsiteY11" fmla="*/ 620183 h 2108200"/>
              <a:gd name="connsiteX12" fmla="*/ 1587500 w 2372783"/>
              <a:gd name="connsiteY12" fmla="*/ 124883 h 2108200"/>
              <a:gd name="connsiteX13" fmla="*/ 1181100 w 2372783"/>
              <a:gd name="connsiteY13" fmla="*/ 23283 h 2108200"/>
              <a:gd name="connsiteX14" fmla="*/ 698500 w 2372783"/>
              <a:gd name="connsiteY14" fmla="*/ 264583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2783" h="2108200">
                <a:moveTo>
                  <a:pt x="698500" y="264583"/>
                </a:moveTo>
                <a:cubicBezTo>
                  <a:pt x="573617" y="357716"/>
                  <a:pt x="520700" y="455083"/>
                  <a:pt x="431800" y="582083"/>
                </a:cubicBezTo>
                <a:cubicBezTo>
                  <a:pt x="342900" y="709083"/>
                  <a:pt x="228600" y="908050"/>
                  <a:pt x="165100" y="1026583"/>
                </a:cubicBezTo>
                <a:cubicBezTo>
                  <a:pt x="101600" y="1145116"/>
                  <a:pt x="65617" y="1191683"/>
                  <a:pt x="50800" y="1293283"/>
                </a:cubicBezTo>
                <a:cubicBezTo>
                  <a:pt x="35983" y="1394883"/>
                  <a:pt x="0" y="1517650"/>
                  <a:pt x="76200" y="1636183"/>
                </a:cubicBezTo>
                <a:cubicBezTo>
                  <a:pt x="152400" y="1754716"/>
                  <a:pt x="330200" y="1926166"/>
                  <a:pt x="508000" y="2004483"/>
                </a:cubicBezTo>
                <a:cubicBezTo>
                  <a:pt x="685800" y="2082800"/>
                  <a:pt x="935567" y="2108200"/>
                  <a:pt x="1143000" y="2106083"/>
                </a:cubicBezTo>
                <a:cubicBezTo>
                  <a:pt x="1350433" y="2103966"/>
                  <a:pt x="1572683" y="2051050"/>
                  <a:pt x="1752600" y="1991783"/>
                </a:cubicBezTo>
                <a:cubicBezTo>
                  <a:pt x="1932517" y="1932516"/>
                  <a:pt x="2120900" y="1852083"/>
                  <a:pt x="2222500" y="1750483"/>
                </a:cubicBezTo>
                <a:cubicBezTo>
                  <a:pt x="2324100" y="1648883"/>
                  <a:pt x="2351617" y="1509183"/>
                  <a:pt x="2362200" y="1382183"/>
                </a:cubicBezTo>
                <a:cubicBezTo>
                  <a:pt x="2372783" y="1255183"/>
                  <a:pt x="2338917" y="1115483"/>
                  <a:pt x="2286000" y="988483"/>
                </a:cubicBezTo>
                <a:cubicBezTo>
                  <a:pt x="2233083" y="861483"/>
                  <a:pt x="2161117" y="764116"/>
                  <a:pt x="2044700" y="620183"/>
                </a:cubicBezTo>
                <a:cubicBezTo>
                  <a:pt x="1928283" y="476250"/>
                  <a:pt x="1731433" y="224366"/>
                  <a:pt x="1587500" y="124883"/>
                </a:cubicBezTo>
                <a:cubicBezTo>
                  <a:pt x="1443567" y="25400"/>
                  <a:pt x="1335617" y="0"/>
                  <a:pt x="1181100" y="23283"/>
                </a:cubicBezTo>
                <a:cubicBezTo>
                  <a:pt x="1026583" y="46566"/>
                  <a:pt x="823383" y="171450"/>
                  <a:pt x="698500" y="26458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5429256" y="3513160"/>
            <a:ext cx="285752" cy="285752"/>
          </a:xfrm>
          <a:prstGeom prst="ellipse">
            <a:avLst/>
          </a:prstGeom>
          <a:ln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5000628" y="4013226"/>
            <a:ext cx="285752" cy="285752"/>
          </a:xfrm>
          <a:prstGeom prst="ellipse">
            <a:avLst/>
          </a:prstGeom>
          <a:ln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643438" y="4656168"/>
            <a:ext cx="285752" cy="285752"/>
          </a:xfrm>
          <a:prstGeom prst="ellipse">
            <a:avLst/>
          </a:prstGeom>
          <a:ln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214942" y="5299110"/>
            <a:ext cx="285752" cy="285752"/>
          </a:xfrm>
          <a:prstGeom prst="ellipse">
            <a:avLst/>
          </a:prstGeom>
          <a:ln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6357950" y="5299110"/>
            <a:ext cx="285752" cy="285752"/>
          </a:xfrm>
          <a:prstGeom prst="ellipse">
            <a:avLst/>
          </a:prstGeom>
          <a:ln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6215074" y="3513160"/>
            <a:ext cx="285752" cy="285752"/>
          </a:xfrm>
          <a:prstGeom prst="ellipse">
            <a:avLst/>
          </a:prstGeom>
          <a:ln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643702" y="4013226"/>
            <a:ext cx="285752" cy="285752"/>
          </a:xfrm>
          <a:prstGeom prst="ellipse">
            <a:avLst/>
          </a:prstGeom>
          <a:ln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6929454" y="4727606"/>
            <a:ext cx="285752" cy="285752"/>
          </a:xfrm>
          <a:prstGeom prst="ellipse">
            <a:avLst/>
          </a:prstGeom>
          <a:ln>
            <a:tailEnd type="triangle" w="sm" len="sm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4313" y="4013200"/>
            <a:ext cx="1285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椭圆 89"/>
          <p:cNvSpPr/>
          <p:nvPr/>
        </p:nvSpPr>
        <p:spPr>
          <a:xfrm>
            <a:off x="4643438" y="4643446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929454" y="4714884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1739900" y="4846638"/>
            <a:ext cx="5854700" cy="360362"/>
          </a:xfrm>
          <a:custGeom>
            <a:avLst/>
            <a:gdLst>
              <a:gd name="connsiteX0" fmla="*/ 0 w 5854700"/>
              <a:gd name="connsiteY0" fmla="*/ 207433 h 359833"/>
              <a:gd name="connsiteX1" fmla="*/ 800100 w 5854700"/>
              <a:gd name="connsiteY1" fmla="*/ 93133 h 359833"/>
              <a:gd name="connsiteX2" fmla="*/ 1587500 w 5854700"/>
              <a:gd name="connsiteY2" fmla="*/ 16933 h 359833"/>
              <a:gd name="connsiteX3" fmla="*/ 2628900 w 5854700"/>
              <a:gd name="connsiteY3" fmla="*/ 4233 h 359833"/>
              <a:gd name="connsiteX4" fmla="*/ 3136900 w 5854700"/>
              <a:gd name="connsiteY4" fmla="*/ 42333 h 359833"/>
              <a:gd name="connsiteX5" fmla="*/ 4368800 w 5854700"/>
              <a:gd name="connsiteY5" fmla="*/ 93133 h 359833"/>
              <a:gd name="connsiteX6" fmla="*/ 5308600 w 5854700"/>
              <a:gd name="connsiteY6" fmla="*/ 232833 h 359833"/>
              <a:gd name="connsiteX7" fmla="*/ 5854700 w 5854700"/>
              <a:gd name="connsiteY7" fmla="*/ 359833 h 35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4700" h="359833">
                <a:moveTo>
                  <a:pt x="0" y="207433"/>
                </a:moveTo>
                <a:cubicBezTo>
                  <a:pt x="267758" y="166158"/>
                  <a:pt x="535517" y="124883"/>
                  <a:pt x="800100" y="93133"/>
                </a:cubicBezTo>
                <a:cubicBezTo>
                  <a:pt x="1064683" y="61383"/>
                  <a:pt x="1282700" y="31750"/>
                  <a:pt x="1587500" y="16933"/>
                </a:cubicBezTo>
                <a:cubicBezTo>
                  <a:pt x="1892300" y="2116"/>
                  <a:pt x="2370667" y="0"/>
                  <a:pt x="2628900" y="4233"/>
                </a:cubicBezTo>
                <a:cubicBezTo>
                  <a:pt x="2887133" y="8466"/>
                  <a:pt x="3136900" y="42333"/>
                  <a:pt x="3136900" y="42333"/>
                </a:cubicBezTo>
                <a:cubicBezTo>
                  <a:pt x="3426883" y="57150"/>
                  <a:pt x="4006850" y="61383"/>
                  <a:pt x="4368800" y="93133"/>
                </a:cubicBezTo>
                <a:cubicBezTo>
                  <a:pt x="4730750" y="124883"/>
                  <a:pt x="5060950" y="188383"/>
                  <a:pt x="5308600" y="232833"/>
                </a:cubicBezTo>
                <a:cubicBezTo>
                  <a:pt x="5556250" y="277283"/>
                  <a:pt x="5705475" y="318558"/>
                  <a:pt x="5854700" y="359833"/>
                </a:cubicBezTo>
              </a:path>
            </a:pathLst>
          </a:custGeom>
          <a:ln>
            <a:solidFill>
              <a:srgbClr val="C00000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5720" y="357166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同胚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14313" y="1285875"/>
            <a:ext cx="8572500" cy="26431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61124" name="Rectangle 3"/>
          <p:cNvSpPr txBox="1">
            <a:spLocks noChangeArrowheads="1"/>
          </p:cNvSpPr>
          <p:nvPr/>
        </p:nvSpPr>
        <p:spPr bwMode="auto">
          <a:xfrm>
            <a:off x="214313" y="1363663"/>
            <a:ext cx="15716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定义</a:t>
            </a:r>
            <a:r>
              <a:rPr lang="en-US" altLang="zh-CN" sz="2200" b="1">
                <a:latin typeface="Calibri" pitchFamily="34" charset="0"/>
              </a:rPr>
              <a:t>17.5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261125" name="TextBox 4"/>
          <p:cNvSpPr txBox="1">
            <a:spLocks noChangeArrowheads="1"/>
          </p:cNvSpPr>
          <p:nvPr/>
        </p:nvSpPr>
        <p:spPr bwMode="auto">
          <a:xfrm>
            <a:off x="1714500" y="1363663"/>
            <a:ext cx="6858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设</a:t>
            </a:r>
            <a:r>
              <a:rPr lang="en-US" altLang="zh-CN" sz="2200">
                <a:latin typeface="Calibri" pitchFamily="34" charset="0"/>
              </a:rPr>
              <a:t>e=(u , v)</a:t>
            </a:r>
            <a:r>
              <a:rPr lang="zh-CN" altLang="en-US" sz="2200">
                <a:latin typeface="Calibri" pitchFamily="34" charset="0"/>
              </a:rPr>
              <a:t>为图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的一条边，在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中删除</a:t>
            </a:r>
            <a:r>
              <a:rPr lang="en-US" altLang="zh-CN" sz="2200">
                <a:latin typeface="Calibri" pitchFamily="34" charset="0"/>
              </a:rPr>
              <a:t>e</a:t>
            </a:r>
            <a:r>
              <a:rPr lang="zh-CN" altLang="en-US" sz="2200">
                <a:latin typeface="Calibri" pitchFamily="34" charset="0"/>
              </a:rPr>
              <a:t>，增加新的顶点</a:t>
            </a:r>
            <a:r>
              <a:rPr lang="en-US" altLang="zh-CN" sz="2200">
                <a:latin typeface="Calibri" pitchFamily="34" charset="0"/>
              </a:rPr>
              <a:t>w</a:t>
            </a:r>
            <a:r>
              <a:rPr lang="zh-CN" altLang="en-US" sz="2200">
                <a:latin typeface="Calibri" pitchFamily="34" charset="0"/>
              </a:rPr>
              <a:t>，使</a:t>
            </a:r>
            <a:r>
              <a:rPr lang="en-US" altLang="zh-CN" sz="2200">
                <a:latin typeface="Calibri" pitchFamily="34" charset="0"/>
              </a:rPr>
              <a:t>u</a:t>
            </a:r>
            <a:r>
              <a:rPr lang="zh-CN" altLang="en-US" sz="2200">
                <a:latin typeface="Calibri" pitchFamily="34" charset="0"/>
              </a:rPr>
              <a:t>，</a:t>
            </a:r>
            <a:r>
              <a:rPr lang="en-US" altLang="zh-CN" sz="2200">
                <a:latin typeface="Calibri" pitchFamily="34" charset="0"/>
              </a:rPr>
              <a:t>v</a:t>
            </a:r>
            <a:r>
              <a:rPr lang="zh-CN" altLang="en-US" sz="2200">
                <a:latin typeface="Calibri" pitchFamily="34" charset="0"/>
              </a:rPr>
              <a:t>均与</a:t>
            </a:r>
            <a:r>
              <a:rPr lang="en-US" altLang="zh-CN" sz="2200">
                <a:latin typeface="Calibri" pitchFamily="34" charset="0"/>
              </a:rPr>
              <a:t>w</a:t>
            </a:r>
            <a:r>
              <a:rPr lang="zh-CN" altLang="en-US" sz="2200">
                <a:latin typeface="Calibri" pitchFamily="34" charset="0"/>
              </a:rPr>
              <a:t>相邻，称为在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中插入</a:t>
            </a:r>
            <a:r>
              <a:rPr lang="en-US" altLang="zh-CN" sz="2200">
                <a:latin typeface="Calibri" pitchFamily="34" charset="0"/>
              </a:rPr>
              <a:t>2</a:t>
            </a:r>
            <a:r>
              <a:rPr lang="zh-CN" altLang="en-US" sz="2200">
                <a:latin typeface="Calibri" pitchFamily="34" charset="0"/>
              </a:rPr>
              <a:t>度顶点</a:t>
            </a:r>
            <a:r>
              <a:rPr lang="en-US" altLang="zh-CN" sz="2200">
                <a:latin typeface="Calibri" pitchFamily="34" charset="0"/>
              </a:rPr>
              <a:t>w</a:t>
            </a:r>
            <a:r>
              <a:rPr lang="zh-CN" altLang="en-US" sz="2200">
                <a:latin typeface="Calibri" pitchFamily="34" charset="0"/>
              </a:rPr>
              <a:t>。设</a:t>
            </a:r>
            <a:r>
              <a:rPr lang="en-US" altLang="zh-CN" sz="2200">
                <a:latin typeface="Calibri" pitchFamily="34" charset="0"/>
              </a:rPr>
              <a:t>w</a:t>
            </a:r>
            <a:r>
              <a:rPr lang="zh-CN" altLang="en-US" sz="2200">
                <a:latin typeface="Calibri" pitchFamily="34" charset="0"/>
              </a:rPr>
              <a:t>为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中一个</a:t>
            </a:r>
            <a:r>
              <a:rPr lang="en-US" altLang="zh-CN" sz="2200">
                <a:latin typeface="Calibri" pitchFamily="34" charset="0"/>
              </a:rPr>
              <a:t>2</a:t>
            </a:r>
            <a:r>
              <a:rPr lang="zh-CN" altLang="en-US" sz="2200">
                <a:latin typeface="Calibri" pitchFamily="34" charset="0"/>
              </a:rPr>
              <a:t>度顶点，</a:t>
            </a:r>
            <a:r>
              <a:rPr lang="en-US" altLang="zh-CN" sz="2200">
                <a:latin typeface="Calibri" pitchFamily="34" charset="0"/>
              </a:rPr>
              <a:t>w</a:t>
            </a:r>
            <a:r>
              <a:rPr lang="zh-CN" altLang="en-US" sz="2200">
                <a:latin typeface="Calibri" pitchFamily="34" charset="0"/>
              </a:rPr>
              <a:t>与</a:t>
            </a:r>
            <a:r>
              <a:rPr lang="en-US" altLang="zh-CN" sz="2200">
                <a:latin typeface="Calibri" pitchFamily="34" charset="0"/>
              </a:rPr>
              <a:t>u</a:t>
            </a:r>
            <a:r>
              <a:rPr lang="zh-CN" altLang="en-US" sz="2200">
                <a:latin typeface="Calibri" pitchFamily="34" charset="0"/>
              </a:rPr>
              <a:t>，</a:t>
            </a:r>
            <a:r>
              <a:rPr lang="en-US" altLang="zh-CN" sz="2200">
                <a:latin typeface="Calibri" pitchFamily="34" charset="0"/>
              </a:rPr>
              <a:t>v</a:t>
            </a:r>
            <a:r>
              <a:rPr lang="zh-CN" altLang="en-US" sz="2200">
                <a:latin typeface="Calibri" pitchFamily="34" charset="0"/>
              </a:rPr>
              <a:t>相邻，删除</a:t>
            </a:r>
            <a:r>
              <a:rPr lang="en-US" altLang="zh-CN" sz="2200">
                <a:latin typeface="Calibri" pitchFamily="34" charset="0"/>
              </a:rPr>
              <a:t>w</a:t>
            </a:r>
            <a:r>
              <a:rPr lang="zh-CN" altLang="en-US" sz="2200">
                <a:latin typeface="Calibri" pitchFamily="34" charset="0"/>
              </a:rPr>
              <a:t>，增加新边</a:t>
            </a:r>
            <a:r>
              <a:rPr lang="en-US" altLang="zh-CN" sz="2200">
                <a:latin typeface="Calibri" pitchFamily="34" charset="0"/>
              </a:rPr>
              <a:t>(u, v)</a:t>
            </a:r>
            <a:r>
              <a:rPr lang="zh-CN" altLang="en-US" sz="2200">
                <a:latin typeface="Calibri" pitchFamily="34" charset="0"/>
              </a:rPr>
              <a:t>，称为在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中消去</a:t>
            </a:r>
            <a:r>
              <a:rPr lang="en-US" altLang="zh-CN" sz="2200">
                <a:latin typeface="Calibri" pitchFamily="34" charset="0"/>
              </a:rPr>
              <a:t>2</a:t>
            </a:r>
            <a:r>
              <a:rPr lang="zh-CN" altLang="en-US" sz="2200">
                <a:latin typeface="Calibri" pitchFamily="34" charset="0"/>
              </a:rPr>
              <a:t>度顶点</a:t>
            </a:r>
            <a:r>
              <a:rPr lang="en-US" altLang="zh-CN" sz="2200">
                <a:latin typeface="Calibri" pitchFamily="34" charset="0"/>
              </a:rPr>
              <a:t>w</a:t>
            </a:r>
            <a:r>
              <a:rPr lang="zh-CN" altLang="en-US" sz="2200">
                <a:latin typeface="Calibri" pitchFamily="34" charset="0"/>
              </a:rPr>
              <a:t>。</a:t>
            </a:r>
          </a:p>
        </p:txBody>
      </p:sp>
      <p:sp>
        <p:nvSpPr>
          <p:cNvPr id="261126" name="TextBox 5"/>
          <p:cNvSpPr txBox="1">
            <a:spLocks noChangeArrowheads="1"/>
          </p:cNvSpPr>
          <p:nvPr/>
        </p:nvSpPr>
        <p:spPr bwMode="auto">
          <a:xfrm>
            <a:off x="1785938" y="2928938"/>
            <a:ext cx="6715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若两个图</a:t>
            </a:r>
            <a:r>
              <a:rPr lang="en-US" altLang="zh-CN" sz="2200">
                <a:latin typeface="Calibri" pitchFamily="34" charset="0"/>
              </a:rPr>
              <a:t>G1</a:t>
            </a:r>
            <a:r>
              <a:rPr lang="zh-CN" altLang="en-US" sz="2200">
                <a:latin typeface="Calibri" pitchFamily="34" charset="0"/>
              </a:rPr>
              <a:t>与</a:t>
            </a:r>
            <a:r>
              <a:rPr lang="en-US" altLang="zh-CN" sz="2200">
                <a:latin typeface="Calibri" pitchFamily="34" charset="0"/>
              </a:rPr>
              <a:t>G2</a:t>
            </a:r>
            <a:r>
              <a:rPr lang="zh-CN" altLang="en-US" sz="2200">
                <a:latin typeface="Calibri" pitchFamily="34" charset="0"/>
              </a:rPr>
              <a:t>同构，或通过反复插入、消去</a:t>
            </a:r>
            <a:r>
              <a:rPr lang="en-US" altLang="zh-CN" sz="2200">
                <a:latin typeface="Calibri" pitchFamily="34" charset="0"/>
              </a:rPr>
              <a:t>2</a:t>
            </a:r>
            <a:r>
              <a:rPr lang="zh-CN" altLang="en-US" sz="2200">
                <a:latin typeface="Calibri" pitchFamily="34" charset="0"/>
              </a:rPr>
              <a:t>度顶点后同构，则称</a:t>
            </a:r>
            <a:r>
              <a:rPr lang="en-US" altLang="zh-CN" sz="2200">
                <a:latin typeface="Calibri" pitchFamily="34" charset="0"/>
              </a:rPr>
              <a:t>G1</a:t>
            </a:r>
            <a:r>
              <a:rPr lang="zh-CN" altLang="en-US" sz="2200">
                <a:latin typeface="Calibri" pitchFamily="34" charset="0"/>
              </a:rPr>
              <a:t>与</a:t>
            </a:r>
            <a:r>
              <a:rPr lang="en-US" altLang="zh-CN" sz="2200">
                <a:latin typeface="Calibri" pitchFamily="34" charset="0"/>
              </a:rPr>
              <a:t>G2</a:t>
            </a:r>
            <a:r>
              <a:rPr lang="zh-CN" altLang="en-US" sz="2200">
                <a:latin typeface="Calibri" pitchFamily="34" charset="0"/>
              </a:rPr>
              <a:t>同胚。</a:t>
            </a:r>
          </a:p>
        </p:txBody>
      </p:sp>
      <p:sp>
        <p:nvSpPr>
          <p:cNvPr id="7" name="椭圆 6"/>
          <p:cNvSpPr/>
          <p:nvPr/>
        </p:nvSpPr>
        <p:spPr>
          <a:xfrm>
            <a:off x="1571604" y="4929198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143240" y="4714884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714876" y="4714884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929322" y="4786322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429520" y="5072074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643306" y="4143380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00628" y="5786454"/>
            <a:ext cx="285752" cy="285752"/>
          </a:xfrm>
          <a:prstGeom prst="ellipse">
            <a:avLst/>
          </a:prstGeom>
          <a:ln>
            <a:tailEnd type="triangl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6" name="直接连接符 15"/>
          <p:cNvCxnSpPr>
            <a:stCxn id="0" idx="5"/>
            <a:endCxn id="0" idx="1"/>
          </p:cNvCxnSpPr>
          <p:nvPr/>
        </p:nvCxnSpPr>
        <p:spPr>
          <a:xfrm rot="16200000" flipH="1">
            <a:off x="3744912" y="4530726"/>
            <a:ext cx="1439863" cy="1154112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五边形 9"/>
          <p:cNvSpPr/>
          <p:nvPr/>
        </p:nvSpPr>
        <p:spPr>
          <a:xfrm>
            <a:off x="714348" y="3786190"/>
            <a:ext cx="1950257" cy="1857388"/>
          </a:xfrm>
          <a:prstGeom prst="pentagon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20" y="357166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Kuratowski</a:t>
            </a: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定理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14313" y="1214438"/>
            <a:ext cx="8572500" cy="857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62150" name="Rectangle 3"/>
          <p:cNvSpPr txBox="1">
            <a:spLocks noChangeArrowheads="1"/>
          </p:cNvSpPr>
          <p:nvPr/>
        </p:nvSpPr>
        <p:spPr bwMode="auto">
          <a:xfrm>
            <a:off x="214313" y="1285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定理 </a:t>
            </a:r>
            <a:r>
              <a:rPr lang="en-US" altLang="zh-CN" sz="2200" b="1">
                <a:latin typeface="Calibri" pitchFamily="34" charset="0"/>
              </a:rPr>
              <a:t>17.13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262151" name="TextBox 4"/>
          <p:cNvSpPr txBox="1">
            <a:spLocks noChangeArrowheads="1"/>
          </p:cNvSpPr>
          <p:nvPr/>
        </p:nvSpPr>
        <p:spPr bwMode="auto">
          <a:xfrm>
            <a:off x="1785938" y="1285875"/>
            <a:ext cx="6786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图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是平面图当且仅当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中既不含</a:t>
            </a:r>
            <a:r>
              <a:rPr lang="en-US" altLang="zh-CN" sz="2200">
                <a:latin typeface="Calibri" pitchFamily="34" charset="0"/>
              </a:rPr>
              <a:t>K</a:t>
            </a:r>
            <a:r>
              <a:rPr lang="en-US" altLang="zh-CN" sz="2200" baseline="-25000">
                <a:latin typeface="Calibri" pitchFamily="34" charset="0"/>
              </a:rPr>
              <a:t>5</a:t>
            </a:r>
            <a:r>
              <a:rPr lang="zh-CN" altLang="en-US" sz="2200">
                <a:latin typeface="Calibri" pitchFamily="34" charset="0"/>
              </a:rPr>
              <a:t>同胚</a:t>
            </a:r>
            <a:r>
              <a:rPr lang="zh-CN" altLang="en-US" sz="2200" b="1">
                <a:solidFill>
                  <a:srgbClr val="FF0000"/>
                </a:solidFill>
                <a:latin typeface="Calibri" pitchFamily="34" charset="0"/>
              </a:rPr>
              <a:t>子图</a:t>
            </a:r>
            <a:r>
              <a:rPr lang="zh-CN" altLang="en-US" sz="2200">
                <a:latin typeface="Calibri" pitchFamily="34" charset="0"/>
              </a:rPr>
              <a:t>也不含</a:t>
            </a:r>
            <a:r>
              <a:rPr lang="en-US" altLang="zh-CN" sz="2200">
                <a:latin typeface="Calibri" pitchFamily="34" charset="0"/>
              </a:rPr>
              <a:t>K</a:t>
            </a:r>
            <a:r>
              <a:rPr lang="en-US" altLang="zh-CN" sz="2200" baseline="-25000">
                <a:latin typeface="Calibri" pitchFamily="34" charset="0"/>
              </a:rPr>
              <a:t>3,3</a:t>
            </a:r>
            <a:r>
              <a:rPr lang="zh-CN" altLang="en-US" sz="2200">
                <a:latin typeface="Calibri" pitchFamily="34" charset="0"/>
              </a:rPr>
              <a:t>同胚</a:t>
            </a:r>
            <a:r>
              <a:rPr lang="zh-CN" altLang="en-US" sz="2200" b="1">
                <a:solidFill>
                  <a:srgbClr val="FF0000"/>
                </a:solidFill>
                <a:latin typeface="Calibri" pitchFamily="34" charset="0"/>
              </a:rPr>
              <a:t>子图</a:t>
            </a:r>
            <a:r>
              <a:rPr lang="en-US" altLang="zh-CN" sz="2200">
                <a:latin typeface="Calibri" pitchFamily="34" charset="0"/>
              </a:rPr>
              <a:t>.</a:t>
            </a:r>
            <a:endParaRPr lang="zh-CN" altLang="en-US" sz="2200">
              <a:latin typeface="Calibri" pitchFamily="34" charset="0"/>
            </a:endParaRPr>
          </a:p>
        </p:txBody>
      </p:sp>
      <p:sp>
        <p:nvSpPr>
          <p:cNvPr id="6" name="Rectangle 5" descr="新闻纸"/>
          <p:cNvSpPr>
            <a:spLocks noChangeArrowheads="1"/>
          </p:cNvSpPr>
          <p:nvPr/>
        </p:nvSpPr>
        <p:spPr bwMode="auto">
          <a:xfrm>
            <a:off x="214313" y="2286000"/>
            <a:ext cx="8572500" cy="857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62153" name="Rectangle 3"/>
          <p:cNvSpPr txBox="1">
            <a:spLocks noChangeArrowheads="1"/>
          </p:cNvSpPr>
          <p:nvPr/>
        </p:nvSpPr>
        <p:spPr bwMode="auto">
          <a:xfrm>
            <a:off x="214313" y="2357438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定理 </a:t>
            </a:r>
            <a:r>
              <a:rPr lang="en-US" altLang="zh-CN" sz="2200" b="1">
                <a:latin typeface="Calibri" pitchFamily="34" charset="0"/>
              </a:rPr>
              <a:t>17.14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262154" name="TextBox 7"/>
          <p:cNvSpPr txBox="1">
            <a:spLocks noChangeArrowheads="1"/>
          </p:cNvSpPr>
          <p:nvPr/>
        </p:nvSpPr>
        <p:spPr bwMode="auto">
          <a:xfrm>
            <a:off x="1785938" y="2357438"/>
            <a:ext cx="6786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图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是平面图当且仅当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中既不含可以收缩到</a:t>
            </a:r>
            <a:r>
              <a:rPr lang="en-US" altLang="zh-CN" sz="2200">
                <a:latin typeface="Calibri" pitchFamily="34" charset="0"/>
              </a:rPr>
              <a:t>K</a:t>
            </a:r>
            <a:r>
              <a:rPr lang="en-US" altLang="zh-CN" sz="2200" baseline="-25000">
                <a:latin typeface="Calibri" pitchFamily="34" charset="0"/>
              </a:rPr>
              <a:t>5</a:t>
            </a:r>
            <a:r>
              <a:rPr lang="zh-CN" altLang="en-US" sz="2200">
                <a:latin typeface="Calibri" pitchFamily="34" charset="0"/>
              </a:rPr>
              <a:t>的</a:t>
            </a:r>
            <a:r>
              <a:rPr lang="zh-CN" altLang="en-US" sz="2200" b="1">
                <a:solidFill>
                  <a:srgbClr val="FF0000"/>
                </a:solidFill>
                <a:latin typeface="Calibri" pitchFamily="34" charset="0"/>
              </a:rPr>
              <a:t>子图</a:t>
            </a:r>
            <a:r>
              <a:rPr lang="zh-CN" altLang="en-US" sz="2200">
                <a:latin typeface="Calibri" pitchFamily="34" charset="0"/>
              </a:rPr>
              <a:t>也不含可以收缩到</a:t>
            </a:r>
            <a:r>
              <a:rPr lang="en-US" altLang="zh-CN" sz="2200">
                <a:latin typeface="Calibri" pitchFamily="34" charset="0"/>
              </a:rPr>
              <a:t>K</a:t>
            </a:r>
            <a:r>
              <a:rPr lang="en-US" altLang="zh-CN" sz="2200" baseline="-25000">
                <a:latin typeface="Calibri" pitchFamily="34" charset="0"/>
              </a:rPr>
              <a:t>3,3</a:t>
            </a:r>
            <a:r>
              <a:rPr lang="zh-CN" altLang="en-US" sz="2200">
                <a:latin typeface="Calibri" pitchFamily="34" charset="0"/>
              </a:rPr>
              <a:t>的</a:t>
            </a:r>
            <a:r>
              <a:rPr lang="zh-CN" altLang="en-US" sz="2200" b="1">
                <a:solidFill>
                  <a:srgbClr val="FF0000"/>
                </a:solidFill>
                <a:latin typeface="Calibri" pitchFamily="34" charset="0"/>
              </a:rPr>
              <a:t>子图</a:t>
            </a:r>
            <a:r>
              <a:rPr lang="en-US" altLang="zh-CN" sz="2200">
                <a:latin typeface="Calibri" pitchFamily="34" charset="0"/>
              </a:rPr>
              <a:t>.</a:t>
            </a:r>
            <a:endParaRPr lang="zh-CN" altLang="en-US" sz="2200">
              <a:latin typeface="Calibri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71604" y="368935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0210" y="439103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47710" y="5534040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189146" y="5521340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32046" y="4395794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16" name="直接连接符 15"/>
          <p:cNvCxnSpPr>
            <a:stCxn id="0" idx="4"/>
            <a:endCxn id="0" idx="7"/>
          </p:cNvCxnSpPr>
          <p:nvPr/>
        </p:nvCxnSpPr>
        <p:spPr>
          <a:xfrm rot="5400000">
            <a:off x="573088" y="4460875"/>
            <a:ext cx="1662112" cy="5476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0" idx="4"/>
            <a:endCxn id="0" idx="0"/>
          </p:cNvCxnSpPr>
          <p:nvPr/>
        </p:nvCxnSpPr>
        <p:spPr>
          <a:xfrm rot="16200000" flipH="1">
            <a:off x="1177926" y="4403725"/>
            <a:ext cx="1617662" cy="61753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0" idx="7"/>
            <a:endCxn id="0" idx="2"/>
          </p:cNvCxnSpPr>
          <p:nvPr/>
        </p:nvCxnSpPr>
        <p:spPr>
          <a:xfrm rot="5400000" flipH="1" flipV="1">
            <a:off x="1300163" y="4333875"/>
            <a:ext cx="1062037" cy="140176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0" idx="2"/>
            <a:endCxn id="0" idx="6"/>
          </p:cNvCxnSpPr>
          <p:nvPr/>
        </p:nvCxnSpPr>
        <p:spPr>
          <a:xfrm rot="10800000">
            <a:off x="844550" y="4498975"/>
            <a:ext cx="1687513" cy="476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0" idx="1"/>
            <a:endCxn id="0" idx="5"/>
          </p:cNvCxnSpPr>
          <p:nvPr/>
        </p:nvCxnSpPr>
        <p:spPr>
          <a:xfrm rot="16200000" flipV="1">
            <a:off x="1027113" y="4359275"/>
            <a:ext cx="979487" cy="140811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571868" y="371475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572000" y="371475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643570" y="371475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571868" y="550070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572000" y="550070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643570" y="550070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37" name="直接连接符 36"/>
          <p:cNvCxnSpPr>
            <a:stCxn id="0" idx="4"/>
            <a:endCxn id="0" idx="0"/>
          </p:cNvCxnSpPr>
          <p:nvPr/>
        </p:nvCxnSpPr>
        <p:spPr>
          <a:xfrm rot="5400000">
            <a:off x="2893219" y="4715669"/>
            <a:ext cx="1571625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0" idx="4"/>
            <a:endCxn id="0" idx="0"/>
          </p:cNvCxnSpPr>
          <p:nvPr/>
        </p:nvCxnSpPr>
        <p:spPr>
          <a:xfrm rot="16200000" flipH="1">
            <a:off x="3393281" y="4214020"/>
            <a:ext cx="1571625" cy="1001712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0" idx="4"/>
            <a:endCxn id="0" idx="0"/>
          </p:cNvCxnSpPr>
          <p:nvPr/>
        </p:nvCxnSpPr>
        <p:spPr>
          <a:xfrm rot="16200000" flipH="1">
            <a:off x="3929063" y="3678238"/>
            <a:ext cx="1571625" cy="207327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0" idx="4"/>
            <a:endCxn id="0" idx="0"/>
          </p:cNvCxnSpPr>
          <p:nvPr/>
        </p:nvCxnSpPr>
        <p:spPr>
          <a:xfrm rot="5400000">
            <a:off x="3393281" y="4214020"/>
            <a:ext cx="1571625" cy="1001712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0" idx="0"/>
            <a:endCxn id="0" idx="4"/>
          </p:cNvCxnSpPr>
          <p:nvPr/>
        </p:nvCxnSpPr>
        <p:spPr>
          <a:xfrm rot="5400000" flipH="1" flipV="1">
            <a:off x="3893344" y="4715669"/>
            <a:ext cx="1571625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0" idx="0"/>
            <a:endCxn id="0" idx="4"/>
          </p:cNvCxnSpPr>
          <p:nvPr/>
        </p:nvCxnSpPr>
        <p:spPr>
          <a:xfrm rot="16200000" flipV="1">
            <a:off x="4429919" y="4179094"/>
            <a:ext cx="1571625" cy="107156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0" idx="4"/>
            <a:endCxn id="0" idx="0"/>
          </p:cNvCxnSpPr>
          <p:nvPr/>
        </p:nvCxnSpPr>
        <p:spPr>
          <a:xfrm rot="5400000">
            <a:off x="4964906" y="4715669"/>
            <a:ext cx="1571625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0" idx="4"/>
            <a:endCxn id="0" idx="0"/>
          </p:cNvCxnSpPr>
          <p:nvPr/>
        </p:nvCxnSpPr>
        <p:spPr>
          <a:xfrm rot="5400000">
            <a:off x="4429919" y="4179094"/>
            <a:ext cx="1571625" cy="107156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0" idx="0"/>
            <a:endCxn id="0" idx="4"/>
          </p:cNvCxnSpPr>
          <p:nvPr/>
        </p:nvCxnSpPr>
        <p:spPr>
          <a:xfrm rot="5400000" flipH="1" flipV="1">
            <a:off x="3929063" y="3678238"/>
            <a:ext cx="1571625" cy="207327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6715140" y="3786190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6715140" y="5429264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8358214" y="3786190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8358214" y="5429264"/>
            <a:ext cx="214314" cy="21431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67" name="直接连接符 66"/>
          <p:cNvCxnSpPr>
            <a:stCxn id="0" idx="4"/>
            <a:endCxn id="0" idx="0"/>
          </p:cNvCxnSpPr>
          <p:nvPr/>
        </p:nvCxnSpPr>
        <p:spPr>
          <a:xfrm rot="5400000">
            <a:off x="6107907" y="4715669"/>
            <a:ext cx="1428750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0" idx="6"/>
            <a:endCxn id="0" idx="2"/>
          </p:cNvCxnSpPr>
          <p:nvPr/>
        </p:nvCxnSpPr>
        <p:spPr>
          <a:xfrm>
            <a:off x="6929438" y="3894138"/>
            <a:ext cx="1428750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0" idx="4"/>
            <a:endCxn id="0" idx="0"/>
          </p:cNvCxnSpPr>
          <p:nvPr/>
        </p:nvCxnSpPr>
        <p:spPr>
          <a:xfrm rot="5400000">
            <a:off x="7750969" y="4715669"/>
            <a:ext cx="1428750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0" idx="6"/>
            <a:endCxn id="0" idx="2"/>
          </p:cNvCxnSpPr>
          <p:nvPr/>
        </p:nvCxnSpPr>
        <p:spPr>
          <a:xfrm>
            <a:off x="6929438" y="5537200"/>
            <a:ext cx="1428750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stCxn id="0" idx="5"/>
            <a:endCxn id="0" idx="1"/>
          </p:cNvCxnSpPr>
          <p:nvPr/>
        </p:nvCxnSpPr>
        <p:spPr>
          <a:xfrm rot="16200000" flipH="1">
            <a:off x="6897688" y="3968750"/>
            <a:ext cx="1492250" cy="1492250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0" idx="3"/>
            <a:endCxn id="0" idx="7"/>
          </p:cNvCxnSpPr>
          <p:nvPr/>
        </p:nvCxnSpPr>
        <p:spPr>
          <a:xfrm rot="5400000">
            <a:off x="6897688" y="3968750"/>
            <a:ext cx="1492250" cy="1492250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67"/>
          <p:cNvGrpSpPr>
            <a:grpSpLocks/>
          </p:cNvGrpSpPr>
          <p:nvPr/>
        </p:nvGrpSpPr>
        <p:grpSpPr bwMode="auto">
          <a:xfrm>
            <a:off x="3101975" y="1714500"/>
            <a:ext cx="3357563" cy="3073400"/>
            <a:chOff x="642910" y="1714488"/>
            <a:chExt cx="3357586" cy="3073422"/>
          </a:xfrm>
        </p:grpSpPr>
        <p:cxnSp>
          <p:nvCxnSpPr>
            <p:cNvPr id="57" name="直接连接符 56"/>
            <p:cNvCxnSpPr/>
            <p:nvPr/>
          </p:nvCxnSpPr>
          <p:spPr>
            <a:xfrm rot="10800000" flipV="1">
              <a:off x="642910" y="1714488"/>
              <a:ext cx="1643074" cy="107157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16200000" flipH="1">
              <a:off x="142844" y="3500439"/>
              <a:ext cx="1857388" cy="71438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500166" y="4786323"/>
              <a:ext cx="1857388" cy="158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rot="5400000">
              <a:off x="2786049" y="3571877"/>
              <a:ext cx="1857388" cy="57150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>
              <a:endCxn id="0" idx="0"/>
            </p:cNvCxnSpPr>
            <p:nvPr/>
          </p:nvCxnSpPr>
          <p:spPr>
            <a:xfrm>
              <a:off x="2428860" y="1714488"/>
              <a:ext cx="1501785" cy="92869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85720" y="357166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例子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816475" y="2786063"/>
            <a:ext cx="571500" cy="428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10800000" flipV="1">
            <a:off x="4244975" y="2786063"/>
            <a:ext cx="571500" cy="428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16200000" flipH="1">
            <a:off x="3994944" y="3464719"/>
            <a:ext cx="714375" cy="21431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459288" y="3929063"/>
            <a:ext cx="785812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5400000">
            <a:off x="4995069" y="3464719"/>
            <a:ext cx="714375" cy="21431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3244850" y="1785938"/>
            <a:ext cx="3143250" cy="2928937"/>
            <a:chOff x="785786" y="1786720"/>
            <a:chExt cx="3143272" cy="2928164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785786" y="2857999"/>
              <a:ext cx="1071571" cy="35709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rot="5400000">
              <a:off x="1321678" y="4036330"/>
              <a:ext cx="785605" cy="57150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16200000" flipH="1">
              <a:off x="2679000" y="4036330"/>
              <a:ext cx="785605" cy="57150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3000365" y="2857999"/>
              <a:ext cx="928693" cy="35709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5400000">
              <a:off x="1857492" y="2285063"/>
              <a:ext cx="999861" cy="317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任意多边形 42"/>
          <p:cNvSpPr/>
          <p:nvPr/>
        </p:nvSpPr>
        <p:spPr>
          <a:xfrm>
            <a:off x="3616325" y="1828800"/>
            <a:ext cx="989013" cy="2730500"/>
          </a:xfrm>
          <a:custGeom>
            <a:avLst/>
            <a:gdLst>
              <a:gd name="connsiteX0" fmla="*/ 988483 w 988483"/>
              <a:gd name="connsiteY0" fmla="*/ 0 h 2730500"/>
              <a:gd name="connsiteX1" fmla="*/ 137583 w 988483"/>
              <a:gd name="connsiteY1" fmla="*/ 1117600 h 2730500"/>
              <a:gd name="connsiteX2" fmla="*/ 162983 w 988483"/>
              <a:gd name="connsiteY2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483" h="2730500">
                <a:moveTo>
                  <a:pt x="988483" y="0"/>
                </a:moveTo>
                <a:cubicBezTo>
                  <a:pt x="631824" y="331258"/>
                  <a:pt x="275166" y="662517"/>
                  <a:pt x="137583" y="1117600"/>
                </a:cubicBezTo>
                <a:cubicBezTo>
                  <a:pt x="0" y="1572683"/>
                  <a:pt x="81491" y="2151591"/>
                  <a:pt x="162983" y="27305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5011738" y="1828800"/>
            <a:ext cx="1079500" cy="2705100"/>
          </a:xfrm>
          <a:custGeom>
            <a:avLst/>
            <a:gdLst>
              <a:gd name="connsiteX0" fmla="*/ 0 w 1079500"/>
              <a:gd name="connsiteY0" fmla="*/ 0 h 2705100"/>
              <a:gd name="connsiteX1" fmla="*/ 927100 w 1079500"/>
              <a:gd name="connsiteY1" fmla="*/ 1206500 h 2705100"/>
              <a:gd name="connsiteX2" fmla="*/ 914400 w 1079500"/>
              <a:gd name="connsiteY2" fmla="*/ 2705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0" h="2705100">
                <a:moveTo>
                  <a:pt x="0" y="0"/>
                </a:moveTo>
                <a:cubicBezTo>
                  <a:pt x="387350" y="377825"/>
                  <a:pt x="774700" y="755650"/>
                  <a:pt x="927100" y="1206500"/>
                </a:cubicBezTo>
                <a:cubicBezTo>
                  <a:pt x="1079500" y="1657350"/>
                  <a:pt x="996950" y="2181225"/>
                  <a:pt x="914400" y="27051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3309938" y="2259013"/>
            <a:ext cx="3048000" cy="395287"/>
          </a:xfrm>
          <a:custGeom>
            <a:avLst/>
            <a:gdLst>
              <a:gd name="connsiteX0" fmla="*/ 0 w 3048000"/>
              <a:gd name="connsiteY0" fmla="*/ 383117 h 395817"/>
              <a:gd name="connsiteX1" fmla="*/ 1498600 w 3048000"/>
              <a:gd name="connsiteY1" fmla="*/ 2117 h 395817"/>
              <a:gd name="connsiteX2" fmla="*/ 3048000 w 3048000"/>
              <a:gd name="connsiteY2" fmla="*/ 395817 h 39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95817">
                <a:moveTo>
                  <a:pt x="0" y="383117"/>
                </a:moveTo>
                <a:cubicBezTo>
                  <a:pt x="495300" y="191558"/>
                  <a:pt x="990600" y="0"/>
                  <a:pt x="1498600" y="2117"/>
                </a:cubicBezTo>
                <a:cubicBezTo>
                  <a:pt x="2006600" y="4234"/>
                  <a:pt x="2527300" y="200025"/>
                  <a:pt x="3048000" y="395817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3208338" y="3073400"/>
            <a:ext cx="2451100" cy="1663700"/>
          </a:xfrm>
          <a:custGeom>
            <a:avLst/>
            <a:gdLst>
              <a:gd name="connsiteX0" fmla="*/ 0 w 2451100"/>
              <a:gd name="connsiteY0" fmla="*/ 0 h 1663700"/>
              <a:gd name="connsiteX1" fmla="*/ 939800 w 2451100"/>
              <a:gd name="connsiteY1" fmla="*/ 1270000 h 1663700"/>
              <a:gd name="connsiteX2" fmla="*/ 2451100 w 24511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1100" h="1663700">
                <a:moveTo>
                  <a:pt x="0" y="0"/>
                </a:moveTo>
                <a:cubicBezTo>
                  <a:pt x="265641" y="496358"/>
                  <a:pt x="531283" y="992717"/>
                  <a:pt x="939800" y="1270000"/>
                </a:cubicBezTo>
                <a:cubicBezTo>
                  <a:pt x="1348317" y="1547283"/>
                  <a:pt x="1899708" y="1605491"/>
                  <a:pt x="2451100" y="16637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4059238" y="3060700"/>
            <a:ext cx="2362200" cy="1714500"/>
          </a:xfrm>
          <a:custGeom>
            <a:avLst/>
            <a:gdLst>
              <a:gd name="connsiteX0" fmla="*/ 2362200 w 2362200"/>
              <a:gd name="connsiteY0" fmla="*/ 0 h 1714500"/>
              <a:gd name="connsiteX1" fmla="*/ 1498600 w 2362200"/>
              <a:gd name="connsiteY1" fmla="*/ 1257300 h 1714500"/>
              <a:gd name="connsiteX2" fmla="*/ 0 w 23622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200" h="1714500">
                <a:moveTo>
                  <a:pt x="2362200" y="0"/>
                </a:moveTo>
                <a:cubicBezTo>
                  <a:pt x="2127250" y="485775"/>
                  <a:pt x="1892300" y="971550"/>
                  <a:pt x="1498600" y="1257300"/>
                </a:cubicBezTo>
                <a:cubicBezTo>
                  <a:pt x="1104900" y="1543050"/>
                  <a:pt x="552450" y="1628775"/>
                  <a:pt x="0" y="17145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02145" y="1571612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30509" y="2643182"/>
            <a:ext cx="432001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73452" y="4500570"/>
            <a:ext cx="431999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602277" y="4500570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173782" y="2643182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3970338" y="2535238"/>
            <a:ext cx="1762125" cy="1682750"/>
            <a:chOff x="1511779" y="2535925"/>
            <a:chExt cx="1761967" cy="1682719"/>
          </a:xfrm>
        </p:grpSpPr>
        <p:sp>
          <p:nvSpPr>
            <p:cNvPr id="11" name="椭圆 10"/>
            <p:cNvSpPr/>
            <p:nvPr/>
          </p:nvSpPr>
          <p:spPr>
            <a:xfrm>
              <a:off x="2143108" y="2571744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786050" y="300037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571604" y="300037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571736" y="371475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785918" y="371475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3708400" y="2419350"/>
            <a:ext cx="2322513" cy="2147888"/>
            <a:chOff x="1249421" y="2419277"/>
            <a:chExt cx="2322452" cy="2147182"/>
          </a:xfrm>
        </p:grpSpPr>
        <p:sp>
          <p:nvSpPr>
            <p:cNvPr id="49" name="上箭头 48"/>
            <p:cNvSpPr/>
            <p:nvPr/>
          </p:nvSpPr>
          <p:spPr>
            <a:xfrm rot="2176453">
              <a:off x="2555900" y="2419277"/>
              <a:ext cx="644508" cy="547508"/>
            </a:xfrm>
            <a:prstGeom prst="up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50" name="上箭头 49"/>
            <p:cNvSpPr/>
            <p:nvPr/>
          </p:nvSpPr>
          <p:spPr>
            <a:xfrm rot="19216956">
              <a:off x="1508177" y="2427212"/>
              <a:ext cx="644508" cy="547507"/>
            </a:xfrm>
            <a:prstGeom prst="up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51" name="上箭头 50"/>
            <p:cNvSpPr>
              <a:spLocks noChangeArrowheads="1"/>
            </p:cNvSpPr>
            <p:nvPr/>
          </p:nvSpPr>
          <p:spPr bwMode="auto">
            <a:xfrm rot="-6744933">
              <a:off x="1104299" y="3410258"/>
              <a:ext cx="863317" cy="573073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69535"/>
                </a:gs>
                <a:gs pos="80000">
                  <a:srgbClr val="9BC348"/>
                </a:gs>
                <a:gs pos="100000">
                  <a:srgbClr val="9CC746"/>
                </a:gs>
              </a:gsLst>
              <a:lin ang="16200000"/>
            </a:gradFill>
            <a:ln w="9525" algn="ctr">
              <a:solidFill>
                <a:srgbClr val="98B954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eaVert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solidFill>
                  <a:schemeClr val="lt1"/>
                </a:solidFill>
                <a:latin typeface="仿宋_GB2312" pitchFamily="49" charset="-122"/>
                <a:ea typeface="仿宋_GB2312" pitchFamily="49" charset="-122"/>
                <a:cs typeface="+mn-cs"/>
              </a:endParaRPr>
            </a:p>
          </p:txBody>
        </p:sp>
        <p:sp>
          <p:nvSpPr>
            <p:cNvPr id="52" name="上箭头 51"/>
            <p:cNvSpPr>
              <a:spLocks noChangeArrowheads="1"/>
            </p:cNvSpPr>
            <p:nvPr/>
          </p:nvSpPr>
          <p:spPr bwMode="auto">
            <a:xfrm rot="10800000">
              <a:off x="2070137" y="4018951"/>
              <a:ext cx="644508" cy="547508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69535"/>
                </a:gs>
                <a:gs pos="80000">
                  <a:srgbClr val="9BC348"/>
                </a:gs>
                <a:gs pos="100000">
                  <a:srgbClr val="9CC746"/>
                </a:gs>
              </a:gsLst>
              <a:lin ang="16200000"/>
            </a:gradFill>
            <a:ln w="9525" algn="ctr">
              <a:solidFill>
                <a:srgbClr val="98B954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solidFill>
                  <a:schemeClr val="lt1"/>
                </a:solidFill>
                <a:latin typeface="仿宋_GB2312" pitchFamily="49" charset="-122"/>
                <a:ea typeface="仿宋_GB2312" pitchFamily="49" charset="-122"/>
                <a:cs typeface="+mn-cs"/>
              </a:endParaRPr>
            </a:p>
          </p:txBody>
        </p:sp>
        <p:sp>
          <p:nvSpPr>
            <p:cNvPr id="53" name="上箭头 52"/>
            <p:cNvSpPr>
              <a:spLocks noChangeArrowheads="1"/>
            </p:cNvSpPr>
            <p:nvPr/>
          </p:nvSpPr>
          <p:spPr bwMode="auto">
            <a:xfrm rot="6255751">
              <a:off x="2853679" y="3381692"/>
              <a:ext cx="863316" cy="573073"/>
            </a:xfrm>
            <a:prstGeom prst="up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69535"/>
                </a:gs>
                <a:gs pos="80000">
                  <a:srgbClr val="9BC348"/>
                </a:gs>
                <a:gs pos="100000">
                  <a:srgbClr val="9CC746"/>
                </a:gs>
              </a:gsLst>
              <a:lin ang="16200000"/>
            </a:gradFill>
            <a:ln w="9525" algn="ctr">
              <a:solidFill>
                <a:srgbClr val="98B954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10800000" vert="eaVert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solidFill>
                  <a:schemeClr val="lt1"/>
                </a:solidFill>
                <a:latin typeface="仿宋_GB2312" pitchFamily="49" charset="-122"/>
                <a:ea typeface="仿宋_GB2312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364" name="组合 89"/>
          <p:cNvGrpSpPr>
            <a:grpSpLocks/>
          </p:cNvGrpSpPr>
          <p:nvPr/>
        </p:nvGrpSpPr>
        <p:grpSpPr bwMode="auto">
          <a:xfrm>
            <a:off x="1247775" y="2032000"/>
            <a:ext cx="3143250" cy="2928938"/>
            <a:chOff x="785786" y="1786720"/>
            <a:chExt cx="3143272" cy="2928164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785786" y="2858000"/>
              <a:ext cx="1071571" cy="3570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5400000">
              <a:off x="1321677" y="4036330"/>
              <a:ext cx="785605" cy="57150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rot="16200000" flipH="1">
              <a:off x="2678999" y="4036330"/>
              <a:ext cx="785605" cy="57150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3000365" y="2858000"/>
              <a:ext cx="928693" cy="35709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5400000">
              <a:off x="1857492" y="2285063"/>
              <a:ext cx="999861" cy="317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0" name="直接连接符 79"/>
          <p:cNvCxnSpPr/>
          <p:nvPr/>
        </p:nvCxnSpPr>
        <p:spPr>
          <a:xfrm>
            <a:off x="2819400" y="3032125"/>
            <a:ext cx="571500" cy="428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rot="10800000" flipV="1">
            <a:off x="2247900" y="3032125"/>
            <a:ext cx="571500" cy="428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rot="16200000" flipH="1">
            <a:off x="1997869" y="3710781"/>
            <a:ext cx="714375" cy="21431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2462213" y="4175125"/>
            <a:ext cx="785812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rot="5400000">
            <a:off x="2997994" y="3710781"/>
            <a:ext cx="714375" cy="21431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椭圆 74"/>
          <p:cNvSpPr/>
          <p:nvPr/>
        </p:nvSpPr>
        <p:spPr>
          <a:xfrm>
            <a:off x="2601728" y="2817806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244670" y="3246435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030224" y="3246435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96" name="组合 95"/>
          <p:cNvGrpSpPr>
            <a:grpSpLocks/>
          </p:cNvGrpSpPr>
          <p:nvPr/>
        </p:nvGrpSpPr>
        <p:grpSpPr bwMode="auto">
          <a:xfrm>
            <a:off x="2184400" y="3922713"/>
            <a:ext cx="1335088" cy="541337"/>
            <a:chOff x="5937307" y="3675872"/>
            <a:chExt cx="1335248" cy="542795"/>
          </a:xfrm>
        </p:grpSpPr>
        <p:sp>
          <p:nvSpPr>
            <p:cNvPr id="78" name="椭圆 77"/>
            <p:cNvSpPr/>
            <p:nvPr/>
          </p:nvSpPr>
          <p:spPr>
            <a:xfrm>
              <a:off x="6783206" y="371475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5997388" y="371475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</p:grpSp>
      <p:sp>
        <p:nvSpPr>
          <p:cNvPr id="85" name="任意多边形 84"/>
          <p:cNvSpPr/>
          <p:nvPr/>
        </p:nvSpPr>
        <p:spPr>
          <a:xfrm>
            <a:off x="1604963" y="2032000"/>
            <a:ext cx="989012" cy="2730500"/>
          </a:xfrm>
          <a:custGeom>
            <a:avLst/>
            <a:gdLst>
              <a:gd name="connsiteX0" fmla="*/ 988483 w 988483"/>
              <a:gd name="connsiteY0" fmla="*/ 0 h 2730500"/>
              <a:gd name="connsiteX1" fmla="*/ 137583 w 988483"/>
              <a:gd name="connsiteY1" fmla="*/ 1117600 h 2730500"/>
              <a:gd name="connsiteX2" fmla="*/ 162983 w 988483"/>
              <a:gd name="connsiteY2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483" h="2730500">
                <a:moveTo>
                  <a:pt x="988483" y="0"/>
                </a:moveTo>
                <a:cubicBezTo>
                  <a:pt x="631824" y="331258"/>
                  <a:pt x="275166" y="662517"/>
                  <a:pt x="137583" y="1117600"/>
                </a:cubicBezTo>
                <a:cubicBezTo>
                  <a:pt x="0" y="1572683"/>
                  <a:pt x="81491" y="2151591"/>
                  <a:pt x="162983" y="27305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3000375" y="2032000"/>
            <a:ext cx="1079500" cy="2705100"/>
          </a:xfrm>
          <a:custGeom>
            <a:avLst/>
            <a:gdLst>
              <a:gd name="connsiteX0" fmla="*/ 0 w 1079500"/>
              <a:gd name="connsiteY0" fmla="*/ 0 h 2705100"/>
              <a:gd name="connsiteX1" fmla="*/ 927100 w 1079500"/>
              <a:gd name="connsiteY1" fmla="*/ 1206500 h 2705100"/>
              <a:gd name="connsiteX2" fmla="*/ 914400 w 1079500"/>
              <a:gd name="connsiteY2" fmla="*/ 2705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500" h="2705100">
                <a:moveTo>
                  <a:pt x="0" y="0"/>
                </a:moveTo>
                <a:cubicBezTo>
                  <a:pt x="387350" y="377825"/>
                  <a:pt x="774700" y="755650"/>
                  <a:pt x="927100" y="1206500"/>
                </a:cubicBezTo>
                <a:cubicBezTo>
                  <a:pt x="1079500" y="1657350"/>
                  <a:pt x="996950" y="2181225"/>
                  <a:pt x="914400" y="27051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>
            <a:off x="1208088" y="2532063"/>
            <a:ext cx="3048000" cy="395287"/>
          </a:xfrm>
          <a:custGeom>
            <a:avLst/>
            <a:gdLst>
              <a:gd name="connsiteX0" fmla="*/ 0 w 3048000"/>
              <a:gd name="connsiteY0" fmla="*/ 383117 h 395817"/>
              <a:gd name="connsiteX1" fmla="*/ 1498600 w 3048000"/>
              <a:gd name="connsiteY1" fmla="*/ 2117 h 395817"/>
              <a:gd name="connsiteX2" fmla="*/ 3048000 w 3048000"/>
              <a:gd name="connsiteY2" fmla="*/ 395817 h 39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95817">
                <a:moveTo>
                  <a:pt x="0" y="383117"/>
                </a:moveTo>
                <a:cubicBezTo>
                  <a:pt x="495300" y="191558"/>
                  <a:pt x="990600" y="0"/>
                  <a:pt x="1498600" y="2117"/>
                </a:cubicBezTo>
                <a:cubicBezTo>
                  <a:pt x="2006600" y="4234"/>
                  <a:pt x="2527300" y="200025"/>
                  <a:pt x="3048000" y="395817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>
            <a:off x="1957388" y="3333750"/>
            <a:ext cx="2362200" cy="1714500"/>
          </a:xfrm>
          <a:custGeom>
            <a:avLst/>
            <a:gdLst>
              <a:gd name="connsiteX0" fmla="*/ 2362200 w 2362200"/>
              <a:gd name="connsiteY0" fmla="*/ 0 h 1714500"/>
              <a:gd name="connsiteX1" fmla="*/ 1498600 w 2362200"/>
              <a:gd name="connsiteY1" fmla="*/ 1257300 h 1714500"/>
              <a:gd name="connsiteX2" fmla="*/ 0 w 23622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200" h="1714500">
                <a:moveTo>
                  <a:pt x="2362200" y="0"/>
                </a:moveTo>
                <a:cubicBezTo>
                  <a:pt x="2127250" y="485775"/>
                  <a:pt x="1892300" y="971550"/>
                  <a:pt x="1498600" y="1257300"/>
                </a:cubicBezTo>
                <a:cubicBezTo>
                  <a:pt x="1104900" y="1543050"/>
                  <a:pt x="552450" y="1628775"/>
                  <a:pt x="0" y="17145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>
            <a:off x="1225550" y="3317875"/>
            <a:ext cx="2451100" cy="1663700"/>
          </a:xfrm>
          <a:custGeom>
            <a:avLst/>
            <a:gdLst>
              <a:gd name="connsiteX0" fmla="*/ 0 w 2451100"/>
              <a:gd name="connsiteY0" fmla="*/ 0 h 1663700"/>
              <a:gd name="connsiteX1" fmla="*/ 939800 w 2451100"/>
              <a:gd name="connsiteY1" fmla="*/ 1270000 h 1663700"/>
              <a:gd name="connsiteX2" fmla="*/ 2451100 w 2451100"/>
              <a:gd name="connsiteY2" fmla="*/ 166370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1100" h="1663700">
                <a:moveTo>
                  <a:pt x="0" y="0"/>
                </a:moveTo>
                <a:cubicBezTo>
                  <a:pt x="265641" y="496358"/>
                  <a:pt x="531283" y="992717"/>
                  <a:pt x="939800" y="1270000"/>
                </a:cubicBezTo>
                <a:cubicBezTo>
                  <a:pt x="1348317" y="1547283"/>
                  <a:pt x="1899708" y="1605491"/>
                  <a:pt x="2451100" y="16637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1030092" y="2889245"/>
            <a:ext cx="432000" cy="43199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673034" y="4746632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97" name="组合 96"/>
          <p:cNvGrpSpPr>
            <a:grpSpLocks/>
          </p:cNvGrpSpPr>
          <p:nvPr/>
        </p:nvGrpSpPr>
        <p:grpSpPr bwMode="auto">
          <a:xfrm>
            <a:off x="2538413" y="1782763"/>
            <a:ext cx="1547812" cy="3468687"/>
            <a:chOff x="6290878" y="1536177"/>
            <a:chExt cx="1548607" cy="3468851"/>
          </a:xfrm>
        </p:grpSpPr>
        <p:sp>
          <p:nvSpPr>
            <p:cNvPr id="69" name="椭圆 68"/>
            <p:cNvSpPr/>
            <p:nvPr/>
          </p:nvSpPr>
          <p:spPr>
            <a:xfrm>
              <a:off x="6354578" y="1571612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7354710" y="4500570"/>
              <a:ext cx="432000" cy="4320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</p:grpSp>
      <p:sp>
        <p:nvSpPr>
          <p:cNvPr id="73" name="椭圆 72"/>
          <p:cNvSpPr/>
          <p:nvPr/>
        </p:nvSpPr>
        <p:spPr>
          <a:xfrm>
            <a:off x="4173364" y="2889245"/>
            <a:ext cx="432000" cy="43199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102" name="组合 89"/>
          <p:cNvGrpSpPr>
            <a:grpSpLocks/>
          </p:cNvGrpSpPr>
          <p:nvPr/>
        </p:nvGrpSpPr>
        <p:grpSpPr bwMode="auto">
          <a:xfrm>
            <a:off x="5187950" y="2921000"/>
            <a:ext cx="3143250" cy="357188"/>
            <a:chOff x="785786" y="2857999"/>
            <a:chExt cx="3143272" cy="357094"/>
          </a:xfrm>
        </p:grpSpPr>
        <p:cxnSp>
          <p:nvCxnSpPr>
            <p:cNvPr id="103" name="直接连接符 102"/>
            <p:cNvCxnSpPr/>
            <p:nvPr/>
          </p:nvCxnSpPr>
          <p:spPr>
            <a:xfrm>
              <a:off x="785786" y="2857999"/>
              <a:ext cx="1071571" cy="35709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3000365" y="2857999"/>
              <a:ext cx="928693" cy="35709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6" name="直接连接符 105"/>
          <p:cNvCxnSpPr/>
          <p:nvPr/>
        </p:nvCxnSpPr>
        <p:spPr>
          <a:xfrm>
            <a:off x="6759575" y="2849563"/>
            <a:ext cx="571500" cy="428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10800000" flipV="1">
            <a:off x="6188075" y="2849563"/>
            <a:ext cx="571500" cy="428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endCxn id="0" idx="0"/>
          </p:cNvCxnSpPr>
          <p:nvPr/>
        </p:nvCxnSpPr>
        <p:spPr>
          <a:xfrm flipH="1">
            <a:off x="5829300" y="3278188"/>
            <a:ext cx="358775" cy="128587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椭圆 109"/>
          <p:cNvSpPr/>
          <p:nvPr/>
        </p:nvSpPr>
        <p:spPr>
          <a:xfrm>
            <a:off x="6541903" y="2786309"/>
            <a:ext cx="431999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7184844" y="3064079"/>
            <a:ext cx="432001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5970398" y="3064079"/>
            <a:ext cx="432001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5" name="任意多边形 114"/>
          <p:cNvSpPr/>
          <p:nvPr/>
        </p:nvSpPr>
        <p:spPr>
          <a:xfrm>
            <a:off x="5148263" y="2349500"/>
            <a:ext cx="3048000" cy="395288"/>
          </a:xfrm>
          <a:custGeom>
            <a:avLst/>
            <a:gdLst>
              <a:gd name="connsiteX0" fmla="*/ 0 w 3048000"/>
              <a:gd name="connsiteY0" fmla="*/ 383117 h 395817"/>
              <a:gd name="connsiteX1" fmla="*/ 1498600 w 3048000"/>
              <a:gd name="connsiteY1" fmla="*/ 2117 h 395817"/>
              <a:gd name="connsiteX2" fmla="*/ 3048000 w 3048000"/>
              <a:gd name="connsiteY2" fmla="*/ 395817 h 39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95817">
                <a:moveTo>
                  <a:pt x="0" y="383117"/>
                </a:moveTo>
                <a:cubicBezTo>
                  <a:pt x="495300" y="191558"/>
                  <a:pt x="990600" y="0"/>
                  <a:pt x="1498600" y="2117"/>
                </a:cubicBezTo>
                <a:cubicBezTo>
                  <a:pt x="2006600" y="4234"/>
                  <a:pt x="2527300" y="200025"/>
                  <a:pt x="3048000" y="395817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6" name="任意多边形 115"/>
          <p:cNvSpPr/>
          <p:nvPr/>
        </p:nvSpPr>
        <p:spPr>
          <a:xfrm>
            <a:off x="5897563" y="3151188"/>
            <a:ext cx="2362200" cy="1714500"/>
          </a:xfrm>
          <a:custGeom>
            <a:avLst/>
            <a:gdLst>
              <a:gd name="connsiteX0" fmla="*/ 2362200 w 2362200"/>
              <a:gd name="connsiteY0" fmla="*/ 0 h 1714500"/>
              <a:gd name="connsiteX1" fmla="*/ 1498600 w 2362200"/>
              <a:gd name="connsiteY1" fmla="*/ 1257300 h 1714500"/>
              <a:gd name="connsiteX2" fmla="*/ 0 w 2362200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200" h="1714500">
                <a:moveTo>
                  <a:pt x="2362200" y="0"/>
                </a:moveTo>
                <a:cubicBezTo>
                  <a:pt x="2127250" y="485775"/>
                  <a:pt x="1892300" y="971550"/>
                  <a:pt x="1498600" y="1257300"/>
                </a:cubicBezTo>
                <a:cubicBezTo>
                  <a:pt x="1104900" y="1543050"/>
                  <a:pt x="552450" y="1628775"/>
                  <a:pt x="0" y="171450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4970266" y="2706889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5613209" y="4564277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8113539" y="2706889"/>
            <a:ext cx="432000" cy="432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124" name="直接连接符 123"/>
          <p:cNvCxnSpPr>
            <a:stCxn id="0" idx="4"/>
            <a:endCxn id="0" idx="0"/>
          </p:cNvCxnSpPr>
          <p:nvPr/>
        </p:nvCxnSpPr>
        <p:spPr>
          <a:xfrm flipH="1">
            <a:off x="5829300" y="3217863"/>
            <a:ext cx="928688" cy="1346200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任意多边形 126"/>
          <p:cNvSpPr/>
          <p:nvPr/>
        </p:nvSpPr>
        <p:spPr>
          <a:xfrm>
            <a:off x="5353050" y="2481263"/>
            <a:ext cx="2049463" cy="603250"/>
          </a:xfrm>
          <a:custGeom>
            <a:avLst/>
            <a:gdLst>
              <a:gd name="connsiteX0" fmla="*/ 0 w 3048000"/>
              <a:gd name="connsiteY0" fmla="*/ 383117 h 395817"/>
              <a:gd name="connsiteX1" fmla="*/ 1498600 w 3048000"/>
              <a:gd name="connsiteY1" fmla="*/ 2117 h 395817"/>
              <a:gd name="connsiteX2" fmla="*/ 3048000 w 3048000"/>
              <a:gd name="connsiteY2" fmla="*/ 395817 h 39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395817">
                <a:moveTo>
                  <a:pt x="0" y="383117"/>
                </a:moveTo>
                <a:cubicBezTo>
                  <a:pt x="495300" y="191558"/>
                  <a:pt x="990600" y="0"/>
                  <a:pt x="1498600" y="2117"/>
                </a:cubicBezTo>
                <a:cubicBezTo>
                  <a:pt x="2006600" y="4234"/>
                  <a:pt x="2527300" y="200025"/>
                  <a:pt x="3048000" y="395817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15696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对偶图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14313" y="1285875"/>
            <a:ext cx="85725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65219" name="Rectangle 3"/>
          <p:cNvSpPr txBox="1">
            <a:spLocks noChangeArrowheads="1"/>
          </p:cNvSpPr>
          <p:nvPr/>
        </p:nvSpPr>
        <p:spPr bwMode="auto">
          <a:xfrm>
            <a:off x="214313" y="1363663"/>
            <a:ext cx="15716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定义</a:t>
            </a:r>
            <a:r>
              <a:rPr lang="en-US" altLang="zh-CN" sz="2200" b="1">
                <a:latin typeface="Calibri" pitchFamily="34" charset="0"/>
              </a:rPr>
              <a:t>17.6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63" y="1357313"/>
            <a:ext cx="70008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>
                <a:latin typeface="+mn-ea"/>
                <a:ea typeface="+mn-ea"/>
                <a:cs typeface="+mn-cs"/>
              </a:rPr>
              <a:t>设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是一个平面图的平面嵌入，构造图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zh-CN" altLang="en-US" sz="2200">
                <a:latin typeface="+mn-ea"/>
                <a:ea typeface="+mn-ea"/>
                <a:cs typeface="+mn-cs"/>
              </a:rPr>
              <a:t>如下：在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的每一个面</a:t>
            </a:r>
            <a:r>
              <a:rPr lang="en-US" altLang="zh-CN" sz="2200">
                <a:latin typeface="+mn-ea"/>
                <a:ea typeface="+mn-ea"/>
                <a:cs typeface="+mn-cs"/>
              </a:rPr>
              <a:t>R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i</a:t>
            </a:r>
            <a:r>
              <a:rPr lang="zh-CN" altLang="en-US" sz="2200">
                <a:latin typeface="+mn-ea"/>
                <a:ea typeface="+mn-ea"/>
                <a:cs typeface="+mn-cs"/>
              </a:rPr>
              <a:t>中放置一个顶点</a:t>
            </a:r>
            <a:r>
              <a:rPr lang="en-US" altLang="zh-CN" sz="2200">
                <a:latin typeface="+mn-ea"/>
                <a:ea typeface="+mn-ea"/>
                <a:cs typeface="+mn-cs"/>
              </a:rPr>
              <a:t>v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i</a:t>
            </a:r>
            <a:r>
              <a:rPr lang="zh-CN" altLang="en-US" sz="2200">
                <a:latin typeface="+mn-ea"/>
                <a:ea typeface="+mn-ea"/>
                <a:cs typeface="+mn-cs"/>
              </a:rPr>
              <a:t>，设</a:t>
            </a:r>
            <a:r>
              <a:rPr lang="en-US" altLang="zh-CN" sz="2200">
                <a:latin typeface="+mn-ea"/>
                <a:ea typeface="+mn-ea"/>
                <a:cs typeface="+mn-cs"/>
              </a:rPr>
              <a:t>e</a:t>
            </a:r>
            <a:r>
              <a:rPr lang="zh-CN" altLang="en-US" sz="2200">
                <a:latin typeface="+mn-ea"/>
                <a:ea typeface="+mn-ea"/>
                <a:cs typeface="+mn-cs"/>
              </a:rPr>
              <a:t>为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的一条边，若</a:t>
            </a:r>
            <a:r>
              <a:rPr lang="en-US" altLang="zh-CN" sz="2200">
                <a:latin typeface="+mn-ea"/>
                <a:ea typeface="+mn-ea"/>
                <a:cs typeface="+mn-cs"/>
              </a:rPr>
              <a:t>e</a:t>
            </a:r>
            <a:r>
              <a:rPr lang="zh-CN" altLang="en-US" sz="2200">
                <a:latin typeface="+mn-ea"/>
                <a:ea typeface="+mn-ea"/>
                <a:cs typeface="+mn-cs"/>
              </a:rPr>
              <a:t>在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的面</a:t>
            </a:r>
            <a:r>
              <a:rPr lang="en-US" altLang="zh-CN" sz="2200">
                <a:latin typeface="+mn-ea"/>
                <a:ea typeface="+mn-ea"/>
                <a:cs typeface="+mn-cs"/>
              </a:rPr>
              <a:t>R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i</a:t>
            </a:r>
            <a:r>
              <a:rPr lang="zh-CN" altLang="en-US" sz="2200">
                <a:latin typeface="+mn-ea"/>
                <a:ea typeface="+mn-ea"/>
                <a:cs typeface="+mn-cs"/>
              </a:rPr>
              <a:t>和</a:t>
            </a:r>
            <a:r>
              <a:rPr lang="en-US" altLang="zh-CN" sz="2200">
                <a:latin typeface="+mn-ea"/>
                <a:ea typeface="+mn-ea"/>
                <a:cs typeface="+mn-cs"/>
              </a:rPr>
              <a:t>R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j</a:t>
            </a:r>
            <a:r>
              <a:rPr lang="zh-CN" altLang="en-US" sz="2200">
                <a:latin typeface="+mn-ea"/>
                <a:ea typeface="+mn-ea"/>
                <a:cs typeface="+mn-cs"/>
              </a:rPr>
              <a:t>的公共边界上，则做边</a:t>
            </a:r>
            <a:r>
              <a:rPr lang="en-US" altLang="zh-CN" sz="2200">
                <a:latin typeface="+mn-ea"/>
                <a:ea typeface="+mn-ea"/>
                <a:cs typeface="+mn-cs"/>
              </a:rPr>
              <a:t>e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en-US" altLang="zh-CN" sz="2200">
                <a:latin typeface="+mn-ea"/>
                <a:ea typeface="+mn-ea"/>
                <a:cs typeface="+mn-cs"/>
              </a:rPr>
              <a:t>=(v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i</a:t>
            </a:r>
            <a:r>
              <a:rPr lang="en-US" altLang="zh-CN" sz="2200">
                <a:latin typeface="+mn-ea"/>
                <a:ea typeface="+mn-ea"/>
                <a:cs typeface="+mn-cs"/>
              </a:rPr>
              <a:t> , v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j</a:t>
            </a:r>
            <a:r>
              <a:rPr lang="en-US" altLang="zh-CN" sz="2200">
                <a:latin typeface="+mn-ea"/>
                <a:ea typeface="+mn-ea"/>
                <a:cs typeface="+mn-cs"/>
              </a:rPr>
              <a:t>)</a:t>
            </a:r>
            <a:r>
              <a:rPr lang="zh-CN" altLang="en-US" sz="2200">
                <a:latin typeface="+mn-ea"/>
                <a:ea typeface="+mn-ea"/>
                <a:cs typeface="+mn-cs"/>
              </a:rPr>
              <a:t>与</a:t>
            </a:r>
            <a:r>
              <a:rPr lang="en-US" altLang="zh-CN" sz="2200">
                <a:latin typeface="+mn-ea"/>
                <a:ea typeface="+mn-ea"/>
                <a:cs typeface="+mn-cs"/>
              </a:rPr>
              <a:t>e</a:t>
            </a:r>
            <a:r>
              <a:rPr lang="zh-CN" altLang="en-US" sz="2200">
                <a:latin typeface="+mn-ea"/>
                <a:ea typeface="+mn-ea"/>
                <a:cs typeface="+mn-cs"/>
              </a:rPr>
              <a:t>相交，且不与其它任何边相交。若</a:t>
            </a:r>
            <a:r>
              <a:rPr lang="en-US" altLang="zh-CN" sz="2200">
                <a:latin typeface="+mn-ea"/>
                <a:ea typeface="+mn-ea"/>
                <a:cs typeface="+mn-cs"/>
              </a:rPr>
              <a:t>e</a:t>
            </a:r>
            <a:r>
              <a:rPr lang="zh-CN" altLang="en-US" sz="2200">
                <a:latin typeface="+mn-ea"/>
                <a:ea typeface="+mn-ea"/>
                <a:cs typeface="+mn-cs"/>
              </a:rPr>
              <a:t>为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中的桥且在面</a:t>
            </a:r>
            <a:r>
              <a:rPr lang="en-US" altLang="zh-CN" sz="2200">
                <a:latin typeface="+mn-ea"/>
                <a:ea typeface="+mn-ea"/>
                <a:cs typeface="+mn-cs"/>
              </a:rPr>
              <a:t>R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i</a:t>
            </a:r>
            <a:r>
              <a:rPr lang="zh-CN" altLang="en-US" sz="2200">
                <a:latin typeface="+mn-ea"/>
                <a:ea typeface="+mn-ea"/>
                <a:cs typeface="+mn-cs"/>
              </a:rPr>
              <a:t>的边界上，则作以</a:t>
            </a:r>
            <a:r>
              <a:rPr lang="en-US" altLang="zh-CN" sz="2200">
                <a:latin typeface="+mn-ea"/>
                <a:ea typeface="+mn-ea"/>
                <a:cs typeface="+mn-cs"/>
              </a:rPr>
              <a:t>v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i</a:t>
            </a:r>
            <a:r>
              <a:rPr lang="zh-CN" altLang="en-US" sz="2200">
                <a:latin typeface="+mn-ea"/>
                <a:ea typeface="+mn-ea"/>
                <a:cs typeface="+mn-cs"/>
              </a:rPr>
              <a:t>为端点的环</a:t>
            </a:r>
            <a:r>
              <a:rPr lang="en-US" altLang="zh-CN" sz="2200">
                <a:latin typeface="+mn-ea"/>
                <a:ea typeface="+mn-ea"/>
                <a:cs typeface="+mn-cs"/>
              </a:rPr>
              <a:t>e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en-US" altLang="zh-CN" sz="2200">
                <a:latin typeface="+mn-ea"/>
                <a:ea typeface="+mn-ea"/>
                <a:cs typeface="+mn-cs"/>
              </a:rPr>
              <a:t>=(v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i</a:t>
            </a:r>
            <a:r>
              <a:rPr lang="en-US" altLang="zh-CN" sz="2200">
                <a:latin typeface="+mn-ea"/>
                <a:ea typeface="+mn-ea"/>
                <a:cs typeface="+mn-cs"/>
              </a:rPr>
              <a:t> , v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en-US" altLang="zh-CN" sz="2200" baseline="-25000">
                <a:latin typeface="+mn-ea"/>
                <a:ea typeface="+mn-ea"/>
                <a:cs typeface="+mn-cs"/>
              </a:rPr>
              <a:t>i</a:t>
            </a:r>
            <a:r>
              <a:rPr lang="en-US" altLang="zh-CN" sz="2200">
                <a:latin typeface="+mn-ea"/>
                <a:ea typeface="+mn-ea"/>
                <a:cs typeface="+mn-cs"/>
              </a:rPr>
              <a:t>)</a:t>
            </a:r>
            <a:r>
              <a:rPr lang="zh-CN" altLang="en-US" sz="2200">
                <a:latin typeface="+mn-ea"/>
                <a:ea typeface="+mn-ea"/>
                <a:cs typeface="+mn-cs"/>
              </a:rPr>
              <a:t>。称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 baseline="30000">
                <a:latin typeface="+mn-ea"/>
                <a:ea typeface="+mn-ea"/>
                <a:cs typeface="+mn-cs"/>
              </a:rPr>
              <a:t>*</a:t>
            </a:r>
            <a:r>
              <a:rPr lang="zh-CN" altLang="en-US" sz="2200">
                <a:latin typeface="+mn-ea"/>
                <a:ea typeface="+mn-ea"/>
                <a:cs typeface="+mn-cs"/>
              </a:rPr>
              <a:t>为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的对偶图。</a:t>
            </a:r>
            <a:endParaRPr lang="zh-CN" altLang="en-US" sz="2200"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71802" y="407194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86248" y="407194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72132" y="4071942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86248" y="5214950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72132" y="5214950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13" name="直接连接符 12"/>
          <p:cNvCxnSpPr>
            <a:stCxn id="0" idx="6"/>
            <a:endCxn id="0" idx="2"/>
          </p:cNvCxnSpPr>
          <p:nvPr/>
        </p:nvCxnSpPr>
        <p:spPr>
          <a:xfrm>
            <a:off x="3286125" y="4179888"/>
            <a:ext cx="1000125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0" idx="6"/>
            <a:endCxn id="0" idx="2"/>
          </p:cNvCxnSpPr>
          <p:nvPr/>
        </p:nvCxnSpPr>
        <p:spPr>
          <a:xfrm>
            <a:off x="4500563" y="4179888"/>
            <a:ext cx="1071562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0" idx="4"/>
            <a:endCxn id="0" idx="0"/>
          </p:cNvCxnSpPr>
          <p:nvPr/>
        </p:nvCxnSpPr>
        <p:spPr>
          <a:xfrm rot="5400000">
            <a:off x="3929063" y="4751388"/>
            <a:ext cx="928687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0" idx="6"/>
            <a:endCxn id="0" idx="2"/>
          </p:cNvCxnSpPr>
          <p:nvPr/>
        </p:nvCxnSpPr>
        <p:spPr>
          <a:xfrm>
            <a:off x="4500563" y="5322888"/>
            <a:ext cx="1071562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0" idx="4"/>
            <a:endCxn id="0" idx="0"/>
          </p:cNvCxnSpPr>
          <p:nvPr/>
        </p:nvCxnSpPr>
        <p:spPr>
          <a:xfrm rot="5400000">
            <a:off x="5214938" y="4751388"/>
            <a:ext cx="928687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0" idx="3"/>
            <a:endCxn id="0" idx="7"/>
          </p:cNvCxnSpPr>
          <p:nvPr/>
        </p:nvCxnSpPr>
        <p:spPr>
          <a:xfrm rot="5400000">
            <a:off x="4540250" y="4183063"/>
            <a:ext cx="992188" cy="1135062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57188" y="3714750"/>
            <a:ext cx="8358187" cy="2376488"/>
          </a:xfrm>
          <a:prstGeom prst="rect">
            <a:avLst/>
          </a:prstGeom>
          <a:solidFill>
            <a:srgbClr val="00B050">
              <a:alpha val="56000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8" name="等腰三角形 27"/>
          <p:cNvSpPr/>
          <p:nvPr/>
        </p:nvSpPr>
        <p:spPr>
          <a:xfrm rot="10800000" flipV="1">
            <a:off x="4383088" y="4240213"/>
            <a:ext cx="1285875" cy="1079500"/>
          </a:xfrm>
          <a:prstGeom prst="triangle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7" name="等腰三角形 26"/>
          <p:cNvSpPr/>
          <p:nvPr/>
        </p:nvSpPr>
        <p:spPr>
          <a:xfrm flipV="1">
            <a:off x="4403725" y="4214813"/>
            <a:ext cx="1285875" cy="1079500"/>
          </a:xfrm>
          <a:prstGeom prst="triangle">
            <a:avLst>
              <a:gd name="adj" fmla="val 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500430" y="4714884"/>
            <a:ext cx="214314" cy="21431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714876" y="4500570"/>
            <a:ext cx="214314" cy="21431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214942" y="4929198"/>
            <a:ext cx="214314" cy="21431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2271713" y="3765550"/>
            <a:ext cx="4105275" cy="2293938"/>
            <a:chOff x="2271183" y="3765548"/>
            <a:chExt cx="4106334" cy="2294469"/>
          </a:xfrm>
        </p:grpSpPr>
        <p:cxnSp>
          <p:nvCxnSpPr>
            <p:cNvPr id="33" name="直接连接符 32"/>
            <p:cNvCxnSpPr>
              <a:stCxn id="0" idx="6"/>
              <a:endCxn id="0" idx="2"/>
            </p:cNvCxnSpPr>
            <p:nvPr/>
          </p:nvCxnSpPr>
          <p:spPr>
            <a:xfrm flipV="1">
              <a:off x="3714592" y="4535664"/>
              <a:ext cx="1000383" cy="214362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0" idx="5"/>
              <a:endCxn id="0" idx="1"/>
            </p:cNvCxnSpPr>
            <p:nvPr/>
          </p:nvCxnSpPr>
          <p:spPr>
            <a:xfrm rot="16200000" flipH="1">
              <a:off x="4933316" y="4647605"/>
              <a:ext cx="277877" cy="34934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任意多边形 35"/>
            <p:cNvSpPr/>
            <p:nvPr/>
          </p:nvSpPr>
          <p:spPr>
            <a:xfrm>
              <a:off x="3619318" y="4883407"/>
              <a:ext cx="1753052" cy="922552"/>
            </a:xfrm>
            <a:custGeom>
              <a:avLst/>
              <a:gdLst>
                <a:gd name="connsiteX0" fmla="*/ 0 w 1752600"/>
                <a:gd name="connsiteY0" fmla="*/ 0 h 922867"/>
                <a:gd name="connsiteX1" fmla="*/ 254000 w 1752600"/>
                <a:gd name="connsiteY1" fmla="*/ 711200 h 922867"/>
                <a:gd name="connsiteX2" fmla="*/ 1295400 w 1752600"/>
                <a:gd name="connsiteY2" fmla="*/ 838200 h 922867"/>
                <a:gd name="connsiteX3" fmla="*/ 1752600 w 1752600"/>
                <a:gd name="connsiteY3" fmla="*/ 203200 h 92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922867">
                  <a:moveTo>
                    <a:pt x="0" y="0"/>
                  </a:moveTo>
                  <a:cubicBezTo>
                    <a:pt x="19050" y="285750"/>
                    <a:pt x="38100" y="571500"/>
                    <a:pt x="254000" y="711200"/>
                  </a:cubicBezTo>
                  <a:cubicBezTo>
                    <a:pt x="469900" y="850900"/>
                    <a:pt x="1045633" y="922867"/>
                    <a:pt x="1295400" y="838200"/>
                  </a:cubicBezTo>
                  <a:cubicBezTo>
                    <a:pt x="1545167" y="753533"/>
                    <a:pt x="1648883" y="478366"/>
                    <a:pt x="1752600" y="203200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2271183" y="3765548"/>
              <a:ext cx="2982094" cy="1067047"/>
            </a:xfrm>
            <a:custGeom>
              <a:avLst/>
              <a:gdLst>
                <a:gd name="connsiteX0" fmla="*/ 2580217 w 2982384"/>
                <a:gd name="connsiteY0" fmla="*/ 736600 h 1066800"/>
                <a:gd name="connsiteX1" fmla="*/ 2618317 w 2982384"/>
                <a:gd name="connsiteY1" fmla="*/ 165100 h 1066800"/>
                <a:gd name="connsiteX2" fmla="*/ 395817 w 2982384"/>
                <a:gd name="connsiteY2" fmla="*/ 114300 h 1066800"/>
                <a:gd name="connsiteX3" fmla="*/ 243417 w 2982384"/>
                <a:gd name="connsiteY3" fmla="*/ 850900 h 1066800"/>
                <a:gd name="connsiteX4" fmla="*/ 1234017 w 2982384"/>
                <a:gd name="connsiteY4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384" h="1066800">
                  <a:moveTo>
                    <a:pt x="2580217" y="736600"/>
                  </a:moveTo>
                  <a:cubicBezTo>
                    <a:pt x="2781300" y="502708"/>
                    <a:pt x="2982384" y="268817"/>
                    <a:pt x="2618317" y="165100"/>
                  </a:cubicBezTo>
                  <a:cubicBezTo>
                    <a:pt x="2254250" y="61383"/>
                    <a:pt x="791634" y="0"/>
                    <a:pt x="395817" y="114300"/>
                  </a:cubicBezTo>
                  <a:cubicBezTo>
                    <a:pt x="0" y="228600"/>
                    <a:pt x="103717" y="692150"/>
                    <a:pt x="243417" y="850900"/>
                  </a:cubicBezTo>
                  <a:cubicBezTo>
                    <a:pt x="383117" y="1009650"/>
                    <a:pt x="808567" y="1038225"/>
                    <a:pt x="1234017" y="1066800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2855534" y="4862765"/>
              <a:ext cx="3521983" cy="1197252"/>
            </a:xfrm>
            <a:custGeom>
              <a:avLst/>
              <a:gdLst>
                <a:gd name="connsiteX0" fmla="*/ 2516717 w 3522134"/>
                <a:gd name="connsiteY0" fmla="*/ 116417 h 1198034"/>
                <a:gd name="connsiteX1" fmla="*/ 3342217 w 3522134"/>
                <a:gd name="connsiteY1" fmla="*/ 116417 h 1198034"/>
                <a:gd name="connsiteX2" fmla="*/ 3354917 w 3522134"/>
                <a:gd name="connsiteY2" fmla="*/ 814917 h 1198034"/>
                <a:gd name="connsiteX3" fmla="*/ 2338917 w 3522134"/>
                <a:gd name="connsiteY3" fmla="*/ 1119717 h 1198034"/>
                <a:gd name="connsiteX4" fmla="*/ 281517 w 3522134"/>
                <a:gd name="connsiteY4" fmla="*/ 1018117 h 1198034"/>
                <a:gd name="connsiteX5" fmla="*/ 649817 w 3522134"/>
                <a:gd name="connsiteY5" fmla="*/ 40217 h 119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2134" h="1198034">
                  <a:moveTo>
                    <a:pt x="2516717" y="116417"/>
                  </a:moveTo>
                  <a:cubicBezTo>
                    <a:pt x="2859617" y="58208"/>
                    <a:pt x="3202517" y="0"/>
                    <a:pt x="3342217" y="116417"/>
                  </a:cubicBezTo>
                  <a:cubicBezTo>
                    <a:pt x="3481917" y="232834"/>
                    <a:pt x="3522134" y="647700"/>
                    <a:pt x="3354917" y="814917"/>
                  </a:cubicBezTo>
                  <a:cubicBezTo>
                    <a:pt x="3187700" y="982134"/>
                    <a:pt x="2851150" y="1085850"/>
                    <a:pt x="2338917" y="1119717"/>
                  </a:cubicBezTo>
                  <a:cubicBezTo>
                    <a:pt x="1826684" y="1153584"/>
                    <a:pt x="563034" y="1198034"/>
                    <a:pt x="281517" y="1018117"/>
                  </a:cubicBezTo>
                  <a:cubicBezTo>
                    <a:pt x="0" y="838200"/>
                    <a:pt x="324908" y="439208"/>
                    <a:pt x="649817" y="40217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2" name="任意多边形 41"/>
          <p:cNvSpPr/>
          <p:nvPr/>
        </p:nvSpPr>
        <p:spPr>
          <a:xfrm>
            <a:off x="2881313" y="4224338"/>
            <a:ext cx="993775" cy="525462"/>
          </a:xfrm>
          <a:custGeom>
            <a:avLst/>
            <a:gdLst>
              <a:gd name="connsiteX0" fmla="*/ 662517 w 994834"/>
              <a:gd name="connsiteY0" fmla="*/ 512233 h 524933"/>
              <a:gd name="connsiteX1" fmla="*/ 27517 w 994834"/>
              <a:gd name="connsiteY1" fmla="*/ 258233 h 524933"/>
              <a:gd name="connsiteX2" fmla="*/ 497417 w 994834"/>
              <a:gd name="connsiteY2" fmla="*/ 4233 h 524933"/>
              <a:gd name="connsiteX3" fmla="*/ 954617 w 994834"/>
              <a:gd name="connsiteY3" fmla="*/ 232833 h 524933"/>
              <a:gd name="connsiteX4" fmla="*/ 738717 w 994834"/>
              <a:gd name="connsiteY4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834" h="524933">
                <a:moveTo>
                  <a:pt x="662517" y="512233"/>
                </a:moveTo>
                <a:cubicBezTo>
                  <a:pt x="358775" y="427566"/>
                  <a:pt x="55034" y="342900"/>
                  <a:pt x="27517" y="258233"/>
                </a:cubicBezTo>
                <a:cubicBezTo>
                  <a:pt x="0" y="173566"/>
                  <a:pt x="342900" y="8466"/>
                  <a:pt x="497417" y="4233"/>
                </a:cubicBezTo>
                <a:cubicBezTo>
                  <a:pt x="651934" y="0"/>
                  <a:pt x="914400" y="146050"/>
                  <a:pt x="954617" y="232833"/>
                </a:cubicBezTo>
                <a:cubicBezTo>
                  <a:pt x="994834" y="319616"/>
                  <a:pt x="866775" y="422274"/>
                  <a:pt x="738717" y="524933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1" name="组合 27"/>
          <p:cNvGrpSpPr>
            <a:grpSpLocks/>
          </p:cNvGrpSpPr>
          <p:nvPr/>
        </p:nvGrpSpPr>
        <p:grpSpPr bwMode="auto">
          <a:xfrm>
            <a:off x="763588" y="1833563"/>
            <a:ext cx="3786187" cy="1643062"/>
            <a:chOff x="2643174" y="1857364"/>
            <a:chExt cx="3786214" cy="1643074"/>
          </a:xfrm>
        </p:grpSpPr>
        <p:sp>
          <p:nvSpPr>
            <p:cNvPr id="2" name="椭圆 1"/>
            <p:cNvSpPr/>
            <p:nvPr/>
          </p:nvSpPr>
          <p:spPr>
            <a:xfrm>
              <a:off x="2643174" y="1857364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3714744" y="1857364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4" name="椭圆 3"/>
            <p:cNvSpPr/>
            <p:nvPr/>
          </p:nvSpPr>
          <p:spPr>
            <a:xfrm>
              <a:off x="2643174" y="3000372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929190" y="1857364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000760" y="1857364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7" name="椭圆 6"/>
            <p:cNvSpPr/>
            <p:nvPr/>
          </p:nvSpPr>
          <p:spPr>
            <a:xfrm>
              <a:off x="6000760" y="3071810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连接符 8"/>
            <p:cNvCxnSpPr>
              <a:stCxn id="0" idx="6"/>
              <a:endCxn id="0" idx="2"/>
            </p:cNvCxnSpPr>
            <p:nvPr/>
          </p:nvCxnSpPr>
          <p:spPr>
            <a:xfrm>
              <a:off x="3071802" y="2071678"/>
              <a:ext cx="642942" cy="1588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0" idx="4"/>
              <a:endCxn id="0" idx="0"/>
            </p:cNvCxnSpPr>
            <p:nvPr/>
          </p:nvCxnSpPr>
          <p:spPr>
            <a:xfrm rot="5400000">
              <a:off x="2500298" y="2643182"/>
              <a:ext cx="714380" cy="3175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0" idx="3"/>
              <a:endCxn id="0" idx="7"/>
            </p:cNvCxnSpPr>
            <p:nvPr/>
          </p:nvCxnSpPr>
          <p:spPr>
            <a:xfrm rot="5400000">
              <a:off x="2972582" y="2258211"/>
              <a:ext cx="841381" cy="769942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0" idx="6"/>
              <a:endCxn id="0" idx="2"/>
            </p:cNvCxnSpPr>
            <p:nvPr/>
          </p:nvCxnSpPr>
          <p:spPr>
            <a:xfrm>
              <a:off x="5357818" y="2071678"/>
              <a:ext cx="642942" cy="1588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0" idx="4"/>
              <a:endCxn id="0" idx="0"/>
            </p:cNvCxnSpPr>
            <p:nvPr/>
          </p:nvCxnSpPr>
          <p:spPr>
            <a:xfrm rot="5400000">
              <a:off x="5822165" y="2678901"/>
              <a:ext cx="785819" cy="3175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0" idx="5"/>
              <a:endCxn id="0" idx="1"/>
            </p:cNvCxnSpPr>
            <p:nvPr/>
          </p:nvCxnSpPr>
          <p:spPr>
            <a:xfrm rot="16200000" flipH="1">
              <a:off x="5222880" y="2293929"/>
              <a:ext cx="912819" cy="769942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0" idx="6"/>
              <a:endCxn id="0" idx="2"/>
            </p:cNvCxnSpPr>
            <p:nvPr/>
          </p:nvCxnSpPr>
          <p:spPr>
            <a:xfrm>
              <a:off x="4143372" y="2071678"/>
              <a:ext cx="785819" cy="1588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0" y="1214438"/>
            <a:ext cx="5561013" cy="3074987"/>
            <a:chOff x="1879600" y="1238250"/>
            <a:chExt cx="5561013" cy="3074987"/>
          </a:xfrm>
        </p:grpSpPr>
        <p:sp>
          <p:nvSpPr>
            <p:cNvPr id="25" name="椭圆 24"/>
            <p:cNvSpPr/>
            <p:nvPr/>
          </p:nvSpPr>
          <p:spPr>
            <a:xfrm>
              <a:off x="4357686" y="2714620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26" name="椭圆 25"/>
            <p:cNvSpPr/>
            <p:nvPr/>
          </p:nvSpPr>
          <p:spPr>
            <a:xfrm>
              <a:off x="3000364" y="2214554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sp>
          <p:nvSpPr>
            <p:cNvPr id="27" name="椭圆 26"/>
            <p:cNvSpPr/>
            <p:nvPr/>
          </p:nvSpPr>
          <p:spPr>
            <a:xfrm>
              <a:off x="5643570" y="2214554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  <p:cxnSp>
          <p:nvCxnSpPr>
            <p:cNvPr id="30" name="直接连接符 29"/>
            <p:cNvCxnSpPr>
              <a:stCxn id="0" idx="3"/>
              <a:endCxn id="0" idx="6"/>
            </p:cNvCxnSpPr>
            <p:nvPr/>
          </p:nvCxnSpPr>
          <p:spPr>
            <a:xfrm rot="5400000">
              <a:off x="5072063" y="2293937"/>
              <a:ext cx="349250" cy="920750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0" idx="2"/>
              <a:endCxn id="0" idx="5"/>
            </p:cNvCxnSpPr>
            <p:nvPr/>
          </p:nvCxnSpPr>
          <p:spPr>
            <a:xfrm rot="10800000">
              <a:off x="3365500" y="2579687"/>
              <a:ext cx="992188" cy="349250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任意多边形 34"/>
            <p:cNvSpPr/>
            <p:nvPr/>
          </p:nvSpPr>
          <p:spPr>
            <a:xfrm>
              <a:off x="2233613" y="2486025"/>
              <a:ext cx="2271712" cy="1319212"/>
            </a:xfrm>
            <a:custGeom>
              <a:avLst/>
              <a:gdLst>
                <a:gd name="connsiteX0" fmla="*/ 2271712 w 2271712"/>
                <a:gd name="connsiteY0" fmla="*/ 619125 h 1319212"/>
                <a:gd name="connsiteX1" fmla="*/ 1843087 w 2271712"/>
                <a:gd name="connsiteY1" fmla="*/ 1028700 h 1319212"/>
                <a:gd name="connsiteX2" fmla="*/ 728662 w 2271712"/>
                <a:gd name="connsiteY2" fmla="*/ 1295400 h 1319212"/>
                <a:gd name="connsiteX3" fmla="*/ 261937 w 2271712"/>
                <a:gd name="connsiteY3" fmla="*/ 1171575 h 1319212"/>
                <a:gd name="connsiteX4" fmla="*/ 14287 w 2271712"/>
                <a:gd name="connsiteY4" fmla="*/ 542925 h 1319212"/>
                <a:gd name="connsiteX5" fmla="*/ 347662 w 2271712"/>
                <a:gd name="connsiteY5" fmla="*/ 171450 h 1319212"/>
                <a:gd name="connsiteX6" fmla="*/ 795337 w 2271712"/>
                <a:gd name="connsiteY6" fmla="*/ 0 h 13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712" h="1319212">
                  <a:moveTo>
                    <a:pt x="2271712" y="619125"/>
                  </a:moveTo>
                  <a:cubicBezTo>
                    <a:pt x="2185987" y="767556"/>
                    <a:pt x="2100262" y="915987"/>
                    <a:pt x="1843087" y="1028700"/>
                  </a:cubicBezTo>
                  <a:cubicBezTo>
                    <a:pt x="1585912" y="1141413"/>
                    <a:pt x="992187" y="1271588"/>
                    <a:pt x="728662" y="1295400"/>
                  </a:cubicBezTo>
                  <a:cubicBezTo>
                    <a:pt x="465137" y="1319212"/>
                    <a:pt x="380999" y="1296987"/>
                    <a:pt x="261937" y="1171575"/>
                  </a:cubicBezTo>
                  <a:cubicBezTo>
                    <a:pt x="142875" y="1046163"/>
                    <a:pt x="0" y="709612"/>
                    <a:pt x="14287" y="542925"/>
                  </a:cubicBezTo>
                  <a:cubicBezTo>
                    <a:pt x="28574" y="376238"/>
                    <a:pt x="217487" y="261937"/>
                    <a:pt x="347662" y="171450"/>
                  </a:cubicBezTo>
                  <a:cubicBezTo>
                    <a:pt x="477837" y="80963"/>
                    <a:pt x="636587" y="40481"/>
                    <a:pt x="795337" y="0"/>
                  </a:cubicBezTo>
                </a:path>
              </a:pathLst>
            </a:custGeom>
            <a:ln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629150" y="2524125"/>
              <a:ext cx="2428875" cy="1439862"/>
            </a:xfrm>
            <a:custGeom>
              <a:avLst/>
              <a:gdLst>
                <a:gd name="connsiteX0" fmla="*/ 0 w 2428875"/>
                <a:gd name="connsiteY0" fmla="*/ 619125 h 1439863"/>
                <a:gd name="connsiteX1" fmla="*/ 161925 w 2428875"/>
                <a:gd name="connsiteY1" fmla="*/ 952500 h 1439863"/>
                <a:gd name="connsiteX2" fmla="*/ 504825 w 2428875"/>
                <a:gd name="connsiteY2" fmla="*/ 1104900 h 1439863"/>
                <a:gd name="connsiteX3" fmla="*/ 1133475 w 2428875"/>
                <a:gd name="connsiteY3" fmla="*/ 1304925 h 1439863"/>
                <a:gd name="connsiteX4" fmla="*/ 1743075 w 2428875"/>
                <a:gd name="connsiteY4" fmla="*/ 1371600 h 1439863"/>
                <a:gd name="connsiteX5" fmla="*/ 2362200 w 2428875"/>
                <a:gd name="connsiteY5" fmla="*/ 895350 h 1439863"/>
                <a:gd name="connsiteX6" fmla="*/ 2143125 w 2428875"/>
                <a:gd name="connsiteY6" fmla="*/ 266700 h 1439863"/>
                <a:gd name="connsiteX7" fmla="*/ 1447800 w 2428875"/>
                <a:gd name="connsiteY7" fmla="*/ 0 h 143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875" h="1439863">
                  <a:moveTo>
                    <a:pt x="0" y="619125"/>
                  </a:moveTo>
                  <a:cubicBezTo>
                    <a:pt x="38893" y="745331"/>
                    <a:pt x="77787" y="871537"/>
                    <a:pt x="161925" y="952500"/>
                  </a:cubicBezTo>
                  <a:cubicBezTo>
                    <a:pt x="246063" y="1033463"/>
                    <a:pt x="342900" y="1046163"/>
                    <a:pt x="504825" y="1104900"/>
                  </a:cubicBezTo>
                  <a:cubicBezTo>
                    <a:pt x="666750" y="1163637"/>
                    <a:pt x="927100" y="1260475"/>
                    <a:pt x="1133475" y="1304925"/>
                  </a:cubicBezTo>
                  <a:cubicBezTo>
                    <a:pt x="1339850" y="1349375"/>
                    <a:pt x="1538287" y="1439863"/>
                    <a:pt x="1743075" y="1371600"/>
                  </a:cubicBezTo>
                  <a:cubicBezTo>
                    <a:pt x="1947863" y="1303337"/>
                    <a:pt x="2295525" y="1079500"/>
                    <a:pt x="2362200" y="895350"/>
                  </a:cubicBezTo>
                  <a:cubicBezTo>
                    <a:pt x="2428875" y="711200"/>
                    <a:pt x="2295525" y="415925"/>
                    <a:pt x="2143125" y="266700"/>
                  </a:cubicBezTo>
                  <a:cubicBezTo>
                    <a:pt x="1990725" y="117475"/>
                    <a:pt x="1719262" y="58737"/>
                    <a:pt x="1447800" y="0"/>
                  </a:cubicBezTo>
                </a:path>
              </a:pathLst>
            </a:custGeom>
            <a:ln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879600" y="1339850"/>
              <a:ext cx="2663825" cy="2722562"/>
            </a:xfrm>
            <a:custGeom>
              <a:avLst/>
              <a:gdLst>
                <a:gd name="connsiteX0" fmla="*/ 2663825 w 2663825"/>
                <a:gd name="connsiteY0" fmla="*/ 1793875 h 2722563"/>
                <a:gd name="connsiteX1" fmla="*/ 2111375 w 2663825"/>
                <a:gd name="connsiteY1" fmla="*/ 2517775 h 2722563"/>
                <a:gd name="connsiteX2" fmla="*/ 1263650 w 2663825"/>
                <a:gd name="connsiteY2" fmla="*/ 2689225 h 2722563"/>
                <a:gd name="connsiteX3" fmla="*/ 177800 w 2663825"/>
                <a:gd name="connsiteY3" fmla="*/ 2498725 h 2722563"/>
                <a:gd name="connsiteX4" fmla="*/ 196850 w 2663825"/>
                <a:gd name="connsiteY4" fmla="*/ 1346200 h 2722563"/>
                <a:gd name="connsiteX5" fmla="*/ 682625 w 2663825"/>
                <a:gd name="connsiteY5" fmla="*/ 231775 h 2722563"/>
                <a:gd name="connsiteX6" fmla="*/ 1330325 w 2663825"/>
                <a:gd name="connsiteY6" fmla="*/ 107950 h 2722563"/>
                <a:gd name="connsiteX7" fmla="*/ 1387475 w 2663825"/>
                <a:gd name="connsiteY7" fmla="*/ 879475 h 272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825" h="2722563">
                  <a:moveTo>
                    <a:pt x="2663825" y="1793875"/>
                  </a:moveTo>
                  <a:cubicBezTo>
                    <a:pt x="2504281" y="2081212"/>
                    <a:pt x="2344737" y="2368550"/>
                    <a:pt x="2111375" y="2517775"/>
                  </a:cubicBezTo>
                  <a:cubicBezTo>
                    <a:pt x="1878013" y="2667000"/>
                    <a:pt x="1585913" y="2692400"/>
                    <a:pt x="1263650" y="2689225"/>
                  </a:cubicBezTo>
                  <a:cubicBezTo>
                    <a:pt x="941388" y="2686050"/>
                    <a:pt x="355600" y="2722563"/>
                    <a:pt x="177800" y="2498725"/>
                  </a:cubicBezTo>
                  <a:cubicBezTo>
                    <a:pt x="0" y="2274888"/>
                    <a:pt x="112713" y="1724025"/>
                    <a:pt x="196850" y="1346200"/>
                  </a:cubicBezTo>
                  <a:cubicBezTo>
                    <a:pt x="280987" y="968375"/>
                    <a:pt x="493713" y="438150"/>
                    <a:pt x="682625" y="231775"/>
                  </a:cubicBezTo>
                  <a:cubicBezTo>
                    <a:pt x="871537" y="25400"/>
                    <a:pt x="1212850" y="0"/>
                    <a:pt x="1330325" y="107950"/>
                  </a:cubicBezTo>
                  <a:cubicBezTo>
                    <a:pt x="1447800" y="215900"/>
                    <a:pt x="1417637" y="547687"/>
                    <a:pt x="1387475" y="879475"/>
                  </a:cubicBezTo>
                </a:path>
              </a:pathLst>
            </a:custGeom>
            <a:ln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581525" y="1238250"/>
              <a:ext cx="2859088" cy="3074987"/>
            </a:xfrm>
            <a:custGeom>
              <a:avLst/>
              <a:gdLst>
                <a:gd name="connsiteX0" fmla="*/ 0 w 2859088"/>
                <a:gd name="connsiteY0" fmla="*/ 1895475 h 3074987"/>
                <a:gd name="connsiteX1" fmla="*/ 114300 w 2859088"/>
                <a:gd name="connsiteY1" fmla="*/ 2314575 h 3074987"/>
                <a:gd name="connsiteX2" fmla="*/ 447675 w 2859088"/>
                <a:gd name="connsiteY2" fmla="*/ 2609850 h 3074987"/>
                <a:gd name="connsiteX3" fmla="*/ 1076325 w 2859088"/>
                <a:gd name="connsiteY3" fmla="*/ 2867025 h 3074987"/>
                <a:gd name="connsiteX4" fmla="*/ 2047875 w 2859088"/>
                <a:gd name="connsiteY4" fmla="*/ 3028950 h 3074987"/>
                <a:gd name="connsiteX5" fmla="*/ 2752725 w 2859088"/>
                <a:gd name="connsiteY5" fmla="*/ 2590800 h 3074987"/>
                <a:gd name="connsiteX6" fmla="*/ 2686050 w 2859088"/>
                <a:gd name="connsiteY6" fmla="*/ 1628775 h 3074987"/>
                <a:gd name="connsiteX7" fmla="*/ 2238375 w 2859088"/>
                <a:gd name="connsiteY7" fmla="*/ 533400 h 3074987"/>
                <a:gd name="connsiteX8" fmla="*/ 1590675 w 2859088"/>
                <a:gd name="connsiteY8" fmla="*/ 57150 h 3074987"/>
                <a:gd name="connsiteX9" fmla="*/ 1219200 w 2859088"/>
                <a:gd name="connsiteY9" fmla="*/ 190500 h 3074987"/>
                <a:gd name="connsiteX10" fmla="*/ 1247775 w 2859088"/>
                <a:gd name="connsiteY10" fmla="*/ 971550 h 307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9088" h="3074987">
                  <a:moveTo>
                    <a:pt x="0" y="1895475"/>
                  </a:moveTo>
                  <a:cubicBezTo>
                    <a:pt x="19844" y="2045494"/>
                    <a:pt x="39688" y="2195513"/>
                    <a:pt x="114300" y="2314575"/>
                  </a:cubicBezTo>
                  <a:cubicBezTo>
                    <a:pt x="188912" y="2433637"/>
                    <a:pt x="287338" y="2517775"/>
                    <a:pt x="447675" y="2609850"/>
                  </a:cubicBezTo>
                  <a:cubicBezTo>
                    <a:pt x="608012" y="2701925"/>
                    <a:pt x="809625" y="2797175"/>
                    <a:pt x="1076325" y="2867025"/>
                  </a:cubicBezTo>
                  <a:cubicBezTo>
                    <a:pt x="1343025" y="2936875"/>
                    <a:pt x="1768475" y="3074987"/>
                    <a:pt x="2047875" y="3028950"/>
                  </a:cubicBezTo>
                  <a:cubicBezTo>
                    <a:pt x="2327275" y="2982913"/>
                    <a:pt x="2646362" y="2824163"/>
                    <a:pt x="2752725" y="2590800"/>
                  </a:cubicBezTo>
                  <a:cubicBezTo>
                    <a:pt x="2859088" y="2357437"/>
                    <a:pt x="2771775" y="1971675"/>
                    <a:pt x="2686050" y="1628775"/>
                  </a:cubicBezTo>
                  <a:cubicBezTo>
                    <a:pt x="2600325" y="1285875"/>
                    <a:pt x="2420938" y="795338"/>
                    <a:pt x="2238375" y="533400"/>
                  </a:cubicBezTo>
                  <a:cubicBezTo>
                    <a:pt x="2055813" y="271463"/>
                    <a:pt x="1760538" y="114300"/>
                    <a:pt x="1590675" y="57150"/>
                  </a:cubicBezTo>
                  <a:cubicBezTo>
                    <a:pt x="1420813" y="0"/>
                    <a:pt x="1276350" y="38100"/>
                    <a:pt x="1219200" y="190500"/>
                  </a:cubicBezTo>
                  <a:cubicBezTo>
                    <a:pt x="1162050" y="342900"/>
                    <a:pt x="1204912" y="657225"/>
                    <a:pt x="1247775" y="971550"/>
                  </a:cubicBezTo>
                </a:path>
              </a:pathLst>
            </a:custGeom>
            <a:ln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183063" y="2227262"/>
              <a:ext cx="801687" cy="534988"/>
            </a:xfrm>
            <a:custGeom>
              <a:avLst/>
              <a:gdLst>
                <a:gd name="connsiteX0" fmla="*/ 236537 w 801687"/>
                <a:gd name="connsiteY0" fmla="*/ 534988 h 534988"/>
                <a:gd name="connsiteX1" fmla="*/ 17462 w 801687"/>
                <a:gd name="connsiteY1" fmla="*/ 306388 h 534988"/>
                <a:gd name="connsiteX2" fmla="*/ 131762 w 801687"/>
                <a:gd name="connsiteY2" fmla="*/ 49213 h 534988"/>
                <a:gd name="connsiteX3" fmla="*/ 474662 w 801687"/>
                <a:gd name="connsiteY3" fmla="*/ 11113 h 534988"/>
                <a:gd name="connsiteX4" fmla="*/ 760412 w 801687"/>
                <a:gd name="connsiteY4" fmla="*/ 115888 h 534988"/>
                <a:gd name="connsiteX5" fmla="*/ 722312 w 801687"/>
                <a:gd name="connsiteY5" fmla="*/ 401638 h 534988"/>
                <a:gd name="connsiteX6" fmla="*/ 503237 w 801687"/>
                <a:gd name="connsiteY6" fmla="*/ 525463 h 5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687" h="534988">
                  <a:moveTo>
                    <a:pt x="236537" y="534988"/>
                  </a:moveTo>
                  <a:cubicBezTo>
                    <a:pt x="135730" y="461169"/>
                    <a:pt x="34924" y="387350"/>
                    <a:pt x="17462" y="306388"/>
                  </a:cubicBezTo>
                  <a:cubicBezTo>
                    <a:pt x="0" y="225426"/>
                    <a:pt x="55562" y="98425"/>
                    <a:pt x="131762" y="49213"/>
                  </a:cubicBezTo>
                  <a:cubicBezTo>
                    <a:pt x="207962" y="1"/>
                    <a:pt x="369887" y="0"/>
                    <a:pt x="474662" y="11113"/>
                  </a:cubicBezTo>
                  <a:cubicBezTo>
                    <a:pt x="579437" y="22226"/>
                    <a:pt x="719137" y="50801"/>
                    <a:pt x="760412" y="115888"/>
                  </a:cubicBezTo>
                  <a:cubicBezTo>
                    <a:pt x="801687" y="180976"/>
                    <a:pt x="765174" y="333376"/>
                    <a:pt x="722312" y="401638"/>
                  </a:cubicBezTo>
                  <a:cubicBezTo>
                    <a:pt x="679450" y="469900"/>
                    <a:pt x="591343" y="497681"/>
                    <a:pt x="503237" y="525463"/>
                  </a:cubicBezTo>
                </a:path>
              </a:pathLst>
            </a:custGeom>
            <a:ln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9" name="组合 88"/>
          <p:cNvGrpSpPr>
            <a:grpSpLocks/>
          </p:cNvGrpSpPr>
          <p:nvPr/>
        </p:nvGrpSpPr>
        <p:grpSpPr bwMode="auto">
          <a:xfrm>
            <a:off x="5572125" y="2428875"/>
            <a:ext cx="3214688" cy="2857500"/>
            <a:chOff x="5572132" y="2428868"/>
            <a:chExt cx="3214710" cy="2857520"/>
          </a:xfrm>
        </p:grpSpPr>
        <p:sp>
          <p:nvSpPr>
            <p:cNvPr id="41" name="椭圆 40"/>
            <p:cNvSpPr/>
            <p:nvPr/>
          </p:nvSpPr>
          <p:spPr>
            <a:xfrm>
              <a:off x="5572132" y="2428868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8358214" y="2428868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072330" y="4857760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46" name="直接连接符 45"/>
            <p:cNvCxnSpPr>
              <a:stCxn id="0" idx="6"/>
              <a:endCxn id="0" idx="2"/>
            </p:cNvCxnSpPr>
            <p:nvPr/>
          </p:nvCxnSpPr>
          <p:spPr>
            <a:xfrm>
              <a:off x="6000760" y="2643183"/>
              <a:ext cx="2357454" cy="1587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0" idx="4"/>
              <a:endCxn id="0" idx="7"/>
            </p:cNvCxnSpPr>
            <p:nvPr/>
          </p:nvCxnSpPr>
          <p:spPr>
            <a:xfrm rot="5400000">
              <a:off x="6973110" y="3321843"/>
              <a:ext cx="2063764" cy="1135070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0" idx="4"/>
              <a:endCxn id="0" idx="1"/>
            </p:cNvCxnSpPr>
            <p:nvPr/>
          </p:nvCxnSpPr>
          <p:spPr>
            <a:xfrm rot="16200000" flipH="1">
              <a:off x="5429257" y="3214686"/>
              <a:ext cx="2063764" cy="1349384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/>
            <p:cNvSpPr/>
            <p:nvPr/>
          </p:nvSpPr>
          <p:spPr>
            <a:xfrm>
              <a:off x="7143768" y="4071942"/>
              <a:ext cx="285752" cy="285752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6429388" y="3071810"/>
              <a:ext cx="285752" cy="285752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7786710" y="3071810"/>
              <a:ext cx="285752" cy="285752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64" name="直接连接符 63"/>
            <p:cNvCxnSpPr>
              <a:stCxn id="0" idx="1"/>
              <a:endCxn id="0" idx="5"/>
            </p:cNvCxnSpPr>
            <p:nvPr/>
          </p:nvCxnSpPr>
          <p:spPr>
            <a:xfrm rot="16200000" flipV="1">
              <a:off x="6530988" y="3459163"/>
              <a:ext cx="796931" cy="511178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0" idx="7"/>
              <a:endCxn id="0" idx="3"/>
            </p:cNvCxnSpPr>
            <p:nvPr/>
          </p:nvCxnSpPr>
          <p:spPr>
            <a:xfrm rot="5400000" flipH="1" flipV="1">
              <a:off x="7209649" y="3494882"/>
              <a:ext cx="796931" cy="439741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0" idx="6"/>
              <a:endCxn id="0" idx="2"/>
            </p:cNvCxnSpPr>
            <p:nvPr/>
          </p:nvCxnSpPr>
          <p:spPr>
            <a:xfrm>
              <a:off x="6715140" y="3214687"/>
              <a:ext cx="1071570" cy="1587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>
              <a:stCxn id="0" idx="7"/>
              <a:endCxn id="0" idx="3"/>
            </p:cNvCxnSpPr>
            <p:nvPr/>
          </p:nvCxnSpPr>
          <p:spPr>
            <a:xfrm rot="5400000" flipH="1" flipV="1">
              <a:off x="8066906" y="2758276"/>
              <a:ext cx="319090" cy="390528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>
            <a:grpSpLocks/>
          </p:cNvGrpSpPr>
          <p:nvPr/>
        </p:nvGrpSpPr>
        <p:grpSpPr bwMode="auto">
          <a:xfrm>
            <a:off x="6929438" y="2786063"/>
            <a:ext cx="1714500" cy="1714500"/>
            <a:chOff x="6929454" y="2786058"/>
            <a:chExt cx="1714512" cy="1714512"/>
          </a:xfrm>
        </p:grpSpPr>
        <p:sp>
          <p:nvSpPr>
            <p:cNvPr id="88" name="椭圆 87"/>
            <p:cNvSpPr/>
            <p:nvPr/>
          </p:nvSpPr>
          <p:spPr>
            <a:xfrm>
              <a:off x="7143768" y="3500438"/>
              <a:ext cx="285752" cy="285752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6929454" y="2786058"/>
              <a:ext cx="285752" cy="285752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8358214" y="4214818"/>
              <a:ext cx="285752" cy="285752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9" name="组合 98"/>
          <p:cNvGrpSpPr>
            <a:grpSpLocks/>
          </p:cNvGrpSpPr>
          <p:nvPr/>
        </p:nvGrpSpPr>
        <p:grpSpPr bwMode="auto">
          <a:xfrm>
            <a:off x="1285875" y="4929188"/>
            <a:ext cx="3357563" cy="428625"/>
            <a:chOff x="1285852" y="4857760"/>
            <a:chExt cx="3357586" cy="428628"/>
          </a:xfrm>
        </p:grpSpPr>
        <p:sp>
          <p:nvSpPr>
            <p:cNvPr id="94" name="椭圆 93"/>
            <p:cNvSpPr/>
            <p:nvPr/>
          </p:nvSpPr>
          <p:spPr>
            <a:xfrm>
              <a:off x="1285852" y="4857760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4214810" y="4857760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8" name="直接连接符 97"/>
            <p:cNvCxnSpPr>
              <a:stCxn id="0" idx="6"/>
              <a:endCxn id="0" idx="2"/>
            </p:cNvCxnSpPr>
            <p:nvPr/>
          </p:nvCxnSpPr>
          <p:spPr>
            <a:xfrm>
              <a:off x="1714480" y="5072073"/>
              <a:ext cx="2500330" cy="1588"/>
            </a:xfrm>
            <a:prstGeom prst="line">
              <a:avLst/>
            </a:prstGeom>
            <a:ln>
              <a:tailEnd type="none" w="sm" len="sm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椭圆 94"/>
            <p:cNvSpPr/>
            <p:nvPr/>
          </p:nvSpPr>
          <p:spPr>
            <a:xfrm>
              <a:off x="2714612" y="4857760"/>
              <a:ext cx="428628" cy="428628"/>
            </a:xfrm>
            <a:prstGeom prst="ellipse">
              <a:avLst/>
            </a:prstGeom>
            <a:ln>
              <a:tailEnd type="none" w="sm" len="sm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 idx="4294967295"/>
          </p:nvPr>
        </p:nvSpPr>
        <p:spPr/>
        <p:txBody>
          <a:bodyPr lIns="0"/>
          <a:lstStyle/>
          <a:p>
            <a:r>
              <a:rPr lang="zh-CN" altLang="en-US" smtClean="0"/>
              <a:t>平面图问题的应用</a:t>
            </a:r>
          </a:p>
        </p:txBody>
      </p:sp>
      <p:sp>
        <p:nvSpPr>
          <p:cNvPr id="16386" name="内容占位符 2"/>
          <p:cNvSpPr>
            <a:spLocks noGrp="1"/>
          </p:cNvSpPr>
          <p:nvPr>
            <p:ph idx="4294967295"/>
          </p:nvPr>
        </p:nvSpPr>
        <p:spPr>
          <a:xfrm>
            <a:off x="571500" y="1125538"/>
            <a:ext cx="7772400" cy="5000625"/>
          </a:xfrm>
        </p:spPr>
        <p:txBody>
          <a:bodyPr/>
          <a:lstStyle/>
          <a:p>
            <a:pPr marL="0" indent="0"/>
            <a:r>
              <a:rPr lang="zh-CN" altLang="en-US" sz="2600" smtClean="0"/>
              <a:t>对于许多问题，一个图怎样画出来无关紧要，只要与原来的图同构怎样画都可以。</a:t>
            </a:r>
          </a:p>
          <a:p>
            <a:pPr marL="0" indent="0"/>
            <a:r>
              <a:rPr lang="zh-CN" altLang="en-US" sz="2600" smtClean="0"/>
              <a:t>但是有些时候的实际问题要求我们在平面上完成该图，使得不是节点的地方不能有边相交出现。例如</a:t>
            </a:r>
            <a:r>
              <a:rPr lang="zh-CN" altLang="en-US" sz="2600" i="1" smtClean="0"/>
              <a:t>单层印刷电路板，集成电路的布线，通讯和交通中的某些问题等</a:t>
            </a:r>
            <a:r>
              <a:rPr lang="zh-CN" altLang="en-US" sz="2600" smtClean="0"/>
              <a:t>，这就是可平面图问题。</a:t>
            </a:r>
          </a:p>
          <a:p>
            <a:pPr marL="0" indent="0"/>
            <a:r>
              <a:rPr lang="zh-CN" altLang="en-US" sz="2600" smtClean="0"/>
              <a:t>虽然交通立交桥、多层电路板已广泛出现在现实生活中，但可平面图问题仍然是其最基本的问题。</a:t>
            </a:r>
            <a:endParaRPr lang="en-US" altLang="zh-CN" sz="2600" smtClean="0"/>
          </a:p>
          <a:p>
            <a:pPr marL="0" indent="0"/>
            <a:r>
              <a:rPr lang="zh-CN" altLang="en-US" sz="2600" b="1" smtClean="0"/>
              <a:t>与平面图紧密相关的一个主题就是</a:t>
            </a:r>
            <a:r>
              <a:rPr lang="zh-CN" altLang="en-US" sz="2600" i="1" smtClean="0"/>
              <a:t>图的着色</a:t>
            </a:r>
            <a:r>
              <a:rPr lang="zh-CN" altLang="en-US" sz="2600" b="1" smtClean="0"/>
              <a:t>，这是图论中最为重要最具影响力的主题，也具有很好的应用。如常见的会议或考试日程的安排等与调度和指派等有关的问题。</a:t>
            </a:r>
            <a:r>
              <a:rPr lang="zh-CN" altLang="en-US" sz="2600" smtClean="0"/>
              <a:t> </a:t>
            </a:r>
          </a:p>
          <a:p>
            <a:pPr marL="0" indent="0"/>
            <a:endParaRPr lang="zh-CN" altLang="en-US" sz="26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对偶图的性质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214313" y="3538538"/>
            <a:ext cx="8572500" cy="2533650"/>
            <a:chOff x="285720" y="1214422"/>
            <a:chExt cx="8572528" cy="2533651"/>
          </a:xfrm>
        </p:grpSpPr>
        <p:sp>
          <p:nvSpPr>
            <p:cNvPr id="3" name="Rectangle 5" descr="新闻纸"/>
            <p:cNvSpPr>
              <a:spLocks noChangeArrowheads="1"/>
            </p:cNvSpPr>
            <p:nvPr/>
          </p:nvSpPr>
          <p:spPr bwMode="auto">
            <a:xfrm>
              <a:off x="285720" y="1214422"/>
              <a:ext cx="8572528" cy="235743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313" name="Rectangle 3"/>
            <p:cNvSpPr txBox="1">
              <a:spLocks noChangeArrowheads="1"/>
            </p:cNvSpPr>
            <p:nvPr/>
          </p:nvSpPr>
          <p:spPr bwMode="auto">
            <a:xfrm>
              <a:off x="285720" y="1285872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17.15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5912" y="1285859"/>
              <a:ext cx="6929461" cy="2462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zh-CN" altLang="en-US" sz="2200">
                  <a:latin typeface="+mn-ea"/>
                  <a:ea typeface="+mn-ea"/>
                  <a:cs typeface="+mn-cs"/>
                </a:rPr>
                <a:t>设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是连通平面图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的对偶图，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,m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,r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和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n,m,r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分别为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和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的顶点数，边数和面数，则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CN" sz="2200">
                  <a:latin typeface="+mn-ea"/>
                  <a:ea typeface="+mn-ea"/>
                  <a:cs typeface="+mn-cs"/>
                </a:rPr>
                <a:t>1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）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=r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CN" sz="2200">
                  <a:latin typeface="+mn-ea"/>
                  <a:ea typeface="+mn-ea"/>
                  <a:cs typeface="+mn-cs"/>
                </a:rPr>
                <a:t>2) m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=m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CN" sz="2200">
                  <a:latin typeface="+mn-ea"/>
                  <a:ea typeface="+mn-ea"/>
                  <a:cs typeface="+mn-cs"/>
                </a:rPr>
                <a:t>3) r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=n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CN" sz="2200">
                  <a:latin typeface="+mn-ea"/>
                  <a:ea typeface="+mn-ea"/>
                  <a:cs typeface="+mn-cs"/>
                </a:rPr>
                <a:t>4) 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设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的顶点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v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i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位于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的面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R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i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中，则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d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G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(v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i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)=deg(R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i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)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。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3123673" y="1377940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15" name="直接连接符 14"/>
          <p:cNvCxnSpPr>
            <a:stCxn id="0" idx="6"/>
            <a:endCxn id="0" idx="2"/>
          </p:cNvCxnSpPr>
          <p:nvPr/>
        </p:nvCxnSpPr>
        <p:spPr>
          <a:xfrm>
            <a:off x="3338513" y="1484313"/>
            <a:ext cx="1000125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0" idx="6"/>
            <a:endCxn id="0" idx="2"/>
          </p:cNvCxnSpPr>
          <p:nvPr/>
        </p:nvCxnSpPr>
        <p:spPr>
          <a:xfrm>
            <a:off x="4552950" y="1484313"/>
            <a:ext cx="1071563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0" idx="4"/>
            <a:endCxn id="0" idx="0"/>
          </p:cNvCxnSpPr>
          <p:nvPr/>
        </p:nvCxnSpPr>
        <p:spPr>
          <a:xfrm rot="5400000">
            <a:off x="3981450" y="2055813"/>
            <a:ext cx="928687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0" idx="6"/>
            <a:endCxn id="0" idx="2"/>
          </p:cNvCxnSpPr>
          <p:nvPr/>
        </p:nvCxnSpPr>
        <p:spPr>
          <a:xfrm>
            <a:off x="4552950" y="2627313"/>
            <a:ext cx="1071563" cy="1587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0" idx="4"/>
            <a:endCxn id="0" idx="0"/>
          </p:cNvCxnSpPr>
          <p:nvPr/>
        </p:nvCxnSpPr>
        <p:spPr>
          <a:xfrm rot="5400000">
            <a:off x="5267325" y="2055813"/>
            <a:ext cx="928687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0" idx="3"/>
            <a:endCxn id="0" idx="7"/>
          </p:cNvCxnSpPr>
          <p:nvPr/>
        </p:nvCxnSpPr>
        <p:spPr>
          <a:xfrm rot="5400000">
            <a:off x="4591844" y="1489869"/>
            <a:ext cx="992187" cy="113347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等腰三角形 20"/>
          <p:cNvSpPr/>
          <p:nvPr/>
        </p:nvSpPr>
        <p:spPr>
          <a:xfrm rot="10800000" flipV="1">
            <a:off x="4435475" y="1546225"/>
            <a:ext cx="1285875" cy="1079500"/>
          </a:xfrm>
          <a:prstGeom prst="triangle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2" name="等腰三角形 21"/>
          <p:cNvSpPr/>
          <p:nvPr/>
        </p:nvSpPr>
        <p:spPr>
          <a:xfrm flipV="1">
            <a:off x="4456113" y="1520825"/>
            <a:ext cx="1285875" cy="1079500"/>
          </a:xfrm>
          <a:prstGeom prst="triangle">
            <a:avLst>
              <a:gd name="adj" fmla="val 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552301" y="2020882"/>
            <a:ext cx="214314" cy="21431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766747" y="1806568"/>
            <a:ext cx="214314" cy="21431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266813" y="2235196"/>
            <a:ext cx="214314" cy="21431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2322513" y="1071563"/>
            <a:ext cx="4106862" cy="2293937"/>
            <a:chOff x="2271183" y="3765548"/>
            <a:chExt cx="4106334" cy="2294469"/>
          </a:xfrm>
        </p:grpSpPr>
        <p:cxnSp>
          <p:nvCxnSpPr>
            <p:cNvPr id="27" name="直接连接符 26"/>
            <p:cNvCxnSpPr>
              <a:stCxn id="0" idx="6"/>
              <a:endCxn id="0" idx="2"/>
            </p:cNvCxnSpPr>
            <p:nvPr/>
          </p:nvCxnSpPr>
          <p:spPr>
            <a:xfrm flipV="1">
              <a:off x="3714034" y="4607118"/>
              <a:ext cx="1001584" cy="214362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0" idx="5"/>
              <a:endCxn id="0" idx="1"/>
            </p:cNvCxnSpPr>
            <p:nvPr/>
          </p:nvCxnSpPr>
          <p:spPr>
            <a:xfrm rot="16200000" flipH="1">
              <a:off x="4984615" y="4647671"/>
              <a:ext cx="277876" cy="34920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任意多边形 28"/>
            <p:cNvSpPr/>
            <p:nvPr/>
          </p:nvSpPr>
          <p:spPr>
            <a:xfrm>
              <a:off x="3618797" y="4883407"/>
              <a:ext cx="1753962" cy="922551"/>
            </a:xfrm>
            <a:custGeom>
              <a:avLst/>
              <a:gdLst>
                <a:gd name="connsiteX0" fmla="*/ 0 w 1752600"/>
                <a:gd name="connsiteY0" fmla="*/ 0 h 922867"/>
                <a:gd name="connsiteX1" fmla="*/ 254000 w 1752600"/>
                <a:gd name="connsiteY1" fmla="*/ 711200 h 922867"/>
                <a:gd name="connsiteX2" fmla="*/ 1295400 w 1752600"/>
                <a:gd name="connsiteY2" fmla="*/ 838200 h 922867"/>
                <a:gd name="connsiteX3" fmla="*/ 1752600 w 1752600"/>
                <a:gd name="connsiteY3" fmla="*/ 203200 h 92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922867">
                  <a:moveTo>
                    <a:pt x="0" y="0"/>
                  </a:moveTo>
                  <a:cubicBezTo>
                    <a:pt x="19050" y="285750"/>
                    <a:pt x="38100" y="571500"/>
                    <a:pt x="254000" y="711200"/>
                  </a:cubicBezTo>
                  <a:cubicBezTo>
                    <a:pt x="469900" y="850900"/>
                    <a:pt x="1045633" y="922867"/>
                    <a:pt x="1295400" y="838200"/>
                  </a:cubicBezTo>
                  <a:cubicBezTo>
                    <a:pt x="1545167" y="753533"/>
                    <a:pt x="1648883" y="478366"/>
                    <a:pt x="1752600" y="203200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2271183" y="3765548"/>
              <a:ext cx="2982529" cy="1067047"/>
            </a:xfrm>
            <a:custGeom>
              <a:avLst/>
              <a:gdLst>
                <a:gd name="connsiteX0" fmla="*/ 2580217 w 2982384"/>
                <a:gd name="connsiteY0" fmla="*/ 736600 h 1066800"/>
                <a:gd name="connsiteX1" fmla="*/ 2618317 w 2982384"/>
                <a:gd name="connsiteY1" fmla="*/ 165100 h 1066800"/>
                <a:gd name="connsiteX2" fmla="*/ 395817 w 2982384"/>
                <a:gd name="connsiteY2" fmla="*/ 114300 h 1066800"/>
                <a:gd name="connsiteX3" fmla="*/ 243417 w 2982384"/>
                <a:gd name="connsiteY3" fmla="*/ 850900 h 1066800"/>
                <a:gd name="connsiteX4" fmla="*/ 1234017 w 2982384"/>
                <a:gd name="connsiteY4" fmla="*/ 10668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384" h="1066800">
                  <a:moveTo>
                    <a:pt x="2580217" y="736600"/>
                  </a:moveTo>
                  <a:cubicBezTo>
                    <a:pt x="2781300" y="502708"/>
                    <a:pt x="2982384" y="268817"/>
                    <a:pt x="2618317" y="165100"/>
                  </a:cubicBezTo>
                  <a:cubicBezTo>
                    <a:pt x="2254250" y="61383"/>
                    <a:pt x="791634" y="0"/>
                    <a:pt x="395817" y="114300"/>
                  </a:cubicBezTo>
                  <a:cubicBezTo>
                    <a:pt x="0" y="228600"/>
                    <a:pt x="103717" y="692150"/>
                    <a:pt x="243417" y="850900"/>
                  </a:cubicBezTo>
                  <a:cubicBezTo>
                    <a:pt x="383117" y="1009650"/>
                    <a:pt x="808567" y="1038225"/>
                    <a:pt x="1234017" y="1066800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2855308" y="4862764"/>
              <a:ext cx="3522209" cy="1197253"/>
            </a:xfrm>
            <a:custGeom>
              <a:avLst/>
              <a:gdLst>
                <a:gd name="connsiteX0" fmla="*/ 2516717 w 3522134"/>
                <a:gd name="connsiteY0" fmla="*/ 116417 h 1198034"/>
                <a:gd name="connsiteX1" fmla="*/ 3342217 w 3522134"/>
                <a:gd name="connsiteY1" fmla="*/ 116417 h 1198034"/>
                <a:gd name="connsiteX2" fmla="*/ 3354917 w 3522134"/>
                <a:gd name="connsiteY2" fmla="*/ 814917 h 1198034"/>
                <a:gd name="connsiteX3" fmla="*/ 2338917 w 3522134"/>
                <a:gd name="connsiteY3" fmla="*/ 1119717 h 1198034"/>
                <a:gd name="connsiteX4" fmla="*/ 281517 w 3522134"/>
                <a:gd name="connsiteY4" fmla="*/ 1018117 h 1198034"/>
                <a:gd name="connsiteX5" fmla="*/ 649817 w 3522134"/>
                <a:gd name="connsiteY5" fmla="*/ 40217 h 119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2134" h="1198034">
                  <a:moveTo>
                    <a:pt x="2516717" y="116417"/>
                  </a:moveTo>
                  <a:cubicBezTo>
                    <a:pt x="2859617" y="58208"/>
                    <a:pt x="3202517" y="0"/>
                    <a:pt x="3342217" y="116417"/>
                  </a:cubicBezTo>
                  <a:cubicBezTo>
                    <a:pt x="3481917" y="232834"/>
                    <a:pt x="3522134" y="647700"/>
                    <a:pt x="3354917" y="814917"/>
                  </a:cubicBezTo>
                  <a:cubicBezTo>
                    <a:pt x="3187700" y="982134"/>
                    <a:pt x="2851150" y="1085850"/>
                    <a:pt x="2338917" y="1119717"/>
                  </a:cubicBezTo>
                  <a:cubicBezTo>
                    <a:pt x="1826684" y="1153584"/>
                    <a:pt x="563034" y="1198034"/>
                    <a:pt x="281517" y="1018117"/>
                  </a:cubicBezTo>
                  <a:cubicBezTo>
                    <a:pt x="0" y="838200"/>
                    <a:pt x="324908" y="439208"/>
                    <a:pt x="649817" y="40217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2932113" y="1530350"/>
            <a:ext cx="995362" cy="525463"/>
          </a:xfrm>
          <a:custGeom>
            <a:avLst/>
            <a:gdLst>
              <a:gd name="connsiteX0" fmla="*/ 662517 w 994834"/>
              <a:gd name="connsiteY0" fmla="*/ 512233 h 524933"/>
              <a:gd name="connsiteX1" fmla="*/ 27517 w 994834"/>
              <a:gd name="connsiteY1" fmla="*/ 258233 h 524933"/>
              <a:gd name="connsiteX2" fmla="*/ 497417 w 994834"/>
              <a:gd name="connsiteY2" fmla="*/ 4233 h 524933"/>
              <a:gd name="connsiteX3" fmla="*/ 954617 w 994834"/>
              <a:gd name="connsiteY3" fmla="*/ 232833 h 524933"/>
              <a:gd name="connsiteX4" fmla="*/ 738717 w 994834"/>
              <a:gd name="connsiteY4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834" h="524933">
                <a:moveTo>
                  <a:pt x="662517" y="512233"/>
                </a:moveTo>
                <a:cubicBezTo>
                  <a:pt x="358775" y="427566"/>
                  <a:pt x="55034" y="342900"/>
                  <a:pt x="27517" y="258233"/>
                </a:cubicBezTo>
                <a:cubicBezTo>
                  <a:pt x="0" y="173566"/>
                  <a:pt x="342900" y="8466"/>
                  <a:pt x="497417" y="4233"/>
                </a:cubicBezTo>
                <a:cubicBezTo>
                  <a:pt x="651934" y="0"/>
                  <a:pt x="914400" y="146050"/>
                  <a:pt x="954617" y="232833"/>
                </a:cubicBezTo>
                <a:cubicBezTo>
                  <a:pt x="994834" y="319616"/>
                  <a:pt x="866775" y="422274"/>
                  <a:pt x="738717" y="524933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179388" y="3500438"/>
            <a:ext cx="8572500" cy="2357437"/>
            <a:chOff x="285720" y="3587752"/>
            <a:chExt cx="8572528" cy="2357454"/>
          </a:xfrm>
        </p:grpSpPr>
        <p:sp>
          <p:nvSpPr>
            <p:cNvPr id="36" name="Rectangle 5" descr="新闻纸"/>
            <p:cNvSpPr>
              <a:spLocks noChangeArrowheads="1"/>
            </p:cNvSpPr>
            <p:nvPr/>
          </p:nvSpPr>
          <p:spPr bwMode="auto">
            <a:xfrm>
              <a:off x="285720" y="3587752"/>
              <a:ext cx="8572528" cy="235745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305" name="Rectangle 3"/>
            <p:cNvSpPr txBox="1">
              <a:spLocks noChangeArrowheads="1"/>
            </p:cNvSpPr>
            <p:nvPr/>
          </p:nvSpPr>
          <p:spPr bwMode="auto">
            <a:xfrm>
              <a:off x="285720" y="3671902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17.16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743050" y="3670303"/>
              <a:ext cx="7000898" cy="2101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zh-CN" altLang="en-US" sz="2200">
                  <a:latin typeface="+mn-ea"/>
                  <a:ea typeface="+mn-ea"/>
                  <a:cs typeface="+mn-cs"/>
                </a:rPr>
                <a:t>设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是具有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k(k≥2)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个连通分支的平面图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的对偶图，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,m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,r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和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n,m,r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分别为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和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的顶点数，边数和面数，则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CN" sz="2200">
                  <a:latin typeface="+mn-ea"/>
                  <a:ea typeface="+mn-ea"/>
                  <a:cs typeface="+mn-cs"/>
                </a:rPr>
                <a:t>1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）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n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=r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CN" sz="2200">
                  <a:latin typeface="+mn-ea"/>
                  <a:ea typeface="+mn-ea"/>
                  <a:cs typeface="+mn-cs"/>
                </a:rPr>
                <a:t>2) m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=m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CN" sz="2200">
                  <a:latin typeface="+mn-ea"/>
                  <a:ea typeface="+mn-ea"/>
                  <a:cs typeface="+mn-cs"/>
                </a:rPr>
                <a:t>3) </a:t>
              </a:r>
              <a:r>
                <a:rPr lang="en-US" altLang="zh-CN" sz="2200" b="1">
                  <a:solidFill>
                    <a:srgbClr val="FF0000"/>
                  </a:solidFill>
                  <a:latin typeface="+mn-ea"/>
                  <a:ea typeface="+mn-ea"/>
                  <a:cs typeface="+mn-cs"/>
                </a:rPr>
                <a:t>r</a:t>
              </a:r>
              <a:r>
                <a:rPr lang="en-US" altLang="zh-CN" sz="2200" b="1" baseline="30000">
                  <a:solidFill>
                    <a:srgbClr val="FF0000"/>
                  </a:solidFill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 b="1">
                  <a:solidFill>
                    <a:srgbClr val="FF0000"/>
                  </a:solidFill>
                  <a:latin typeface="+mn-ea"/>
                  <a:ea typeface="+mn-ea"/>
                  <a:cs typeface="+mn-cs"/>
                </a:rPr>
                <a:t>=n-k+1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altLang="zh-CN" sz="2200">
                  <a:latin typeface="+mn-ea"/>
                  <a:ea typeface="+mn-ea"/>
                  <a:cs typeface="+mn-cs"/>
                </a:rPr>
                <a:t>4) 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设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的顶点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v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i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位于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G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的面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R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i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中，则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d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G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(v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i</a:t>
              </a:r>
              <a:r>
                <a:rPr lang="en-US" altLang="zh-CN" sz="2200" baseline="30000">
                  <a:latin typeface="+mn-ea"/>
                  <a:ea typeface="+mn-ea"/>
                  <a:cs typeface="+mn-cs"/>
                </a:rPr>
                <a:t>*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)=deg(R</a:t>
              </a:r>
              <a:r>
                <a:rPr lang="en-US" altLang="zh-CN" sz="2200" baseline="-25000">
                  <a:latin typeface="+mn-ea"/>
                  <a:ea typeface="+mn-ea"/>
                  <a:cs typeface="+mn-cs"/>
                </a:rPr>
                <a:t>i</a:t>
              </a:r>
              <a:r>
                <a:rPr lang="en-US" altLang="zh-CN" sz="2200">
                  <a:latin typeface="+mn-ea"/>
                  <a:ea typeface="+mn-ea"/>
                  <a:cs typeface="+mn-cs"/>
                </a:rPr>
                <a:t>)</a:t>
              </a:r>
              <a:r>
                <a:rPr lang="zh-CN" altLang="en-US" sz="2200">
                  <a:latin typeface="+mn-ea"/>
                  <a:ea typeface="+mn-ea"/>
                  <a:cs typeface="+mn-cs"/>
                </a:rPr>
                <a:t>。    </a:t>
              </a:r>
            </a:p>
          </p:txBody>
        </p:sp>
      </p:grpSp>
      <p:sp>
        <p:nvSpPr>
          <p:cNvPr id="34" name="椭圆形标注 33"/>
          <p:cNvSpPr/>
          <p:nvPr/>
        </p:nvSpPr>
        <p:spPr>
          <a:xfrm>
            <a:off x="3357563" y="4572000"/>
            <a:ext cx="2071687" cy="571500"/>
          </a:xfrm>
          <a:prstGeom prst="wedgeEllipseCallout">
            <a:avLst>
              <a:gd name="adj1" fmla="val -48903"/>
              <a:gd name="adj2" fmla="val 45833"/>
            </a:avLst>
          </a:prstGeom>
          <a:ln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/>
              <a:t>动手画画看</a:t>
            </a:r>
          </a:p>
        </p:txBody>
      </p:sp>
      <p:sp>
        <p:nvSpPr>
          <p:cNvPr id="14" name="椭圆 13"/>
          <p:cNvSpPr/>
          <p:nvPr/>
        </p:nvSpPr>
        <p:spPr>
          <a:xfrm>
            <a:off x="5624003" y="2520948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624003" y="1377940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38119" y="2520948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338119" y="1377940"/>
            <a:ext cx="214314" cy="214314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5" name="椭圆形标注 34"/>
          <p:cNvSpPr/>
          <p:nvPr/>
        </p:nvSpPr>
        <p:spPr>
          <a:xfrm>
            <a:off x="5643563" y="4500563"/>
            <a:ext cx="2786062" cy="571500"/>
          </a:xfrm>
          <a:prstGeom prst="wedgeEllipseCallout">
            <a:avLst>
              <a:gd name="adj1" fmla="val -68237"/>
              <a:gd name="adj2" fmla="val 60833"/>
            </a:avLst>
          </a:prstGeom>
          <a:ln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/>
              <a:t>无论原图如何</a:t>
            </a:r>
            <a:r>
              <a:rPr lang="en-US" altLang="zh-CN" sz="1600" b="1"/>
              <a:t>,</a:t>
            </a:r>
            <a:r>
              <a:rPr lang="zh-CN" altLang="en-US" sz="1600" b="1"/>
              <a:t>对偶图是连通的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自对偶图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85750" y="1428750"/>
            <a:ext cx="8572500" cy="6429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68291" name="Rectangle 3"/>
          <p:cNvSpPr txBox="1">
            <a:spLocks noChangeArrowheads="1"/>
          </p:cNvSpPr>
          <p:nvPr/>
        </p:nvSpPr>
        <p:spPr bwMode="auto">
          <a:xfrm>
            <a:off x="285750" y="1500188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定义 </a:t>
            </a:r>
            <a:r>
              <a:rPr lang="en-US" altLang="zh-CN" sz="2200" b="1">
                <a:latin typeface="Calibri" pitchFamily="34" charset="0"/>
              </a:rPr>
              <a:t>17.17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38" y="1466850"/>
            <a:ext cx="6429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若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G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的对偶图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G*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同构于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G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，则称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G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+mn-cs"/>
              </a:rPr>
              <a:t>为自对偶图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1472" y="4583126"/>
            <a:ext cx="285752" cy="285752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14348" y="3582994"/>
            <a:ext cx="285752" cy="285752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1571625" y="3616325"/>
            <a:ext cx="1303338" cy="1252538"/>
            <a:chOff x="2099733" y="2747433"/>
            <a:chExt cx="1303867" cy="1253071"/>
          </a:xfrm>
        </p:grpSpPr>
        <p:sp>
          <p:nvSpPr>
            <p:cNvPr id="8" name="椭圆 7"/>
            <p:cNvSpPr/>
            <p:nvPr/>
          </p:nvSpPr>
          <p:spPr>
            <a:xfrm>
              <a:off x="2500298" y="371475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2099733" y="2747433"/>
              <a:ext cx="1303867" cy="1113312"/>
            </a:xfrm>
            <a:custGeom>
              <a:avLst/>
              <a:gdLst>
                <a:gd name="connsiteX0" fmla="*/ 389467 w 1303867"/>
                <a:gd name="connsiteY0" fmla="*/ 1049867 h 1113367"/>
                <a:gd name="connsiteX1" fmla="*/ 21167 w 1303867"/>
                <a:gd name="connsiteY1" fmla="*/ 605367 h 1113367"/>
                <a:gd name="connsiteX2" fmla="*/ 262467 w 1303867"/>
                <a:gd name="connsiteY2" fmla="*/ 71967 h 1113367"/>
                <a:gd name="connsiteX3" fmla="*/ 1062567 w 1303867"/>
                <a:gd name="connsiteY3" fmla="*/ 173567 h 1113367"/>
                <a:gd name="connsiteX4" fmla="*/ 1240367 w 1303867"/>
                <a:gd name="connsiteY4" fmla="*/ 910167 h 1113367"/>
                <a:gd name="connsiteX5" fmla="*/ 681567 w 1303867"/>
                <a:gd name="connsiteY5" fmla="*/ 1113367 h 111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867" h="1113367">
                  <a:moveTo>
                    <a:pt x="389467" y="1049867"/>
                  </a:moveTo>
                  <a:cubicBezTo>
                    <a:pt x="215900" y="909108"/>
                    <a:pt x="42334" y="768350"/>
                    <a:pt x="21167" y="605367"/>
                  </a:cubicBezTo>
                  <a:cubicBezTo>
                    <a:pt x="0" y="442384"/>
                    <a:pt x="88900" y="143934"/>
                    <a:pt x="262467" y="71967"/>
                  </a:cubicBezTo>
                  <a:cubicBezTo>
                    <a:pt x="436034" y="0"/>
                    <a:pt x="899584" y="33867"/>
                    <a:pt x="1062567" y="173567"/>
                  </a:cubicBezTo>
                  <a:cubicBezTo>
                    <a:pt x="1225550" y="313267"/>
                    <a:pt x="1303867" y="753534"/>
                    <a:pt x="1240367" y="910167"/>
                  </a:cubicBezTo>
                  <a:cubicBezTo>
                    <a:pt x="1176867" y="1066800"/>
                    <a:pt x="929217" y="1090083"/>
                    <a:pt x="681567" y="1113367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2114550" y="3654425"/>
            <a:ext cx="1285875" cy="642938"/>
            <a:chOff x="2643174" y="2786058"/>
            <a:chExt cx="1285884" cy="642942"/>
          </a:xfrm>
        </p:grpSpPr>
        <p:sp>
          <p:nvSpPr>
            <p:cNvPr id="12" name="椭圆 11"/>
            <p:cNvSpPr/>
            <p:nvPr/>
          </p:nvSpPr>
          <p:spPr>
            <a:xfrm>
              <a:off x="2643174" y="3143248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643306" y="2786058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15" name="直接连接符 14"/>
            <p:cNvCxnSpPr>
              <a:stCxn id="0" idx="6"/>
              <a:endCxn id="0" idx="2"/>
            </p:cNvCxnSpPr>
            <p:nvPr/>
          </p:nvCxnSpPr>
          <p:spPr>
            <a:xfrm flipV="1">
              <a:off x="2928926" y="2928934"/>
              <a:ext cx="714380" cy="35719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3786188" y="3654425"/>
            <a:ext cx="1506537" cy="1285875"/>
            <a:chOff x="4637617" y="2786058"/>
            <a:chExt cx="1506019" cy="1285884"/>
          </a:xfrm>
        </p:grpSpPr>
        <p:sp>
          <p:nvSpPr>
            <p:cNvPr id="19" name="椭圆 18"/>
            <p:cNvSpPr/>
            <p:nvPr/>
          </p:nvSpPr>
          <p:spPr>
            <a:xfrm>
              <a:off x="4643438" y="3786190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857884" y="2786058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637617" y="2870197"/>
              <a:ext cx="1255280" cy="927106"/>
            </a:xfrm>
            <a:custGeom>
              <a:avLst/>
              <a:gdLst>
                <a:gd name="connsiteX0" fmla="*/ 124883 w 1255183"/>
                <a:gd name="connsiteY0" fmla="*/ 927100 h 927100"/>
                <a:gd name="connsiteX1" fmla="*/ 188383 w 1255183"/>
                <a:gd name="connsiteY1" fmla="*/ 203200 h 927100"/>
                <a:gd name="connsiteX2" fmla="*/ 1255183 w 1255183"/>
                <a:gd name="connsiteY2" fmla="*/ 0 h 927100"/>
                <a:gd name="connsiteX3" fmla="*/ 1255183 w 1255183"/>
                <a:gd name="connsiteY3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183" h="927100">
                  <a:moveTo>
                    <a:pt x="124883" y="927100"/>
                  </a:moveTo>
                  <a:cubicBezTo>
                    <a:pt x="62441" y="642408"/>
                    <a:pt x="0" y="357717"/>
                    <a:pt x="188383" y="203200"/>
                  </a:cubicBezTo>
                  <a:cubicBezTo>
                    <a:pt x="376766" y="48683"/>
                    <a:pt x="1255183" y="0"/>
                    <a:pt x="1255183" y="0"/>
                  </a:cubicBezTo>
                  <a:lnTo>
                    <a:pt x="1255183" y="0"/>
                  </a:ln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4902638" y="3009898"/>
              <a:ext cx="1180694" cy="977907"/>
            </a:xfrm>
            <a:custGeom>
              <a:avLst/>
              <a:gdLst>
                <a:gd name="connsiteX0" fmla="*/ 1181100 w 1181100"/>
                <a:gd name="connsiteY0" fmla="*/ 0 h 977900"/>
                <a:gd name="connsiteX1" fmla="*/ 952500 w 1181100"/>
                <a:gd name="connsiteY1" fmla="*/ 762000 h 977900"/>
                <a:gd name="connsiteX2" fmla="*/ 0 w 1181100"/>
                <a:gd name="connsiteY2" fmla="*/ 97790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100" h="977900">
                  <a:moveTo>
                    <a:pt x="1181100" y="0"/>
                  </a:moveTo>
                  <a:cubicBezTo>
                    <a:pt x="1165225" y="299508"/>
                    <a:pt x="1149350" y="599017"/>
                    <a:pt x="952500" y="762000"/>
                  </a:cubicBezTo>
                  <a:cubicBezTo>
                    <a:pt x="755650" y="924983"/>
                    <a:pt x="377825" y="951441"/>
                    <a:pt x="0" y="977900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4257675" y="3306763"/>
            <a:ext cx="1681163" cy="1765300"/>
            <a:chOff x="5109633" y="2438400"/>
            <a:chExt cx="1680634" cy="1765300"/>
          </a:xfrm>
        </p:grpSpPr>
        <p:sp>
          <p:nvSpPr>
            <p:cNvPr id="24" name="椭圆 23"/>
            <p:cNvSpPr/>
            <p:nvPr/>
          </p:nvSpPr>
          <p:spPr>
            <a:xfrm>
              <a:off x="5143504" y="3286124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6429388" y="371475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269921" y="3556000"/>
              <a:ext cx="1245795" cy="647700"/>
            </a:xfrm>
            <a:custGeom>
              <a:avLst/>
              <a:gdLst>
                <a:gd name="connsiteX0" fmla="*/ 25400 w 1244600"/>
                <a:gd name="connsiteY0" fmla="*/ 0 h 647700"/>
                <a:gd name="connsiteX1" fmla="*/ 203200 w 1244600"/>
                <a:gd name="connsiteY1" fmla="*/ 584200 h 647700"/>
                <a:gd name="connsiteX2" fmla="*/ 1244600 w 1244600"/>
                <a:gd name="connsiteY2" fmla="*/ 3810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4600" h="647700">
                  <a:moveTo>
                    <a:pt x="25400" y="0"/>
                  </a:moveTo>
                  <a:cubicBezTo>
                    <a:pt x="12700" y="260350"/>
                    <a:pt x="0" y="520700"/>
                    <a:pt x="203200" y="584200"/>
                  </a:cubicBezTo>
                  <a:cubicBezTo>
                    <a:pt x="406400" y="647700"/>
                    <a:pt x="825500" y="514350"/>
                    <a:pt x="1244600" y="381000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5109633" y="2438400"/>
              <a:ext cx="1680634" cy="1308100"/>
            </a:xfrm>
            <a:custGeom>
              <a:avLst/>
              <a:gdLst>
                <a:gd name="connsiteX0" fmla="*/ 198967 w 1680634"/>
                <a:gd name="connsiteY0" fmla="*/ 850900 h 1308100"/>
                <a:gd name="connsiteX1" fmla="*/ 198967 w 1680634"/>
                <a:gd name="connsiteY1" fmla="*/ 800100 h 1308100"/>
                <a:gd name="connsiteX2" fmla="*/ 211667 w 1680634"/>
                <a:gd name="connsiteY2" fmla="*/ 165100 h 1308100"/>
                <a:gd name="connsiteX3" fmla="*/ 1468967 w 1680634"/>
                <a:gd name="connsiteY3" fmla="*/ 190500 h 1308100"/>
                <a:gd name="connsiteX4" fmla="*/ 1481667 w 1680634"/>
                <a:gd name="connsiteY4" fmla="*/ 130810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34" h="1308100">
                  <a:moveTo>
                    <a:pt x="198967" y="850900"/>
                  </a:moveTo>
                  <a:cubicBezTo>
                    <a:pt x="198967" y="881591"/>
                    <a:pt x="196850" y="914400"/>
                    <a:pt x="198967" y="800100"/>
                  </a:cubicBezTo>
                  <a:cubicBezTo>
                    <a:pt x="201084" y="685800"/>
                    <a:pt x="0" y="266700"/>
                    <a:pt x="211667" y="165100"/>
                  </a:cubicBezTo>
                  <a:cubicBezTo>
                    <a:pt x="423334" y="63500"/>
                    <a:pt x="1257300" y="0"/>
                    <a:pt x="1468967" y="190500"/>
                  </a:cubicBezTo>
                  <a:cubicBezTo>
                    <a:pt x="1680634" y="381000"/>
                    <a:pt x="1581150" y="844550"/>
                    <a:pt x="1481667" y="1308100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6858000" y="3357563"/>
            <a:ext cx="1785938" cy="1714500"/>
            <a:chOff x="6858016" y="3357562"/>
            <a:chExt cx="1785950" cy="1714512"/>
          </a:xfrm>
        </p:grpSpPr>
        <p:sp>
          <p:nvSpPr>
            <p:cNvPr id="29" name="椭圆 28"/>
            <p:cNvSpPr/>
            <p:nvPr/>
          </p:nvSpPr>
          <p:spPr>
            <a:xfrm>
              <a:off x="6858016" y="335756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8358214" y="335756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858016" y="478632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358214" y="478632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35" name="直接连接符 34"/>
            <p:cNvCxnSpPr>
              <a:stCxn id="0" idx="5"/>
              <a:endCxn id="0" idx="1"/>
            </p:cNvCxnSpPr>
            <p:nvPr/>
          </p:nvCxnSpPr>
          <p:spPr>
            <a:xfrm rot="16200000" flipH="1">
              <a:off x="7138212" y="3566320"/>
              <a:ext cx="1225559" cy="129699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0" idx="3"/>
              <a:endCxn id="0" idx="7"/>
            </p:cNvCxnSpPr>
            <p:nvPr/>
          </p:nvCxnSpPr>
          <p:spPr>
            <a:xfrm rot="5400000">
              <a:off x="7138212" y="3566320"/>
              <a:ext cx="1225559" cy="129699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/>
          </p:nvSpPr>
          <p:spPr>
            <a:xfrm>
              <a:off x="7572396" y="4071942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39" name="直接连接符 38"/>
            <p:cNvCxnSpPr>
              <a:stCxn id="0" idx="6"/>
              <a:endCxn id="0" idx="2"/>
            </p:cNvCxnSpPr>
            <p:nvPr/>
          </p:nvCxnSpPr>
          <p:spPr>
            <a:xfrm>
              <a:off x="7143768" y="3500438"/>
              <a:ext cx="1214446" cy="158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0" idx="4"/>
              <a:endCxn id="0" idx="0"/>
            </p:cNvCxnSpPr>
            <p:nvPr/>
          </p:nvCxnSpPr>
          <p:spPr>
            <a:xfrm rot="5400000">
              <a:off x="6429389" y="4214817"/>
              <a:ext cx="1143008" cy="317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0" idx="4"/>
              <a:endCxn id="0" idx="0"/>
            </p:cNvCxnSpPr>
            <p:nvPr/>
          </p:nvCxnSpPr>
          <p:spPr>
            <a:xfrm rot="5400000">
              <a:off x="7929586" y="4214817"/>
              <a:ext cx="1143008" cy="317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0" idx="6"/>
              <a:endCxn id="0" idx="2"/>
            </p:cNvCxnSpPr>
            <p:nvPr/>
          </p:nvCxnSpPr>
          <p:spPr>
            <a:xfrm>
              <a:off x="7143768" y="4929198"/>
              <a:ext cx="1214446" cy="158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15696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平面图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14313" y="1357313"/>
            <a:ext cx="8572500" cy="1285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214313" y="1428750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定义 </a:t>
            </a:r>
            <a:r>
              <a:rPr lang="en-US" altLang="zh-CN" sz="2200" b="1">
                <a:latin typeface="Calibri" pitchFamily="34" charset="0"/>
              </a:rPr>
              <a:t>17.1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857375" y="1441450"/>
            <a:ext cx="66436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如果能将无向图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画在平面上使得除顶点外无处相交，则称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是可平面图，简称平面图。画出的无边相交的图称为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的平面嵌入，无平面嵌入的图称为非平面图。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8"/>
            <a:ext cx="3990975" cy="2962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000375"/>
            <a:ext cx="3333750" cy="27146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15696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平面图</a:t>
            </a:r>
          </a:p>
        </p:txBody>
      </p:sp>
      <p:sp>
        <p:nvSpPr>
          <p:cNvPr id="4" name="椭圆 3"/>
          <p:cNvSpPr/>
          <p:nvPr/>
        </p:nvSpPr>
        <p:spPr>
          <a:xfrm>
            <a:off x="2500298" y="1285860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71472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57356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86116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13" name="直接连接符 12"/>
          <p:cNvCxnSpPr>
            <a:stCxn id="0" idx="4"/>
            <a:endCxn id="0" idx="0"/>
          </p:cNvCxnSpPr>
          <p:nvPr/>
        </p:nvCxnSpPr>
        <p:spPr>
          <a:xfrm rot="5400000">
            <a:off x="1499394" y="2178844"/>
            <a:ext cx="1714500" cy="64293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0" idx="4"/>
            <a:endCxn id="0" idx="0"/>
          </p:cNvCxnSpPr>
          <p:nvPr/>
        </p:nvCxnSpPr>
        <p:spPr>
          <a:xfrm rot="16200000" flipH="1">
            <a:off x="2213769" y="2107407"/>
            <a:ext cx="1714500" cy="785812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749300" y="1285875"/>
            <a:ext cx="2714625" cy="2071688"/>
            <a:chOff x="750067" y="1285860"/>
            <a:chExt cx="2714644" cy="2071702"/>
          </a:xfrm>
        </p:grpSpPr>
        <p:sp>
          <p:nvSpPr>
            <p:cNvPr id="3" name="椭圆 2"/>
            <p:cNvSpPr/>
            <p:nvPr/>
          </p:nvSpPr>
          <p:spPr>
            <a:xfrm>
              <a:off x="1214414" y="1285860"/>
              <a:ext cx="357190" cy="357190"/>
            </a:xfrm>
            <a:prstGeom prst="ellipse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9" name="直接连接符 8"/>
            <p:cNvCxnSpPr>
              <a:stCxn id="0" idx="4"/>
              <a:endCxn id="0" idx="0"/>
            </p:cNvCxnSpPr>
            <p:nvPr/>
          </p:nvCxnSpPr>
          <p:spPr>
            <a:xfrm rot="5400000">
              <a:off x="214282" y="2178835"/>
              <a:ext cx="1714512" cy="64294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0" idx="4"/>
              <a:endCxn id="0" idx="0"/>
            </p:cNvCxnSpPr>
            <p:nvPr/>
          </p:nvCxnSpPr>
          <p:spPr>
            <a:xfrm rot="16200000" flipH="1">
              <a:off x="857225" y="2178835"/>
              <a:ext cx="1714512" cy="64294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0" idx="4"/>
              <a:endCxn id="0" idx="0"/>
            </p:cNvCxnSpPr>
            <p:nvPr/>
          </p:nvCxnSpPr>
          <p:spPr>
            <a:xfrm rot="16200000" flipH="1">
              <a:off x="1571605" y="1464455"/>
              <a:ext cx="1714512" cy="207170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直接连接符 22"/>
          <p:cNvCxnSpPr>
            <a:stCxn id="0" idx="4"/>
            <a:endCxn id="0" idx="0"/>
          </p:cNvCxnSpPr>
          <p:nvPr/>
        </p:nvCxnSpPr>
        <p:spPr>
          <a:xfrm rot="5400000">
            <a:off x="856457" y="1535906"/>
            <a:ext cx="1714500" cy="192881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组合 25"/>
          <p:cNvGrpSpPr>
            <a:grpSpLocks/>
          </p:cNvGrpSpPr>
          <p:nvPr/>
        </p:nvGrpSpPr>
        <p:grpSpPr bwMode="auto">
          <a:xfrm rot="10800000">
            <a:off x="749300" y="3714750"/>
            <a:ext cx="2714625" cy="2071688"/>
            <a:chOff x="785786" y="1285860"/>
            <a:chExt cx="2714643" cy="2071703"/>
          </a:xfrm>
        </p:grpSpPr>
        <p:sp>
          <p:nvSpPr>
            <p:cNvPr id="27" name="椭圆 26"/>
            <p:cNvSpPr/>
            <p:nvPr/>
          </p:nvSpPr>
          <p:spPr>
            <a:xfrm>
              <a:off x="1214414" y="1285860"/>
              <a:ext cx="357190" cy="357190"/>
            </a:xfrm>
            <a:prstGeom prst="ellipse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28" name="直接连接符 27"/>
            <p:cNvCxnSpPr>
              <a:stCxn id="0" idx="4"/>
              <a:endCxn id="0" idx="4"/>
            </p:cNvCxnSpPr>
            <p:nvPr/>
          </p:nvCxnSpPr>
          <p:spPr>
            <a:xfrm rot="16200000" flipH="1" flipV="1">
              <a:off x="240475" y="2188361"/>
              <a:ext cx="1714512" cy="60801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>
              <a:stCxn id="0" idx="4"/>
              <a:endCxn id="0" idx="4"/>
            </p:cNvCxnSpPr>
            <p:nvPr/>
          </p:nvCxnSpPr>
          <p:spPr>
            <a:xfrm rot="5400000" flipV="1">
              <a:off x="946124" y="2081204"/>
              <a:ext cx="1714512" cy="82233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0" idx="4"/>
              <a:endCxn id="0" idx="4"/>
            </p:cNvCxnSpPr>
            <p:nvPr/>
          </p:nvCxnSpPr>
          <p:spPr>
            <a:xfrm rot="5400000" flipV="1">
              <a:off x="1589066" y="1438262"/>
              <a:ext cx="1714512" cy="210821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椭圆 33"/>
          <p:cNvSpPr/>
          <p:nvPr/>
        </p:nvSpPr>
        <p:spPr>
          <a:xfrm>
            <a:off x="5143504" y="1357298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858148" y="1357298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143504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500826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858148" y="3357562"/>
            <a:ext cx="357190" cy="357190"/>
          </a:xfrm>
          <a:prstGeom prst="ellipse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41" name="直接连接符 40"/>
          <p:cNvCxnSpPr>
            <a:stCxn id="0" idx="4"/>
            <a:endCxn id="0" idx="0"/>
          </p:cNvCxnSpPr>
          <p:nvPr/>
        </p:nvCxnSpPr>
        <p:spPr>
          <a:xfrm rot="5400000">
            <a:off x="4500562" y="2535238"/>
            <a:ext cx="1643063" cy="1588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0" idx="4"/>
            <a:endCxn id="0" idx="0"/>
          </p:cNvCxnSpPr>
          <p:nvPr/>
        </p:nvCxnSpPr>
        <p:spPr>
          <a:xfrm rot="16200000" flipH="1">
            <a:off x="5180012" y="1857376"/>
            <a:ext cx="1643063" cy="1357312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0" idx="4"/>
            <a:endCxn id="0" idx="0"/>
          </p:cNvCxnSpPr>
          <p:nvPr/>
        </p:nvCxnSpPr>
        <p:spPr>
          <a:xfrm rot="16200000" flipH="1">
            <a:off x="5858669" y="1178719"/>
            <a:ext cx="1643063" cy="2714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5322888" y="1357313"/>
            <a:ext cx="2714625" cy="2000250"/>
            <a:chOff x="5322099" y="1357298"/>
            <a:chExt cx="2714644" cy="2001058"/>
          </a:xfrm>
        </p:grpSpPr>
        <p:sp>
          <p:nvSpPr>
            <p:cNvPr id="35" name="椭圆 34"/>
            <p:cNvSpPr/>
            <p:nvPr/>
          </p:nvSpPr>
          <p:spPr>
            <a:xfrm>
              <a:off x="6500826" y="1357298"/>
              <a:ext cx="357190" cy="357190"/>
            </a:xfrm>
            <a:prstGeom prst="ellipse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49" name="直接连接符 48"/>
            <p:cNvCxnSpPr>
              <a:stCxn id="0" idx="4"/>
              <a:endCxn id="0" idx="0"/>
            </p:cNvCxnSpPr>
            <p:nvPr/>
          </p:nvCxnSpPr>
          <p:spPr>
            <a:xfrm rot="5400000">
              <a:off x="5178896" y="1857832"/>
              <a:ext cx="1643727" cy="1357321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0" idx="0"/>
              <a:endCxn id="0" idx="4"/>
            </p:cNvCxnSpPr>
            <p:nvPr/>
          </p:nvCxnSpPr>
          <p:spPr>
            <a:xfrm rot="5400000" flipH="1" flipV="1">
              <a:off x="5857558" y="2534905"/>
              <a:ext cx="1643727" cy="3175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0" idx="0"/>
              <a:endCxn id="0" idx="4"/>
            </p:cNvCxnSpPr>
            <p:nvPr/>
          </p:nvCxnSpPr>
          <p:spPr>
            <a:xfrm rot="16200000" flipV="1">
              <a:off x="6536218" y="1857831"/>
              <a:ext cx="1643727" cy="1357323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5" name="直接连接符 54"/>
          <p:cNvCxnSpPr>
            <a:stCxn id="0" idx="4"/>
            <a:endCxn id="0" idx="0"/>
          </p:cNvCxnSpPr>
          <p:nvPr/>
        </p:nvCxnSpPr>
        <p:spPr>
          <a:xfrm rot="5400000">
            <a:off x="5858669" y="1178719"/>
            <a:ext cx="1643063" cy="27146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0" idx="0"/>
            <a:endCxn id="0" idx="4"/>
          </p:cNvCxnSpPr>
          <p:nvPr/>
        </p:nvCxnSpPr>
        <p:spPr>
          <a:xfrm rot="5400000" flipH="1" flipV="1">
            <a:off x="6537325" y="1857375"/>
            <a:ext cx="1643063" cy="1357313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endCxn id="0" idx="0"/>
          </p:cNvCxnSpPr>
          <p:nvPr/>
        </p:nvCxnSpPr>
        <p:spPr>
          <a:xfrm rot="5400000">
            <a:off x="7233444" y="2518569"/>
            <a:ext cx="1643063" cy="34925"/>
          </a:xfrm>
          <a:prstGeom prst="line">
            <a:avLst/>
          </a:pr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2" name="组合 61"/>
          <p:cNvGrpSpPr>
            <a:grpSpLocks/>
          </p:cNvGrpSpPr>
          <p:nvPr/>
        </p:nvGrpSpPr>
        <p:grpSpPr bwMode="auto">
          <a:xfrm rot="10800000">
            <a:off x="5322888" y="3714750"/>
            <a:ext cx="2714625" cy="2001838"/>
            <a:chOff x="5319718" y="1357298"/>
            <a:chExt cx="2714644" cy="2001059"/>
          </a:xfrm>
        </p:grpSpPr>
        <p:sp>
          <p:nvSpPr>
            <p:cNvPr id="63" name="椭圆 62"/>
            <p:cNvSpPr/>
            <p:nvPr/>
          </p:nvSpPr>
          <p:spPr>
            <a:xfrm>
              <a:off x="6500826" y="1357298"/>
              <a:ext cx="357190" cy="357190"/>
            </a:xfrm>
            <a:prstGeom prst="ellipse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64" name="直接连接符 63"/>
            <p:cNvCxnSpPr>
              <a:stCxn id="0" idx="4"/>
              <a:endCxn id="0" idx="4"/>
            </p:cNvCxnSpPr>
            <p:nvPr/>
          </p:nvCxnSpPr>
          <p:spPr>
            <a:xfrm rot="16200000" flipH="1" flipV="1">
              <a:off x="5177168" y="1848962"/>
              <a:ext cx="1644010" cy="1358910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>
              <a:stCxn id="0" idx="4"/>
              <a:endCxn id="0" idx="4"/>
            </p:cNvCxnSpPr>
            <p:nvPr/>
          </p:nvCxnSpPr>
          <p:spPr>
            <a:xfrm rot="16200000">
              <a:off x="5863767" y="2527623"/>
              <a:ext cx="1644010" cy="1588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0" idx="4"/>
              <a:endCxn id="0" idx="4"/>
            </p:cNvCxnSpPr>
            <p:nvPr/>
          </p:nvCxnSpPr>
          <p:spPr>
            <a:xfrm rot="5400000" flipH="1">
              <a:off x="6542427" y="1850550"/>
              <a:ext cx="1644010" cy="1355734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任意多边形 69"/>
          <p:cNvSpPr/>
          <p:nvPr/>
        </p:nvSpPr>
        <p:spPr>
          <a:xfrm>
            <a:off x="4757738" y="1162050"/>
            <a:ext cx="3141662" cy="2425700"/>
          </a:xfrm>
          <a:custGeom>
            <a:avLst/>
            <a:gdLst>
              <a:gd name="connsiteX0" fmla="*/ 372533 w 3141133"/>
              <a:gd name="connsiteY0" fmla="*/ 2355850 h 2425700"/>
              <a:gd name="connsiteX1" fmla="*/ 334433 w 3141133"/>
              <a:gd name="connsiteY1" fmla="*/ 2292350 h 2425700"/>
              <a:gd name="connsiteX2" fmla="*/ 80433 w 3141133"/>
              <a:gd name="connsiteY2" fmla="*/ 1555750 h 2425700"/>
              <a:gd name="connsiteX3" fmla="*/ 4233 w 3141133"/>
              <a:gd name="connsiteY3" fmla="*/ 920750 h 2425700"/>
              <a:gd name="connsiteX4" fmla="*/ 55033 w 3141133"/>
              <a:gd name="connsiteY4" fmla="*/ 311150 h 2425700"/>
              <a:gd name="connsiteX5" fmla="*/ 321733 w 3141133"/>
              <a:gd name="connsiteY5" fmla="*/ 44450 h 2425700"/>
              <a:gd name="connsiteX6" fmla="*/ 1566333 w 3141133"/>
              <a:gd name="connsiteY6" fmla="*/ 44450 h 2425700"/>
              <a:gd name="connsiteX7" fmla="*/ 2506133 w 3141133"/>
              <a:gd name="connsiteY7" fmla="*/ 171450 h 2425700"/>
              <a:gd name="connsiteX8" fmla="*/ 3141133 w 3141133"/>
              <a:gd name="connsiteY8" fmla="*/ 323850 h 242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133" h="2425700">
                <a:moveTo>
                  <a:pt x="372533" y="2355850"/>
                </a:moveTo>
                <a:cubicBezTo>
                  <a:pt x="377824" y="2390775"/>
                  <a:pt x="383116" y="2425700"/>
                  <a:pt x="334433" y="2292350"/>
                </a:cubicBezTo>
                <a:cubicBezTo>
                  <a:pt x="285750" y="2159000"/>
                  <a:pt x="135466" y="1784350"/>
                  <a:pt x="80433" y="1555750"/>
                </a:cubicBezTo>
                <a:cubicBezTo>
                  <a:pt x="25400" y="1327150"/>
                  <a:pt x="8466" y="1128183"/>
                  <a:pt x="4233" y="920750"/>
                </a:cubicBezTo>
                <a:cubicBezTo>
                  <a:pt x="0" y="713317"/>
                  <a:pt x="2116" y="457200"/>
                  <a:pt x="55033" y="311150"/>
                </a:cubicBezTo>
                <a:cubicBezTo>
                  <a:pt x="107950" y="165100"/>
                  <a:pt x="69850" y="88900"/>
                  <a:pt x="321733" y="44450"/>
                </a:cubicBezTo>
                <a:cubicBezTo>
                  <a:pt x="573616" y="0"/>
                  <a:pt x="1202266" y="23283"/>
                  <a:pt x="1566333" y="44450"/>
                </a:cubicBezTo>
                <a:cubicBezTo>
                  <a:pt x="1930400" y="65617"/>
                  <a:pt x="2243666" y="124883"/>
                  <a:pt x="2506133" y="171450"/>
                </a:cubicBezTo>
                <a:cubicBezTo>
                  <a:pt x="2768600" y="218017"/>
                  <a:pt x="2954866" y="270933"/>
                  <a:pt x="3141133" y="323850"/>
                </a:cubicBezTo>
              </a:path>
            </a:pathLst>
          </a:custGeom>
          <a:ln w="25400">
            <a:solidFill>
              <a:schemeClr val="tx1"/>
            </a:solidFill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43396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平面图的子图与母图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14313" y="1357313"/>
            <a:ext cx="8572500" cy="9286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14313" y="1428750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定理 </a:t>
            </a:r>
            <a:r>
              <a:rPr lang="en-US" altLang="zh-CN" sz="2200" b="1">
                <a:latin typeface="Calibri" pitchFamily="34" charset="0"/>
              </a:rPr>
              <a:t>17.1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643063" y="1428750"/>
            <a:ext cx="69294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平面图的子图都是平面图，非平面图的母图都是非平面图。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643188"/>
            <a:ext cx="2725738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000375"/>
            <a:ext cx="3113088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714500" y="5286375"/>
            <a:ext cx="6000750" cy="855663"/>
            <a:chOff x="1714480" y="5286388"/>
            <a:chExt cx="6000792" cy="855940"/>
          </a:xfrm>
        </p:grpSpPr>
        <p:sp>
          <p:nvSpPr>
            <p:cNvPr id="8" name="右箭头 7"/>
            <p:cNvSpPr/>
            <p:nvPr/>
          </p:nvSpPr>
          <p:spPr>
            <a:xfrm>
              <a:off x="4857752" y="5286388"/>
              <a:ext cx="2857520" cy="855940"/>
            </a:xfrm>
            <a:prstGeom prst="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95101" y="5534598"/>
              <a:ext cx="87716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ln w="1270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少儿简体" pitchFamily="65" charset="-122"/>
                  <a:ea typeface="方正少儿简体" pitchFamily="65" charset="-122"/>
                  <a:cs typeface="+mn-cs"/>
                </a:rPr>
                <a:t>简单化</a:t>
              </a:r>
              <a:endParaRPr lang="zh-CN" altLang="en-US" dirty="0">
                <a:ln w="127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少儿简体" pitchFamily="65" charset="-122"/>
                <a:ea typeface="方正少儿简体" pitchFamily="65" charset="-122"/>
                <a:cs typeface="+mn-cs"/>
              </a:endParaRPr>
            </a:p>
          </p:txBody>
        </p:sp>
        <p:sp>
          <p:nvSpPr>
            <p:cNvPr id="10" name="右箭头 9"/>
            <p:cNvSpPr/>
            <p:nvPr/>
          </p:nvSpPr>
          <p:spPr>
            <a:xfrm rot="10800000">
              <a:off x="1714480" y="5286388"/>
              <a:ext cx="2857520" cy="855940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57488" y="5547298"/>
              <a:ext cx="877163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>
                  <a:ln w="1270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方正少儿简体" pitchFamily="65" charset="-122"/>
                  <a:ea typeface="方正少儿简体" pitchFamily="65" charset="-122"/>
                  <a:cs typeface="+mn-cs"/>
                </a:rPr>
                <a:t>复杂化</a:t>
              </a:r>
              <a:endParaRPr lang="zh-CN" altLang="en-US" dirty="0">
                <a:ln w="127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少儿简体" pitchFamily="65" charset="-122"/>
                <a:ea typeface="方正少儿简体" pitchFamily="65" charset="-122"/>
                <a:cs typeface="+mn-cs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239713" y="1357313"/>
            <a:ext cx="8572500" cy="928687"/>
            <a:chOff x="239682" y="1357298"/>
            <a:chExt cx="8572528" cy="928694"/>
          </a:xfrm>
        </p:grpSpPr>
        <p:sp>
          <p:nvSpPr>
            <p:cNvPr id="13" name="Rectangle 5" descr="新闻纸"/>
            <p:cNvSpPr>
              <a:spLocks noChangeArrowheads="1"/>
            </p:cNvSpPr>
            <p:nvPr/>
          </p:nvSpPr>
          <p:spPr bwMode="auto">
            <a:xfrm>
              <a:off x="239682" y="1357298"/>
              <a:ext cx="8572528" cy="92869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6" name="Rectangle 3"/>
            <p:cNvSpPr txBox="1">
              <a:spLocks noChangeArrowheads="1"/>
            </p:cNvSpPr>
            <p:nvPr/>
          </p:nvSpPr>
          <p:spPr bwMode="auto">
            <a:xfrm>
              <a:off x="239682" y="1428748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17.2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19467" name="TextBox 14"/>
            <p:cNvSpPr txBox="1">
              <a:spLocks noChangeArrowheads="1"/>
            </p:cNvSpPr>
            <p:nvPr/>
          </p:nvSpPr>
          <p:spPr bwMode="auto">
            <a:xfrm>
              <a:off x="1668442" y="1428736"/>
              <a:ext cx="692948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>
                  <a:latin typeface="Calibri" pitchFamily="34" charset="0"/>
                </a:rPr>
                <a:t>设</a:t>
              </a:r>
              <a:r>
                <a:rPr lang="en-US" altLang="zh-CN" sz="2200">
                  <a:latin typeface="Calibri" pitchFamily="34" charset="0"/>
                </a:rPr>
                <a:t>G</a:t>
              </a:r>
              <a:r>
                <a:rPr lang="zh-CN" altLang="en-US" sz="2200">
                  <a:latin typeface="Calibri" pitchFamily="34" charset="0"/>
                </a:rPr>
                <a:t>是平面图，则在</a:t>
              </a:r>
              <a:r>
                <a:rPr lang="en-US" altLang="zh-CN" sz="2200">
                  <a:latin typeface="Calibri" pitchFamily="34" charset="0"/>
                </a:rPr>
                <a:t>G</a:t>
              </a:r>
              <a:r>
                <a:rPr lang="zh-CN" altLang="en-US" sz="2200">
                  <a:latin typeface="Calibri" pitchFamily="34" charset="0"/>
                </a:rPr>
                <a:t>中增加平行边或环后所得的图仍然为平面图。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边界</a:t>
            </a:r>
          </a:p>
        </p:txBody>
      </p:sp>
      <p:sp>
        <p:nvSpPr>
          <p:cNvPr id="3" name="Rectangle 5" descr="新闻纸"/>
          <p:cNvSpPr>
            <a:spLocks noChangeArrowheads="1"/>
          </p:cNvSpPr>
          <p:nvPr/>
        </p:nvSpPr>
        <p:spPr bwMode="auto">
          <a:xfrm>
            <a:off x="214313" y="1214438"/>
            <a:ext cx="8572500" cy="2000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214313" y="12985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定义 </a:t>
            </a:r>
            <a:r>
              <a:rPr lang="en-US" altLang="zh-CN" sz="2200" b="1">
                <a:latin typeface="Calibri" pitchFamily="34" charset="0"/>
              </a:rPr>
              <a:t>17.2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714500" y="1298575"/>
            <a:ext cx="6858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给定平面图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的平面嵌入，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的边将平面划分成若干个区域，每个区域都称为</a:t>
            </a:r>
            <a:r>
              <a:rPr lang="en-US" altLang="zh-CN" sz="2200">
                <a:latin typeface="Calibri" pitchFamily="34" charset="0"/>
              </a:rPr>
              <a:t>G</a:t>
            </a:r>
            <a:r>
              <a:rPr lang="zh-CN" altLang="en-US" sz="2200">
                <a:latin typeface="Calibri" pitchFamily="34" charset="0"/>
              </a:rPr>
              <a:t>的一个面。其中有一个面的面积无限，称为无限面或者外部面。其余的面的面积有限，称为有限面或内部面。包围每个面的所有边组成的回路组称为该面的边界，边界的长度称为面的次数。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429000"/>
            <a:ext cx="3643313" cy="253047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5026025" y="3500438"/>
            <a:ext cx="2176463" cy="1071562"/>
            <a:chOff x="5026028" y="3500438"/>
            <a:chExt cx="2176478" cy="1071570"/>
          </a:xfrm>
        </p:grpSpPr>
        <p:sp>
          <p:nvSpPr>
            <p:cNvPr id="9" name="椭圆 8"/>
            <p:cNvSpPr/>
            <p:nvPr/>
          </p:nvSpPr>
          <p:spPr>
            <a:xfrm>
              <a:off x="6130936" y="3500438"/>
              <a:ext cx="1071570" cy="107157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026028" y="3500438"/>
              <a:ext cx="1071570" cy="107157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00760" y="3929066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5026025" y="4929188"/>
            <a:ext cx="2727325" cy="1071562"/>
            <a:chOff x="5026028" y="4929198"/>
            <a:chExt cx="2727344" cy="1071570"/>
          </a:xfrm>
        </p:grpSpPr>
        <p:sp>
          <p:nvSpPr>
            <p:cNvPr id="10" name="椭圆 9"/>
            <p:cNvSpPr/>
            <p:nvPr/>
          </p:nvSpPr>
          <p:spPr>
            <a:xfrm>
              <a:off x="5026028" y="4929198"/>
              <a:ext cx="1071570" cy="107157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000760" y="5357826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681802" y="4929198"/>
              <a:ext cx="1071570" cy="107157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72264" y="5357826"/>
              <a:ext cx="214314" cy="214314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15" name="直接连接符 14"/>
            <p:cNvCxnSpPr>
              <a:stCxn id="0" idx="6"/>
              <a:endCxn id="0" idx="2"/>
            </p:cNvCxnSpPr>
            <p:nvPr/>
          </p:nvCxnSpPr>
          <p:spPr>
            <a:xfrm>
              <a:off x="6215074" y="5465777"/>
              <a:ext cx="357189" cy="1587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平面图的次数</a:t>
            </a:r>
          </a:p>
        </p:txBody>
      </p:sp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239713" y="1428750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定理 </a:t>
            </a:r>
            <a:r>
              <a:rPr lang="en-US" altLang="zh-CN" sz="2200" b="1">
                <a:latin typeface="Calibri" pitchFamily="34" charset="0"/>
              </a:rPr>
              <a:t>17.2</a:t>
            </a:r>
            <a:endParaRPr lang="zh-CN" altLang="en-US" sz="2200" b="1">
              <a:latin typeface="Calibri" pitchFamily="34" charset="0"/>
            </a:endParaRPr>
          </a:p>
        </p:txBody>
      </p:sp>
      <p:grpSp>
        <p:nvGrpSpPr>
          <p:cNvPr id="21507" name="组合 5"/>
          <p:cNvGrpSpPr>
            <a:grpSpLocks/>
          </p:cNvGrpSpPr>
          <p:nvPr/>
        </p:nvGrpSpPr>
        <p:grpSpPr bwMode="auto">
          <a:xfrm>
            <a:off x="239713" y="1357313"/>
            <a:ext cx="8572500" cy="642937"/>
            <a:chOff x="239682" y="1357298"/>
            <a:chExt cx="8572528" cy="928694"/>
          </a:xfrm>
        </p:grpSpPr>
        <p:sp>
          <p:nvSpPr>
            <p:cNvPr id="7" name="Rectangle 5" descr="新闻纸"/>
            <p:cNvSpPr>
              <a:spLocks noChangeArrowheads="1"/>
            </p:cNvSpPr>
            <p:nvPr/>
          </p:nvSpPr>
          <p:spPr bwMode="auto">
            <a:xfrm>
              <a:off x="239682" y="1357298"/>
              <a:ext cx="8572528" cy="92869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635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28" name="Rectangle 3"/>
            <p:cNvSpPr txBox="1">
              <a:spLocks noChangeArrowheads="1"/>
            </p:cNvSpPr>
            <p:nvPr/>
          </p:nvSpPr>
          <p:spPr bwMode="auto">
            <a:xfrm>
              <a:off x="239682" y="1428748"/>
              <a:ext cx="1571636" cy="428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</a:pPr>
              <a:r>
                <a:rPr lang="zh-CN" altLang="en-US" sz="2200" b="1">
                  <a:latin typeface="Calibri" pitchFamily="34" charset="0"/>
                </a:rPr>
                <a:t>定理 </a:t>
              </a:r>
              <a:r>
                <a:rPr lang="en-US" altLang="zh-CN" sz="2200" b="1">
                  <a:latin typeface="Calibri" pitchFamily="34" charset="0"/>
                </a:rPr>
                <a:t>17.3</a:t>
              </a:r>
              <a:endParaRPr lang="zh-CN" altLang="en-US" sz="2200" b="1">
                <a:latin typeface="Calibri" pitchFamily="34" charset="0"/>
              </a:endParaRPr>
            </a:p>
          </p:txBody>
        </p:sp>
        <p:sp>
          <p:nvSpPr>
            <p:cNvPr id="21529" name="TextBox 8"/>
            <p:cNvSpPr txBox="1">
              <a:spLocks noChangeArrowheads="1"/>
            </p:cNvSpPr>
            <p:nvPr/>
          </p:nvSpPr>
          <p:spPr bwMode="auto">
            <a:xfrm>
              <a:off x="1668442" y="1428736"/>
              <a:ext cx="692948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>
                  <a:latin typeface="Calibri" pitchFamily="34" charset="0"/>
                </a:rPr>
                <a:t>平面图所有面的次数之和等于边数的两倍。</a:t>
              </a: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1214438" y="2714625"/>
            <a:ext cx="1714500" cy="1928813"/>
            <a:chOff x="1214414" y="2714620"/>
            <a:chExt cx="1714512" cy="1928826"/>
          </a:xfrm>
        </p:grpSpPr>
        <p:sp>
          <p:nvSpPr>
            <p:cNvPr id="10" name="椭圆 9"/>
            <p:cNvSpPr/>
            <p:nvPr/>
          </p:nvSpPr>
          <p:spPr>
            <a:xfrm>
              <a:off x="1214414" y="4357694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643174" y="2714620"/>
              <a:ext cx="285752" cy="285752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dirty="0">
                <a:latin typeface="仿宋_GB2312" pitchFamily="49" charset="-122"/>
                <a:ea typeface="仿宋_GB2312" pitchFamily="49" charset="-122"/>
              </a:endParaRPr>
            </a:p>
          </p:txBody>
        </p:sp>
        <p:cxnSp>
          <p:nvCxnSpPr>
            <p:cNvPr id="13" name="直接连接符 12"/>
            <p:cNvCxnSpPr>
              <a:stCxn id="0" idx="3"/>
              <a:endCxn id="0" idx="7"/>
            </p:cNvCxnSpPr>
            <p:nvPr/>
          </p:nvCxnSpPr>
          <p:spPr>
            <a:xfrm rot="5400000">
              <a:off x="1351733" y="3066254"/>
              <a:ext cx="1439873" cy="1225559"/>
            </a:xfrm>
            <a:prstGeom prst="line">
              <a:avLst/>
            </a:pr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2721268">
            <a:off x="475457" y="3132931"/>
            <a:ext cx="215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rgbClr val="C00000"/>
                </a:solidFill>
                <a:latin typeface="方正少儿简体"/>
                <a:ea typeface="方正少儿简体"/>
                <a:cs typeface="方正少儿简体"/>
              </a:rPr>
              <a:t>边界必须是回路</a:t>
            </a: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4643438" y="2786063"/>
            <a:ext cx="1873250" cy="2027237"/>
            <a:chOff x="3699933" y="2618317"/>
            <a:chExt cx="1873250" cy="2027766"/>
          </a:xfrm>
        </p:grpSpPr>
        <p:sp>
          <p:nvSpPr>
            <p:cNvPr id="20" name="任意多边形 19"/>
            <p:cNvSpPr/>
            <p:nvPr/>
          </p:nvSpPr>
          <p:spPr>
            <a:xfrm>
              <a:off x="3699933" y="2618317"/>
              <a:ext cx="1873250" cy="2027766"/>
            </a:xfrm>
            <a:custGeom>
              <a:avLst/>
              <a:gdLst>
                <a:gd name="connsiteX0" fmla="*/ 59267 w 1873250"/>
                <a:gd name="connsiteY0" fmla="*/ 1674283 h 2027766"/>
                <a:gd name="connsiteX1" fmla="*/ 84667 w 1873250"/>
                <a:gd name="connsiteY1" fmla="*/ 848783 h 2027766"/>
                <a:gd name="connsiteX2" fmla="*/ 567267 w 1873250"/>
                <a:gd name="connsiteY2" fmla="*/ 124883 h 2027766"/>
                <a:gd name="connsiteX3" fmla="*/ 1481667 w 1873250"/>
                <a:gd name="connsiteY3" fmla="*/ 99483 h 2027766"/>
                <a:gd name="connsiteX4" fmla="*/ 1837267 w 1873250"/>
                <a:gd name="connsiteY4" fmla="*/ 683683 h 2027766"/>
                <a:gd name="connsiteX5" fmla="*/ 1697567 w 1873250"/>
                <a:gd name="connsiteY5" fmla="*/ 1534583 h 2027766"/>
                <a:gd name="connsiteX6" fmla="*/ 821267 w 1873250"/>
                <a:gd name="connsiteY6" fmla="*/ 1966383 h 2027766"/>
                <a:gd name="connsiteX7" fmla="*/ 287867 w 1873250"/>
                <a:gd name="connsiteY7" fmla="*/ 1902883 h 20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3250" h="2027766">
                  <a:moveTo>
                    <a:pt x="59267" y="1674283"/>
                  </a:moveTo>
                  <a:cubicBezTo>
                    <a:pt x="29633" y="1390649"/>
                    <a:pt x="0" y="1107016"/>
                    <a:pt x="84667" y="848783"/>
                  </a:cubicBezTo>
                  <a:cubicBezTo>
                    <a:pt x="169334" y="590550"/>
                    <a:pt x="334434" y="249766"/>
                    <a:pt x="567267" y="124883"/>
                  </a:cubicBezTo>
                  <a:cubicBezTo>
                    <a:pt x="800100" y="0"/>
                    <a:pt x="1270000" y="6350"/>
                    <a:pt x="1481667" y="99483"/>
                  </a:cubicBezTo>
                  <a:cubicBezTo>
                    <a:pt x="1693334" y="192616"/>
                    <a:pt x="1801284" y="444500"/>
                    <a:pt x="1837267" y="683683"/>
                  </a:cubicBezTo>
                  <a:cubicBezTo>
                    <a:pt x="1873250" y="922866"/>
                    <a:pt x="1866900" y="1320800"/>
                    <a:pt x="1697567" y="1534583"/>
                  </a:cubicBezTo>
                  <a:cubicBezTo>
                    <a:pt x="1528234" y="1748366"/>
                    <a:pt x="1056217" y="1905000"/>
                    <a:pt x="821267" y="1966383"/>
                  </a:cubicBezTo>
                  <a:cubicBezTo>
                    <a:pt x="586317" y="2027766"/>
                    <a:pt x="437092" y="1965324"/>
                    <a:pt x="287867" y="1902883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 w="sm" len="sm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12" name="组合 15"/>
            <p:cNvGrpSpPr>
              <a:grpSpLocks/>
            </p:cNvGrpSpPr>
            <p:nvPr/>
          </p:nvGrpSpPr>
          <p:grpSpPr bwMode="auto">
            <a:xfrm>
              <a:off x="3714744" y="2643182"/>
              <a:ext cx="1714512" cy="1928826"/>
              <a:chOff x="1214414" y="2714620"/>
              <a:chExt cx="1714512" cy="192882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214414" y="4357694"/>
                <a:ext cx="285752" cy="285752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dirty="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643174" y="2714620"/>
                <a:ext cx="285752" cy="285752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dirty="0">
                  <a:latin typeface="仿宋_GB2312" pitchFamily="49" charset="-122"/>
                  <a:ea typeface="仿宋_GB2312" pitchFamily="49" charset="-122"/>
                </a:endParaRPr>
              </a:p>
            </p:txBody>
          </p:sp>
          <p:cxnSp>
            <p:nvCxnSpPr>
              <p:cNvPr id="19" name="直接连接符 18"/>
              <p:cNvCxnSpPr>
                <a:stCxn id="0" idx="3"/>
                <a:endCxn id="0" idx="7"/>
              </p:cNvCxnSpPr>
              <p:nvPr/>
            </p:nvCxnSpPr>
            <p:spPr>
              <a:xfrm rot="5400000">
                <a:off x="1351814" y="3066250"/>
                <a:ext cx="1438650" cy="122555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24929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黑体" pitchFamily="49" charset="-122"/>
                <a:ea typeface="黑体" pitchFamily="49" charset="-122"/>
                <a:cs typeface="+mn-cs"/>
              </a:rPr>
              <a:t>极大平面图</a:t>
            </a:r>
          </a:p>
        </p:txBody>
      </p:sp>
      <p:sp>
        <p:nvSpPr>
          <p:cNvPr id="4" name="Rectangle 5" descr="新闻纸"/>
          <p:cNvSpPr>
            <a:spLocks noChangeArrowheads="1"/>
          </p:cNvSpPr>
          <p:nvPr/>
        </p:nvSpPr>
        <p:spPr bwMode="auto">
          <a:xfrm>
            <a:off x="214313" y="1214438"/>
            <a:ext cx="8572500" cy="9286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214313" y="12985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定义 </a:t>
            </a:r>
            <a:r>
              <a:rPr lang="en-US" altLang="zh-CN" sz="2200" b="1">
                <a:latin typeface="Calibri" pitchFamily="34" charset="0"/>
              </a:rPr>
              <a:t>17.3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14500" y="1285875"/>
            <a:ext cx="69294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>
                <a:latin typeface="+mn-ea"/>
                <a:ea typeface="+mn-ea"/>
                <a:cs typeface="+mn-cs"/>
              </a:rPr>
              <a:t>设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为简单平面图，若在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的任意不相邻的顶点</a:t>
            </a:r>
            <a:r>
              <a:rPr lang="en-US" altLang="zh-CN" sz="2200">
                <a:latin typeface="+mn-ea"/>
                <a:ea typeface="+mn-ea"/>
                <a:cs typeface="+mn-cs"/>
              </a:rPr>
              <a:t>u</a:t>
            </a:r>
            <a:r>
              <a:rPr lang="zh-CN" altLang="en-US" sz="2200">
                <a:latin typeface="+mn-ea"/>
                <a:ea typeface="+mn-ea"/>
                <a:cs typeface="+mn-cs"/>
              </a:rPr>
              <a:t>，</a:t>
            </a:r>
            <a:r>
              <a:rPr lang="en-US" altLang="zh-CN" sz="2200">
                <a:latin typeface="+mn-ea"/>
                <a:ea typeface="+mn-ea"/>
                <a:cs typeface="+mn-cs"/>
              </a:rPr>
              <a:t>v</a:t>
            </a:r>
            <a:r>
              <a:rPr lang="zh-CN" altLang="en-US" sz="2200">
                <a:latin typeface="+mn-ea"/>
                <a:ea typeface="+mn-ea"/>
                <a:cs typeface="+mn-cs"/>
              </a:rPr>
              <a:t>之间加边</a:t>
            </a:r>
            <a:r>
              <a:rPr lang="en-US" altLang="zh-CN" sz="2200">
                <a:latin typeface="+mn-ea"/>
                <a:ea typeface="+mn-ea"/>
                <a:cs typeface="+mn-cs"/>
              </a:rPr>
              <a:t>(u,v)</a:t>
            </a:r>
            <a:r>
              <a:rPr lang="zh-CN" altLang="en-US" sz="2200">
                <a:latin typeface="+mn-ea"/>
                <a:ea typeface="+mn-ea"/>
                <a:cs typeface="+mn-cs"/>
              </a:rPr>
              <a:t>，所得图为非平面图， 则称</a:t>
            </a:r>
            <a:r>
              <a:rPr lang="en-US" altLang="zh-CN" sz="2200">
                <a:latin typeface="+mn-ea"/>
                <a:ea typeface="+mn-ea"/>
                <a:cs typeface="+mn-cs"/>
              </a:rPr>
              <a:t>G</a:t>
            </a:r>
            <a:r>
              <a:rPr lang="zh-CN" altLang="en-US" sz="2200">
                <a:latin typeface="+mn-ea"/>
                <a:ea typeface="+mn-ea"/>
                <a:cs typeface="+mn-cs"/>
              </a:rPr>
              <a:t>为极大平面图。</a:t>
            </a:r>
          </a:p>
        </p:txBody>
      </p:sp>
      <p:sp>
        <p:nvSpPr>
          <p:cNvPr id="6" name="Rectangle 5" descr="新闻纸"/>
          <p:cNvSpPr>
            <a:spLocks noChangeArrowheads="1"/>
          </p:cNvSpPr>
          <p:nvPr/>
        </p:nvSpPr>
        <p:spPr bwMode="auto">
          <a:xfrm>
            <a:off x="214313" y="2286000"/>
            <a:ext cx="8572500" cy="928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2534" name="Rectangle 3"/>
          <p:cNvSpPr txBox="1">
            <a:spLocks noChangeArrowheads="1"/>
          </p:cNvSpPr>
          <p:nvPr/>
        </p:nvSpPr>
        <p:spPr bwMode="auto">
          <a:xfrm>
            <a:off x="214313" y="2357438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定理 </a:t>
            </a:r>
            <a:r>
              <a:rPr lang="en-US" altLang="zh-CN" sz="2200" b="1">
                <a:latin typeface="Calibri" pitchFamily="34" charset="0"/>
              </a:rPr>
              <a:t>17.4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1831975" y="2382838"/>
            <a:ext cx="6786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>
                <a:latin typeface="Calibri" pitchFamily="34" charset="0"/>
              </a:rPr>
              <a:t>极大平面图是连通的。并且其阶数大于等于</a:t>
            </a:r>
            <a:r>
              <a:rPr lang="en-US" altLang="zh-CN" sz="2200">
                <a:latin typeface="Calibri" pitchFamily="34" charset="0"/>
              </a:rPr>
              <a:t>3</a:t>
            </a:r>
            <a:r>
              <a:rPr lang="zh-CN" altLang="en-US" sz="2200">
                <a:latin typeface="Calibri" pitchFamily="34" charset="0"/>
              </a:rPr>
              <a:t>时没有割点和桥。</a:t>
            </a:r>
          </a:p>
        </p:txBody>
      </p:sp>
      <p:sp>
        <p:nvSpPr>
          <p:cNvPr id="11" name="Rectangle 5" descr="新闻纸"/>
          <p:cNvSpPr>
            <a:spLocks noChangeArrowheads="1"/>
          </p:cNvSpPr>
          <p:nvPr/>
        </p:nvSpPr>
        <p:spPr bwMode="auto">
          <a:xfrm>
            <a:off x="214313" y="3357563"/>
            <a:ext cx="8572500" cy="9286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63500" dir="27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22537" name="Rectangle 3"/>
          <p:cNvSpPr txBox="1">
            <a:spLocks noChangeArrowheads="1"/>
          </p:cNvSpPr>
          <p:nvPr/>
        </p:nvSpPr>
        <p:spPr bwMode="auto">
          <a:xfrm>
            <a:off x="214313" y="3429000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sz="2200" b="1">
                <a:latin typeface="Calibri" pitchFamily="34" charset="0"/>
              </a:rPr>
              <a:t>定理 </a:t>
            </a:r>
            <a:r>
              <a:rPr lang="en-US" altLang="zh-CN" sz="2200" b="1">
                <a:latin typeface="Calibri" pitchFamily="34" charset="0"/>
              </a:rPr>
              <a:t>17.5</a:t>
            </a:r>
            <a:endParaRPr lang="zh-CN" altLang="en-US" sz="2200" b="1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1975" y="3454400"/>
            <a:ext cx="67865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latin typeface="+mn-lt"/>
                <a:ea typeface="+mn-ea"/>
                <a:cs typeface="+mn-cs"/>
              </a:rPr>
              <a:t>设</a:t>
            </a:r>
            <a:r>
              <a:rPr lang="en-US" altLang="zh-CN" sz="2200" dirty="0">
                <a:latin typeface="+mn-lt"/>
                <a:ea typeface="+mn-ea"/>
                <a:cs typeface="+mn-cs"/>
              </a:rPr>
              <a:t>G</a:t>
            </a:r>
            <a:r>
              <a:rPr lang="zh-CN" altLang="en-US" sz="2200" dirty="0">
                <a:latin typeface="+mn-lt"/>
                <a:ea typeface="+mn-ea"/>
                <a:cs typeface="+mn-cs"/>
              </a:rPr>
              <a:t>是</a:t>
            </a:r>
            <a:r>
              <a:rPr lang="en-US" altLang="zh-CN" sz="2200" dirty="0">
                <a:latin typeface="+mn-ea"/>
                <a:ea typeface="+mn-ea"/>
                <a:cs typeface="+mn-cs"/>
              </a:rPr>
              <a:t>n(n≥3)</a:t>
            </a:r>
            <a:r>
              <a:rPr lang="zh-CN" altLang="en-US" sz="2200" dirty="0">
                <a:latin typeface="+mn-ea"/>
                <a:ea typeface="+mn-ea"/>
                <a:cs typeface="+mn-cs"/>
              </a:rPr>
              <a:t>阶简单连通的平面图，</a:t>
            </a:r>
            <a:r>
              <a:rPr lang="en-US" altLang="zh-CN" sz="2200" dirty="0">
                <a:latin typeface="+mn-ea"/>
                <a:ea typeface="+mn-ea"/>
                <a:cs typeface="+mn-cs"/>
              </a:rPr>
              <a:t>G</a:t>
            </a:r>
            <a:r>
              <a:rPr lang="zh-CN" altLang="en-US" sz="2200" dirty="0">
                <a:latin typeface="+mn-ea"/>
                <a:ea typeface="+mn-ea"/>
                <a:cs typeface="+mn-cs"/>
              </a:rPr>
              <a:t>为极大平面图当且仅当</a:t>
            </a:r>
            <a:r>
              <a:rPr lang="en-US" altLang="zh-CN" sz="2200" dirty="0">
                <a:latin typeface="+mn-ea"/>
                <a:ea typeface="+mn-ea"/>
                <a:cs typeface="+mn-cs"/>
              </a:rPr>
              <a:t>G</a:t>
            </a:r>
            <a:r>
              <a:rPr lang="zh-CN" altLang="en-US" sz="2200" dirty="0">
                <a:latin typeface="+mn-ea"/>
                <a:ea typeface="+mn-ea"/>
                <a:cs typeface="+mn-cs"/>
              </a:rPr>
              <a:t>的每个面的次数均为</a:t>
            </a:r>
            <a:r>
              <a:rPr lang="en-US" altLang="zh-CN" sz="2200" dirty="0">
                <a:latin typeface="+mn-ea"/>
                <a:ea typeface="+mn-ea"/>
                <a:cs typeface="+mn-cs"/>
              </a:rPr>
              <a:t>3</a:t>
            </a:r>
            <a:r>
              <a:rPr lang="zh-CN" altLang="en-US" sz="2200" dirty="0">
                <a:latin typeface="+mn-ea"/>
                <a:ea typeface="+mn-ea"/>
                <a:cs typeface="+mn-cs"/>
              </a:rPr>
              <a:t>。</a:t>
            </a:r>
          </a:p>
        </p:txBody>
      </p:sp>
      <p:sp>
        <p:nvSpPr>
          <p:cNvPr id="29" name="椭圆 28"/>
          <p:cNvSpPr/>
          <p:nvPr/>
        </p:nvSpPr>
        <p:spPr>
          <a:xfrm>
            <a:off x="2214546" y="5214950"/>
            <a:ext cx="214314" cy="214314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928794" y="4572008"/>
            <a:ext cx="214314" cy="214314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2714612" y="4572008"/>
            <a:ext cx="214314" cy="214314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790575" y="4543425"/>
            <a:ext cx="1562100" cy="1295400"/>
          </a:xfrm>
          <a:custGeom>
            <a:avLst/>
            <a:gdLst>
              <a:gd name="connsiteX0" fmla="*/ 1514475 w 1562100"/>
              <a:gd name="connsiteY0" fmla="*/ 666750 h 1295400"/>
              <a:gd name="connsiteX1" fmla="*/ 1504950 w 1562100"/>
              <a:gd name="connsiteY1" fmla="*/ 571500 h 1295400"/>
              <a:gd name="connsiteX2" fmla="*/ 1476375 w 1562100"/>
              <a:gd name="connsiteY2" fmla="*/ 495300 h 1295400"/>
              <a:gd name="connsiteX3" fmla="*/ 1438275 w 1562100"/>
              <a:gd name="connsiteY3" fmla="*/ 438150 h 1295400"/>
              <a:gd name="connsiteX4" fmla="*/ 1400175 w 1562100"/>
              <a:gd name="connsiteY4" fmla="*/ 381000 h 1295400"/>
              <a:gd name="connsiteX5" fmla="*/ 1381125 w 1562100"/>
              <a:gd name="connsiteY5" fmla="*/ 352425 h 1295400"/>
              <a:gd name="connsiteX6" fmla="*/ 1362075 w 1562100"/>
              <a:gd name="connsiteY6" fmla="*/ 276225 h 1295400"/>
              <a:gd name="connsiteX7" fmla="*/ 1304925 w 1562100"/>
              <a:gd name="connsiteY7" fmla="*/ 180975 h 1295400"/>
              <a:gd name="connsiteX8" fmla="*/ 1276350 w 1562100"/>
              <a:gd name="connsiteY8" fmla="*/ 152400 h 1295400"/>
              <a:gd name="connsiteX9" fmla="*/ 1219200 w 1562100"/>
              <a:gd name="connsiteY9" fmla="*/ 114300 h 1295400"/>
              <a:gd name="connsiteX10" fmla="*/ 1171575 w 1562100"/>
              <a:gd name="connsiteY10" fmla="*/ 104775 h 1295400"/>
              <a:gd name="connsiteX11" fmla="*/ 1085850 w 1562100"/>
              <a:gd name="connsiteY11" fmla="*/ 66675 h 1295400"/>
              <a:gd name="connsiteX12" fmla="*/ 1019175 w 1562100"/>
              <a:gd name="connsiteY12" fmla="*/ 38100 h 1295400"/>
              <a:gd name="connsiteX13" fmla="*/ 904875 w 1562100"/>
              <a:gd name="connsiteY13" fmla="*/ 28575 h 1295400"/>
              <a:gd name="connsiteX14" fmla="*/ 857250 w 1562100"/>
              <a:gd name="connsiteY14" fmla="*/ 19050 h 1295400"/>
              <a:gd name="connsiteX15" fmla="*/ 742950 w 1562100"/>
              <a:gd name="connsiteY15" fmla="*/ 0 h 1295400"/>
              <a:gd name="connsiteX16" fmla="*/ 390525 w 1562100"/>
              <a:gd name="connsiteY16" fmla="*/ 9525 h 1295400"/>
              <a:gd name="connsiteX17" fmla="*/ 323850 w 1562100"/>
              <a:gd name="connsiteY17" fmla="*/ 28575 h 1295400"/>
              <a:gd name="connsiteX18" fmla="*/ 228600 w 1562100"/>
              <a:gd name="connsiteY18" fmla="*/ 57150 h 1295400"/>
              <a:gd name="connsiteX19" fmla="*/ 142875 w 1562100"/>
              <a:gd name="connsiteY19" fmla="*/ 104775 h 1295400"/>
              <a:gd name="connsiteX20" fmla="*/ 123825 w 1562100"/>
              <a:gd name="connsiteY20" fmla="*/ 133350 h 1295400"/>
              <a:gd name="connsiteX21" fmla="*/ 95250 w 1562100"/>
              <a:gd name="connsiteY21" fmla="*/ 152400 h 1295400"/>
              <a:gd name="connsiteX22" fmla="*/ 57150 w 1562100"/>
              <a:gd name="connsiteY22" fmla="*/ 209550 h 1295400"/>
              <a:gd name="connsiteX23" fmla="*/ 47625 w 1562100"/>
              <a:gd name="connsiteY23" fmla="*/ 247650 h 1295400"/>
              <a:gd name="connsiteX24" fmla="*/ 28575 w 1562100"/>
              <a:gd name="connsiteY24" fmla="*/ 304800 h 1295400"/>
              <a:gd name="connsiteX25" fmla="*/ 19050 w 1562100"/>
              <a:gd name="connsiteY25" fmla="*/ 371475 h 1295400"/>
              <a:gd name="connsiteX26" fmla="*/ 9525 w 1562100"/>
              <a:gd name="connsiteY26" fmla="*/ 400050 h 1295400"/>
              <a:gd name="connsiteX27" fmla="*/ 0 w 1562100"/>
              <a:gd name="connsiteY27" fmla="*/ 447675 h 1295400"/>
              <a:gd name="connsiteX28" fmla="*/ 19050 w 1562100"/>
              <a:gd name="connsiteY28" fmla="*/ 704850 h 1295400"/>
              <a:gd name="connsiteX29" fmla="*/ 28575 w 1562100"/>
              <a:gd name="connsiteY29" fmla="*/ 742950 h 1295400"/>
              <a:gd name="connsiteX30" fmla="*/ 57150 w 1562100"/>
              <a:gd name="connsiteY30" fmla="*/ 828675 h 1295400"/>
              <a:gd name="connsiteX31" fmla="*/ 76200 w 1562100"/>
              <a:gd name="connsiteY31" fmla="*/ 904875 h 1295400"/>
              <a:gd name="connsiteX32" fmla="*/ 114300 w 1562100"/>
              <a:gd name="connsiteY32" fmla="*/ 942975 h 1295400"/>
              <a:gd name="connsiteX33" fmla="*/ 161925 w 1562100"/>
              <a:gd name="connsiteY33" fmla="*/ 1000125 h 1295400"/>
              <a:gd name="connsiteX34" fmla="*/ 276225 w 1562100"/>
              <a:gd name="connsiteY34" fmla="*/ 1066800 h 1295400"/>
              <a:gd name="connsiteX35" fmla="*/ 342900 w 1562100"/>
              <a:gd name="connsiteY35" fmla="*/ 1114425 h 1295400"/>
              <a:gd name="connsiteX36" fmla="*/ 428625 w 1562100"/>
              <a:gd name="connsiteY36" fmla="*/ 1143000 h 1295400"/>
              <a:gd name="connsiteX37" fmla="*/ 523875 w 1562100"/>
              <a:gd name="connsiteY37" fmla="*/ 1190625 h 1295400"/>
              <a:gd name="connsiteX38" fmla="*/ 609600 w 1562100"/>
              <a:gd name="connsiteY38" fmla="*/ 1209675 h 1295400"/>
              <a:gd name="connsiteX39" fmla="*/ 685800 w 1562100"/>
              <a:gd name="connsiteY39" fmla="*/ 1247775 h 1295400"/>
              <a:gd name="connsiteX40" fmla="*/ 895350 w 1562100"/>
              <a:gd name="connsiteY40" fmla="*/ 1266825 h 1295400"/>
              <a:gd name="connsiteX41" fmla="*/ 1038225 w 1562100"/>
              <a:gd name="connsiteY41" fmla="*/ 1295400 h 1295400"/>
              <a:gd name="connsiteX42" fmla="*/ 1247775 w 1562100"/>
              <a:gd name="connsiteY42" fmla="*/ 1285875 h 1295400"/>
              <a:gd name="connsiteX43" fmla="*/ 1295400 w 1562100"/>
              <a:gd name="connsiteY43" fmla="*/ 1238250 h 1295400"/>
              <a:gd name="connsiteX44" fmla="*/ 1352550 w 1562100"/>
              <a:gd name="connsiteY44" fmla="*/ 1152525 h 1295400"/>
              <a:gd name="connsiteX45" fmla="*/ 1476375 w 1562100"/>
              <a:gd name="connsiteY45" fmla="*/ 1038225 h 1295400"/>
              <a:gd name="connsiteX46" fmla="*/ 1514475 w 1562100"/>
              <a:gd name="connsiteY46" fmla="*/ 962025 h 1295400"/>
              <a:gd name="connsiteX47" fmla="*/ 1543050 w 1562100"/>
              <a:gd name="connsiteY47" fmla="*/ 914400 h 1295400"/>
              <a:gd name="connsiteX48" fmla="*/ 1552575 w 1562100"/>
              <a:gd name="connsiteY48" fmla="*/ 857250 h 1295400"/>
              <a:gd name="connsiteX49" fmla="*/ 1562100 w 1562100"/>
              <a:gd name="connsiteY49" fmla="*/ 828675 h 1295400"/>
              <a:gd name="connsiteX50" fmla="*/ 1552575 w 1562100"/>
              <a:gd name="connsiteY50" fmla="*/ 81915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62100" h="1295400">
                <a:moveTo>
                  <a:pt x="1514475" y="666750"/>
                </a:moveTo>
                <a:cubicBezTo>
                  <a:pt x="1511300" y="635000"/>
                  <a:pt x="1509802" y="603037"/>
                  <a:pt x="1504950" y="571500"/>
                </a:cubicBezTo>
                <a:cubicBezTo>
                  <a:pt x="1503128" y="559657"/>
                  <a:pt x="1476829" y="496132"/>
                  <a:pt x="1476375" y="495300"/>
                </a:cubicBezTo>
                <a:cubicBezTo>
                  <a:pt x="1465412" y="475200"/>
                  <a:pt x="1450975" y="457200"/>
                  <a:pt x="1438275" y="438150"/>
                </a:cubicBezTo>
                <a:lnTo>
                  <a:pt x="1400175" y="381000"/>
                </a:lnTo>
                <a:lnTo>
                  <a:pt x="1381125" y="352425"/>
                </a:lnTo>
                <a:cubicBezTo>
                  <a:pt x="1374775" y="327025"/>
                  <a:pt x="1373784" y="299643"/>
                  <a:pt x="1362075" y="276225"/>
                </a:cubicBezTo>
                <a:cubicBezTo>
                  <a:pt x="1347043" y="246160"/>
                  <a:pt x="1327913" y="203963"/>
                  <a:pt x="1304925" y="180975"/>
                </a:cubicBezTo>
                <a:cubicBezTo>
                  <a:pt x="1295400" y="171450"/>
                  <a:pt x="1286983" y="160670"/>
                  <a:pt x="1276350" y="152400"/>
                </a:cubicBezTo>
                <a:cubicBezTo>
                  <a:pt x="1258278" y="138344"/>
                  <a:pt x="1241651" y="118790"/>
                  <a:pt x="1219200" y="114300"/>
                </a:cubicBezTo>
                <a:lnTo>
                  <a:pt x="1171575" y="104775"/>
                </a:lnTo>
                <a:cubicBezTo>
                  <a:pt x="1074609" y="46595"/>
                  <a:pt x="1168863" y="96861"/>
                  <a:pt x="1085850" y="66675"/>
                </a:cubicBezTo>
                <a:cubicBezTo>
                  <a:pt x="1063126" y="58412"/>
                  <a:pt x="1042836" y="43081"/>
                  <a:pt x="1019175" y="38100"/>
                </a:cubicBezTo>
                <a:cubicBezTo>
                  <a:pt x="981763" y="30224"/>
                  <a:pt x="942975" y="31750"/>
                  <a:pt x="904875" y="28575"/>
                </a:cubicBezTo>
                <a:cubicBezTo>
                  <a:pt x="889000" y="25400"/>
                  <a:pt x="873277" y="21340"/>
                  <a:pt x="857250" y="19050"/>
                </a:cubicBezTo>
                <a:cubicBezTo>
                  <a:pt x="745596" y="3099"/>
                  <a:pt x="804371" y="20474"/>
                  <a:pt x="742950" y="0"/>
                </a:cubicBezTo>
                <a:cubicBezTo>
                  <a:pt x="625475" y="3175"/>
                  <a:pt x="507771" y="1531"/>
                  <a:pt x="390525" y="9525"/>
                </a:cubicBezTo>
                <a:cubicBezTo>
                  <a:pt x="367464" y="11097"/>
                  <a:pt x="345942" y="21777"/>
                  <a:pt x="323850" y="28575"/>
                </a:cubicBezTo>
                <a:cubicBezTo>
                  <a:pt x="223361" y="59495"/>
                  <a:pt x="306338" y="37715"/>
                  <a:pt x="228600" y="57150"/>
                </a:cubicBezTo>
                <a:cubicBezTo>
                  <a:pt x="149341" y="136409"/>
                  <a:pt x="267193" y="27076"/>
                  <a:pt x="142875" y="104775"/>
                </a:cubicBezTo>
                <a:cubicBezTo>
                  <a:pt x="133167" y="110842"/>
                  <a:pt x="131920" y="125255"/>
                  <a:pt x="123825" y="133350"/>
                </a:cubicBezTo>
                <a:cubicBezTo>
                  <a:pt x="115730" y="141445"/>
                  <a:pt x="104775" y="146050"/>
                  <a:pt x="95250" y="152400"/>
                </a:cubicBezTo>
                <a:cubicBezTo>
                  <a:pt x="65511" y="241617"/>
                  <a:pt x="114229" y="109661"/>
                  <a:pt x="57150" y="209550"/>
                </a:cubicBezTo>
                <a:cubicBezTo>
                  <a:pt x="50655" y="220916"/>
                  <a:pt x="51387" y="235111"/>
                  <a:pt x="47625" y="247650"/>
                </a:cubicBezTo>
                <a:cubicBezTo>
                  <a:pt x="41855" y="266884"/>
                  <a:pt x="28575" y="304800"/>
                  <a:pt x="28575" y="304800"/>
                </a:cubicBezTo>
                <a:cubicBezTo>
                  <a:pt x="25400" y="327025"/>
                  <a:pt x="23453" y="349460"/>
                  <a:pt x="19050" y="371475"/>
                </a:cubicBezTo>
                <a:cubicBezTo>
                  <a:pt x="17081" y="381320"/>
                  <a:pt x="11960" y="390310"/>
                  <a:pt x="9525" y="400050"/>
                </a:cubicBezTo>
                <a:cubicBezTo>
                  <a:pt x="5598" y="415756"/>
                  <a:pt x="3175" y="431800"/>
                  <a:pt x="0" y="447675"/>
                </a:cubicBezTo>
                <a:cubicBezTo>
                  <a:pt x="6350" y="533400"/>
                  <a:pt x="10770" y="619290"/>
                  <a:pt x="19050" y="704850"/>
                </a:cubicBezTo>
                <a:cubicBezTo>
                  <a:pt x="20311" y="717880"/>
                  <a:pt x="24725" y="730438"/>
                  <a:pt x="28575" y="742950"/>
                </a:cubicBezTo>
                <a:cubicBezTo>
                  <a:pt x="37433" y="771739"/>
                  <a:pt x="49845" y="799454"/>
                  <a:pt x="57150" y="828675"/>
                </a:cubicBezTo>
                <a:cubicBezTo>
                  <a:pt x="63500" y="854075"/>
                  <a:pt x="57687" y="886362"/>
                  <a:pt x="76200" y="904875"/>
                </a:cubicBezTo>
                <a:cubicBezTo>
                  <a:pt x="88900" y="917575"/>
                  <a:pt x="102285" y="929625"/>
                  <a:pt x="114300" y="942975"/>
                </a:cubicBezTo>
                <a:cubicBezTo>
                  <a:pt x="130889" y="961407"/>
                  <a:pt x="143576" y="983444"/>
                  <a:pt x="161925" y="1000125"/>
                </a:cubicBezTo>
                <a:cubicBezTo>
                  <a:pt x="205072" y="1039349"/>
                  <a:pt x="228109" y="1037931"/>
                  <a:pt x="276225" y="1066800"/>
                </a:cubicBezTo>
                <a:cubicBezTo>
                  <a:pt x="297797" y="1079743"/>
                  <a:pt x="319638" y="1102794"/>
                  <a:pt x="342900" y="1114425"/>
                </a:cubicBezTo>
                <a:cubicBezTo>
                  <a:pt x="497555" y="1191753"/>
                  <a:pt x="301297" y="1088431"/>
                  <a:pt x="428625" y="1143000"/>
                </a:cubicBezTo>
                <a:cubicBezTo>
                  <a:pt x="461252" y="1156983"/>
                  <a:pt x="489437" y="1182016"/>
                  <a:pt x="523875" y="1190625"/>
                </a:cubicBezTo>
                <a:cubicBezTo>
                  <a:pt x="577681" y="1204077"/>
                  <a:pt x="549138" y="1197583"/>
                  <a:pt x="609600" y="1209675"/>
                </a:cubicBezTo>
                <a:cubicBezTo>
                  <a:pt x="635000" y="1222375"/>
                  <a:pt x="657953" y="1242206"/>
                  <a:pt x="685800" y="1247775"/>
                </a:cubicBezTo>
                <a:cubicBezTo>
                  <a:pt x="754576" y="1261530"/>
                  <a:pt x="895350" y="1266825"/>
                  <a:pt x="895350" y="1266825"/>
                </a:cubicBezTo>
                <a:cubicBezTo>
                  <a:pt x="931626" y="1275894"/>
                  <a:pt x="998542" y="1295400"/>
                  <a:pt x="1038225" y="1295400"/>
                </a:cubicBezTo>
                <a:cubicBezTo>
                  <a:pt x="1108147" y="1295400"/>
                  <a:pt x="1177925" y="1289050"/>
                  <a:pt x="1247775" y="1285875"/>
                </a:cubicBezTo>
                <a:cubicBezTo>
                  <a:pt x="1263650" y="1270000"/>
                  <a:pt x="1281617" y="1255971"/>
                  <a:pt x="1295400" y="1238250"/>
                </a:cubicBezTo>
                <a:cubicBezTo>
                  <a:pt x="1365192" y="1148518"/>
                  <a:pt x="1245946" y="1259129"/>
                  <a:pt x="1352550" y="1152525"/>
                </a:cubicBezTo>
                <a:cubicBezTo>
                  <a:pt x="1407232" y="1097843"/>
                  <a:pt x="1422891" y="1118451"/>
                  <a:pt x="1476375" y="1038225"/>
                </a:cubicBezTo>
                <a:cubicBezTo>
                  <a:pt x="1520510" y="972022"/>
                  <a:pt x="1467872" y="1055231"/>
                  <a:pt x="1514475" y="962025"/>
                </a:cubicBezTo>
                <a:cubicBezTo>
                  <a:pt x="1522754" y="945466"/>
                  <a:pt x="1533525" y="930275"/>
                  <a:pt x="1543050" y="914400"/>
                </a:cubicBezTo>
                <a:cubicBezTo>
                  <a:pt x="1546225" y="895350"/>
                  <a:pt x="1548385" y="876103"/>
                  <a:pt x="1552575" y="857250"/>
                </a:cubicBezTo>
                <a:cubicBezTo>
                  <a:pt x="1554753" y="847449"/>
                  <a:pt x="1562100" y="838715"/>
                  <a:pt x="1562100" y="828675"/>
                </a:cubicBezTo>
                <a:lnTo>
                  <a:pt x="1552575" y="819150"/>
                </a:lnTo>
              </a:path>
            </a:pathLst>
          </a:cu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2371725" y="4514850"/>
            <a:ext cx="1533525" cy="1306513"/>
          </a:xfrm>
          <a:custGeom>
            <a:avLst/>
            <a:gdLst>
              <a:gd name="connsiteX0" fmla="*/ 0 w 1533525"/>
              <a:gd name="connsiteY0" fmla="*/ 714527 h 1307438"/>
              <a:gd name="connsiteX1" fmla="*/ 19050 w 1533525"/>
              <a:gd name="connsiteY1" fmla="*/ 666902 h 1307438"/>
              <a:gd name="connsiteX2" fmla="*/ 104775 w 1533525"/>
              <a:gd name="connsiteY2" fmla="*/ 581177 h 1307438"/>
              <a:gd name="connsiteX3" fmla="*/ 133350 w 1533525"/>
              <a:gd name="connsiteY3" fmla="*/ 552602 h 1307438"/>
              <a:gd name="connsiteX4" fmla="*/ 228600 w 1533525"/>
              <a:gd name="connsiteY4" fmla="*/ 428777 h 1307438"/>
              <a:gd name="connsiteX5" fmla="*/ 247650 w 1533525"/>
              <a:gd name="connsiteY5" fmla="*/ 400202 h 1307438"/>
              <a:gd name="connsiteX6" fmla="*/ 295275 w 1533525"/>
              <a:gd name="connsiteY6" fmla="*/ 333527 h 1307438"/>
              <a:gd name="connsiteX7" fmla="*/ 304800 w 1533525"/>
              <a:gd name="connsiteY7" fmla="*/ 304952 h 1307438"/>
              <a:gd name="connsiteX8" fmla="*/ 333375 w 1533525"/>
              <a:gd name="connsiteY8" fmla="*/ 276377 h 1307438"/>
              <a:gd name="connsiteX9" fmla="*/ 361950 w 1533525"/>
              <a:gd name="connsiteY9" fmla="*/ 238277 h 1307438"/>
              <a:gd name="connsiteX10" fmla="*/ 381000 w 1533525"/>
              <a:gd name="connsiteY10" fmla="*/ 209702 h 1307438"/>
              <a:gd name="connsiteX11" fmla="*/ 457200 w 1533525"/>
              <a:gd name="connsiteY11" fmla="*/ 133502 h 1307438"/>
              <a:gd name="connsiteX12" fmla="*/ 533400 w 1533525"/>
              <a:gd name="connsiteY12" fmla="*/ 66827 h 1307438"/>
              <a:gd name="connsiteX13" fmla="*/ 638175 w 1533525"/>
              <a:gd name="connsiteY13" fmla="*/ 47777 h 1307438"/>
              <a:gd name="connsiteX14" fmla="*/ 800100 w 1533525"/>
              <a:gd name="connsiteY14" fmla="*/ 19202 h 1307438"/>
              <a:gd name="connsiteX15" fmla="*/ 1076325 w 1533525"/>
              <a:gd name="connsiteY15" fmla="*/ 28727 h 1307438"/>
              <a:gd name="connsiteX16" fmla="*/ 1114425 w 1533525"/>
              <a:gd name="connsiteY16" fmla="*/ 38252 h 1307438"/>
              <a:gd name="connsiteX17" fmla="*/ 1152525 w 1533525"/>
              <a:gd name="connsiteY17" fmla="*/ 66827 h 1307438"/>
              <a:gd name="connsiteX18" fmla="*/ 1238250 w 1533525"/>
              <a:gd name="connsiteY18" fmla="*/ 114452 h 1307438"/>
              <a:gd name="connsiteX19" fmla="*/ 1314450 w 1533525"/>
              <a:gd name="connsiteY19" fmla="*/ 162077 h 1307438"/>
              <a:gd name="connsiteX20" fmla="*/ 1333500 w 1533525"/>
              <a:gd name="connsiteY20" fmla="*/ 190652 h 1307438"/>
              <a:gd name="connsiteX21" fmla="*/ 1362075 w 1533525"/>
              <a:gd name="connsiteY21" fmla="*/ 228752 h 1307438"/>
              <a:gd name="connsiteX22" fmla="*/ 1390650 w 1533525"/>
              <a:gd name="connsiteY22" fmla="*/ 276377 h 1307438"/>
              <a:gd name="connsiteX23" fmla="*/ 1457325 w 1533525"/>
              <a:gd name="connsiteY23" fmla="*/ 352577 h 1307438"/>
              <a:gd name="connsiteX24" fmla="*/ 1485900 w 1533525"/>
              <a:gd name="connsiteY24" fmla="*/ 438302 h 1307438"/>
              <a:gd name="connsiteX25" fmla="*/ 1504950 w 1533525"/>
              <a:gd name="connsiteY25" fmla="*/ 514502 h 1307438"/>
              <a:gd name="connsiteX26" fmla="*/ 1514475 w 1533525"/>
              <a:gd name="connsiteY26" fmla="*/ 562127 h 1307438"/>
              <a:gd name="connsiteX27" fmla="*/ 1533525 w 1533525"/>
              <a:gd name="connsiteY27" fmla="*/ 590702 h 1307438"/>
              <a:gd name="connsiteX28" fmla="*/ 1524000 w 1533525"/>
              <a:gd name="connsiteY28" fmla="*/ 905027 h 1307438"/>
              <a:gd name="connsiteX29" fmla="*/ 1485900 w 1533525"/>
              <a:gd name="connsiteY29" fmla="*/ 962177 h 1307438"/>
              <a:gd name="connsiteX30" fmla="*/ 1457325 w 1533525"/>
              <a:gd name="connsiteY30" fmla="*/ 1009802 h 1307438"/>
              <a:gd name="connsiteX31" fmla="*/ 1438275 w 1533525"/>
              <a:gd name="connsiteY31" fmla="*/ 1038377 h 1307438"/>
              <a:gd name="connsiteX32" fmla="*/ 1343025 w 1533525"/>
              <a:gd name="connsiteY32" fmla="*/ 1105052 h 1307438"/>
              <a:gd name="connsiteX33" fmla="*/ 1304925 w 1533525"/>
              <a:gd name="connsiteY33" fmla="*/ 1114577 h 1307438"/>
              <a:gd name="connsiteX34" fmla="*/ 1228725 w 1533525"/>
              <a:gd name="connsiteY34" fmla="*/ 1133627 h 1307438"/>
              <a:gd name="connsiteX35" fmla="*/ 1133475 w 1533525"/>
              <a:gd name="connsiteY35" fmla="*/ 1162202 h 1307438"/>
              <a:gd name="connsiteX36" fmla="*/ 1066800 w 1533525"/>
              <a:gd name="connsiteY36" fmla="*/ 1190777 h 1307438"/>
              <a:gd name="connsiteX37" fmla="*/ 1038225 w 1533525"/>
              <a:gd name="connsiteY37" fmla="*/ 1200302 h 1307438"/>
              <a:gd name="connsiteX38" fmla="*/ 971550 w 1533525"/>
              <a:gd name="connsiteY38" fmla="*/ 1219352 h 1307438"/>
              <a:gd name="connsiteX39" fmla="*/ 904875 w 1533525"/>
              <a:gd name="connsiteY39" fmla="*/ 1247927 h 1307438"/>
              <a:gd name="connsiteX40" fmla="*/ 838200 w 1533525"/>
              <a:gd name="connsiteY40" fmla="*/ 1257452 h 1307438"/>
              <a:gd name="connsiteX41" fmla="*/ 800100 w 1533525"/>
              <a:gd name="connsiteY41" fmla="*/ 1276502 h 1307438"/>
              <a:gd name="connsiteX42" fmla="*/ 514350 w 1533525"/>
              <a:gd name="connsiteY42" fmla="*/ 1276502 h 1307438"/>
              <a:gd name="connsiteX43" fmla="*/ 447675 w 1533525"/>
              <a:gd name="connsiteY43" fmla="*/ 1238402 h 1307438"/>
              <a:gd name="connsiteX44" fmla="*/ 390525 w 1533525"/>
              <a:gd name="connsiteY44" fmla="*/ 1190777 h 1307438"/>
              <a:gd name="connsiteX45" fmla="*/ 361950 w 1533525"/>
              <a:gd name="connsiteY45" fmla="*/ 1181252 h 1307438"/>
              <a:gd name="connsiteX46" fmla="*/ 323850 w 1533525"/>
              <a:gd name="connsiteY46" fmla="*/ 1152677 h 1307438"/>
              <a:gd name="connsiteX47" fmla="*/ 257175 w 1533525"/>
              <a:gd name="connsiteY47" fmla="*/ 1143152 h 1307438"/>
              <a:gd name="connsiteX48" fmla="*/ 200025 w 1533525"/>
              <a:gd name="connsiteY48" fmla="*/ 1095527 h 1307438"/>
              <a:gd name="connsiteX49" fmla="*/ 180975 w 1533525"/>
              <a:gd name="connsiteY49" fmla="*/ 1066952 h 1307438"/>
              <a:gd name="connsiteX50" fmla="*/ 152400 w 1533525"/>
              <a:gd name="connsiteY50" fmla="*/ 1009802 h 1307438"/>
              <a:gd name="connsiteX51" fmla="*/ 95250 w 1533525"/>
              <a:gd name="connsiteY51" fmla="*/ 952652 h 1307438"/>
              <a:gd name="connsiteX52" fmla="*/ 76200 w 1533525"/>
              <a:gd name="connsiteY52" fmla="*/ 905027 h 1307438"/>
              <a:gd name="connsiteX53" fmla="*/ 66675 w 1533525"/>
              <a:gd name="connsiteY53" fmla="*/ 876452 h 1307438"/>
              <a:gd name="connsiteX54" fmla="*/ 57150 w 1533525"/>
              <a:gd name="connsiteY54" fmla="*/ 876452 h 130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33525" h="1307438">
                <a:moveTo>
                  <a:pt x="0" y="714527"/>
                </a:moveTo>
                <a:cubicBezTo>
                  <a:pt x="6350" y="698652"/>
                  <a:pt x="8487" y="680346"/>
                  <a:pt x="19050" y="666902"/>
                </a:cubicBezTo>
                <a:cubicBezTo>
                  <a:pt x="44017" y="635126"/>
                  <a:pt x="76200" y="609752"/>
                  <a:pt x="104775" y="581177"/>
                </a:cubicBezTo>
                <a:cubicBezTo>
                  <a:pt x="114300" y="571652"/>
                  <a:pt x="125520" y="563563"/>
                  <a:pt x="133350" y="552602"/>
                </a:cubicBezTo>
                <a:cubicBezTo>
                  <a:pt x="249173" y="390450"/>
                  <a:pt x="114658" y="575274"/>
                  <a:pt x="228600" y="428777"/>
                </a:cubicBezTo>
                <a:cubicBezTo>
                  <a:pt x="235628" y="419741"/>
                  <a:pt x="240996" y="409517"/>
                  <a:pt x="247650" y="400202"/>
                </a:cubicBezTo>
                <a:cubicBezTo>
                  <a:pt x="254841" y="390135"/>
                  <a:pt x="287792" y="348492"/>
                  <a:pt x="295275" y="333527"/>
                </a:cubicBezTo>
                <a:cubicBezTo>
                  <a:pt x="299765" y="324547"/>
                  <a:pt x="299231" y="313306"/>
                  <a:pt x="304800" y="304952"/>
                </a:cubicBezTo>
                <a:cubicBezTo>
                  <a:pt x="312272" y="293744"/>
                  <a:pt x="324609" y="286604"/>
                  <a:pt x="333375" y="276377"/>
                </a:cubicBezTo>
                <a:cubicBezTo>
                  <a:pt x="343706" y="264324"/>
                  <a:pt x="352723" y="251195"/>
                  <a:pt x="361950" y="238277"/>
                </a:cubicBezTo>
                <a:cubicBezTo>
                  <a:pt x="368604" y="228962"/>
                  <a:pt x="373299" y="218173"/>
                  <a:pt x="381000" y="209702"/>
                </a:cubicBezTo>
                <a:cubicBezTo>
                  <a:pt x="405163" y="183123"/>
                  <a:pt x="431800" y="158902"/>
                  <a:pt x="457200" y="133502"/>
                </a:cubicBezTo>
                <a:cubicBezTo>
                  <a:pt x="481791" y="108911"/>
                  <a:pt x="502793" y="84316"/>
                  <a:pt x="533400" y="66827"/>
                </a:cubicBezTo>
                <a:cubicBezTo>
                  <a:pt x="558980" y="52210"/>
                  <a:pt x="621561" y="50892"/>
                  <a:pt x="638175" y="47777"/>
                </a:cubicBezTo>
                <a:cubicBezTo>
                  <a:pt x="827434" y="12291"/>
                  <a:pt x="594830" y="42010"/>
                  <a:pt x="800100" y="19202"/>
                </a:cubicBezTo>
                <a:cubicBezTo>
                  <a:pt x="892175" y="22377"/>
                  <a:pt x="984364" y="23154"/>
                  <a:pt x="1076325" y="28727"/>
                </a:cubicBezTo>
                <a:cubicBezTo>
                  <a:pt x="1089392" y="29519"/>
                  <a:pt x="1102716" y="32398"/>
                  <a:pt x="1114425" y="38252"/>
                </a:cubicBezTo>
                <a:cubicBezTo>
                  <a:pt x="1128624" y="45352"/>
                  <a:pt x="1138648" y="59117"/>
                  <a:pt x="1152525" y="66827"/>
                </a:cubicBezTo>
                <a:cubicBezTo>
                  <a:pt x="1344025" y="173216"/>
                  <a:pt x="1066572" y="0"/>
                  <a:pt x="1238250" y="114452"/>
                </a:cubicBezTo>
                <a:cubicBezTo>
                  <a:pt x="1263172" y="131067"/>
                  <a:pt x="1314450" y="162077"/>
                  <a:pt x="1314450" y="162077"/>
                </a:cubicBezTo>
                <a:cubicBezTo>
                  <a:pt x="1320800" y="171602"/>
                  <a:pt x="1326846" y="181337"/>
                  <a:pt x="1333500" y="190652"/>
                </a:cubicBezTo>
                <a:cubicBezTo>
                  <a:pt x="1342727" y="203570"/>
                  <a:pt x="1353269" y="215543"/>
                  <a:pt x="1362075" y="228752"/>
                </a:cubicBezTo>
                <a:cubicBezTo>
                  <a:pt x="1372344" y="244156"/>
                  <a:pt x="1380033" y="261210"/>
                  <a:pt x="1390650" y="276377"/>
                </a:cubicBezTo>
                <a:cubicBezTo>
                  <a:pt x="1417784" y="315139"/>
                  <a:pt x="1427216" y="322468"/>
                  <a:pt x="1457325" y="352577"/>
                </a:cubicBezTo>
                <a:cubicBezTo>
                  <a:pt x="1489305" y="480496"/>
                  <a:pt x="1438076" y="282875"/>
                  <a:pt x="1485900" y="438302"/>
                </a:cubicBezTo>
                <a:cubicBezTo>
                  <a:pt x="1493600" y="463326"/>
                  <a:pt x="1499815" y="488829"/>
                  <a:pt x="1504950" y="514502"/>
                </a:cubicBezTo>
                <a:cubicBezTo>
                  <a:pt x="1508125" y="530377"/>
                  <a:pt x="1508791" y="546968"/>
                  <a:pt x="1514475" y="562127"/>
                </a:cubicBezTo>
                <a:cubicBezTo>
                  <a:pt x="1518495" y="572846"/>
                  <a:pt x="1527175" y="581177"/>
                  <a:pt x="1533525" y="590702"/>
                </a:cubicBezTo>
                <a:cubicBezTo>
                  <a:pt x="1530350" y="695477"/>
                  <a:pt x="1529815" y="800365"/>
                  <a:pt x="1524000" y="905027"/>
                </a:cubicBezTo>
                <a:cubicBezTo>
                  <a:pt x="1522090" y="939412"/>
                  <a:pt x="1505643" y="935853"/>
                  <a:pt x="1485900" y="962177"/>
                </a:cubicBezTo>
                <a:cubicBezTo>
                  <a:pt x="1474792" y="976988"/>
                  <a:pt x="1467137" y="994103"/>
                  <a:pt x="1457325" y="1009802"/>
                </a:cubicBezTo>
                <a:cubicBezTo>
                  <a:pt x="1451258" y="1019510"/>
                  <a:pt x="1447069" y="1031048"/>
                  <a:pt x="1438275" y="1038377"/>
                </a:cubicBezTo>
                <a:cubicBezTo>
                  <a:pt x="1408502" y="1063188"/>
                  <a:pt x="1376674" y="1085824"/>
                  <a:pt x="1343025" y="1105052"/>
                </a:cubicBezTo>
                <a:cubicBezTo>
                  <a:pt x="1331659" y="1111547"/>
                  <a:pt x="1317512" y="1110981"/>
                  <a:pt x="1304925" y="1114577"/>
                </a:cubicBezTo>
                <a:cubicBezTo>
                  <a:pt x="1236584" y="1134103"/>
                  <a:pt x="1325551" y="1114262"/>
                  <a:pt x="1228725" y="1133627"/>
                </a:cubicBezTo>
                <a:cubicBezTo>
                  <a:pt x="1134987" y="1180496"/>
                  <a:pt x="1256812" y="1124252"/>
                  <a:pt x="1133475" y="1162202"/>
                </a:cubicBezTo>
                <a:cubicBezTo>
                  <a:pt x="1110364" y="1169313"/>
                  <a:pt x="1089251" y="1181797"/>
                  <a:pt x="1066800" y="1190777"/>
                </a:cubicBezTo>
                <a:cubicBezTo>
                  <a:pt x="1057478" y="1194506"/>
                  <a:pt x="1047879" y="1197544"/>
                  <a:pt x="1038225" y="1200302"/>
                </a:cubicBezTo>
                <a:cubicBezTo>
                  <a:pt x="1014058" y="1207207"/>
                  <a:pt x="994388" y="1209564"/>
                  <a:pt x="971550" y="1219352"/>
                </a:cubicBezTo>
                <a:cubicBezTo>
                  <a:pt x="944443" y="1230969"/>
                  <a:pt x="932797" y="1242343"/>
                  <a:pt x="904875" y="1247927"/>
                </a:cubicBezTo>
                <a:cubicBezTo>
                  <a:pt x="882860" y="1252330"/>
                  <a:pt x="860425" y="1254277"/>
                  <a:pt x="838200" y="1257452"/>
                </a:cubicBezTo>
                <a:cubicBezTo>
                  <a:pt x="825500" y="1263802"/>
                  <a:pt x="813395" y="1271516"/>
                  <a:pt x="800100" y="1276502"/>
                </a:cubicBezTo>
                <a:cubicBezTo>
                  <a:pt x="717604" y="1307438"/>
                  <a:pt x="549488" y="1277853"/>
                  <a:pt x="514350" y="1276502"/>
                </a:cubicBezTo>
                <a:cubicBezTo>
                  <a:pt x="476683" y="1263946"/>
                  <a:pt x="484371" y="1269856"/>
                  <a:pt x="447675" y="1238402"/>
                </a:cubicBezTo>
                <a:cubicBezTo>
                  <a:pt x="418183" y="1213123"/>
                  <a:pt x="424208" y="1207618"/>
                  <a:pt x="390525" y="1190777"/>
                </a:cubicBezTo>
                <a:cubicBezTo>
                  <a:pt x="381545" y="1186287"/>
                  <a:pt x="371475" y="1184427"/>
                  <a:pt x="361950" y="1181252"/>
                </a:cubicBezTo>
                <a:cubicBezTo>
                  <a:pt x="349250" y="1171727"/>
                  <a:pt x="338769" y="1158102"/>
                  <a:pt x="323850" y="1152677"/>
                </a:cubicBezTo>
                <a:cubicBezTo>
                  <a:pt x="302751" y="1145005"/>
                  <a:pt x="278679" y="1149603"/>
                  <a:pt x="257175" y="1143152"/>
                </a:cubicBezTo>
                <a:cubicBezTo>
                  <a:pt x="240525" y="1138157"/>
                  <a:pt x="209474" y="1106866"/>
                  <a:pt x="200025" y="1095527"/>
                </a:cubicBezTo>
                <a:cubicBezTo>
                  <a:pt x="192696" y="1086733"/>
                  <a:pt x="186095" y="1077191"/>
                  <a:pt x="180975" y="1066952"/>
                </a:cubicBezTo>
                <a:cubicBezTo>
                  <a:pt x="162061" y="1029124"/>
                  <a:pt x="183597" y="1044899"/>
                  <a:pt x="152400" y="1009802"/>
                </a:cubicBezTo>
                <a:cubicBezTo>
                  <a:pt x="134502" y="989666"/>
                  <a:pt x="95250" y="952652"/>
                  <a:pt x="95250" y="952652"/>
                </a:cubicBezTo>
                <a:cubicBezTo>
                  <a:pt x="88900" y="936777"/>
                  <a:pt x="82203" y="921036"/>
                  <a:pt x="76200" y="905027"/>
                </a:cubicBezTo>
                <a:cubicBezTo>
                  <a:pt x="72675" y="895626"/>
                  <a:pt x="72244" y="884806"/>
                  <a:pt x="66675" y="876452"/>
                </a:cubicBezTo>
                <a:cubicBezTo>
                  <a:pt x="64914" y="873810"/>
                  <a:pt x="60325" y="876452"/>
                  <a:pt x="57150" y="876452"/>
                </a:cubicBezTo>
              </a:path>
            </a:pathLst>
          </a:cu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9" name="直接连接符 38"/>
          <p:cNvCxnSpPr>
            <a:stCxn id="0" idx="6"/>
            <a:endCxn id="0" idx="2"/>
          </p:cNvCxnSpPr>
          <p:nvPr/>
        </p:nvCxnSpPr>
        <p:spPr>
          <a:xfrm>
            <a:off x="2143125" y="4679950"/>
            <a:ext cx="571500" cy="1588"/>
          </a:xfrm>
          <a:prstGeom prst="line">
            <a:avLst/>
          </a:prstGeom>
          <a:ln>
            <a:prstDash val="dash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6343647" y="5272260"/>
            <a:ext cx="214314" cy="214314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929322" y="4572008"/>
            <a:ext cx="214314" cy="214314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7572396" y="4572008"/>
            <a:ext cx="214314" cy="214314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4919663" y="4600575"/>
            <a:ext cx="1562100" cy="1295400"/>
          </a:xfrm>
          <a:custGeom>
            <a:avLst/>
            <a:gdLst>
              <a:gd name="connsiteX0" fmla="*/ 1514475 w 1562100"/>
              <a:gd name="connsiteY0" fmla="*/ 666750 h 1295400"/>
              <a:gd name="connsiteX1" fmla="*/ 1504950 w 1562100"/>
              <a:gd name="connsiteY1" fmla="*/ 571500 h 1295400"/>
              <a:gd name="connsiteX2" fmla="*/ 1476375 w 1562100"/>
              <a:gd name="connsiteY2" fmla="*/ 495300 h 1295400"/>
              <a:gd name="connsiteX3" fmla="*/ 1438275 w 1562100"/>
              <a:gd name="connsiteY3" fmla="*/ 438150 h 1295400"/>
              <a:gd name="connsiteX4" fmla="*/ 1400175 w 1562100"/>
              <a:gd name="connsiteY4" fmla="*/ 381000 h 1295400"/>
              <a:gd name="connsiteX5" fmla="*/ 1381125 w 1562100"/>
              <a:gd name="connsiteY5" fmla="*/ 352425 h 1295400"/>
              <a:gd name="connsiteX6" fmla="*/ 1362075 w 1562100"/>
              <a:gd name="connsiteY6" fmla="*/ 276225 h 1295400"/>
              <a:gd name="connsiteX7" fmla="*/ 1304925 w 1562100"/>
              <a:gd name="connsiteY7" fmla="*/ 180975 h 1295400"/>
              <a:gd name="connsiteX8" fmla="*/ 1276350 w 1562100"/>
              <a:gd name="connsiteY8" fmla="*/ 152400 h 1295400"/>
              <a:gd name="connsiteX9" fmla="*/ 1219200 w 1562100"/>
              <a:gd name="connsiteY9" fmla="*/ 114300 h 1295400"/>
              <a:gd name="connsiteX10" fmla="*/ 1171575 w 1562100"/>
              <a:gd name="connsiteY10" fmla="*/ 104775 h 1295400"/>
              <a:gd name="connsiteX11" fmla="*/ 1085850 w 1562100"/>
              <a:gd name="connsiteY11" fmla="*/ 66675 h 1295400"/>
              <a:gd name="connsiteX12" fmla="*/ 1019175 w 1562100"/>
              <a:gd name="connsiteY12" fmla="*/ 38100 h 1295400"/>
              <a:gd name="connsiteX13" fmla="*/ 904875 w 1562100"/>
              <a:gd name="connsiteY13" fmla="*/ 28575 h 1295400"/>
              <a:gd name="connsiteX14" fmla="*/ 857250 w 1562100"/>
              <a:gd name="connsiteY14" fmla="*/ 19050 h 1295400"/>
              <a:gd name="connsiteX15" fmla="*/ 742950 w 1562100"/>
              <a:gd name="connsiteY15" fmla="*/ 0 h 1295400"/>
              <a:gd name="connsiteX16" fmla="*/ 390525 w 1562100"/>
              <a:gd name="connsiteY16" fmla="*/ 9525 h 1295400"/>
              <a:gd name="connsiteX17" fmla="*/ 323850 w 1562100"/>
              <a:gd name="connsiteY17" fmla="*/ 28575 h 1295400"/>
              <a:gd name="connsiteX18" fmla="*/ 228600 w 1562100"/>
              <a:gd name="connsiteY18" fmla="*/ 57150 h 1295400"/>
              <a:gd name="connsiteX19" fmla="*/ 142875 w 1562100"/>
              <a:gd name="connsiteY19" fmla="*/ 104775 h 1295400"/>
              <a:gd name="connsiteX20" fmla="*/ 123825 w 1562100"/>
              <a:gd name="connsiteY20" fmla="*/ 133350 h 1295400"/>
              <a:gd name="connsiteX21" fmla="*/ 95250 w 1562100"/>
              <a:gd name="connsiteY21" fmla="*/ 152400 h 1295400"/>
              <a:gd name="connsiteX22" fmla="*/ 57150 w 1562100"/>
              <a:gd name="connsiteY22" fmla="*/ 209550 h 1295400"/>
              <a:gd name="connsiteX23" fmla="*/ 47625 w 1562100"/>
              <a:gd name="connsiteY23" fmla="*/ 247650 h 1295400"/>
              <a:gd name="connsiteX24" fmla="*/ 28575 w 1562100"/>
              <a:gd name="connsiteY24" fmla="*/ 304800 h 1295400"/>
              <a:gd name="connsiteX25" fmla="*/ 19050 w 1562100"/>
              <a:gd name="connsiteY25" fmla="*/ 371475 h 1295400"/>
              <a:gd name="connsiteX26" fmla="*/ 9525 w 1562100"/>
              <a:gd name="connsiteY26" fmla="*/ 400050 h 1295400"/>
              <a:gd name="connsiteX27" fmla="*/ 0 w 1562100"/>
              <a:gd name="connsiteY27" fmla="*/ 447675 h 1295400"/>
              <a:gd name="connsiteX28" fmla="*/ 19050 w 1562100"/>
              <a:gd name="connsiteY28" fmla="*/ 704850 h 1295400"/>
              <a:gd name="connsiteX29" fmla="*/ 28575 w 1562100"/>
              <a:gd name="connsiteY29" fmla="*/ 742950 h 1295400"/>
              <a:gd name="connsiteX30" fmla="*/ 57150 w 1562100"/>
              <a:gd name="connsiteY30" fmla="*/ 828675 h 1295400"/>
              <a:gd name="connsiteX31" fmla="*/ 76200 w 1562100"/>
              <a:gd name="connsiteY31" fmla="*/ 904875 h 1295400"/>
              <a:gd name="connsiteX32" fmla="*/ 114300 w 1562100"/>
              <a:gd name="connsiteY32" fmla="*/ 942975 h 1295400"/>
              <a:gd name="connsiteX33" fmla="*/ 161925 w 1562100"/>
              <a:gd name="connsiteY33" fmla="*/ 1000125 h 1295400"/>
              <a:gd name="connsiteX34" fmla="*/ 276225 w 1562100"/>
              <a:gd name="connsiteY34" fmla="*/ 1066800 h 1295400"/>
              <a:gd name="connsiteX35" fmla="*/ 342900 w 1562100"/>
              <a:gd name="connsiteY35" fmla="*/ 1114425 h 1295400"/>
              <a:gd name="connsiteX36" fmla="*/ 428625 w 1562100"/>
              <a:gd name="connsiteY36" fmla="*/ 1143000 h 1295400"/>
              <a:gd name="connsiteX37" fmla="*/ 523875 w 1562100"/>
              <a:gd name="connsiteY37" fmla="*/ 1190625 h 1295400"/>
              <a:gd name="connsiteX38" fmla="*/ 609600 w 1562100"/>
              <a:gd name="connsiteY38" fmla="*/ 1209675 h 1295400"/>
              <a:gd name="connsiteX39" fmla="*/ 685800 w 1562100"/>
              <a:gd name="connsiteY39" fmla="*/ 1247775 h 1295400"/>
              <a:gd name="connsiteX40" fmla="*/ 895350 w 1562100"/>
              <a:gd name="connsiteY40" fmla="*/ 1266825 h 1295400"/>
              <a:gd name="connsiteX41" fmla="*/ 1038225 w 1562100"/>
              <a:gd name="connsiteY41" fmla="*/ 1295400 h 1295400"/>
              <a:gd name="connsiteX42" fmla="*/ 1247775 w 1562100"/>
              <a:gd name="connsiteY42" fmla="*/ 1285875 h 1295400"/>
              <a:gd name="connsiteX43" fmla="*/ 1295400 w 1562100"/>
              <a:gd name="connsiteY43" fmla="*/ 1238250 h 1295400"/>
              <a:gd name="connsiteX44" fmla="*/ 1352550 w 1562100"/>
              <a:gd name="connsiteY44" fmla="*/ 1152525 h 1295400"/>
              <a:gd name="connsiteX45" fmla="*/ 1476375 w 1562100"/>
              <a:gd name="connsiteY45" fmla="*/ 1038225 h 1295400"/>
              <a:gd name="connsiteX46" fmla="*/ 1514475 w 1562100"/>
              <a:gd name="connsiteY46" fmla="*/ 962025 h 1295400"/>
              <a:gd name="connsiteX47" fmla="*/ 1543050 w 1562100"/>
              <a:gd name="connsiteY47" fmla="*/ 914400 h 1295400"/>
              <a:gd name="connsiteX48" fmla="*/ 1552575 w 1562100"/>
              <a:gd name="connsiteY48" fmla="*/ 857250 h 1295400"/>
              <a:gd name="connsiteX49" fmla="*/ 1562100 w 1562100"/>
              <a:gd name="connsiteY49" fmla="*/ 828675 h 1295400"/>
              <a:gd name="connsiteX50" fmla="*/ 1552575 w 1562100"/>
              <a:gd name="connsiteY50" fmla="*/ 81915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562100" h="1295400">
                <a:moveTo>
                  <a:pt x="1514475" y="666750"/>
                </a:moveTo>
                <a:cubicBezTo>
                  <a:pt x="1511300" y="635000"/>
                  <a:pt x="1509802" y="603037"/>
                  <a:pt x="1504950" y="571500"/>
                </a:cubicBezTo>
                <a:cubicBezTo>
                  <a:pt x="1503128" y="559657"/>
                  <a:pt x="1476829" y="496132"/>
                  <a:pt x="1476375" y="495300"/>
                </a:cubicBezTo>
                <a:cubicBezTo>
                  <a:pt x="1465412" y="475200"/>
                  <a:pt x="1450975" y="457200"/>
                  <a:pt x="1438275" y="438150"/>
                </a:cubicBezTo>
                <a:lnTo>
                  <a:pt x="1400175" y="381000"/>
                </a:lnTo>
                <a:lnTo>
                  <a:pt x="1381125" y="352425"/>
                </a:lnTo>
                <a:cubicBezTo>
                  <a:pt x="1374775" y="327025"/>
                  <a:pt x="1373784" y="299643"/>
                  <a:pt x="1362075" y="276225"/>
                </a:cubicBezTo>
                <a:cubicBezTo>
                  <a:pt x="1347043" y="246160"/>
                  <a:pt x="1327913" y="203963"/>
                  <a:pt x="1304925" y="180975"/>
                </a:cubicBezTo>
                <a:cubicBezTo>
                  <a:pt x="1295400" y="171450"/>
                  <a:pt x="1286983" y="160670"/>
                  <a:pt x="1276350" y="152400"/>
                </a:cubicBezTo>
                <a:cubicBezTo>
                  <a:pt x="1258278" y="138344"/>
                  <a:pt x="1241651" y="118790"/>
                  <a:pt x="1219200" y="114300"/>
                </a:cubicBezTo>
                <a:lnTo>
                  <a:pt x="1171575" y="104775"/>
                </a:lnTo>
                <a:cubicBezTo>
                  <a:pt x="1074609" y="46595"/>
                  <a:pt x="1168863" y="96861"/>
                  <a:pt x="1085850" y="66675"/>
                </a:cubicBezTo>
                <a:cubicBezTo>
                  <a:pt x="1063126" y="58412"/>
                  <a:pt x="1042836" y="43081"/>
                  <a:pt x="1019175" y="38100"/>
                </a:cubicBezTo>
                <a:cubicBezTo>
                  <a:pt x="981763" y="30224"/>
                  <a:pt x="942975" y="31750"/>
                  <a:pt x="904875" y="28575"/>
                </a:cubicBezTo>
                <a:cubicBezTo>
                  <a:pt x="889000" y="25400"/>
                  <a:pt x="873277" y="21340"/>
                  <a:pt x="857250" y="19050"/>
                </a:cubicBezTo>
                <a:cubicBezTo>
                  <a:pt x="745596" y="3099"/>
                  <a:pt x="804371" y="20474"/>
                  <a:pt x="742950" y="0"/>
                </a:cubicBezTo>
                <a:cubicBezTo>
                  <a:pt x="625475" y="3175"/>
                  <a:pt x="507771" y="1531"/>
                  <a:pt x="390525" y="9525"/>
                </a:cubicBezTo>
                <a:cubicBezTo>
                  <a:pt x="367464" y="11097"/>
                  <a:pt x="345942" y="21777"/>
                  <a:pt x="323850" y="28575"/>
                </a:cubicBezTo>
                <a:cubicBezTo>
                  <a:pt x="223361" y="59495"/>
                  <a:pt x="306338" y="37715"/>
                  <a:pt x="228600" y="57150"/>
                </a:cubicBezTo>
                <a:cubicBezTo>
                  <a:pt x="149341" y="136409"/>
                  <a:pt x="267193" y="27076"/>
                  <a:pt x="142875" y="104775"/>
                </a:cubicBezTo>
                <a:cubicBezTo>
                  <a:pt x="133167" y="110842"/>
                  <a:pt x="131920" y="125255"/>
                  <a:pt x="123825" y="133350"/>
                </a:cubicBezTo>
                <a:cubicBezTo>
                  <a:pt x="115730" y="141445"/>
                  <a:pt x="104775" y="146050"/>
                  <a:pt x="95250" y="152400"/>
                </a:cubicBezTo>
                <a:cubicBezTo>
                  <a:pt x="65511" y="241617"/>
                  <a:pt x="114229" y="109661"/>
                  <a:pt x="57150" y="209550"/>
                </a:cubicBezTo>
                <a:cubicBezTo>
                  <a:pt x="50655" y="220916"/>
                  <a:pt x="51387" y="235111"/>
                  <a:pt x="47625" y="247650"/>
                </a:cubicBezTo>
                <a:cubicBezTo>
                  <a:pt x="41855" y="266884"/>
                  <a:pt x="28575" y="304800"/>
                  <a:pt x="28575" y="304800"/>
                </a:cubicBezTo>
                <a:cubicBezTo>
                  <a:pt x="25400" y="327025"/>
                  <a:pt x="23453" y="349460"/>
                  <a:pt x="19050" y="371475"/>
                </a:cubicBezTo>
                <a:cubicBezTo>
                  <a:pt x="17081" y="381320"/>
                  <a:pt x="11960" y="390310"/>
                  <a:pt x="9525" y="400050"/>
                </a:cubicBezTo>
                <a:cubicBezTo>
                  <a:pt x="5598" y="415756"/>
                  <a:pt x="3175" y="431800"/>
                  <a:pt x="0" y="447675"/>
                </a:cubicBezTo>
                <a:cubicBezTo>
                  <a:pt x="6350" y="533400"/>
                  <a:pt x="10770" y="619290"/>
                  <a:pt x="19050" y="704850"/>
                </a:cubicBezTo>
                <a:cubicBezTo>
                  <a:pt x="20311" y="717880"/>
                  <a:pt x="24725" y="730438"/>
                  <a:pt x="28575" y="742950"/>
                </a:cubicBezTo>
                <a:cubicBezTo>
                  <a:pt x="37433" y="771739"/>
                  <a:pt x="49845" y="799454"/>
                  <a:pt x="57150" y="828675"/>
                </a:cubicBezTo>
                <a:cubicBezTo>
                  <a:pt x="63500" y="854075"/>
                  <a:pt x="57687" y="886362"/>
                  <a:pt x="76200" y="904875"/>
                </a:cubicBezTo>
                <a:cubicBezTo>
                  <a:pt x="88900" y="917575"/>
                  <a:pt x="102285" y="929625"/>
                  <a:pt x="114300" y="942975"/>
                </a:cubicBezTo>
                <a:cubicBezTo>
                  <a:pt x="130889" y="961407"/>
                  <a:pt x="143576" y="983444"/>
                  <a:pt x="161925" y="1000125"/>
                </a:cubicBezTo>
                <a:cubicBezTo>
                  <a:pt x="205072" y="1039349"/>
                  <a:pt x="228109" y="1037931"/>
                  <a:pt x="276225" y="1066800"/>
                </a:cubicBezTo>
                <a:cubicBezTo>
                  <a:pt x="297797" y="1079743"/>
                  <a:pt x="319638" y="1102794"/>
                  <a:pt x="342900" y="1114425"/>
                </a:cubicBezTo>
                <a:cubicBezTo>
                  <a:pt x="497555" y="1191753"/>
                  <a:pt x="301297" y="1088431"/>
                  <a:pt x="428625" y="1143000"/>
                </a:cubicBezTo>
                <a:cubicBezTo>
                  <a:pt x="461252" y="1156983"/>
                  <a:pt x="489437" y="1182016"/>
                  <a:pt x="523875" y="1190625"/>
                </a:cubicBezTo>
                <a:cubicBezTo>
                  <a:pt x="577681" y="1204077"/>
                  <a:pt x="549138" y="1197583"/>
                  <a:pt x="609600" y="1209675"/>
                </a:cubicBezTo>
                <a:cubicBezTo>
                  <a:pt x="635000" y="1222375"/>
                  <a:pt x="657953" y="1242206"/>
                  <a:pt x="685800" y="1247775"/>
                </a:cubicBezTo>
                <a:cubicBezTo>
                  <a:pt x="754576" y="1261530"/>
                  <a:pt x="895350" y="1266825"/>
                  <a:pt x="895350" y="1266825"/>
                </a:cubicBezTo>
                <a:cubicBezTo>
                  <a:pt x="931626" y="1275894"/>
                  <a:pt x="998542" y="1295400"/>
                  <a:pt x="1038225" y="1295400"/>
                </a:cubicBezTo>
                <a:cubicBezTo>
                  <a:pt x="1108147" y="1295400"/>
                  <a:pt x="1177925" y="1289050"/>
                  <a:pt x="1247775" y="1285875"/>
                </a:cubicBezTo>
                <a:cubicBezTo>
                  <a:pt x="1263650" y="1270000"/>
                  <a:pt x="1281617" y="1255971"/>
                  <a:pt x="1295400" y="1238250"/>
                </a:cubicBezTo>
                <a:cubicBezTo>
                  <a:pt x="1365192" y="1148518"/>
                  <a:pt x="1245946" y="1259129"/>
                  <a:pt x="1352550" y="1152525"/>
                </a:cubicBezTo>
                <a:cubicBezTo>
                  <a:pt x="1407232" y="1097843"/>
                  <a:pt x="1422891" y="1118451"/>
                  <a:pt x="1476375" y="1038225"/>
                </a:cubicBezTo>
                <a:cubicBezTo>
                  <a:pt x="1520510" y="972022"/>
                  <a:pt x="1467872" y="1055231"/>
                  <a:pt x="1514475" y="962025"/>
                </a:cubicBezTo>
                <a:cubicBezTo>
                  <a:pt x="1522754" y="945466"/>
                  <a:pt x="1533525" y="930275"/>
                  <a:pt x="1543050" y="914400"/>
                </a:cubicBezTo>
                <a:cubicBezTo>
                  <a:pt x="1546225" y="895350"/>
                  <a:pt x="1548385" y="876103"/>
                  <a:pt x="1552575" y="857250"/>
                </a:cubicBezTo>
                <a:cubicBezTo>
                  <a:pt x="1554753" y="847449"/>
                  <a:pt x="1562100" y="838715"/>
                  <a:pt x="1562100" y="828675"/>
                </a:cubicBezTo>
                <a:lnTo>
                  <a:pt x="1552575" y="819150"/>
                </a:lnTo>
              </a:path>
            </a:pathLst>
          </a:cu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7143750" y="4572000"/>
            <a:ext cx="1533525" cy="1308100"/>
          </a:xfrm>
          <a:custGeom>
            <a:avLst/>
            <a:gdLst>
              <a:gd name="connsiteX0" fmla="*/ 0 w 1533525"/>
              <a:gd name="connsiteY0" fmla="*/ 714527 h 1307438"/>
              <a:gd name="connsiteX1" fmla="*/ 19050 w 1533525"/>
              <a:gd name="connsiteY1" fmla="*/ 666902 h 1307438"/>
              <a:gd name="connsiteX2" fmla="*/ 104775 w 1533525"/>
              <a:gd name="connsiteY2" fmla="*/ 581177 h 1307438"/>
              <a:gd name="connsiteX3" fmla="*/ 133350 w 1533525"/>
              <a:gd name="connsiteY3" fmla="*/ 552602 h 1307438"/>
              <a:gd name="connsiteX4" fmla="*/ 228600 w 1533525"/>
              <a:gd name="connsiteY4" fmla="*/ 428777 h 1307438"/>
              <a:gd name="connsiteX5" fmla="*/ 247650 w 1533525"/>
              <a:gd name="connsiteY5" fmla="*/ 400202 h 1307438"/>
              <a:gd name="connsiteX6" fmla="*/ 295275 w 1533525"/>
              <a:gd name="connsiteY6" fmla="*/ 333527 h 1307438"/>
              <a:gd name="connsiteX7" fmla="*/ 304800 w 1533525"/>
              <a:gd name="connsiteY7" fmla="*/ 304952 h 1307438"/>
              <a:gd name="connsiteX8" fmla="*/ 333375 w 1533525"/>
              <a:gd name="connsiteY8" fmla="*/ 276377 h 1307438"/>
              <a:gd name="connsiteX9" fmla="*/ 361950 w 1533525"/>
              <a:gd name="connsiteY9" fmla="*/ 238277 h 1307438"/>
              <a:gd name="connsiteX10" fmla="*/ 381000 w 1533525"/>
              <a:gd name="connsiteY10" fmla="*/ 209702 h 1307438"/>
              <a:gd name="connsiteX11" fmla="*/ 457200 w 1533525"/>
              <a:gd name="connsiteY11" fmla="*/ 133502 h 1307438"/>
              <a:gd name="connsiteX12" fmla="*/ 533400 w 1533525"/>
              <a:gd name="connsiteY12" fmla="*/ 66827 h 1307438"/>
              <a:gd name="connsiteX13" fmla="*/ 638175 w 1533525"/>
              <a:gd name="connsiteY13" fmla="*/ 47777 h 1307438"/>
              <a:gd name="connsiteX14" fmla="*/ 800100 w 1533525"/>
              <a:gd name="connsiteY14" fmla="*/ 19202 h 1307438"/>
              <a:gd name="connsiteX15" fmla="*/ 1076325 w 1533525"/>
              <a:gd name="connsiteY15" fmla="*/ 28727 h 1307438"/>
              <a:gd name="connsiteX16" fmla="*/ 1114425 w 1533525"/>
              <a:gd name="connsiteY16" fmla="*/ 38252 h 1307438"/>
              <a:gd name="connsiteX17" fmla="*/ 1152525 w 1533525"/>
              <a:gd name="connsiteY17" fmla="*/ 66827 h 1307438"/>
              <a:gd name="connsiteX18" fmla="*/ 1238250 w 1533525"/>
              <a:gd name="connsiteY18" fmla="*/ 114452 h 1307438"/>
              <a:gd name="connsiteX19" fmla="*/ 1314450 w 1533525"/>
              <a:gd name="connsiteY19" fmla="*/ 162077 h 1307438"/>
              <a:gd name="connsiteX20" fmla="*/ 1333500 w 1533525"/>
              <a:gd name="connsiteY20" fmla="*/ 190652 h 1307438"/>
              <a:gd name="connsiteX21" fmla="*/ 1362075 w 1533525"/>
              <a:gd name="connsiteY21" fmla="*/ 228752 h 1307438"/>
              <a:gd name="connsiteX22" fmla="*/ 1390650 w 1533525"/>
              <a:gd name="connsiteY22" fmla="*/ 276377 h 1307438"/>
              <a:gd name="connsiteX23" fmla="*/ 1457325 w 1533525"/>
              <a:gd name="connsiteY23" fmla="*/ 352577 h 1307438"/>
              <a:gd name="connsiteX24" fmla="*/ 1485900 w 1533525"/>
              <a:gd name="connsiteY24" fmla="*/ 438302 h 1307438"/>
              <a:gd name="connsiteX25" fmla="*/ 1504950 w 1533525"/>
              <a:gd name="connsiteY25" fmla="*/ 514502 h 1307438"/>
              <a:gd name="connsiteX26" fmla="*/ 1514475 w 1533525"/>
              <a:gd name="connsiteY26" fmla="*/ 562127 h 1307438"/>
              <a:gd name="connsiteX27" fmla="*/ 1533525 w 1533525"/>
              <a:gd name="connsiteY27" fmla="*/ 590702 h 1307438"/>
              <a:gd name="connsiteX28" fmla="*/ 1524000 w 1533525"/>
              <a:gd name="connsiteY28" fmla="*/ 905027 h 1307438"/>
              <a:gd name="connsiteX29" fmla="*/ 1485900 w 1533525"/>
              <a:gd name="connsiteY29" fmla="*/ 962177 h 1307438"/>
              <a:gd name="connsiteX30" fmla="*/ 1457325 w 1533525"/>
              <a:gd name="connsiteY30" fmla="*/ 1009802 h 1307438"/>
              <a:gd name="connsiteX31" fmla="*/ 1438275 w 1533525"/>
              <a:gd name="connsiteY31" fmla="*/ 1038377 h 1307438"/>
              <a:gd name="connsiteX32" fmla="*/ 1343025 w 1533525"/>
              <a:gd name="connsiteY32" fmla="*/ 1105052 h 1307438"/>
              <a:gd name="connsiteX33" fmla="*/ 1304925 w 1533525"/>
              <a:gd name="connsiteY33" fmla="*/ 1114577 h 1307438"/>
              <a:gd name="connsiteX34" fmla="*/ 1228725 w 1533525"/>
              <a:gd name="connsiteY34" fmla="*/ 1133627 h 1307438"/>
              <a:gd name="connsiteX35" fmla="*/ 1133475 w 1533525"/>
              <a:gd name="connsiteY35" fmla="*/ 1162202 h 1307438"/>
              <a:gd name="connsiteX36" fmla="*/ 1066800 w 1533525"/>
              <a:gd name="connsiteY36" fmla="*/ 1190777 h 1307438"/>
              <a:gd name="connsiteX37" fmla="*/ 1038225 w 1533525"/>
              <a:gd name="connsiteY37" fmla="*/ 1200302 h 1307438"/>
              <a:gd name="connsiteX38" fmla="*/ 971550 w 1533525"/>
              <a:gd name="connsiteY38" fmla="*/ 1219352 h 1307438"/>
              <a:gd name="connsiteX39" fmla="*/ 904875 w 1533525"/>
              <a:gd name="connsiteY39" fmla="*/ 1247927 h 1307438"/>
              <a:gd name="connsiteX40" fmla="*/ 838200 w 1533525"/>
              <a:gd name="connsiteY40" fmla="*/ 1257452 h 1307438"/>
              <a:gd name="connsiteX41" fmla="*/ 800100 w 1533525"/>
              <a:gd name="connsiteY41" fmla="*/ 1276502 h 1307438"/>
              <a:gd name="connsiteX42" fmla="*/ 514350 w 1533525"/>
              <a:gd name="connsiteY42" fmla="*/ 1276502 h 1307438"/>
              <a:gd name="connsiteX43" fmla="*/ 447675 w 1533525"/>
              <a:gd name="connsiteY43" fmla="*/ 1238402 h 1307438"/>
              <a:gd name="connsiteX44" fmla="*/ 390525 w 1533525"/>
              <a:gd name="connsiteY44" fmla="*/ 1190777 h 1307438"/>
              <a:gd name="connsiteX45" fmla="*/ 361950 w 1533525"/>
              <a:gd name="connsiteY45" fmla="*/ 1181252 h 1307438"/>
              <a:gd name="connsiteX46" fmla="*/ 323850 w 1533525"/>
              <a:gd name="connsiteY46" fmla="*/ 1152677 h 1307438"/>
              <a:gd name="connsiteX47" fmla="*/ 257175 w 1533525"/>
              <a:gd name="connsiteY47" fmla="*/ 1143152 h 1307438"/>
              <a:gd name="connsiteX48" fmla="*/ 200025 w 1533525"/>
              <a:gd name="connsiteY48" fmla="*/ 1095527 h 1307438"/>
              <a:gd name="connsiteX49" fmla="*/ 180975 w 1533525"/>
              <a:gd name="connsiteY49" fmla="*/ 1066952 h 1307438"/>
              <a:gd name="connsiteX50" fmla="*/ 152400 w 1533525"/>
              <a:gd name="connsiteY50" fmla="*/ 1009802 h 1307438"/>
              <a:gd name="connsiteX51" fmla="*/ 95250 w 1533525"/>
              <a:gd name="connsiteY51" fmla="*/ 952652 h 1307438"/>
              <a:gd name="connsiteX52" fmla="*/ 76200 w 1533525"/>
              <a:gd name="connsiteY52" fmla="*/ 905027 h 1307438"/>
              <a:gd name="connsiteX53" fmla="*/ 66675 w 1533525"/>
              <a:gd name="connsiteY53" fmla="*/ 876452 h 1307438"/>
              <a:gd name="connsiteX54" fmla="*/ 57150 w 1533525"/>
              <a:gd name="connsiteY54" fmla="*/ 876452 h 130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33525" h="1307438">
                <a:moveTo>
                  <a:pt x="0" y="714527"/>
                </a:moveTo>
                <a:cubicBezTo>
                  <a:pt x="6350" y="698652"/>
                  <a:pt x="8487" y="680346"/>
                  <a:pt x="19050" y="666902"/>
                </a:cubicBezTo>
                <a:cubicBezTo>
                  <a:pt x="44017" y="635126"/>
                  <a:pt x="76200" y="609752"/>
                  <a:pt x="104775" y="581177"/>
                </a:cubicBezTo>
                <a:cubicBezTo>
                  <a:pt x="114300" y="571652"/>
                  <a:pt x="125520" y="563563"/>
                  <a:pt x="133350" y="552602"/>
                </a:cubicBezTo>
                <a:cubicBezTo>
                  <a:pt x="249173" y="390450"/>
                  <a:pt x="114658" y="575274"/>
                  <a:pt x="228600" y="428777"/>
                </a:cubicBezTo>
                <a:cubicBezTo>
                  <a:pt x="235628" y="419741"/>
                  <a:pt x="240996" y="409517"/>
                  <a:pt x="247650" y="400202"/>
                </a:cubicBezTo>
                <a:cubicBezTo>
                  <a:pt x="254841" y="390135"/>
                  <a:pt x="287792" y="348492"/>
                  <a:pt x="295275" y="333527"/>
                </a:cubicBezTo>
                <a:cubicBezTo>
                  <a:pt x="299765" y="324547"/>
                  <a:pt x="299231" y="313306"/>
                  <a:pt x="304800" y="304952"/>
                </a:cubicBezTo>
                <a:cubicBezTo>
                  <a:pt x="312272" y="293744"/>
                  <a:pt x="324609" y="286604"/>
                  <a:pt x="333375" y="276377"/>
                </a:cubicBezTo>
                <a:cubicBezTo>
                  <a:pt x="343706" y="264324"/>
                  <a:pt x="352723" y="251195"/>
                  <a:pt x="361950" y="238277"/>
                </a:cubicBezTo>
                <a:cubicBezTo>
                  <a:pt x="368604" y="228962"/>
                  <a:pt x="373299" y="218173"/>
                  <a:pt x="381000" y="209702"/>
                </a:cubicBezTo>
                <a:cubicBezTo>
                  <a:pt x="405163" y="183123"/>
                  <a:pt x="431800" y="158902"/>
                  <a:pt x="457200" y="133502"/>
                </a:cubicBezTo>
                <a:cubicBezTo>
                  <a:pt x="481791" y="108911"/>
                  <a:pt x="502793" y="84316"/>
                  <a:pt x="533400" y="66827"/>
                </a:cubicBezTo>
                <a:cubicBezTo>
                  <a:pt x="558980" y="52210"/>
                  <a:pt x="621561" y="50892"/>
                  <a:pt x="638175" y="47777"/>
                </a:cubicBezTo>
                <a:cubicBezTo>
                  <a:pt x="827434" y="12291"/>
                  <a:pt x="594830" y="42010"/>
                  <a:pt x="800100" y="19202"/>
                </a:cubicBezTo>
                <a:cubicBezTo>
                  <a:pt x="892175" y="22377"/>
                  <a:pt x="984364" y="23154"/>
                  <a:pt x="1076325" y="28727"/>
                </a:cubicBezTo>
                <a:cubicBezTo>
                  <a:pt x="1089392" y="29519"/>
                  <a:pt x="1102716" y="32398"/>
                  <a:pt x="1114425" y="38252"/>
                </a:cubicBezTo>
                <a:cubicBezTo>
                  <a:pt x="1128624" y="45352"/>
                  <a:pt x="1138648" y="59117"/>
                  <a:pt x="1152525" y="66827"/>
                </a:cubicBezTo>
                <a:cubicBezTo>
                  <a:pt x="1344025" y="173216"/>
                  <a:pt x="1066572" y="0"/>
                  <a:pt x="1238250" y="114452"/>
                </a:cubicBezTo>
                <a:cubicBezTo>
                  <a:pt x="1263172" y="131067"/>
                  <a:pt x="1314450" y="162077"/>
                  <a:pt x="1314450" y="162077"/>
                </a:cubicBezTo>
                <a:cubicBezTo>
                  <a:pt x="1320800" y="171602"/>
                  <a:pt x="1326846" y="181337"/>
                  <a:pt x="1333500" y="190652"/>
                </a:cubicBezTo>
                <a:cubicBezTo>
                  <a:pt x="1342727" y="203570"/>
                  <a:pt x="1353269" y="215543"/>
                  <a:pt x="1362075" y="228752"/>
                </a:cubicBezTo>
                <a:cubicBezTo>
                  <a:pt x="1372344" y="244156"/>
                  <a:pt x="1380033" y="261210"/>
                  <a:pt x="1390650" y="276377"/>
                </a:cubicBezTo>
                <a:cubicBezTo>
                  <a:pt x="1417784" y="315139"/>
                  <a:pt x="1427216" y="322468"/>
                  <a:pt x="1457325" y="352577"/>
                </a:cubicBezTo>
                <a:cubicBezTo>
                  <a:pt x="1489305" y="480496"/>
                  <a:pt x="1438076" y="282875"/>
                  <a:pt x="1485900" y="438302"/>
                </a:cubicBezTo>
                <a:cubicBezTo>
                  <a:pt x="1493600" y="463326"/>
                  <a:pt x="1499815" y="488829"/>
                  <a:pt x="1504950" y="514502"/>
                </a:cubicBezTo>
                <a:cubicBezTo>
                  <a:pt x="1508125" y="530377"/>
                  <a:pt x="1508791" y="546968"/>
                  <a:pt x="1514475" y="562127"/>
                </a:cubicBezTo>
                <a:cubicBezTo>
                  <a:pt x="1518495" y="572846"/>
                  <a:pt x="1527175" y="581177"/>
                  <a:pt x="1533525" y="590702"/>
                </a:cubicBezTo>
                <a:cubicBezTo>
                  <a:pt x="1530350" y="695477"/>
                  <a:pt x="1529815" y="800365"/>
                  <a:pt x="1524000" y="905027"/>
                </a:cubicBezTo>
                <a:cubicBezTo>
                  <a:pt x="1522090" y="939412"/>
                  <a:pt x="1505643" y="935853"/>
                  <a:pt x="1485900" y="962177"/>
                </a:cubicBezTo>
                <a:cubicBezTo>
                  <a:pt x="1474792" y="976988"/>
                  <a:pt x="1467137" y="994103"/>
                  <a:pt x="1457325" y="1009802"/>
                </a:cubicBezTo>
                <a:cubicBezTo>
                  <a:pt x="1451258" y="1019510"/>
                  <a:pt x="1447069" y="1031048"/>
                  <a:pt x="1438275" y="1038377"/>
                </a:cubicBezTo>
                <a:cubicBezTo>
                  <a:pt x="1408502" y="1063188"/>
                  <a:pt x="1376674" y="1085824"/>
                  <a:pt x="1343025" y="1105052"/>
                </a:cubicBezTo>
                <a:cubicBezTo>
                  <a:pt x="1331659" y="1111547"/>
                  <a:pt x="1317512" y="1110981"/>
                  <a:pt x="1304925" y="1114577"/>
                </a:cubicBezTo>
                <a:cubicBezTo>
                  <a:pt x="1236584" y="1134103"/>
                  <a:pt x="1325551" y="1114262"/>
                  <a:pt x="1228725" y="1133627"/>
                </a:cubicBezTo>
                <a:cubicBezTo>
                  <a:pt x="1134987" y="1180496"/>
                  <a:pt x="1256812" y="1124252"/>
                  <a:pt x="1133475" y="1162202"/>
                </a:cubicBezTo>
                <a:cubicBezTo>
                  <a:pt x="1110364" y="1169313"/>
                  <a:pt x="1089251" y="1181797"/>
                  <a:pt x="1066800" y="1190777"/>
                </a:cubicBezTo>
                <a:cubicBezTo>
                  <a:pt x="1057478" y="1194506"/>
                  <a:pt x="1047879" y="1197544"/>
                  <a:pt x="1038225" y="1200302"/>
                </a:cubicBezTo>
                <a:cubicBezTo>
                  <a:pt x="1014058" y="1207207"/>
                  <a:pt x="994388" y="1209564"/>
                  <a:pt x="971550" y="1219352"/>
                </a:cubicBezTo>
                <a:cubicBezTo>
                  <a:pt x="944443" y="1230969"/>
                  <a:pt x="932797" y="1242343"/>
                  <a:pt x="904875" y="1247927"/>
                </a:cubicBezTo>
                <a:cubicBezTo>
                  <a:pt x="882860" y="1252330"/>
                  <a:pt x="860425" y="1254277"/>
                  <a:pt x="838200" y="1257452"/>
                </a:cubicBezTo>
                <a:cubicBezTo>
                  <a:pt x="825500" y="1263802"/>
                  <a:pt x="813395" y="1271516"/>
                  <a:pt x="800100" y="1276502"/>
                </a:cubicBezTo>
                <a:cubicBezTo>
                  <a:pt x="717604" y="1307438"/>
                  <a:pt x="549488" y="1277853"/>
                  <a:pt x="514350" y="1276502"/>
                </a:cubicBezTo>
                <a:cubicBezTo>
                  <a:pt x="476683" y="1263946"/>
                  <a:pt x="484371" y="1269856"/>
                  <a:pt x="447675" y="1238402"/>
                </a:cubicBezTo>
                <a:cubicBezTo>
                  <a:pt x="418183" y="1213123"/>
                  <a:pt x="424208" y="1207618"/>
                  <a:pt x="390525" y="1190777"/>
                </a:cubicBezTo>
                <a:cubicBezTo>
                  <a:pt x="381545" y="1186287"/>
                  <a:pt x="371475" y="1184427"/>
                  <a:pt x="361950" y="1181252"/>
                </a:cubicBezTo>
                <a:cubicBezTo>
                  <a:pt x="349250" y="1171727"/>
                  <a:pt x="338769" y="1158102"/>
                  <a:pt x="323850" y="1152677"/>
                </a:cubicBezTo>
                <a:cubicBezTo>
                  <a:pt x="302751" y="1145005"/>
                  <a:pt x="278679" y="1149603"/>
                  <a:pt x="257175" y="1143152"/>
                </a:cubicBezTo>
                <a:cubicBezTo>
                  <a:pt x="240525" y="1138157"/>
                  <a:pt x="209474" y="1106866"/>
                  <a:pt x="200025" y="1095527"/>
                </a:cubicBezTo>
                <a:cubicBezTo>
                  <a:pt x="192696" y="1086733"/>
                  <a:pt x="186095" y="1077191"/>
                  <a:pt x="180975" y="1066952"/>
                </a:cubicBezTo>
                <a:cubicBezTo>
                  <a:pt x="162061" y="1029124"/>
                  <a:pt x="183597" y="1044899"/>
                  <a:pt x="152400" y="1009802"/>
                </a:cubicBezTo>
                <a:cubicBezTo>
                  <a:pt x="134502" y="989666"/>
                  <a:pt x="95250" y="952652"/>
                  <a:pt x="95250" y="952652"/>
                </a:cubicBezTo>
                <a:cubicBezTo>
                  <a:pt x="88900" y="936777"/>
                  <a:pt x="82203" y="921036"/>
                  <a:pt x="76200" y="905027"/>
                </a:cubicBezTo>
                <a:cubicBezTo>
                  <a:pt x="72675" y="895626"/>
                  <a:pt x="72244" y="884806"/>
                  <a:pt x="66675" y="876452"/>
                </a:cubicBezTo>
                <a:cubicBezTo>
                  <a:pt x="64914" y="873810"/>
                  <a:pt x="60325" y="876452"/>
                  <a:pt x="57150" y="876452"/>
                </a:cubicBezTo>
              </a:path>
            </a:pathLst>
          </a:custGeom>
          <a:ln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6" name="直接连接符 45"/>
          <p:cNvCxnSpPr>
            <a:stCxn id="0" idx="6"/>
            <a:endCxn id="0" idx="2"/>
          </p:cNvCxnSpPr>
          <p:nvPr/>
        </p:nvCxnSpPr>
        <p:spPr>
          <a:xfrm>
            <a:off x="6143625" y="4679950"/>
            <a:ext cx="1428750" cy="1588"/>
          </a:xfrm>
          <a:prstGeom prst="line">
            <a:avLst/>
          </a:prstGeom>
          <a:ln>
            <a:prstDash val="dash"/>
            <a:tailEnd type="none" w="sm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7072330" y="5286388"/>
            <a:ext cx="214314" cy="214314"/>
          </a:xfrm>
          <a:prstGeom prst="ellipse">
            <a:avLst/>
          </a:prstGeom>
          <a:ln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0" name="直接连接符 49"/>
          <p:cNvCxnSpPr>
            <a:stCxn id="0" idx="6"/>
            <a:endCxn id="0" idx="2"/>
          </p:cNvCxnSpPr>
          <p:nvPr/>
        </p:nvCxnSpPr>
        <p:spPr>
          <a:xfrm>
            <a:off x="6557963" y="5380038"/>
            <a:ext cx="514350" cy="14287"/>
          </a:xfrm>
          <a:prstGeom prst="line">
            <a:avLst/>
          </a:prstGeom>
          <a:ln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tailEnd type="none" w="sm" len="sm"/>
        </a:ln>
      </a:spPr>
      <a:bodyPr rtlCol="0" anchor="ctr"/>
      <a:lstStyle>
        <a:defPPr algn="ctr">
          <a:defRPr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>
          <a:tailEnd type="none" w="sm" len="sm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18376</TotalTime>
  <Words>2386</Words>
  <Application>Microsoft Office PowerPoint</Application>
  <PresentationFormat>全屏显示(4:3)</PresentationFormat>
  <Paragraphs>209</Paragraphs>
  <Slides>31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Arial Unicode MS</vt:lpstr>
      <vt:lpstr>方正卡通简体</vt:lpstr>
      <vt:lpstr>方正少儿简体</vt:lpstr>
      <vt:lpstr>仿宋_GB2312</vt:lpstr>
      <vt:lpstr>黑体</vt:lpstr>
      <vt:lpstr>楷体</vt:lpstr>
      <vt:lpstr>宋体</vt:lpstr>
      <vt:lpstr>Aharoni</vt:lpstr>
      <vt:lpstr>Arial</vt:lpstr>
      <vt:lpstr>Calibri</vt:lpstr>
      <vt:lpstr>Tahoma</vt:lpstr>
      <vt:lpstr>Times New Roman</vt:lpstr>
      <vt:lpstr>Wingdings</vt:lpstr>
      <vt:lpstr>Office 主题</vt:lpstr>
      <vt:lpstr>BMP 图像</vt:lpstr>
      <vt:lpstr>Equation</vt:lpstr>
      <vt:lpstr>公式</vt:lpstr>
      <vt:lpstr>图论   第17章　平面图</vt:lpstr>
      <vt:lpstr>PowerPoint 演示文稿</vt:lpstr>
      <vt:lpstr>平面图问题的应用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李凯</dc:creator>
  <cp:lastModifiedBy>微软用户</cp:lastModifiedBy>
  <cp:revision>1631</cp:revision>
  <dcterms:created xsi:type="dcterms:W3CDTF">2011-09-15T13:14:48Z</dcterms:created>
  <dcterms:modified xsi:type="dcterms:W3CDTF">2015-11-06T07:21:36Z</dcterms:modified>
</cp:coreProperties>
</file>