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1" r:id="rId2"/>
    <p:sldId id="352" r:id="rId3"/>
    <p:sldId id="353" r:id="rId4"/>
    <p:sldId id="440" r:id="rId5"/>
    <p:sldId id="441" r:id="rId6"/>
    <p:sldId id="354" r:id="rId7"/>
    <p:sldId id="442" r:id="rId8"/>
    <p:sldId id="355" r:id="rId9"/>
    <p:sldId id="443" r:id="rId10"/>
    <p:sldId id="356" r:id="rId11"/>
    <p:sldId id="444" r:id="rId12"/>
    <p:sldId id="445" r:id="rId13"/>
    <p:sldId id="358" r:id="rId14"/>
    <p:sldId id="359" r:id="rId15"/>
    <p:sldId id="360" r:id="rId16"/>
    <p:sldId id="361" r:id="rId17"/>
    <p:sldId id="362" r:id="rId18"/>
    <p:sldId id="363" r:id="rId19"/>
    <p:sldId id="446" r:id="rId20"/>
    <p:sldId id="447" r:id="rId21"/>
    <p:sldId id="364" r:id="rId22"/>
    <p:sldId id="365" r:id="rId23"/>
    <p:sldId id="448" r:id="rId24"/>
    <p:sldId id="449" r:id="rId25"/>
    <p:sldId id="450" r:id="rId26"/>
    <p:sldId id="451" r:id="rId27"/>
    <p:sldId id="458" r:id="rId28"/>
    <p:sldId id="367" r:id="rId29"/>
    <p:sldId id="368" r:id="rId30"/>
    <p:sldId id="369" r:id="rId31"/>
    <p:sldId id="370" r:id="rId32"/>
    <p:sldId id="452" r:id="rId33"/>
    <p:sldId id="453" r:id="rId34"/>
    <p:sldId id="454" r:id="rId35"/>
    <p:sldId id="455" r:id="rId36"/>
    <p:sldId id="462" r:id="rId37"/>
    <p:sldId id="463" r:id="rId38"/>
    <p:sldId id="464" r:id="rId39"/>
    <p:sldId id="465" r:id="rId40"/>
    <p:sldId id="466" r:id="rId41"/>
    <p:sldId id="456" r:id="rId42"/>
    <p:sldId id="457" r:id="rId43"/>
    <p:sldId id="439" r:id="rId44"/>
    <p:sldId id="374" r:id="rId45"/>
    <p:sldId id="459" r:id="rId46"/>
    <p:sldId id="460" r:id="rId47"/>
    <p:sldId id="461" r:id="rId4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Arial" charset="0"/>
      </a:defRPr>
    </a:lvl1pPr>
    <a:lvl2pPr marL="457200" algn="l" rtl="0" fontAlgn="base">
      <a:spcBef>
        <a:spcPct val="0"/>
      </a:spcBef>
      <a:spcAft>
        <a:spcPct val="0"/>
      </a:spcAft>
      <a:defRPr kern="1200">
        <a:solidFill>
          <a:schemeClr val="tx1"/>
        </a:solidFill>
        <a:latin typeface="Arial" charset="0"/>
        <a:ea typeface="宋体" pitchFamily="2" charset="-122"/>
        <a:cs typeface="Arial" charset="0"/>
      </a:defRPr>
    </a:lvl2pPr>
    <a:lvl3pPr marL="914400" algn="l" rtl="0" fontAlgn="base">
      <a:spcBef>
        <a:spcPct val="0"/>
      </a:spcBef>
      <a:spcAft>
        <a:spcPct val="0"/>
      </a:spcAft>
      <a:defRPr kern="1200">
        <a:solidFill>
          <a:schemeClr val="tx1"/>
        </a:solidFill>
        <a:latin typeface="Arial" charset="0"/>
        <a:ea typeface="宋体" pitchFamily="2" charset="-122"/>
        <a:cs typeface="Arial" charset="0"/>
      </a:defRPr>
    </a:lvl3pPr>
    <a:lvl4pPr marL="1371600" algn="l" rtl="0" fontAlgn="base">
      <a:spcBef>
        <a:spcPct val="0"/>
      </a:spcBef>
      <a:spcAft>
        <a:spcPct val="0"/>
      </a:spcAft>
      <a:defRPr kern="1200">
        <a:solidFill>
          <a:schemeClr val="tx1"/>
        </a:solidFill>
        <a:latin typeface="Arial" charset="0"/>
        <a:ea typeface="宋体" pitchFamily="2" charset="-122"/>
        <a:cs typeface="Arial" charset="0"/>
      </a:defRPr>
    </a:lvl4pPr>
    <a:lvl5pPr marL="1828800" algn="l" rtl="0" fontAlgn="base">
      <a:spcBef>
        <a:spcPct val="0"/>
      </a:spcBef>
      <a:spcAft>
        <a:spcPct val="0"/>
      </a:spcAft>
      <a:defRPr kern="1200">
        <a:solidFill>
          <a:schemeClr val="tx1"/>
        </a:solidFill>
        <a:latin typeface="Arial" charset="0"/>
        <a:ea typeface="宋体" pitchFamily="2" charset="-122"/>
        <a:cs typeface="Arial" charset="0"/>
      </a:defRPr>
    </a:lvl5pPr>
    <a:lvl6pPr marL="2286000" algn="l" defTabSz="914400" rtl="0" eaLnBrk="1" latinLnBrk="0" hangingPunct="1">
      <a:defRPr kern="1200">
        <a:solidFill>
          <a:schemeClr val="tx1"/>
        </a:solidFill>
        <a:latin typeface="Arial" charset="0"/>
        <a:ea typeface="宋体" pitchFamily="2" charset="-122"/>
        <a:cs typeface="Arial" charset="0"/>
      </a:defRPr>
    </a:lvl6pPr>
    <a:lvl7pPr marL="2743200" algn="l" defTabSz="914400" rtl="0" eaLnBrk="1" latinLnBrk="0" hangingPunct="1">
      <a:defRPr kern="1200">
        <a:solidFill>
          <a:schemeClr val="tx1"/>
        </a:solidFill>
        <a:latin typeface="Arial" charset="0"/>
        <a:ea typeface="宋体" pitchFamily="2" charset="-122"/>
        <a:cs typeface="Arial" charset="0"/>
      </a:defRPr>
    </a:lvl7pPr>
    <a:lvl8pPr marL="3200400" algn="l" defTabSz="914400" rtl="0" eaLnBrk="1" latinLnBrk="0" hangingPunct="1">
      <a:defRPr kern="1200">
        <a:solidFill>
          <a:schemeClr val="tx1"/>
        </a:solidFill>
        <a:latin typeface="Arial" charset="0"/>
        <a:ea typeface="宋体" pitchFamily="2" charset="-122"/>
        <a:cs typeface="Arial" charset="0"/>
      </a:defRPr>
    </a:lvl8pPr>
    <a:lvl9pPr marL="3657600" algn="l" defTabSz="914400" rtl="0" eaLnBrk="1" latinLnBrk="0" hangingPunct="1">
      <a:defRPr kern="1200">
        <a:solidFill>
          <a:schemeClr val="tx1"/>
        </a:solidFill>
        <a:latin typeface="Arial" charset="0"/>
        <a:ea typeface="宋体" pitchFamily="2" charset="-122"/>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5CC"/>
    <a:srgbClr val="96680C"/>
    <a:srgbClr val="BC4744"/>
    <a:srgbClr val="D0E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86006" autoAdjust="0"/>
  </p:normalViewPr>
  <p:slideViewPr>
    <p:cSldViewPr>
      <p:cViewPr varScale="1">
        <p:scale>
          <a:sx n="84" d="100"/>
          <a:sy n="84" d="100"/>
        </p:scale>
        <p:origin x="11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6.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5.wmf"/><Relationship Id="rId5" Type="http://schemas.openxmlformats.org/officeDocument/2006/relationships/image" Target="../media/image63.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56.wmf"/><Relationship Id="rId1" Type="http://schemas.openxmlformats.org/officeDocument/2006/relationships/image" Target="../media/image26.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5F20D0D-19A3-43D9-AAA4-B9CAD19D2EF9}" type="datetimeFigureOut">
              <a:rPr lang="zh-CN" altLang="en-US"/>
              <a:pPr>
                <a:defRPr/>
              </a:pPr>
              <a:t>2015/10/28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F9EF723-4511-42A4-8CAB-6DE0EF740DAF}" type="slidenum">
              <a:rPr lang="zh-CN" altLang="en-US"/>
              <a:pPr>
                <a:defRPr/>
              </a:pPr>
              <a:t>‹#›</a:t>
            </a:fld>
            <a:endParaRPr lang="zh-CN" altLang="en-US"/>
          </a:p>
        </p:txBody>
      </p:sp>
    </p:spTree>
    <p:extLst>
      <p:ext uri="{BB962C8B-B14F-4D97-AF65-F5344CB8AC3E}">
        <p14:creationId xmlns:p14="http://schemas.microsoft.com/office/powerpoint/2010/main" val="2783316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FF9178-6D71-42CD-970B-DBBCC4837AB3}" type="slidenum">
              <a:rPr lang="zh-CN" altLang="en-US"/>
              <a:pPr fontAlgn="base">
                <a:spcBef>
                  <a:spcPct val="0"/>
                </a:spcBef>
                <a:spcAft>
                  <a:spcPct val="0"/>
                </a:spcAft>
                <a:defRPr/>
              </a:pPr>
              <a:t>3</a:t>
            </a:fld>
            <a:endParaRPr lang="en-US" altLang="zh-CN"/>
          </a:p>
        </p:txBody>
      </p:sp>
    </p:spTree>
    <p:extLst>
      <p:ext uri="{BB962C8B-B14F-4D97-AF65-F5344CB8AC3E}">
        <p14:creationId xmlns:p14="http://schemas.microsoft.com/office/powerpoint/2010/main" val="253957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除了最初的顶点之外，每增加一个定点就会增加一条边</a:t>
            </a:r>
          </a:p>
        </p:txBody>
      </p:sp>
      <p:sp>
        <p:nvSpPr>
          <p:cNvPr id="1351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75D8F1-FFC4-446C-8874-1883FAA322B4}" type="slidenum">
              <a:rPr lang="zh-CN" altLang="en-US"/>
              <a:pPr fontAlgn="base">
                <a:spcBef>
                  <a:spcPct val="0"/>
                </a:spcBef>
                <a:spcAft>
                  <a:spcPct val="0"/>
                </a:spcAft>
                <a:defRPr/>
              </a:pPr>
              <a:t>4</a:t>
            </a:fld>
            <a:endParaRPr lang="en-US" altLang="zh-CN"/>
          </a:p>
        </p:txBody>
      </p:sp>
    </p:spTree>
    <p:extLst>
      <p:ext uri="{BB962C8B-B14F-4D97-AF65-F5344CB8AC3E}">
        <p14:creationId xmlns:p14="http://schemas.microsoft.com/office/powerpoint/2010/main" val="78219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除了最初的顶点之外，每增加一个定点就会增加一条边</a:t>
            </a:r>
          </a:p>
        </p:txBody>
      </p:sp>
      <p:sp>
        <p:nvSpPr>
          <p:cNvPr id="1351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050500-E365-43D6-9C3F-7F419890A005}" type="slidenum">
              <a:rPr lang="zh-CN" altLang="en-US"/>
              <a:pPr fontAlgn="base">
                <a:spcBef>
                  <a:spcPct val="0"/>
                </a:spcBef>
                <a:spcAft>
                  <a:spcPct val="0"/>
                </a:spcAft>
                <a:defRPr/>
              </a:pPr>
              <a:t>5</a:t>
            </a:fld>
            <a:endParaRPr lang="en-US" altLang="zh-CN"/>
          </a:p>
        </p:txBody>
      </p:sp>
    </p:spTree>
    <p:extLst>
      <p:ext uri="{BB962C8B-B14F-4D97-AF65-F5344CB8AC3E}">
        <p14:creationId xmlns:p14="http://schemas.microsoft.com/office/powerpoint/2010/main" val="170222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除了最初的顶点之外，每增加一个定点就会增加一条边</a:t>
            </a:r>
          </a:p>
        </p:txBody>
      </p:sp>
      <p:sp>
        <p:nvSpPr>
          <p:cNvPr id="1351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7A457-E46B-4F55-8BE0-8E767CB25B9B}" type="slidenum">
              <a:rPr lang="zh-CN" altLang="en-US"/>
              <a:pPr fontAlgn="base">
                <a:spcBef>
                  <a:spcPct val="0"/>
                </a:spcBef>
                <a:spcAft>
                  <a:spcPct val="0"/>
                </a:spcAft>
                <a:defRPr/>
              </a:pPr>
              <a:t>6</a:t>
            </a:fld>
            <a:endParaRPr lang="en-US" altLang="zh-CN"/>
          </a:p>
        </p:txBody>
      </p:sp>
    </p:spTree>
    <p:extLst>
      <p:ext uri="{BB962C8B-B14F-4D97-AF65-F5344CB8AC3E}">
        <p14:creationId xmlns:p14="http://schemas.microsoft.com/office/powerpoint/2010/main" val="4202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幻灯片图像占位符 1"/>
          <p:cNvSpPr>
            <a:spLocks noGrp="1" noRot="1" noChangeAspect="1"/>
          </p:cNvSpPr>
          <p:nvPr>
            <p:ph type="sldImg"/>
          </p:nvPr>
        </p:nvSpPr>
        <p:spPr bwMode="auto">
          <a:noFill/>
          <a:ln>
            <a:solidFill>
              <a:srgbClr val="000000"/>
            </a:solidFill>
            <a:miter lim="800000"/>
            <a:headEnd/>
            <a:tailEnd/>
          </a:ln>
        </p:spPr>
      </p:sp>
      <p:sp>
        <p:nvSpPr>
          <p:cNvPr id="2017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zeta</a:t>
            </a:r>
            <a:endParaRPr lang="zh-CN" altLang="en-US" smtClean="0"/>
          </a:p>
        </p:txBody>
      </p:sp>
      <p:sp>
        <p:nvSpPr>
          <p:cNvPr id="1443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B0C41C-3AA4-4B75-8464-BC042FFB2655}" type="slidenum">
              <a:rPr lang="zh-CN" altLang="en-US"/>
              <a:pPr fontAlgn="base">
                <a:spcBef>
                  <a:spcPct val="0"/>
                </a:spcBef>
                <a:spcAft>
                  <a:spcPct val="0"/>
                </a:spcAft>
                <a:defRPr/>
              </a:pPr>
              <a:t>16</a:t>
            </a:fld>
            <a:endParaRPr lang="en-US" altLang="zh-CN"/>
          </a:p>
        </p:txBody>
      </p:sp>
    </p:spTree>
    <p:extLst>
      <p:ext uri="{BB962C8B-B14F-4D97-AF65-F5344CB8AC3E}">
        <p14:creationId xmlns:p14="http://schemas.microsoft.com/office/powerpoint/2010/main" val="295735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幻灯片图像占位符 1"/>
          <p:cNvSpPr>
            <a:spLocks noGrp="1" noRot="1" noChangeAspect="1"/>
          </p:cNvSpPr>
          <p:nvPr>
            <p:ph type="sldImg"/>
          </p:nvPr>
        </p:nvSpPr>
        <p:spPr bwMode="auto">
          <a:noFill/>
          <a:ln>
            <a:solidFill>
              <a:srgbClr val="000000"/>
            </a:solidFill>
            <a:miter lim="800000"/>
            <a:headEnd/>
            <a:tailEnd/>
          </a:ln>
        </p:spPr>
      </p:sp>
      <p:sp>
        <p:nvSpPr>
          <p:cNvPr id="1843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eta</a:t>
            </a:r>
            <a:endParaRPr lang="zh-CN" altLang="en-US" smtClean="0"/>
          </a:p>
        </p:txBody>
      </p:sp>
      <p:sp>
        <p:nvSpPr>
          <p:cNvPr id="1474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B0DF8-4E75-488D-9AB0-4CBC5B468551}" type="slidenum">
              <a:rPr lang="zh-CN" altLang="en-US"/>
              <a:pPr fontAlgn="base">
                <a:spcBef>
                  <a:spcPct val="0"/>
                </a:spcBef>
                <a:spcAft>
                  <a:spcPct val="0"/>
                </a:spcAft>
                <a:defRPr/>
              </a:pPr>
              <a:t>18</a:t>
            </a:fld>
            <a:endParaRPr lang="en-US" altLang="zh-CN"/>
          </a:p>
        </p:txBody>
      </p:sp>
    </p:spTree>
    <p:extLst>
      <p:ext uri="{BB962C8B-B14F-4D97-AF65-F5344CB8AC3E}">
        <p14:creationId xmlns:p14="http://schemas.microsoft.com/office/powerpoint/2010/main" val="117908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F9EF723-4511-42A4-8CAB-6DE0EF740DAF}" type="slidenum">
              <a:rPr lang="zh-CN" altLang="en-US" smtClean="0"/>
              <a:pPr>
                <a:defRPr/>
              </a:pPr>
              <a:t>22</a:t>
            </a:fld>
            <a:endParaRPr lang="zh-CN" altLang="en-US"/>
          </a:p>
        </p:txBody>
      </p:sp>
    </p:spTree>
    <p:extLst>
      <p:ext uri="{BB962C8B-B14F-4D97-AF65-F5344CB8AC3E}">
        <p14:creationId xmlns:p14="http://schemas.microsoft.com/office/powerpoint/2010/main" val="88792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73557E-2C15-4E88-89ED-42EA266FA216}" type="slidenum">
              <a:rPr lang="en-US" altLang="zh-CN"/>
              <a:pPr>
                <a:defRPr/>
              </a:pPr>
              <a:t>37</a:t>
            </a:fld>
            <a:endParaRPr lang="en-US" altLang="zh-CN"/>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Tree>
    <p:extLst>
      <p:ext uri="{BB962C8B-B14F-4D97-AF65-F5344CB8AC3E}">
        <p14:creationId xmlns:p14="http://schemas.microsoft.com/office/powerpoint/2010/main" val="84464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Slide Number Placeholder 3"/>
          <p:cNvSpPr>
            <a:spLocks noGrp="1"/>
          </p:cNvSpPr>
          <p:nvPr>
            <p:ph type="sldNum" sz="quarter" idx="5"/>
          </p:nvPr>
        </p:nvSpPr>
        <p:spPr/>
        <p:txBody>
          <a:bodyPr/>
          <a:lstStyle/>
          <a:p>
            <a:pPr>
              <a:defRPr/>
            </a:pPr>
            <a:fld id="{AF1BDF3D-FDFB-4924-8FFF-F69D3F64E7EE}" type="slidenum">
              <a:rPr lang="zh-CN" altLang="en-US" smtClean="0"/>
              <a:pPr>
                <a:defRPr/>
              </a:pPr>
              <a:t>38</a:t>
            </a:fld>
            <a:endParaRPr lang="zh-CN" altLang="en-US"/>
          </a:p>
        </p:txBody>
      </p:sp>
    </p:spTree>
    <p:extLst>
      <p:ext uri="{BB962C8B-B14F-4D97-AF65-F5344CB8AC3E}">
        <p14:creationId xmlns:p14="http://schemas.microsoft.com/office/powerpoint/2010/main" val="404641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DE0194F-285F-45C0-9C73-AAABC921F1C7}" type="datetimeFigureOut">
              <a:rPr lang="zh-CN" altLang="en-US"/>
              <a:pPr>
                <a:defRPr/>
              </a:pPr>
              <a:t>2015/10/28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9F839F-1EA7-44A9-AF4B-A2A6FE20F963}" type="slidenum">
              <a:rPr lang="zh-CN" altLang="en-US"/>
              <a:pPr>
                <a:defRPr/>
              </a:pPr>
              <a:t>‹#›</a:t>
            </a:fld>
            <a:endParaRPr lang="zh-CN"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F841870-2888-4C64-9F82-EF50203C7688}" type="datetimeFigureOut">
              <a:rPr lang="zh-CN" altLang="en-US"/>
              <a:pPr>
                <a:defRPr/>
              </a:pPr>
              <a:t>2015/10/28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847CC6-60D4-4248-A4A5-C2FA53DDD910}" type="slidenum">
              <a:rPr lang="zh-CN" altLang="en-US"/>
              <a:pPr>
                <a:defRPr/>
              </a:pPr>
              <a:t>‹#›</a:t>
            </a:fld>
            <a:endParaRPr lang="zh-CN"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D8F964E-FA1D-4E3C-B6ED-66D0B785CD8F}" type="datetimeFigureOut">
              <a:rPr lang="zh-CN" altLang="en-US"/>
              <a:pPr>
                <a:defRPr/>
              </a:pPr>
              <a:t>2015/10/28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07B9C1-1227-41AC-AD94-ADADD068895A}" type="slidenum">
              <a:rPr lang="zh-CN" altLang="en-US"/>
              <a:pPr>
                <a:defRPr/>
              </a:pPr>
              <a:t>‹#›</a:t>
            </a:fld>
            <a:endParaRPr lang="zh-CN" alt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6D8B096-30A5-4730-A791-9DE2172243B3}" type="datetimeFigureOut">
              <a:rPr lang="zh-CN" altLang="en-US"/>
              <a:pPr>
                <a:defRPr/>
              </a:pPr>
              <a:t>2015/10/28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FDAC25-A307-416D-909C-2AE7A81C4479}" type="slidenum">
              <a:rPr lang="zh-CN" altLang="en-US"/>
              <a:pPr>
                <a:defRPr/>
              </a:pPr>
              <a:t>‹#›</a:t>
            </a:fld>
            <a:endParaRPr lang="zh-CN" alt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4661A6B-6615-4664-8F72-B5C755530D86}" type="datetimeFigureOut">
              <a:rPr lang="zh-CN" altLang="en-US"/>
              <a:pPr>
                <a:defRPr/>
              </a:pPr>
              <a:t>2015/10/28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4172C1-81EB-4D56-8F22-64A116612123}" type="slidenum">
              <a:rPr lang="zh-CN" altLang="en-US"/>
              <a:pPr>
                <a:defRPr/>
              </a:pPr>
              <a:t>‹#›</a:t>
            </a:fld>
            <a:endParaRPr lang="zh-CN" alt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F652988-66ED-42A1-AC19-93EE64265EC6}" type="datetimeFigureOut">
              <a:rPr lang="zh-CN" altLang="en-US"/>
              <a:pPr>
                <a:defRPr/>
              </a:pPr>
              <a:t>2015/10/28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A705555-EBFA-4A5C-9C65-C92FF9E6AB9F}" type="slidenum">
              <a:rPr lang="zh-CN" altLang="en-US"/>
              <a:pPr>
                <a:defRPr/>
              </a:pPr>
              <a:t>‹#›</a:t>
            </a:fld>
            <a:endParaRPr lang="zh-CN"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B423B79-74DE-4024-B169-E9D66F3C49BD}" type="datetimeFigureOut">
              <a:rPr lang="zh-CN" altLang="en-US"/>
              <a:pPr>
                <a:defRPr/>
              </a:pPr>
              <a:t>2015/10/28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BAB6829-5EE0-4D04-9451-0C99C0E984FA}" type="slidenum">
              <a:rPr lang="zh-CN" altLang="en-US"/>
              <a:pPr>
                <a:defRPr/>
              </a:pPr>
              <a:t>‹#›</a:t>
            </a:fld>
            <a:endParaRPr lang="zh-CN"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1313C7C-4CB6-4787-BF5A-B4E3810E3CA6}" type="datetimeFigureOut">
              <a:rPr lang="zh-CN" altLang="en-US"/>
              <a:pPr>
                <a:defRPr/>
              </a:pPr>
              <a:t>2015/10/28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8BFF0A2-A37D-461B-869B-80E2DCCDE91F}" type="slidenum">
              <a:rPr lang="zh-CN" altLang="en-US"/>
              <a:pPr>
                <a:defRPr/>
              </a:pPr>
              <a:t>‹#›</a:t>
            </a:fld>
            <a:endParaRPr lang="zh-CN"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CCC0408-F52E-450E-8C83-861C6F2EF806}" type="datetimeFigureOut">
              <a:rPr lang="zh-CN" altLang="en-US"/>
              <a:pPr>
                <a:defRPr/>
              </a:pPr>
              <a:t>2015/10/28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6A36D64-EB9C-461F-A43C-54C42DF3ABA9}" type="slidenum">
              <a:rPr lang="zh-CN" altLang="en-US"/>
              <a:pPr>
                <a:defRPr/>
              </a:pPr>
              <a:t>‹#›</a:t>
            </a:fld>
            <a:endParaRPr lang="zh-CN"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705D385-84AA-4BED-B26D-F2509F67BD85}" type="datetimeFigureOut">
              <a:rPr lang="zh-CN" altLang="en-US"/>
              <a:pPr>
                <a:defRPr/>
              </a:pPr>
              <a:t>2015/10/28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D5A3B4A-C2C1-4EB3-A5C0-ACE0F7662927}" type="slidenum">
              <a:rPr lang="zh-CN" altLang="en-US"/>
              <a:pPr>
                <a:defRPr/>
              </a:pPr>
              <a:t>‹#›</a:t>
            </a:fld>
            <a:endParaRPr lang="zh-CN"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9079D0C-608E-423C-A1F2-29FCBEF98C6C}" type="datetimeFigureOut">
              <a:rPr lang="zh-CN" altLang="en-US"/>
              <a:pPr>
                <a:defRPr/>
              </a:pPr>
              <a:t>2015/10/28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BB734D-305B-486A-8C01-0ACB7858CB4E}" type="slidenum">
              <a:rPr lang="zh-CN" altLang="en-US"/>
              <a:pPr>
                <a:defRPr/>
              </a:pPr>
              <a:t>‹#›</a:t>
            </a:fld>
            <a:endParaRPr lang="zh-CN"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5ADDC3D-22CC-4F75-B4AC-44A03E61615B}" type="datetimeFigureOut">
              <a:rPr lang="zh-CN" altLang="en-US"/>
              <a:pPr>
                <a:defRPr/>
              </a:pPr>
              <a:t>2015/10/28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AE88E4B-5614-4E87-B849-A4B5849B20F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5.bin"/><Relationship Id="rId3" Type="http://schemas.openxmlformats.org/officeDocument/2006/relationships/oleObject" Target="../embeddings/oleObject2.bin"/><Relationship Id="rId7" Type="http://schemas.openxmlformats.org/officeDocument/2006/relationships/image" Target="../media/image9.wmf"/><Relationship Id="rId12"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wmf"/><Relationship Id="rId5" Type="http://schemas.openxmlformats.org/officeDocument/2006/relationships/image" Target="../media/image12.wmf"/><Relationship Id="rId15" Type="http://schemas.openxmlformats.org/officeDocument/2006/relationships/image" Target="../media/image16.wmf"/><Relationship Id="rId10" Type="http://schemas.openxmlformats.org/officeDocument/2006/relationships/image" Target="../media/image10.wmf"/><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27.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6.wmf"/><Relationship Id="rId10" Type="http://schemas.openxmlformats.org/officeDocument/2006/relationships/image" Target="../media/image33.wmf"/><Relationship Id="rId4" Type="http://schemas.openxmlformats.org/officeDocument/2006/relationships/oleObject" Target="../embeddings/oleObject7.bin"/><Relationship Id="rId9" Type="http://schemas.openxmlformats.org/officeDocument/2006/relationships/image" Target="../media/image32.wmf"/><Relationship Id="rId1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7.wmf"/><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image" Target="../media/image35.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39.wmf"/><Relationship Id="rId3" Type="http://schemas.openxmlformats.org/officeDocument/2006/relationships/image" Target="../media/image40.wmf"/><Relationship Id="rId7" Type="http://schemas.openxmlformats.org/officeDocument/2006/relationships/image" Target="../media/image42.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38.wmf"/><Relationship Id="rId10" Type="http://schemas.openxmlformats.org/officeDocument/2006/relationships/image" Target="../media/image45.wmf"/><Relationship Id="rId4" Type="http://schemas.openxmlformats.org/officeDocument/2006/relationships/oleObject" Target="../embeddings/oleObject11.bin"/><Relationship Id="rId9" Type="http://schemas.openxmlformats.org/officeDocument/2006/relationships/image" Target="../media/image44.wmf"/><Relationship Id="rId1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50.wmf"/><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47.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49.wmf"/></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55.w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jpeg"/><Relationship Id="rId3" Type="http://schemas.openxmlformats.org/officeDocument/2006/relationships/image" Target="../media/image58.wmf"/><Relationship Id="rId7" Type="http://schemas.openxmlformats.org/officeDocument/2006/relationships/image" Target="../media/image56.wmf"/><Relationship Id="rId12"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11" Type="http://schemas.openxmlformats.org/officeDocument/2006/relationships/oleObject" Target="../embeddings/oleObject21.bin"/><Relationship Id="rId5" Type="http://schemas.openxmlformats.org/officeDocument/2006/relationships/image" Target="../media/image26.wmf"/><Relationship Id="rId10" Type="http://schemas.openxmlformats.org/officeDocument/2006/relationships/image" Target="../media/image59.wmf"/><Relationship Id="rId4" Type="http://schemas.openxmlformats.org/officeDocument/2006/relationships/oleObject" Target="../embeddings/oleObject18.bin"/><Relationship Id="rId9"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25.bin"/><Relationship Id="rId18" Type="http://schemas.openxmlformats.org/officeDocument/2006/relationships/image" Target="../media/image66.wmf"/><Relationship Id="rId3" Type="http://schemas.openxmlformats.org/officeDocument/2006/relationships/image" Target="../media/image67.wmf"/><Relationship Id="rId7" Type="http://schemas.openxmlformats.org/officeDocument/2006/relationships/oleObject" Target="../embeddings/oleObject22.bin"/><Relationship Id="rId12" Type="http://schemas.openxmlformats.org/officeDocument/2006/relationships/image" Target="../media/image63.wmf"/><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65.wmf"/><Relationship Id="rId1" Type="http://schemas.openxmlformats.org/officeDocument/2006/relationships/vmlDrawing" Target="../drawings/vmlDrawing10.vml"/><Relationship Id="rId6" Type="http://schemas.openxmlformats.org/officeDocument/2006/relationships/image" Target="../media/image70.wmf"/><Relationship Id="rId11" Type="http://schemas.openxmlformats.org/officeDocument/2006/relationships/oleObject" Target="../embeddings/oleObject24.bin"/><Relationship Id="rId5" Type="http://schemas.openxmlformats.org/officeDocument/2006/relationships/image" Target="../media/image69.wmf"/><Relationship Id="rId15" Type="http://schemas.openxmlformats.org/officeDocument/2006/relationships/oleObject" Target="../embeddings/oleObject26.bin"/><Relationship Id="rId10" Type="http://schemas.openxmlformats.org/officeDocument/2006/relationships/image" Target="../media/image62.wmf"/><Relationship Id="rId19" Type="http://schemas.openxmlformats.org/officeDocument/2006/relationships/image" Target="../media/image3.jpeg"/><Relationship Id="rId4" Type="http://schemas.openxmlformats.org/officeDocument/2006/relationships/image" Target="../media/image68.wmf"/><Relationship Id="rId9" Type="http://schemas.openxmlformats.org/officeDocument/2006/relationships/oleObject" Target="../embeddings/oleObject23.bin"/><Relationship Id="rId14" Type="http://schemas.openxmlformats.org/officeDocument/2006/relationships/image" Target="../media/image64.wmf"/></Relationships>
</file>

<file path=ppt/slides/_rels/slide35.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30.bin"/><Relationship Id="rId18" Type="http://schemas.openxmlformats.org/officeDocument/2006/relationships/image" Target="../media/image63.wmf"/><Relationship Id="rId3" Type="http://schemas.openxmlformats.org/officeDocument/2006/relationships/image" Target="../media/image3.jpeg"/><Relationship Id="rId21" Type="http://schemas.openxmlformats.org/officeDocument/2006/relationships/oleObject" Target="../embeddings/oleObject34.bin"/><Relationship Id="rId7" Type="http://schemas.openxmlformats.org/officeDocument/2006/relationships/image" Target="../media/image80.wmf"/><Relationship Id="rId12" Type="http://schemas.openxmlformats.org/officeDocument/2006/relationships/image" Target="../media/image72.wmf"/><Relationship Id="rId17" Type="http://schemas.openxmlformats.org/officeDocument/2006/relationships/oleObject" Target="../embeddings/oleObject32.bin"/><Relationship Id="rId2" Type="http://schemas.openxmlformats.org/officeDocument/2006/relationships/slideLayout" Target="../slideLayouts/slideLayout7.xml"/><Relationship Id="rId16" Type="http://schemas.openxmlformats.org/officeDocument/2006/relationships/image" Target="../media/image74.wmf"/><Relationship Id="rId20" Type="http://schemas.openxmlformats.org/officeDocument/2006/relationships/image" Target="../media/image75.wmf"/><Relationship Id="rId1" Type="http://schemas.openxmlformats.org/officeDocument/2006/relationships/vmlDrawing" Target="../drawings/vmlDrawing11.vml"/><Relationship Id="rId6" Type="http://schemas.openxmlformats.org/officeDocument/2006/relationships/image" Target="../media/image79.wmf"/><Relationship Id="rId11" Type="http://schemas.openxmlformats.org/officeDocument/2006/relationships/oleObject" Target="../embeddings/oleObject29.bin"/><Relationship Id="rId24" Type="http://schemas.openxmlformats.org/officeDocument/2006/relationships/oleObject" Target="../embeddings/oleObject36.bin"/><Relationship Id="rId5" Type="http://schemas.openxmlformats.org/officeDocument/2006/relationships/image" Target="../media/image78.wmf"/><Relationship Id="rId15" Type="http://schemas.openxmlformats.org/officeDocument/2006/relationships/oleObject" Target="../embeddings/oleObject31.bin"/><Relationship Id="rId23" Type="http://schemas.openxmlformats.org/officeDocument/2006/relationships/image" Target="../media/image76.wmf"/><Relationship Id="rId10" Type="http://schemas.openxmlformats.org/officeDocument/2006/relationships/image" Target="../media/image71.wmf"/><Relationship Id="rId19" Type="http://schemas.openxmlformats.org/officeDocument/2006/relationships/oleObject" Target="../embeddings/oleObject33.bin"/><Relationship Id="rId4" Type="http://schemas.openxmlformats.org/officeDocument/2006/relationships/image" Target="../media/image77.wmf"/><Relationship Id="rId9" Type="http://schemas.openxmlformats.org/officeDocument/2006/relationships/oleObject" Target="../embeddings/oleObject28.bin"/><Relationship Id="rId14" Type="http://schemas.openxmlformats.org/officeDocument/2006/relationships/image" Target="../media/image73.wmf"/><Relationship Id="rId22"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646331"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a:t>
            </a:r>
          </a:p>
        </p:txBody>
      </p:sp>
      <p:grpSp>
        <p:nvGrpSpPr>
          <p:cNvPr id="3" name="Group 10"/>
          <p:cNvGrpSpPr>
            <a:grpSpLocks/>
          </p:cNvGrpSpPr>
          <p:nvPr/>
        </p:nvGrpSpPr>
        <p:grpSpPr bwMode="auto">
          <a:xfrm>
            <a:off x="609600" y="1538288"/>
            <a:ext cx="7239000" cy="838200"/>
            <a:chOff x="384" y="1152"/>
            <a:chExt cx="4560" cy="528"/>
          </a:xfrm>
        </p:grpSpPr>
        <p:sp>
          <p:nvSpPr>
            <p:cNvPr id="4"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3600">
                  <a:latin typeface="黑体" pitchFamily="2" charset="-122"/>
                  <a:ea typeface="黑体" pitchFamily="2" charset="-122"/>
                  <a:cs typeface="+mn-cs"/>
                </a:rPr>
                <a:t>无向树及其应用</a:t>
              </a:r>
              <a:endParaRPr lang="zh-CN" altLang="en-US" sz="2700">
                <a:latin typeface="黑体" pitchFamily="2" charset="-122"/>
                <a:ea typeface="黑体" pitchFamily="2" charset="-122"/>
                <a:cs typeface="+mn-cs"/>
              </a:endParaRPr>
            </a:p>
          </p:txBody>
        </p:sp>
        <p:pic>
          <p:nvPicPr>
            <p:cNvPr id="14346"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grpSp>
        <p:nvGrpSpPr>
          <p:cNvPr id="6" name="Group 10"/>
          <p:cNvGrpSpPr>
            <a:grpSpLocks/>
          </p:cNvGrpSpPr>
          <p:nvPr/>
        </p:nvGrpSpPr>
        <p:grpSpPr bwMode="auto">
          <a:xfrm>
            <a:off x="619125" y="2609850"/>
            <a:ext cx="7239000" cy="838200"/>
            <a:chOff x="384" y="1152"/>
            <a:chExt cx="4560" cy="528"/>
          </a:xfrm>
        </p:grpSpPr>
        <p:sp>
          <p:nvSpPr>
            <p:cNvPr id="7"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3600">
                  <a:latin typeface="黑体" pitchFamily="2" charset="-122"/>
                  <a:ea typeface="黑体" pitchFamily="2" charset="-122"/>
                  <a:cs typeface="+mn-cs"/>
                </a:rPr>
                <a:t>生成树</a:t>
              </a:r>
              <a:endParaRPr lang="zh-CN" altLang="en-US" sz="2700">
                <a:latin typeface="黑体" pitchFamily="2" charset="-122"/>
                <a:ea typeface="黑体" pitchFamily="2" charset="-122"/>
                <a:cs typeface="+mn-cs"/>
              </a:endParaRPr>
            </a:p>
          </p:txBody>
        </p:sp>
        <p:pic>
          <p:nvPicPr>
            <p:cNvPr id="14344"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grpSp>
        <p:nvGrpSpPr>
          <p:cNvPr id="9" name="Group 10"/>
          <p:cNvGrpSpPr>
            <a:grpSpLocks/>
          </p:cNvGrpSpPr>
          <p:nvPr/>
        </p:nvGrpSpPr>
        <p:grpSpPr bwMode="auto">
          <a:xfrm>
            <a:off x="619125" y="3733800"/>
            <a:ext cx="7239000" cy="838200"/>
            <a:chOff x="384" y="1152"/>
            <a:chExt cx="4560" cy="528"/>
          </a:xfrm>
        </p:grpSpPr>
        <p:sp>
          <p:nvSpPr>
            <p:cNvPr id="10" name="Rectangle 5"/>
            <p:cNvSpPr>
              <a:spLocks noChangeArrowheads="1"/>
            </p:cNvSpPr>
            <p:nvPr/>
          </p:nvSpPr>
          <p:spPr bwMode="auto">
            <a:xfrm>
              <a:off x="384" y="1152"/>
              <a:ext cx="4560" cy="480"/>
            </a:xfrm>
            <a:prstGeom prst="rect">
              <a:avLst/>
            </a:prstGeom>
            <a:gradFill rotWithShape="1">
              <a:gsLst>
                <a:gs pos="0">
                  <a:srgbClr val="FF8C0D"/>
                </a:gs>
                <a:gs pos="100000">
                  <a:schemeClr val="bg1"/>
                </a:gs>
              </a:gsLst>
              <a:lin ang="0" scaled="1"/>
            </a:gradFill>
            <a:ln w="9525">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r>
                <a:rPr lang="en-US" altLang="zh-CN" sz="3600">
                  <a:latin typeface="黑体" pitchFamily="2" charset="-122"/>
                  <a:ea typeface="黑体" pitchFamily="2" charset="-122"/>
                  <a:cs typeface="+mn-cs"/>
                </a:rPr>
                <a:t>     </a:t>
              </a:r>
              <a:r>
                <a:rPr lang="zh-CN" altLang="en-US" sz="3600">
                  <a:latin typeface="黑体" pitchFamily="2" charset="-122"/>
                  <a:ea typeface="黑体" pitchFamily="2" charset="-122"/>
                  <a:cs typeface="+mn-cs"/>
                </a:rPr>
                <a:t>根树及其应用</a:t>
              </a:r>
              <a:endParaRPr lang="zh-CN" altLang="en-US" sz="2700">
                <a:latin typeface="黑体" pitchFamily="2" charset="-122"/>
                <a:ea typeface="黑体" pitchFamily="2" charset="-122"/>
                <a:cs typeface="+mn-cs"/>
              </a:endParaRPr>
            </a:p>
          </p:txBody>
        </p:sp>
        <p:pic>
          <p:nvPicPr>
            <p:cNvPr id="14342" name="Picture 8" descr="MM900282774 (1)"/>
            <p:cNvPicPr>
              <a:picLocks noChangeAspect="1" noChangeArrowheads="1" noCrop="1"/>
            </p:cNvPicPr>
            <p:nvPr/>
          </p:nvPicPr>
          <p:blipFill>
            <a:blip r:embed="rId2"/>
            <a:srcRect/>
            <a:stretch>
              <a:fillRect/>
            </a:stretch>
          </p:blipFill>
          <p:spPr bwMode="auto">
            <a:xfrm>
              <a:off x="432" y="1152"/>
              <a:ext cx="528" cy="528"/>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290">
                                          <p:stCondLst>
                                            <p:cond delay="0"/>
                                          </p:stCondLst>
                                        </p:cTn>
                                        <p:tgtEl>
                                          <p:spTgt spid="6"/>
                                        </p:tgtEl>
                                      </p:cBhvr>
                                    </p:animEffect>
                                    <p:anim calcmode="lin" valueType="num">
                                      <p:cBhvr>
                                        <p:cTn id="2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1" dur="13">
                                          <p:stCondLst>
                                            <p:cond delay="325"/>
                                          </p:stCondLst>
                                        </p:cTn>
                                        <p:tgtEl>
                                          <p:spTgt spid="6"/>
                                        </p:tgtEl>
                                      </p:cBhvr>
                                      <p:to x="100000" y="60000"/>
                                    </p:animScale>
                                    <p:animScale>
                                      <p:cBhvr>
                                        <p:cTn id="32" dur="83" decel="50000">
                                          <p:stCondLst>
                                            <p:cond delay="338"/>
                                          </p:stCondLst>
                                        </p:cTn>
                                        <p:tgtEl>
                                          <p:spTgt spid="6"/>
                                        </p:tgtEl>
                                      </p:cBhvr>
                                      <p:to x="100000" y="100000"/>
                                    </p:animScale>
                                    <p:animScale>
                                      <p:cBhvr>
                                        <p:cTn id="33" dur="13">
                                          <p:stCondLst>
                                            <p:cond delay="656"/>
                                          </p:stCondLst>
                                        </p:cTn>
                                        <p:tgtEl>
                                          <p:spTgt spid="6"/>
                                        </p:tgtEl>
                                      </p:cBhvr>
                                      <p:to x="100000" y="80000"/>
                                    </p:animScale>
                                    <p:animScale>
                                      <p:cBhvr>
                                        <p:cTn id="34" dur="83" decel="50000">
                                          <p:stCondLst>
                                            <p:cond delay="669"/>
                                          </p:stCondLst>
                                        </p:cTn>
                                        <p:tgtEl>
                                          <p:spTgt spid="6"/>
                                        </p:tgtEl>
                                      </p:cBhvr>
                                      <p:to x="100000" y="100000"/>
                                    </p:animScale>
                                    <p:animScale>
                                      <p:cBhvr>
                                        <p:cTn id="35" dur="13">
                                          <p:stCondLst>
                                            <p:cond delay="821"/>
                                          </p:stCondLst>
                                        </p:cTn>
                                        <p:tgtEl>
                                          <p:spTgt spid="6"/>
                                        </p:tgtEl>
                                      </p:cBhvr>
                                      <p:to x="100000" y="90000"/>
                                    </p:animScale>
                                    <p:animScale>
                                      <p:cBhvr>
                                        <p:cTn id="36" dur="83" decel="50000">
                                          <p:stCondLst>
                                            <p:cond delay="834"/>
                                          </p:stCondLst>
                                        </p:cTn>
                                        <p:tgtEl>
                                          <p:spTgt spid="6"/>
                                        </p:tgtEl>
                                      </p:cBhvr>
                                      <p:to x="100000" y="100000"/>
                                    </p:animScale>
                                    <p:animScale>
                                      <p:cBhvr>
                                        <p:cTn id="37" dur="13">
                                          <p:stCondLst>
                                            <p:cond delay="904"/>
                                          </p:stCondLst>
                                        </p:cTn>
                                        <p:tgtEl>
                                          <p:spTgt spid="6"/>
                                        </p:tgtEl>
                                      </p:cBhvr>
                                      <p:to x="100000" y="95000"/>
                                    </p:animScale>
                                    <p:animScale>
                                      <p:cBhvr>
                                        <p:cTn id="38" dur="83" decel="50000">
                                          <p:stCondLst>
                                            <p:cond delay="917"/>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290">
                                          <p:stCondLst>
                                            <p:cond delay="0"/>
                                          </p:stCondLst>
                                        </p:cTn>
                                        <p:tgtEl>
                                          <p:spTgt spid="9"/>
                                        </p:tgtEl>
                                      </p:cBhvr>
                                    </p:animEffect>
                                    <p:anim calcmode="lin" valueType="num">
                                      <p:cBhvr>
                                        <p:cTn id="4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9" dur="13">
                                          <p:stCondLst>
                                            <p:cond delay="325"/>
                                          </p:stCondLst>
                                        </p:cTn>
                                        <p:tgtEl>
                                          <p:spTgt spid="9"/>
                                        </p:tgtEl>
                                      </p:cBhvr>
                                      <p:to x="100000" y="60000"/>
                                    </p:animScale>
                                    <p:animScale>
                                      <p:cBhvr>
                                        <p:cTn id="50" dur="83" decel="50000">
                                          <p:stCondLst>
                                            <p:cond delay="338"/>
                                          </p:stCondLst>
                                        </p:cTn>
                                        <p:tgtEl>
                                          <p:spTgt spid="9"/>
                                        </p:tgtEl>
                                      </p:cBhvr>
                                      <p:to x="100000" y="100000"/>
                                    </p:animScale>
                                    <p:animScale>
                                      <p:cBhvr>
                                        <p:cTn id="51" dur="13">
                                          <p:stCondLst>
                                            <p:cond delay="656"/>
                                          </p:stCondLst>
                                        </p:cTn>
                                        <p:tgtEl>
                                          <p:spTgt spid="9"/>
                                        </p:tgtEl>
                                      </p:cBhvr>
                                      <p:to x="100000" y="80000"/>
                                    </p:animScale>
                                    <p:animScale>
                                      <p:cBhvr>
                                        <p:cTn id="52" dur="83" decel="50000">
                                          <p:stCondLst>
                                            <p:cond delay="669"/>
                                          </p:stCondLst>
                                        </p:cTn>
                                        <p:tgtEl>
                                          <p:spTgt spid="9"/>
                                        </p:tgtEl>
                                      </p:cBhvr>
                                      <p:to x="100000" y="100000"/>
                                    </p:animScale>
                                    <p:animScale>
                                      <p:cBhvr>
                                        <p:cTn id="53" dur="13">
                                          <p:stCondLst>
                                            <p:cond delay="821"/>
                                          </p:stCondLst>
                                        </p:cTn>
                                        <p:tgtEl>
                                          <p:spTgt spid="9"/>
                                        </p:tgtEl>
                                      </p:cBhvr>
                                      <p:to x="100000" y="90000"/>
                                    </p:animScale>
                                    <p:animScale>
                                      <p:cBhvr>
                                        <p:cTn id="54" dur="83" decel="50000">
                                          <p:stCondLst>
                                            <p:cond delay="834"/>
                                          </p:stCondLst>
                                        </p:cTn>
                                        <p:tgtEl>
                                          <p:spTgt spid="9"/>
                                        </p:tgtEl>
                                      </p:cBhvr>
                                      <p:to x="100000" y="100000"/>
                                    </p:animScale>
                                    <p:animScale>
                                      <p:cBhvr>
                                        <p:cTn id="55" dur="13">
                                          <p:stCondLst>
                                            <p:cond delay="904"/>
                                          </p:stCondLst>
                                        </p:cTn>
                                        <p:tgtEl>
                                          <p:spTgt spid="9"/>
                                        </p:tgtEl>
                                      </p:cBhvr>
                                      <p:to x="100000" y="95000"/>
                                    </p:animScale>
                                    <p:animScale>
                                      <p:cBhvr>
                                        <p:cTn id="56"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最少树叶数</a:t>
            </a:r>
          </a:p>
        </p:txBody>
      </p:sp>
      <p:sp>
        <p:nvSpPr>
          <p:cNvPr id="3" name="Rectangle 5" descr="新闻纸"/>
          <p:cNvSpPr>
            <a:spLocks noChangeArrowheads="1"/>
          </p:cNvSpPr>
          <p:nvPr/>
        </p:nvSpPr>
        <p:spPr bwMode="auto">
          <a:xfrm>
            <a:off x="285750" y="1285875"/>
            <a:ext cx="8429625" cy="714375"/>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7651" name="Rectangle 3"/>
          <p:cNvSpPr txBox="1">
            <a:spLocks noChangeArrowheads="1"/>
          </p:cNvSpPr>
          <p:nvPr/>
        </p:nvSpPr>
        <p:spPr bwMode="auto">
          <a:xfrm>
            <a:off x="357188"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定理 </a:t>
            </a:r>
            <a:r>
              <a:rPr lang="en-US" altLang="zh-CN" sz="2200" b="1">
                <a:latin typeface="Calibri" pitchFamily="34" charset="0"/>
              </a:rPr>
              <a:t>16.2</a:t>
            </a:r>
            <a:endParaRPr lang="zh-CN" altLang="en-US" sz="2200" b="1">
              <a:latin typeface="Calibri" pitchFamily="34" charset="0"/>
            </a:endParaRPr>
          </a:p>
        </p:txBody>
      </p:sp>
      <p:sp>
        <p:nvSpPr>
          <p:cNvPr id="5" name="矩形 4"/>
          <p:cNvSpPr/>
          <p:nvPr/>
        </p:nvSpPr>
        <p:spPr>
          <a:xfrm>
            <a:off x="1714500" y="1428750"/>
            <a:ext cx="6215063" cy="430213"/>
          </a:xfrm>
          <a:prstGeom prst="rect">
            <a:avLst/>
          </a:prstGeom>
        </p:spPr>
        <p:txBody>
          <a:bodyPr>
            <a:spAutoFit/>
          </a:bodyPr>
          <a:lstStyle/>
          <a:p>
            <a:pPr fontAlgn="auto">
              <a:spcBef>
                <a:spcPts val="0"/>
              </a:spcBef>
              <a:spcAft>
                <a:spcPts val="0"/>
              </a:spcAft>
              <a:defRPr/>
            </a:pPr>
            <a:r>
              <a:rPr lang="zh-CN" altLang="en-US" sz="2200">
                <a:latin typeface="+mn-ea"/>
                <a:ea typeface="+mn-ea"/>
                <a:cs typeface="+mn-cs"/>
              </a:rPr>
              <a:t>设</a:t>
            </a:r>
            <a:r>
              <a:rPr lang="en-US" altLang="zh-CN" sz="2200">
                <a:latin typeface="+mn-ea"/>
                <a:ea typeface="+mn-ea"/>
                <a:cs typeface="+mn-cs"/>
              </a:rPr>
              <a:t>T</a:t>
            </a:r>
            <a:r>
              <a:rPr lang="zh-CN" altLang="en-US" sz="2200">
                <a:latin typeface="+mn-ea"/>
                <a:ea typeface="+mn-ea"/>
                <a:cs typeface="+mn-cs"/>
              </a:rPr>
              <a:t>是</a:t>
            </a:r>
            <a:r>
              <a:rPr lang="en-US" altLang="zh-CN" sz="2200">
                <a:latin typeface="+mn-ea"/>
                <a:ea typeface="+mn-ea"/>
                <a:cs typeface="+mn-cs"/>
              </a:rPr>
              <a:t>n</a:t>
            </a:r>
            <a:r>
              <a:rPr lang="zh-CN" altLang="en-US" sz="2200">
                <a:latin typeface="+mn-ea"/>
                <a:ea typeface="+mn-ea"/>
                <a:cs typeface="+mn-cs"/>
              </a:rPr>
              <a:t>阶非平凡的无向树</a:t>
            </a:r>
            <a:r>
              <a:rPr lang="en-US" altLang="zh-CN" sz="2200">
                <a:latin typeface="+mn-ea"/>
                <a:ea typeface="+mn-ea"/>
                <a:cs typeface="+mn-cs"/>
              </a:rPr>
              <a:t>,</a:t>
            </a:r>
            <a:r>
              <a:rPr lang="zh-CN" altLang="en-US" sz="2200">
                <a:latin typeface="+mn-ea"/>
                <a:ea typeface="+mn-ea"/>
                <a:cs typeface="+mn-cs"/>
              </a:rPr>
              <a:t>则</a:t>
            </a:r>
            <a:r>
              <a:rPr lang="en-US" altLang="zh-CN" sz="2200">
                <a:latin typeface="+mn-ea"/>
                <a:ea typeface="+mn-ea"/>
                <a:cs typeface="+mn-cs"/>
              </a:rPr>
              <a:t>T</a:t>
            </a:r>
            <a:r>
              <a:rPr lang="zh-CN" altLang="en-US" sz="2200">
                <a:latin typeface="+mn-ea"/>
                <a:ea typeface="+mn-ea"/>
                <a:cs typeface="+mn-cs"/>
              </a:rPr>
              <a:t>至少存在两片树叶。</a:t>
            </a:r>
          </a:p>
        </p:txBody>
      </p:sp>
      <p:sp>
        <p:nvSpPr>
          <p:cNvPr id="6" name="TextBox 5"/>
          <p:cNvSpPr txBox="1">
            <a:spLocks noChangeArrowheads="1"/>
          </p:cNvSpPr>
          <p:nvPr/>
        </p:nvSpPr>
        <p:spPr bwMode="auto">
          <a:xfrm>
            <a:off x="571500" y="3429000"/>
            <a:ext cx="8215313" cy="1784350"/>
          </a:xfrm>
          <a:prstGeom prst="rect">
            <a:avLst/>
          </a:prstGeom>
          <a:noFill/>
          <a:ln w="9525">
            <a:noFill/>
            <a:miter lim="800000"/>
            <a:headEnd/>
            <a:tailEnd/>
          </a:ln>
        </p:spPr>
        <p:txBody>
          <a:bodyPr>
            <a:spAutoFit/>
          </a:bodyPr>
          <a:lstStyle/>
          <a:p>
            <a:r>
              <a:rPr lang="zh-CN" altLang="en-US" sz="2200">
                <a:latin typeface="Calibri" pitchFamily="34" charset="0"/>
              </a:rPr>
              <a:t>根据定理</a:t>
            </a:r>
            <a:r>
              <a:rPr lang="en-US" altLang="zh-CN" sz="2200">
                <a:latin typeface="Calibri" pitchFamily="34" charset="0"/>
              </a:rPr>
              <a:t>16.1</a:t>
            </a:r>
            <a:r>
              <a:rPr lang="zh-CN" altLang="en-US" sz="2200">
                <a:latin typeface="Calibri" pitchFamily="34" charset="0"/>
              </a:rPr>
              <a:t>，</a:t>
            </a:r>
            <a:r>
              <a:rPr lang="en-US" altLang="zh-CN" sz="2200">
                <a:latin typeface="Calibri" pitchFamily="34" charset="0"/>
              </a:rPr>
              <a:t>n</a:t>
            </a:r>
            <a:r>
              <a:rPr lang="zh-CN" altLang="en-US" sz="2200">
                <a:latin typeface="Calibri" pitchFamily="34" charset="0"/>
              </a:rPr>
              <a:t>阶非平凡无向树的边数为</a:t>
            </a:r>
            <a:r>
              <a:rPr lang="en-US" altLang="zh-CN" sz="2200">
                <a:latin typeface="Calibri" pitchFamily="34" charset="0"/>
              </a:rPr>
              <a:t>n-1</a:t>
            </a:r>
            <a:r>
              <a:rPr lang="zh-CN" altLang="en-US" sz="2200">
                <a:latin typeface="Calibri" pitchFamily="34" charset="0"/>
              </a:rPr>
              <a:t>，度数为</a:t>
            </a:r>
            <a:r>
              <a:rPr lang="en-US" altLang="zh-CN" sz="2200">
                <a:latin typeface="Calibri" pitchFamily="34" charset="0"/>
              </a:rPr>
              <a:t>2n-2</a:t>
            </a:r>
            <a:r>
              <a:rPr lang="zh-CN" altLang="en-US" sz="2200">
                <a:latin typeface="Calibri" pitchFamily="34" charset="0"/>
              </a:rPr>
              <a:t>。</a:t>
            </a:r>
            <a:endParaRPr lang="en-US" altLang="zh-CN" sz="2200">
              <a:latin typeface="Calibri" pitchFamily="34" charset="0"/>
            </a:endParaRPr>
          </a:p>
          <a:p>
            <a:r>
              <a:rPr lang="zh-CN" altLang="en-US" sz="2200">
                <a:latin typeface="Calibri" pitchFamily="34" charset="0"/>
              </a:rPr>
              <a:t>若叶子顶点为</a:t>
            </a:r>
            <a:r>
              <a:rPr lang="en-US" altLang="zh-CN" sz="2200">
                <a:latin typeface="Calibri" pitchFamily="34" charset="0"/>
              </a:rPr>
              <a:t>k</a:t>
            </a:r>
            <a:r>
              <a:rPr lang="zh-CN" altLang="en-US" sz="2200">
                <a:latin typeface="Calibri" pitchFamily="34" charset="0"/>
              </a:rPr>
              <a:t>个，则分支点数量为</a:t>
            </a:r>
            <a:r>
              <a:rPr lang="en-US" altLang="zh-CN" sz="2200">
                <a:latin typeface="Calibri" pitchFamily="34" charset="0"/>
              </a:rPr>
              <a:t>n-k</a:t>
            </a:r>
            <a:r>
              <a:rPr lang="zh-CN" altLang="en-US" sz="2200">
                <a:latin typeface="Calibri" pitchFamily="34" charset="0"/>
              </a:rPr>
              <a:t>个，且其度数均大于等于</a:t>
            </a:r>
            <a:r>
              <a:rPr lang="en-US" altLang="zh-CN" sz="2200">
                <a:latin typeface="Calibri" pitchFamily="34" charset="0"/>
              </a:rPr>
              <a:t>2</a:t>
            </a:r>
            <a:r>
              <a:rPr lang="zh-CN" altLang="en-US" sz="2200">
                <a:latin typeface="Calibri" pitchFamily="34" charset="0"/>
              </a:rPr>
              <a:t>。</a:t>
            </a:r>
            <a:endParaRPr lang="en-US" altLang="zh-CN" sz="2200">
              <a:latin typeface="Calibri" pitchFamily="34" charset="0"/>
            </a:endParaRPr>
          </a:p>
          <a:p>
            <a:r>
              <a:rPr lang="zh-CN" altLang="en-US" sz="2200">
                <a:latin typeface="Calibri" pitchFamily="34" charset="0"/>
              </a:rPr>
              <a:t>因此</a:t>
            </a:r>
            <a:r>
              <a:rPr lang="en-US" altLang="zh-CN" sz="2200">
                <a:latin typeface="Calibri" pitchFamily="34" charset="0"/>
              </a:rPr>
              <a:t>T</a:t>
            </a:r>
            <a:r>
              <a:rPr lang="zh-CN" altLang="en-US" sz="2200">
                <a:latin typeface="Calibri" pitchFamily="34" charset="0"/>
              </a:rPr>
              <a:t>的度数至少为</a:t>
            </a:r>
            <a:r>
              <a:rPr lang="en-US" altLang="zh-CN" sz="2200">
                <a:latin typeface="Calibri" pitchFamily="34" charset="0"/>
              </a:rPr>
              <a:t>2(n-k)+k=2n-k</a:t>
            </a:r>
            <a:r>
              <a:rPr lang="zh-CN" altLang="en-US" sz="2200">
                <a:latin typeface="Calibri" pitchFamily="34" charset="0"/>
              </a:rPr>
              <a:t>。</a:t>
            </a:r>
            <a:endParaRPr lang="en-US" altLang="zh-CN" sz="2200">
              <a:latin typeface="Calibri" pitchFamily="34" charset="0"/>
            </a:endParaRPr>
          </a:p>
          <a:p>
            <a:r>
              <a:rPr lang="zh-CN" altLang="en-US" sz="2200">
                <a:latin typeface="Calibri" pitchFamily="34" charset="0"/>
              </a:rPr>
              <a:t>若</a:t>
            </a:r>
            <a:r>
              <a:rPr lang="en-US" altLang="zh-CN" sz="2200">
                <a:latin typeface="Calibri" pitchFamily="34" charset="0"/>
              </a:rPr>
              <a:t>k</a:t>
            </a:r>
            <a:r>
              <a:rPr lang="zh-CN" altLang="en-US" sz="2200">
                <a:latin typeface="Calibri" pitchFamily="34" charset="0"/>
              </a:rPr>
              <a:t>小于</a:t>
            </a:r>
            <a:r>
              <a:rPr lang="en-US" altLang="zh-CN" sz="2200">
                <a:latin typeface="Calibri" pitchFamily="34" charset="0"/>
              </a:rPr>
              <a:t>2</a:t>
            </a:r>
            <a:r>
              <a:rPr lang="zh-CN" altLang="en-US" sz="2200">
                <a:latin typeface="Calibri" pitchFamily="34" charset="0"/>
              </a:rPr>
              <a:t>，则</a:t>
            </a:r>
            <a:r>
              <a:rPr lang="en-US" altLang="zh-CN" sz="2200">
                <a:latin typeface="Calibri" pitchFamily="34" charset="0"/>
              </a:rPr>
              <a:t>T</a:t>
            </a:r>
            <a:r>
              <a:rPr lang="zh-CN" altLang="en-US" sz="2200">
                <a:latin typeface="Calibri" pitchFamily="34" charset="0"/>
              </a:rPr>
              <a:t>的度数将大于</a:t>
            </a:r>
            <a:r>
              <a:rPr lang="en-US" altLang="zh-CN" sz="2200">
                <a:latin typeface="Calibri" pitchFamily="34" charset="0"/>
              </a:rPr>
              <a:t>2n-2</a:t>
            </a:r>
            <a:r>
              <a:rPr lang="zh-CN" altLang="en-US" sz="2200">
                <a:latin typeface="Calibri" pitchFamily="34" charset="0"/>
              </a:rPr>
              <a:t>，与定理</a:t>
            </a:r>
            <a:r>
              <a:rPr lang="en-US" altLang="zh-CN" sz="2200">
                <a:latin typeface="Calibri" pitchFamily="34" charset="0"/>
              </a:rPr>
              <a:t>16.1</a:t>
            </a:r>
            <a:r>
              <a:rPr lang="zh-CN" altLang="en-US" sz="2200">
                <a:latin typeface="Calibri" pitchFamily="34" charset="0"/>
              </a:rPr>
              <a:t>的结论矛盾。</a:t>
            </a:r>
            <a:endParaRPr lang="en-US" altLang="zh-CN" sz="2200">
              <a:latin typeface="Calibri" pitchFamily="34" charset="0"/>
            </a:endParaRPr>
          </a:p>
          <a:p>
            <a:endParaRPr lang="en-US" altLang="zh-CN" sz="2200">
              <a:latin typeface="Calibri" pitchFamily="34" charset="0"/>
            </a:endParaRPr>
          </a:p>
        </p:txBody>
      </p:sp>
      <p:grpSp>
        <p:nvGrpSpPr>
          <p:cNvPr id="7" name="组合 6"/>
          <p:cNvGrpSpPr>
            <a:grpSpLocks/>
          </p:cNvGrpSpPr>
          <p:nvPr/>
        </p:nvGrpSpPr>
        <p:grpSpPr bwMode="auto">
          <a:xfrm>
            <a:off x="4714875" y="2109788"/>
            <a:ext cx="3929063" cy="1116012"/>
            <a:chOff x="5214942" y="2328356"/>
            <a:chExt cx="3929058" cy="1115444"/>
          </a:xfrm>
        </p:grpSpPr>
        <p:sp>
          <p:nvSpPr>
            <p:cNvPr id="8" name="TextBox 7"/>
            <p:cNvSpPr txBox="1"/>
            <p:nvPr/>
          </p:nvSpPr>
          <p:spPr>
            <a:xfrm>
              <a:off x="5214942" y="2674359"/>
              <a:ext cx="3929058" cy="7694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sz="2200">
                  <a:latin typeface="Tahoma" pitchFamily="34" charset="0"/>
                  <a:ea typeface="方正卡通简体" pitchFamily="65" charset="-122"/>
                  <a:cs typeface="Tahoma" pitchFamily="34" charset="0"/>
                </a:rPr>
                <a:t>1</a:t>
              </a:r>
              <a:r>
                <a:rPr lang="zh-CN" altLang="en-US" sz="2200">
                  <a:latin typeface="Tahoma" pitchFamily="34" charset="0"/>
                  <a:ea typeface="方正卡通简体" pitchFamily="65" charset="-122"/>
                  <a:cs typeface="Tahoma" pitchFamily="34" charset="0"/>
                </a:rPr>
                <a:t>、顶点数确定则边数确定；</a:t>
              </a:r>
              <a:endParaRPr lang="en-US" altLang="zh-CN" sz="2200">
                <a:latin typeface="Tahoma" pitchFamily="34" charset="0"/>
                <a:ea typeface="方正卡通简体" pitchFamily="65" charset="-122"/>
                <a:cs typeface="Tahoma" pitchFamily="34" charset="0"/>
              </a:endParaRPr>
            </a:p>
            <a:p>
              <a:pPr fontAlgn="auto">
                <a:spcBef>
                  <a:spcPts val="0"/>
                </a:spcBef>
                <a:spcAft>
                  <a:spcPts val="0"/>
                </a:spcAft>
                <a:defRPr/>
              </a:pPr>
              <a:r>
                <a:rPr lang="en-US" altLang="zh-CN" sz="2200">
                  <a:latin typeface="Tahoma" pitchFamily="34" charset="0"/>
                  <a:ea typeface="方正卡通简体" pitchFamily="65" charset="-122"/>
                  <a:cs typeface="Tahoma" pitchFamily="34" charset="0"/>
                </a:rPr>
                <a:t>2</a:t>
              </a:r>
              <a:r>
                <a:rPr lang="zh-CN" altLang="en-US" sz="2200">
                  <a:latin typeface="Tahoma" pitchFamily="34" charset="0"/>
                  <a:ea typeface="方正卡通简体" pitchFamily="65" charset="-122"/>
                  <a:cs typeface="Tahoma" pitchFamily="34" charset="0"/>
                </a:rPr>
                <a:t>、叶子顶点度为</a:t>
              </a:r>
              <a:r>
                <a:rPr lang="en-US" altLang="zh-CN" sz="2200">
                  <a:latin typeface="Tahoma" pitchFamily="34" charset="0"/>
                  <a:ea typeface="方正卡通简体" pitchFamily="65" charset="-122"/>
                  <a:cs typeface="Tahoma" pitchFamily="34" charset="0"/>
                </a:rPr>
                <a:t>1</a:t>
              </a:r>
              <a:r>
                <a:rPr lang="zh-CN" altLang="en-US" sz="2200">
                  <a:latin typeface="Tahoma" pitchFamily="34" charset="0"/>
                  <a:ea typeface="方正卡通简体" pitchFamily="65" charset="-122"/>
                  <a:cs typeface="Tahoma" pitchFamily="34" charset="0"/>
                </a:rPr>
                <a:t>；</a:t>
              </a:r>
            </a:p>
          </p:txBody>
        </p:sp>
        <p:sp>
          <p:nvSpPr>
            <p:cNvPr id="9" name="Litebulb"/>
            <p:cNvSpPr>
              <a:spLocks noEditPoints="1" noChangeArrowheads="1"/>
            </p:cNvSpPr>
            <p:nvPr/>
          </p:nvSpPr>
          <p:spPr bwMode="auto">
            <a:xfrm rot="1011192">
              <a:off x="8702528" y="2328356"/>
              <a:ext cx="371707" cy="53633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12700">
              <a:solidFill>
                <a:schemeClr val="accent6">
                  <a:lumMod val="50000"/>
                </a:schemeClr>
              </a:solidFill>
              <a:miter lim="800000"/>
              <a:headEnd/>
              <a:tailEnd/>
            </a:ln>
            <a:effectLst>
              <a:glow rad="101600">
                <a:srgbClr val="FFC000">
                  <a:alpha val="60000"/>
                </a:srgbClr>
              </a:glow>
            </a:effectLst>
          </p:spPr>
          <p:txBody>
            <a:bodyPr/>
            <a:lstStyle/>
            <a:p>
              <a:pPr fontAlgn="auto">
                <a:spcBef>
                  <a:spcPts val="0"/>
                </a:spcBef>
                <a:spcAft>
                  <a:spcPts val="0"/>
                </a:spcAft>
                <a:defRPr/>
              </a:pPr>
              <a:endParaRPr lang="zh-CN" altLang="en-US">
                <a:latin typeface="+mn-lt"/>
                <a:ea typeface="+mn-ea"/>
                <a:cs typeface="+mn-cs"/>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Title 1"/>
          <p:cNvSpPr>
            <a:spLocks noGrp="1"/>
          </p:cNvSpPr>
          <p:nvPr>
            <p:ph type="title" idx="4294967295"/>
          </p:nvPr>
        </p:nvSpPr>
        <p:spPr>
          <a:xfrm>
            <a:off x="3175" y="115888"/>
            <a:ext cx="6624638" cy="1143000"/>
          </a:xfrm>
        </p:spPr>
        <p:txBody>
          <a:bodyPr/>
          <a:lstStyle/>
          <a:p>
            <a:pPr algn="l" eaLnBrk="1" hangingPunct="1"/>
            <a:r>
              <a:rPr lang="zh-CN" altLang="en-US" smtClean="0"/>
              <a:t>例题</a:t>
            </a:r>
          </a:p>
        </p:txBody>
      </p:sp>
      <p:sp>
        <p:nvSpPr>
          <p:cNvPr id="175113" name="Text Box 2"/>
          <p:cNvSpPr txBox="1">
            <a:spLocks noChangeArrowheads="1"/>
          </p:cNvSpPr>
          <p:nvPr/>
        </p:nvSpPr>
        <p:spPr bwMode="auto">
          <a:xfrm>
            <a:off x="495300" y="1714500"/>
            <a:ext cx="4908550" cy="457200"/>
          </a:xfrm>
          <a:prstGeom prst="rect">
            <a:avLst/>
          </a:prstGeom>
          <a:noFill/>
          <a:ln w="9525">
            <a:noFill/>
            <a:miter lim="800000"/>
            <a:headEnd/>
            <a:tailEnd/>
          </a:ln>
        </p:spPr>
        <p:txBody>
          <a:bodyPr wrap="none">
            <a:spAutoFit/>
          </a:bodyPr>
          <a:lstStyle/>
          <a:p>
            <a:r>
              <a:rPr kumimoji="1" lang="zh-CN" altLang="en-US" sz="2400">
                <a:latin typeface="楷体" pitchFamily="49" charset="-122"/>
                <a:ea typeface="楷体" pitchFamily="49" charset="-122"/>
                <a:cs typeface="楷体_GB2312"/>
              </a:rPr>
              <a:t>画出所有的</a:t>
            </a:r>
            <a:r>
              <a:rPr kumimoji="1" lang="en-US" altLang="zh-CN" sz="2400">
                <a:latin typeface="楷体" pitchFamily="49" charset="-122"/>
                <a:ea typeface="楷体" pitchFamily="49" charset="-122"/>
                <a:cs typeface="楷体_GB2312"/>
              </a:rPr>
              <a:t>6</a:t>
            </a:r>
            <a:r>
              <a:rPr kumimoji="1" lang="zh-CN" altLang="en-US" sz="2400">
                <a:latin typeface="楷体" pitchFamily="49" charset="-122"/>
                <a:ea typeface="楷体" pitchFamily="49" charset="-122"/>
                <a:cs typeface="楷体_GB2312"/>
              </a:rPr>
              <a:t>个顶点的非同构的树。</a:t>
            </a:r>
          </a:p>
        </p:txBody>
      </p:sp>
      <p:grpSp>
        <p:nvGrpSpPr>
          <p:cNvPr id="2" name="Group 3"/>
          <p:cNvGrpSpPr>
            <a:grpSpLocks/>
          </p:cNvGrpSpPr>
          <p:nvPr/>
        </p:nvGrpSpPr>
        <p:grpSpPr bwMode="auto">
          <a:xfrm>
            <a:off x="495300" y="2262188"/>
            <a:ext cx="6280150" cy="1684337"/>
            <a:chOff x="312" y="1099"/>
            <a:chExt cx="3234" cy="1061"/>
          </a:xfrm>
        </p:grpSpPr>
        <p:sp>
          <p:nvSpPr>
            <p:cNvPr id="175118" name="Text Box 4"/>
            <p:cNvSpPr txBox="1">
              <a:spLocks noChangeArrowheads="1"/>
            </p:cNvSpPr>
            <p:nvPr/>
          </p:nvSpPr>
          <p:spPr bwMode="auto">
            <a:xfrm>
              <a:off x="312" y="1099"/>
              <a:ext cx="3234" cy="288"/>
            </a:xfrm>
            <a:prstGeom prst="rect">
              <a:avLst/>
            </a:prstGeom>
            <a:noFill/>
            <a:ln w="9525">
              <a:noFill/>
              <a:miter lim="800000"/>
              <a:headEnd/>
              <a:tailEnd/>
            </a:ln>
          </p:spPr>
          <p:txBody>
            <a:bodyPr wrap="none">
              <a:spAutoFit/>
            </a:bodyPr>
            <a:lstStyle/>
            <a:p>
              <a:r>
                <a:rPr kumimoji="1" lang="zh-CN" altLang="en-US" sz="2400">
                  <a:solidFill>
                    <a:schemeClr val="tx2"/>
                  </a:solidFill>
                  <a:latin typeface="楷体" pitchFamily="49" charset="-122"/>
                  <a:ea typeface="楷体" pitchFamily="49" charset="-122"/>
                  <a:cs typeface="楷体_GB2312"/>
                </a:rPr>
                <a:t>解：</a:t>
              </a:r>
              <a:r>
                <a:rPr kumimoji="1" lang="zh-CN" altLang="en-US" sz="2400">
                  <a:latin typeface="楷体" pitchFamily="49" charset="-122"/>
                  <a:ea typeface="楷体" pitchFamily="49" charset="-122"/>
                  <a:cs typeface="楷体_GB2312"/>
                </a:rPr>
                <a:t>所要画的树有</a:t>
              </a:r>
              <a:r>
                <a:rPr kumimoji="1" lang="en-US" altLang="zh-CN" sz="2400">
                  <a:latin typeface="楷体" pitchFamily="49" charset="-122"/>
                  <a:ea typeface="楷体" pitchFamily="49" charset="-122"/>
                  <a:cs typeface="楷体_GB2312"/>
                </a:rPr>
                <a:t>6</a:t>
              </a:r>
              <a:r>
                <a:rPr kumimoji="1" lang="zh-CN" altLang="en-US" sz="2400">
                  <a:latin typeface="楷体" pitchFamily="49" charset="-122"/>
                  <a:ea typeface="楷体" pitchFamily="49" charset="-122"/>
                  <a:cs typeface="楷体_GB2312"/>
                </a:rPr>
                <a:t>个顶点，则边数为</a:t>
              </a:r>
              <a:r>
                <a:rPr kumimoji="1" lang="en-US" altLang="zh-CN" sz="2400">
                  <a:latin typeface="楷体" pitchFamily="49" charset="-122"/>
                  <a:ea typeface="楷体" pitchFamily="49" charset="-122"/>
                  <a:cs typeface="楷体_GB2312"/>
                </a:rPr>
                <a:t>5</a:t>
              </a:r>
              <a:r>
                <a:rPr kumimoji="1" lang="zh-CN" altLang="en-US" sz="2400">
                  <a:latin typeface="楷体" pitchFamily="49" charset="-122"/>
                  <a:ea typeface="楷体" pitchFamily="49" charset="-122"/>
                  <a:cs typeface="楷体_GB2312"/>
                </a:rPr>
                <a:t>，因此</a:t>
              </a:r>
            </a:p>
          </p:txBody>
        </p:sp>
        <p:sp>
          <p:nvSpPr>
            <p:cNvPr id="175119" name="Text Box 5"/>
            <p:cNvSpPr txBox="1">
              <a:spLocks noChangeArrowheads="1"/>
            </p:cNvSpPr>
            <p:nvPr/>
          </p:nvSpPr>
          <p:spPr bwMode="auto">
            <a:xfrm>
              <a:off x="312" y="1474"/>
              <a:ext cx="3156" cy="288"/>
            </a:xfrm>
            <a:prstGeom prst="rect">
              <a:avLst/>
            </a:prstGeom>
            <a:noFill/>
            <a:ln w="9525">
              <a:noFill/>
              <a:miter lim="800000"/>
              <a:headEnd/>
              <a:tailEnd/>
            </a:ln>
          </p:spPr>
          <p:txBody>
            <a:bodyPr wrap="none">
              <a:spAutoFit/>
            </a:bodyPr>
            <a:lstStyle/>
            <a:p>
              <a:r>
                <a:rPr kumimoji="1" lang="en-US" altLang="zh-CN" sz="2400">
                  <a:latin typeface="楷体" pitchFamily="49" charset="-122"/>
                  <a:ea typeface="楷体" pitchFamily="49" charset="-122"/>
                  <a:cs typeface="楷体_GB2312"/>
                </a:rPr>
                <a:t>6</a:t>
              </a:r>
              <a:r>
                <a:rPr kumimoji="1" lang="zh-CN" altLang="en-US" sz="2400">
                  <a:latin typeface="楷体" pitchFamily="49" charset="-122"/>
                  <a:ea typeface="楷体" pitchFamily="49" charset="-122"/>
                  <a:cs typeface="楷体_GB2312"/>
                </a:rPr>
                <a:t>个顶点的度数之和为</a:t>
              </a:r>
              <a:r>
                <a:rPr kumimoji="1" lang="en-US" altLang="zh-CN" sz="2400">
                  <a:latin typeface="楷体" pitchFamily="49" charset="-122"/>
                  <a:ea typeface="楷体" pitchFamily="49" charset="-122"/>
                  <a:cs typeface="楷体_GB2312"/>
                </a:rPr>
                <a:t>10</a:t>
              </a:r>
              <a:r>
                <a:rPr kumimoji="1" lang="zh-CN" altLang="en-US" sz="2400">
                  <a:latin typeface="楷体" pitchFamily="49" charset="-122"/>
                  <a:ea typeface="楷体" pitchFamily="49" charset="-122"/>
                  <a:cs typeface="楷体_GB2312"/>
                </a:rPr>
                <a:t>，可以产生以下五种</a:t>
              </a:r>
            </a:p>
          </p:txBody>
        </p:sp>
        <p:sp>
          <p:nvSpPr>
            <p:cNvPr id="175120" name="Text Box 6"/>
            <p:cNvSpPr txBox="1">
              <a:spLocks noChangeArrowheads="1"/>
            </p:cNvSpPr>
            <p:nvPr/>
          </p:nvSpPr>
          <p:spPr bwMode="auto">
            <a:xfrm>
              <a:off x="312" y="1872"/>
              <a:ext cx="880" cy="288"/>
            </a:xfrm>
            <a:prstGeom prst="rect">
              <a:avLst/>
            </a:prstGeom>
            <a:noFill/>
            <a:ln w="9525">
              <a:noFill/>
              <a:miter lim="800000"/>
              <a:headEnd/>
              <a:tailEnd/>
            </a:ln>
          </p:spPr>
          <p:txBody>
            <a:bodyPr wrap="none">
              <a:spAutoFit/>
            </a:bodyPr>
            <a:lstStyle/>
            <a:p>
              <a:r>
                <a:rPr kumimoji="1" lang="zh-CN" altLang="en-US" sz="2400">
                  <a:latin typeface="楷体" pitchFamily="49" charset="-122"/>
                  <a:ea typeface="楷体" pitchFamily="49" charset="-122"/>
                  <a:cs typeface="楷体_GB2312"/>
                </a:rPr>
                <a:t>度数序列：</a:t>
              </a:r>
            </a:p>
          </p:txBody>
        </p:sp>
      </p:grpSp>
      <p:grpSp>
        <p:nvGrpSpPr>
          <p:cNvPr id="3" name="Group 7"/>
          <p:cNvGrpSpPr>
            <a:grpSpLocks/>
          </p:cNvGrpSpPr>
          <p:nvPr/>
        </p:nvGrpSpPr>
        <p:grpSpPr bwMode="auto">
          <a:xfrm>
            <a:off x="495300" y="4313238"/>
            <a:ext cx="3314700" cy="555625"/>
            <a:chOff x="312" y="2359"/>
            <a:chExt cx="2088" cy="350"/>
          </a:xfrm>
        </p:grpSpPr>
        <p:sp>
          <p:nvSpPr>
            <p:cNvPr id="175117" name="Text Box 8"/>
            <p:cNvSpPr txBox="1">
              <a:spLocks noChangeArrowheads="1"/>
            </p:cNvSpPr>
            <p:nvPr/>
          </p:nvSpPr>
          <p:spPr bwMode="auto">
            <a:xfrm>
              <a:off x="312" y="2359"/>
              <a:ext cx="404" cy="288"/>
            </a:xfrm>
            <a:prstGeom prst="rect">
              <a:avLst/>
            </a:prstGeom>
            <a:noFill/>
            <a:ln w="9525">
              <a:noFill/>
              <a:miter lim="800000"/>
              <a:headEnd/>
              <a:tailEnd/>
            </a:ln>
          </p:spPr>
          <p:txBody>
            <a:bodyPr wrap="none">
              <a:spAutoFit/>
            </a:bodyPr>
            <a:lstStyle/>
            <a:p>
              <a:r>
                <a:rPr kumimoji="1" lang="en-US" altLang="zh-CN" sz="2400">
                  <a:latin typeface="楷体" pitchFamily="49" charset="-122"/>
                  <a:ea typeface="楷体" pitchFamily="49" charset="-122"/>
                </a:rPr>
                <a:t>(1)</a:t>
              </a:r>
            </a:p>
          </p:txBody>
        </p:sp>
        <p:graphicFrame>
          <p:nvGraphicFramePr>
            <p:cNvPr id="175111" name="Object 7"/>
            <p:cNvGraphicFramePr>
              <a:graphicFrameLocks noChangeAspect="1"/>
            </p:cNvGraphicFramePr>
            <p:nvPr/>
          </p:nvGraphicFramePr>
          <p:xfrm>
            <a:off x="720" y="2373"/>
            <a:ext cx="1680" cy="336"/>
          </p:xfrm>
          <a:graphic>
            <a:graphicData uri="http://schemas.openxmlformats.org/presentationml/2006/ole">
              <mc:AlternateContent xmlns:mc="http://schemas.openxmlformats.org/markup-compatibility/2006">
                <mc:Choice xmlns:v="urn:schemas-microsoft-com:vml" Requires="v">
                  <p:oleObj spid="_x0000_s175120" name="Equation" r:id="rId3" imgW="1066337" imgH="215806" progId="">
                    <p:embed/>
                  </p:oleObj>
                </mc:Choice>
                <mc:Fallback>
                  <p:oleObj name="Equation" r:id="rId3" imgW="1066337" imgH="215806"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2373"/>
                          <a:ext cx="168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2" name="Picture 10"/>
          <p:cNvPicPr>
            <a:picLocks noChangeAspect="1" noChangeArrowheads="1"/>
          </p:cNvPicPr>
          <p:nvPr/>
        </p:nvPicPr>
        <p:blipFill>
          <a:blip r:embed="rId5"/>
          <a:srcRect/>
          <a:stretch>
            <a:fillRect/>
          </a:stretch>
        </p:blipFill>
        <p:spPr bwMode="auto">
          <a:xfrm>
            <a:off x="5159375" y="3500438"/>
            <a:ext cx="1851025" cy="2590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54" name="Group 7"/>
          <p:cNvGrpSpPr>
            <a:grpSpLocks/>
          </p:cNvGrpSpPr>
          <p:nvPr/>
        </p:nvGrpSpPr>
        <p:grpSpPr bwMode="auto">
          <a:xfrm>
            <a:off x="323850" y="1412875"/>
            <a:ext cx="3362325" cy="571500"/>
            <a:chOff x="312" y="2304"/>
            <a:chExt cx="2118" cy="360"/>
          </a:xfrm>
        </p:grpSpPr>
        <p:sp>
          <p:nvSpPr>
            <p:cNvPr id="176166" name="Text Box 8"/>
            <p:cNvSpPr txBox="1">
              <a:spLocks noChangeArrowheads="1"/>
            </p:cNvSpPr>
            <p:nvPr/>
          </p:nvSpPr>
          <p:spPr bwMode="auto">
            <a:xfrm>
              <a:off x="312" y="2304"/>
              <a:ext cx="378" cy="327"/>
            </a:xfrm>
            <a:prstGeom prst="rect">
              <a:avLst/>
            </a:prstGeom>
            <a:noFill/>
            <a:ln w="9525">
              <a:noFill/>
              <a:miter lim="800000"/>
              <a:headEnd/>
              <a:tailEnd/>
            </a:ln>
          </p:spPr>
          <p:txBody>
            <a:bodyPr wrap="none">
              <a:spAutoFit/>
            </a:bodyPr>
            <a:lstStyle/>
            <a:p>
              <a:r>
                <a:rPr kumimoji="1" lang="en-US" altLang="zh-CN" sz="2800">
                  <a:latin typeface="Times New Roman" pitchFamily="18" charset="0"/>
                </a:rPr>
                <a:t>(2)</a:t>
              </a:r>
            </a:p>
          </p:txBody>
        </p:sp>
        <p:graphicFrame>
          <p:nvGraphicFramePr>
            <p:cNvPr id="176150" name="Object 22"/>
            <p:cNvGraphicFramePr>
              <a:graphicFrameLocks noChangeAspect="1"/>
            </p:cNvGraphicFramePr>
            <p:nvPr/>
          </p:nvGraphicFramePr>
          <p:xfrm>
            <a:off x="690" y="2328"/>
            <a:ext cx="1740" cy="336"/>
          </p:xfrm>
          <a:graphic>
            <a:graphicData uri="http://schemas.openxmlformats.org/presentationml/2006/ole">
              <mc:AlternateContent xmlns:mc="http://schemas.openxmlformats.org/markup-compatibility/2006">
                <mc:Choice xmlns:v="urn:schemas-microsoft-com:vml" Requires="v">
                  <p:oleObj spid="_x0000_s176186" name="Equation" r:id="rId3" imgW="1104421" imgH="215806" progId="">
                    <p:embed/>
                  </p:oleObj>
                </mc:Choice>
                <mc:Fallback>
                  <p:oleObj name="Equation" r:id="rId3" imgW="1104421" imgH="215806" progId="">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 y="2328"/>
                          <a:ext cx="174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7" name="Picture 10"/>
          <p:cNvPicPr>
            <a:picLocks noChangeAspect="1" noChangeArrowheads="1"/>
          </p:cNvPicPr>
          <p:nvPr/>
        </p:nvPicPr>
        <p:blipFill>
          <a:blip r:embed="rId5"/>
          <a:srcRect/>
          <a:stretch>
            <a:fillRect/>
          </a:stretch>
        </p:blipFill>
        <p:spPr bwMode="auto">
          <a:xfrm>
            <a:off x="1908175" y="1557338"/>
            <a:ext cx="2247900" cy="2286000"/>
          </a:xfrm>
          <a:prstGeom prst="rect">
            <a:avLst/>
          </a:prstGeom>
          <a:noFill/>
          <a:ln w="9525">
            <a:noFill/>
            <a:miter lim="800000"/>
            <a:headEnd/>
            <a:tailEnd/>
          </a:ln>
        </p:spPr>
      </p:pic>
      <p:grpSp>
        <p:nvGrpSpPr>
          <p:cNvPr id="176156" name="Group 7"/>
          <p:cNvGrpSpPr>
            <a:grpSpLocks/>
          </p:cNvGrpSpPr>
          <p:nvPr/>
        </p:nvGrpSpPr>
        <p:grpSpPr bwMode="auto">
          <a:xfrm>
            <a:off x="4643438" y="1341438"/>
            <a:ext cx="3330575" cy="571500"/>
            <a:chOff x="312" y="2304"/>
            <a:chExt cx="2098" cy="360"/>
          </a:xfrm>
        </p:grpSpPr>
        <p:sp>
          <p:nvSpPr>
            <p:cNvPr id="176165" name="Text Box 8"/>
            <p:cNvSpPr txBox="1">
              <a:spLocks noChangeArrowheads="1"/>
            </p:cNvSpPr>
            <p:nvPr/>
          </p:nvSpPr>
          <p:spPr bwMode="auto">
            <a:xfrm>
              <a:off x="312" y="2304"/>
              <a:ext cx="378" cy="327"/>
            </a:xfrm>
            <a:prstGeom prst="rect">
              <a:avLst/>
            </a:prstGeom>
            <a:noFill/>
            <a:ln w="9525">
              <a:noFill/>
              <a:miter lim="800000"/>
              <a:headEnd/>
              <a:tailEnd/>
            </a:ln>
          </p:spPr>
          <p:txBody>
            <a:bodyPr wrap="none">
              <a:spAutoFit/>
            </a:bodyPr>
            <a:lstStyle/>
            <a:p>
              <a:r>
                <a:rPr kumimoji="1" lang="en-US" altLang="zh-CN" sz="2800">
                  <a:latin typeface="Times New Roman" pitchFamily="18" charset="0"/>
                </a:rPr>
                <a:t>(3)</a:t>
              </a:r>
            </a:p>
          </p:txBody>
        </p:sp>
        <p:graphicFrame>
          <p:nvGraphicFramePr>
            <p:cNvPr id="176151" name="Object 23"/>
            <p:cNvGraphicFramePr>
              <a:graphicFrameLocks noChangeAspect="1"/>
            </p:cNvGraphicFramePr>
            <p:nvPr/>
          </p:nvGraphicFramePr>
          <p:xfrm>
            <a:off x="710" y="2328"/>
            <a:ext cx="1700" cy="336"/>
          </p:xfrm>
          <a:graphic>
            <a:graphicData uri="http://schemas.openxmlformats.org/presentationml/2006/ole">
              <mc:AlternateContent xmlns:mc="http://schemas.openxmlformats.org/markup-compatibility/2006">
                <mc:Choice xmlns:v="urn:schemas-microsoft-com:vml" Requires="v">
                  <p:oleObj spid="_x0000_s176187" name="Equation" r:id="rId6" imgW="1079032" imgH="215806" progId="">
                    <p:embed/>
                  </p:oleObj>
                </mc:Choice>
                <mc:Fallback>
                  <p:oleObj name="Equation" r:id="rId6" imgW="1079032" imgH="215806" progId="">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 y="2328"/>
                          <a:ext cx="170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5" name="Picture 10"/>
          <p:cNvPicPr>
            <a:picLocks noChangeAspect="1" noChangeArrowheads="1"/>
          </p:cNvPicPr>
          <p:nvPr/>
        </p:nvPicPr>
        <p:blipFill>
          <a:blip r:embed="rId8"/>
          <a:srcRect/>
          <a:stretch>
            <a:fillRect/>
          </a:stretch>
        </p:blipFill>
        <p:spPr bwMode="auto">
          <a:xfrm>
            <a:off x="5219700" y="1484313"/>
            <a:ext cx="2389188" cy="2428875"/>
          </a:xfrm>
          <a:prstGeom prst="rect">
            <a:avLst/>
          </a:prstGeom>
          <a:noFill/>
          <a:ln w="9525">
            <a:noFill/>
            <a:miter lim="800000"/>
            <a:headEnd/>
            <a:tailEnd/>
          </a:ln>
        </p:spPr>
      </p:pic>
      <p:grpSp>
        <p:nvGrpSpPr>
          <p:cNvPr id="176158" name="Group 7"/>
          <p:cNvGrpSpPr>
            <a:grpSpLocks/>
          </p:cNvGrpSpPr>
          <p:nvPr/>
        </p:nvGrpSpPr>
        <p:grpSpPr bwMode="auto">
          <a:xfrm>
            <a:off x="495300" y="3929063"/>
            <a:ext cx="3378200" cy="571500"/>
            <a:chOff x="312" y="2304"/>
            <a:chExt cx="2128" cy="360"/>
          </a:xfrm>
        </p:grpSpPr>
        <p:sp>
          <p:nvSpPr>
            <p:cNvPr id="176164" name="Text Box 8"/>
            <p:cNvSpPr txBox="1">
              <a:spLocks noChangeArrowheads="1"/>
            </p:cNvSpPr>
            <p:nvPr/>
          </p:nvSpPr>
          <p:spPr bwMode="auto">
            <a:xfrm>
              <a:off x="312" y="2304"/>
              <a:ext cx="378" cy="327"/>
            </a:xfrm>
            <a:prstGeom prst="rect">
              <a:avLst/>
            </a:prstGeom>
            <a:noFill/>
            <a:ln w="9525">
              <a:noFill/>
              <a:miter lim="800000"/>
              <a:headEnd/>
              <a:tailEnd/>
            </a:ln>
          </p:spPr>
          <p:txBody>
            <a:bodyPr wrap="none">
              <a:spAutoFit/>
            </a:bodyPr>
            <a:lstStyle/>
            <a:p>
              <a:r>
                <a:rPr kumimoji="1" lang="en-US" altLang="zh-CN" sz="2800">
                  <a:latin typeface="Times New Roman" pitchFamily="18" charset="0"/>
                </a:rPr>
                <a:t>(4)</a:t>
              </a:r>
            </a:p>
          </p:txBody>
        </p:sp>
        <p:graphicFrame>
          <p:nvGraphicFramePr>
            <p:cNvPr id="176152" name="Object 24"/>
            <p:cNvGraphicFramePr>
              <a:graphicFrameLocks noChangeAspect="1"/>
            </p:cNvGraphicFramePr>
            <p:nvPr/>
          </p:nvGraphicFramePr>
          <p:xfrm>
            <a:off x="680" y="2328"/>
            <a:ext cx="1760" cy="336"/>
          </p:xfrm>
          <a:graphic>
            <a:graphicData uri="http://schemas.openxmlformats.org/presentationml/2006/ole">
              <mc:AlternateContent xmlns:mc="http://schemas.openxmlformats.org/markup-compatibility/2006">
                <mc:Choice xmlns:v="urn:schemas-microsoft-com:vml" Requires="v">
                  <p:oleObj spid="_x0000_s176188" name="Equation" r:id="rId9" imgW="1117115" imgH="215806" progId="">
                    <p:embed/>
                  </p:oleObj>
                </mc:Choice>
                <mc:Fallback>
                  <p:oleObj name="Equation" r:id="rId9" imgW="1117115" imgH="215806" progId="">
                    <p:embed/>
                    <p:pic>
                      <p:nvPicPr>
                        <p:cNvPr id="0"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 y="2328"/>
                          <a:ext cx="176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9" name="Picture 10"/>
          <p:cNvPicPr>
            <a:picLocks noChangeAspect="1" noChangeArrowheads="1"/>
          </p:cNvPicPr>
          <p:nvPr/>
        </p:nvPicPr>
        <p:blipFill>
          <a:blip r:embed="rId11"/>
          <a:srcRect/>
          <a:stretch>
            <a:fillRect/>
          </a:stretch>
        </p:blipFill>
        <p:spPr bwMode="auto">
          <a:xfrm>
            <a:off x="185738" y="4405313"/>
            <a:ext cx="2314575" cy="1544637"/>
          </a:xfrm>
          <a:prstGeom prst="rect">
            <a:avLst/>
          </a:prstGeom>
          <a:noFill/>
          <a:ln w="9525">
            <a:noFill/>
            <a:miter lim="800000"/>
            <a:headEnd/>
            <a:tailEnd/>
          </a:ln>
        </p:spPr>
      </p:pic>
      <p:pic>
        <p:nvPicPr>
          <p:cNvPr id="20" name="Picture 11"/>
          <p:cNvPicPr>
            <a:picLocks noChangeAspect="1" noChangeArrowheads="1"/>
          </p:cNvPicPr>
          <p:nvPr/>
        </p:nvPicPr>
        <p:blipFill>
          <a:blip r:embed="rId12"/>
          <a:srcRect/>
          <a:stretch>
            <a:fillRect/>
          </a:stretch>
        </p:blipFill>
        <p:spPr bwMode="auto">
          <a:xfrm>
            <a:off x="2500313" y="4313238"/>
            <a:ext cx="2663825" cy="1779587"/>
          </a:xfrm>
          <a:prstGeom prst="rect">
            <a:avLst/>
          </a:prstGeom>
          <a:noFill/>
          <a:ln w="9525">
            <a:noFill/>
            <a:miter lim="800000"/>
            <a:headEnd/>
            <a:tailEnd/>
          </a:ln>
        </p:spPr>
      </p:pic>
      <p:grpSp>
        <p:nvGrpSpPr>
          <p:cNvPr id="176161" name="Group 7"/>
          <p:cNvGrpSpPr>
            <a:grpSpLocks/>
          </p:cNvGrpSpPr>
          <p:nvPr/>
        </p:nvGrpSpPr>
        <p:grpSpPr bwMode="auto">
          <a:xfrm>
            <a:off x="4838700" y="3929063"/>
            <a:ext cx="3425825" cy="571500"/>
            <a:chOff x="312" y="2304"/>
            <a:chExt cx="2158" cy="360"/>
          </a:xfrm>
        </p:grpSpPr>
        <p:sp>
          <p:nvSpPr>
            <p:cNvPr id="176163" name="Text Box 8"/>
            <p:cNvSpPr txBox="1">
              <a:spLocks noChangeArrowheads="1"/>
            </p:cNvSpPr>
            <p:nvPr/>
          </p:nvSpPr>
          <p:spPr bwMode="auto">
            <a:xfrm>
              <a:off x="312" y="2304"/>
              <a:ext cx="378" cy="327"/>
            </a:xfrm>
            <a:prstGeom prst="rect">
              <a:avLst/>
            </a:prstGeom>
            <a:noFill/>
            <a:ln w="9525">
              <a:noFill/>
              <a:miter lim="800000"/>
              <a:headEnd/>
              <a:tailEnd/>
            </a:ln>
          </p:spPr>
          <p:txBody>
            <a:bodyPr wrap="none">
              <a:spAutoFit/>
            </a:bodyPr>
            <a:lstStyle/>
            <a:p>
              <a:r>
                <a:rPr kumimoji="1" lang="en-US" altLang="zh-CN" sz="2800">
                  <a:latin typeface="Times New Roman" pitchFamily="18" charset="0"/>
                </a:rPr>
                <a:t>(5)</a:t>
              </a:r>
            </a:p>
          </p:txBody>
        </p:sp>
        <p:graphicFrame>
          <p:nvGraphicFramePr>
            <p:cNvPr id="176153" name="Object 25"/>
            <p:cNvGraphicFramePr>
              <a:graphicFrameLocks noChangeAspect="1"/>
            </p:cNvGraphicFramePr>
            <p:nvPr/>
          </p:nvGraphicFramePr>
          <p:xfrm>
            <a:off x="650" y="2328"/>
            <a:ext cx="1820" cy="336"/>
          </p:xfrm>
          <a:graphic>
            <a:graphicData uri="http://schemas.openxmlformats.org/presentationml/2006/ole">
              <mc:AlternateContent xmlns:mc="http://schemas.openxmlformats.org/markup-compatibility/2006">
                <mc:Choice xmlns:v="urn:schemas-microsoft-com:vml" Requires="v">
                  <p:oleObj spid="_x0000_s176189" name="Equation" r:id="rId13" imgW="1155199" imgH="215806" progId="">
                    <p:embed/>
                  </p:oleObj>
                </mc:Choice>
                <mc:Fallback>
                  <p:oleObj name="Equation" r:id="rId13" imgW="1155199" imgH="215806" progId="">
                    <p:embed/>
                    <p:pic>
                      <p:nvPicPr>
                        <p:cNvPr id="0"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 y="2328"/>
                          <a:ext cx="1820"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4" name="Picture 10"/>
          <p:cNvPicPr>
            <a:picLocks noChangeAspect="1" noChangeArrowheads="1"/>
          </p:cNvPicPr>
          <p:nvPr/>
        </p:nvPicPr>
        <p:blipFill>
          <a:blip r:embed="rId15"/>
          <a:srcRect/>
          <a:stretch>
            <a:fillRect/>
          </a:stretch>
        </p:blipFill>
        <p:spPr bwMode="auto">
          <a:xfrm>
            <a:off x="5368925" y="4870450"/>
            <a:ext cx="2917825" cy="13668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56966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生成树</a:t>
            </a:r>
          </a:p>
        </p:txBody>
      </p:sp>
      <p:grpSp>
        <p:nvGrpSpPr>
          <p:cNvPr id="90124" name="组合 7"/>
          <p:cNvGrpSpPr>
            <a:grpSpLocks/>
          </p:cNvGrpSpPr>
          <p:nvPr/>
        </p:nvGrpSpPr>
        <p:grpSpPr bwMode="auto">
          <a:xfrm>
            <a:off x="285750" y="1285875"/>
            <a:ext cx="8429625" cy="1643063"/>
            <a:chOff x="285688" y="1285860"/>
            <a:chExt cx="8429716" cy="1643074"/>
          </a:xfrm>
        </p:grpSpPr>
        <p:sp>
          <p:nvSpPr>
            <p:cNvPr id="3" name="Rectangle 5" descr="新闻纸"/>
            <p:cNvSpPr>
              <a:spLocks noChangeArrowheads="1"/>
            </p:cNvSpPr>
            <p:nvPr/>
          </p:nvSpPr>
          <p:spPr bwMode="auto">
            <a:xfrm>
              <a:off x="285688" y="1285860"/>
              <a:ext cx="8429716" cy="1643074"/>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90246" name="Rectangle 3"/>
            <p:cNvSpPr txBox="1">
              <a:spLocks noChangeArrowheads="1"/>
            </p:cNvSpPr>
            <p:nvPr/>
          </p:nvSpPr>
          <p:spPr bwMode="auto">
            <a:xfrm>
              <a:off x="357126" y="1400854"/>
              <a:ext cx="1357322" cy="428616"/>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16.2</a:t>
              </a:r>
              <a:endParaRPr lang="zh-CN" altLang="en-US" sz="2200" b="1">
                <a:latin typeface="Calibri" pitchFamily="34" charset="0"/>
              </a:endParaRPr>
            </a:p>
          </p:txBody>
        </p:sp>
        <p:sp>
          <p:nvSpPr>
            <p:cNvPr id="90247" name="TextBox 4"/>
            <p:cNvSpPr txBox="1">
              <a:spLocks noChangeArrowheads="1"/>
            </p:cNvSpPr>
            <p:nvPr/>
          </p:nvSpPr>
          <p:spPr bwMode="auto">
            <a:xfrm>
              <a:off x="1643042" y="1428736"/>
              <a:ext cx="6929486" cy="1446550"/>
            </a:xfrm>
            <a:prstGeom prst="rect">
              <a:avLst/>
            </a:prstGeom>
            <a:noFill/>
            <a:ln w="9525">
              <a:noFill/>
              <a:miter lim="800000"/>
              <a:headEnd/>
              <a:tailEnd/>
            </a:ln>
          </p:spPr>
          <p:txBody>
            <a:bodyPr>
              <a:spAutoFit/>
            </a:bodyPr>
            <a:lstStyle/>
            <a:p>
              <a:r>
                <a:rPr lang="zh-CN" altLang="en-US" sz="2200">
                  <a:latin typeface="Calibri" pitchFamily="34" charset="0"/>
                </a:rPr>
                <a:t>如果无向图</a:t>
              </a:r>
              <a:r>
                <a:rPr lang="en-US" altLang="zh-CN" sz="2200">
                  <a:latin typeface="Calibri" pitchFamily="34" charset="0"/>
                </a:rPr>
                <a:t>G</a:t>
              </a:r>
              <a:r>
                <a:rPr lang="zh-CN" altLang="en-US" sz="2200">
                  <a:latin typeface="Calibri" pitchFamily="34" charset="0"/>
                </a:rPr>
                <a:t>的生成子图</a:t>
              </a:r>
              <a:r>
                <a:rPr lang="en-US" altLang="zh-CN" sz="2200">
                  <a:latin typeface="Calibri" pitchFamily="34" charset="0"/>
                </a:rPr>
                <a:t>T</a:t>
              </a:r>
              <a:r>
                <a:rPr lang="zh-CN" altLang="en-US" sz="2200">
                  <a:latin typeface="Calibri" pitchFamily="34" charset="0"/>
                </a:rPr>
                <a:t>是树，则称</a:t>
              </a:r>
              <a:r>
                <a:rPr lang="en-US" altLang="zh-CN" sz="2200">
                  <a:latin typeface="Calibri" pitchFamily="34" charset="0"/>
                </a:rPr>
                <a:t>T</a:t>
              </a:r>
              <a:r>
                <a:rPr lang="zh-CN" altLang="en-US" sz="2200">
                  <a:latin typeface="Calibri" pitchFamily="34" charset="0"/>
                </a:rPr>
                <a:t>是</a:t>
              </a:r>
              <a:r>
                <a:rPr lang="en-US" altLang="zh-CN" sz="2200">
                  <a:latin typeface="Calibri" pitchFamily="34" charset="0"/>
                </a:rPr>
                <a:t>G</a:t>
              </a:r>
              <a:r>
                <a:rPr lang="zh-CN" altLang="en-US" sz="2200">
                  <a:latin typeface="Calibri" pitchFamily="34" charset="0"/>
                </a:rPr>
                <a:t>的</a:t>
              </a:r>
              <a:r>
                <a:rPr lang="zh-CN" altLang="en-US" sz="2200" b="1">
                  <a:solidFill>
                    <a:srgbClr val="0070C0"/>
                  </a:solidFill>
                  <a:latin typeface="Calibri" pitchFamily="34" charset="0"/>
                </a:rPr>
                <a:t>生成树</a:t>
              </a:r>
              <a:r>
                <a:rPr lang="zh-CN" altLang="en-US" sz="2200">
                  <a:latin typeface="Calibri" pitchFamily="34" charset="0"/>
                </a:rPr>
                <a:t>。设</a:t>
              </a:r>
              <a:r>
                <a:rPr lang="en-US" altLang="zh-CN" sz="2200">
                  <a:latin typeface="Calibri" pitchFamily="34" charset="0"/>
                </a:rPr>
                <a:t>T</a:t>
              </a:r>
              <a:r>
                <a:rPr lang="zh-CN" altLang="en-US" sz="2200">
                  <a:latin typeface="Calibri" pitchFamily="34" charset="0"/>
                </a:rPr>
                <a:t>是</a:t>
              </a:r>
              <a:r>
                <a:rPr lang="en-US" altLang="zh-CN" sz="2200">
                  <a:latin typeface="Calibri" pitchFamily="34" charset="0"/>
                </a:rPr>
                <a:t>G</a:t>
              </a:r>
              <a:r>
                <a:rPr lang="zh-CN" altLang="en-US" sz="2200">
                  <a:latin typeface="Calibri" pitchFamily="34" charset="0"/>
                </a:rPr>
                <a:t>的生成树，</a:t>
              </a:r>
              <a:r>
                <a:rPr lang="en-US" altLang="zh-CN" sz="2200">
                  <a:latin typeface="Calibri" pitchFamily="34" charset="0"/>
                </a:rPr>
                <a:t>G</a:t>
              </a:r>
              <a:r>
                <a:rPr lang="zh-CN" altLang="en-US" sz="2200">
                  <a:latin typeface="Calibri" pitchFamily="34" charset="0"/>
                </a:rPr>
                <a:t>的在</a:t>
              </a:r>
              <a:r>
                <a:rPr lang="en-US" altLang="zh-CN" sz="2200">
                  <a:latin typeface="Calibri" pitchFamily="34" charset="0"/>
                </a:rPr>
                <a:t>T</a:t>
              </a:r>
              <a:r>
                <a:rPr lang="zh-CN" altLang="en-US" sz="2200">
                  <a:latin typeface="Calibri" pitchFamily="34" charset="0"/>
                </a:rPr>
                <a:t>中的边称为</a:t>
              </a:r>
              <a:r>
                <a:rPr lang="en-US" altLang="zh-CN" sz="2200">
                  <a:latin typeface="Calibri" pitchFamily="34" charset="0"/>
                </a:rPr>
                <a:t>T</a:t>
              </a:r>
              <a:r>
                <a:rPr lang="zh-CN" altLang="en-US" sz="2200">
                  <a:latin typeface="Calibri" pitchFamily="34" charset="0"/>
                </a:rPr>
                <a:t>的</a:t>
              </a:r>
              <a:r>
                <a:rPr lang="zh-CN" altLang="en-US" sz="2200" b="1">
                  <a:solidFill>
                    <a:srgbClr val="0070C0"/>
                  </a:solidFill>
                  <a:latin typeface="Calibri" pitchFamily="34" charset="0"/>
                </a:rPr>
                <a:t>树枝</a:t>
              </a:r>
              <a:r>
                <a:rPr lang="zh-CN" altLang="en-US" sz="2200">
                  <a:latin typeface="Calibri" pitchFamily="34" charset="0"/>
                </a:rPr>
                <a:t>，不在</a:t>
              </a:r>
              <a:r>
                <a:rPr lang="en-US" altLang="zh-CN" sz="2200">
                  <a:latin typeface="Calibri" pitchFamily="34" charset="0"/>
                </a:rPr>
                <a:t>T</a:t>
              </a:r>
              <a:r>
                <a:rPr lang="zh-CN" altLang="en-US" sz="2200">
                  <a:latin typeface="Calibri" pitchFamily="34" charset="0"/>
                </a:rPr>
                <a:t>中的边称为</a:t>
              </a:r>
              <a:r>
                <a:rPr lang="en-US" altLang="zh-CN" sz="2200">
                  <a:latin typeface="Calibri" pitchFamily="34" charset="0"/>
                </a:rPr>
                <a:t>T</a:t>
              </a:r>
              <a:r>
                <a:rPr lang="zh-CN" altLang="en-US" sz="2200">
                  <a:latin typeface="Calibri" pitchFamily="34" charset="0"/>
                </a:rPr>
                <a:t>的</a:t>
              </a:r>
              <a:r>
                <a:rPr lang="zh-CN" altLang="en-US" sz="2200" b="1">
                  <a:solidFill>
                    <a:srgbClr val="0070C0"/>
                  </a:solidFill>
                  <a:latin typeface="Calibri" pitchFamily="34" charset="0"/>
                </a:rPr>
                <a:t>弦</a:t>
              </a:r>
              <a:r>
                <a:rPr lang="zh-CN" altLang="en-US" sz="2200">
                  <a:latin typeface="Calibri" pitchFamily="34" charset="0"/>
                </a:rPr>
                <a:t>。称</a:t>
              </a:r>
              <a:r>
                <a:rPr lang="en-US" altLang="zh-CN" sz="2200">
                  <a:latin typeface="Calibri" pitchFamily="34" charset="0"/>
                </a:rPr>
                <a:t>T</a:t>
              </a:r>
              <a:r>
                <a:rPr lang="zh-CN" altLang="en-US" sz="2200">
                  <a:latin typeface="Calibri" pitchFamily="34" charset="0"/>
                </a:rPr>
                <a:t>的所有弦的导出子图为</a:t>
              </a:r>
              <a:r>
                <a:rPr lang="en-US" altLang="zh-CN" sz="2200">
                  <a:latin typeface="Calibri" pitchFamily="34" charset="0"/>
                </a:rPr>
                <a:t>T</a:t>
              </a:r>
              <a:r>
                <a:rPr lang="zh-CN" altLang="en-US" sz="2200">
                  <a:latin typeface="Calibri" pitchFamily="34" charset="0"/>
                </a:rPr>
                <a:t>的</a:t>
              </a:r>
              <a:r>
                <a:rPr lang="zh-CN" altLang="en-US" sz="2200" b="1">
                  <a:solidFill>
                    <a:srgbClr val="0070C0"/>
                  </a:solidFill>
                  <a:latin typeface="Calibri" pitchFamily="34" charset="0"/>
                </a:rPr>
                <a:t>余树</a:t>
              </a:r>
              <a:r>
                <a:rPr lang="zh-CN" altLang="en-US" sz="2200">
                  <a:latin typeface="Calibri" pitchFamily="34" charset="0"/>
                </a:rPr>
                <a:t>，记为</a:t>
              </a:r>
              <a:endParaRPr lang="en-US" altLang="zh-CN" sz="2200">
                <a:latin typeface="Calibri" pitchFamily="34" charset="0"/>
              </a:endParaRPr>
            </a:p>
          </p:txBody>
        </p:sp>
        <p:graphicFrame>
          <p:nvGraphicFramePr>
            <p:cNvPr id="90122" name="Object 10"/>
            <p:cNvGraphicFramePr>
              <a:graphicFrameLocks noChangeAspect="1"/>
            </p:cNvGraphicFramePr>
            <p:nvPr/>
          </p:nvGraphicFramePr>
          <p:xfrm>
            <a:off x="2311384" y="2428868"/>
            <a:ext cx="244377" cy="355458"/>
          </p:xfrm>
          <a:graphic>
            <a:graphicData uri="http://schemas.openxmlformats.org/presentationml/2006/ole">
              <mc:AlternateContent xmlns:mc="http://schemas.openxmlformats.org/markup-compatibility/2006">
                <mc:Choice xmlns:v="urn:schemas-microsoft-com:vml" Requires="v">
                  <p:oleObj spid="_x0000_s90131" name="公式" r:id="rId4" imgW="139639" imgH="203112" progId="Equation.3">
                    <p:embed/>
                  </p:oleObj>
                </mc:Choice>
                <mc:Fallback>
                  <p:oleObj name="公式" r:id="rId4" imgW="139639" imgH="203112"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384" y="2428868"/>
                          <a:ext cx="244377" cy="355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 name="组合 37"/>
          <p:cNvGrpSpPr>
            <a:grpSpLocks/>
          </p:cNvGrpSpPr>
          <p:nvPr/>
        </p:nvGrpSpPr>
        <p:grpSpPr bwMode="auto">
          <a:xfrm>
            <a:off x="714375" y="3071813"/>
            <a:ext cx="3509963" cy="3000375"/>
            <a:chOff x="1071538" y="2000240"/>
            <a:chExt cx="4429156" cy="3786214"/>
          </a:xfrm>
        </p:grpSpPr>
        <p:sp>
          <p:nvSpPr>
            <p:cNvPr id="39" name="椭圆 38"/>
            <p:cNvSpPr/>
            <p:nvPr/>
          </p:nvSpPr>
          <p:spPr>
            <a:xfrm>
              <a:off x="1071538" y="3786190"/>
              <a:ext cx="357190" cy="357190"/>
            </a:xfrm>
            <a:prstGeom prst="ellipse">
              <a:avLst/>
            </a:prstGeom>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0" name="椭圆 39"/>
            <p:cNvSpPr/>
            <p:nvPr/>
          </p:nvSpPr>
          <p:spPr>
            <a:xfrm>
              <a:off x="2143108" y="2786058"/>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1" name="椭圆 40"/>
            <p:cNvSpPr/>
            <p:nvPr/>
          </p:nvSpPr>
          <p:spPr>
            <a:xfrm>
              <a:off x="2857488" y="3929066"/>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2" name="椭圆 41"/>
            <p:cNvSpPr/>
            <p:nvPr/>
          </p:nvSpPr>
          <p:spPr>
            <a:xfrm>
              <a:off x="2000232" y="5143512"/>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3" name="椭圆 42"/>
            <p:cNvSpPr/>
            <p:nvPr/>
          </p:nvSpPr>
          <p:spPr>
            <a:xfrm>
              <a:off x="3571868" y="307181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4" name="椭圆 43"/>
            <p:cNvSpPr/>
            <p:nvPr/>
          </p:nvSpPr>
          <p:spPr>
            <a:xfrm>
              <a:off x="3571868" y="485776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5" name="椭圆 44"/>
            <p:cNvSpPr/>
            <p:nvPr/>
          </p:nvSpPr>
          <p:spPr>
            <a:xfrm>
              <a:off x="3357554" y="200024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6" name="椭圆 45"/>
            <p:cNvSpPr/>
            <p:nvPr/>
          </p:nvSpPr>
          <p:spPr>
            <a:xfrm>
              <a:off x="4429124" y="414338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7" name="椭圆 46"/>
            <p:cNvSpPr/>
            <p:nvPr/>
          </p:nvSpPr>
          <p:spPr>
            <a:xfrm>
              <a:off x="4857752" y="5429264"/>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8" name="椭圆 47"/>
            <p:cNvSpPr/>
            <p:nvPr/>
          </p:nvSpPr>
          <p:spPr>
            <a:xfrm>
              <a:off x="5143504" y="271462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49" name="直接连接符 48"/>
            <p:cNvCxnSpPr>
              <a:stCxn id="0" idx="7"/>
              <a:endCxn id="0" idx="3"/>
            </p:cNvCxnSpPr>
            <p:nvPr/>
          </p:nvCxnSpPr>
          <p:spPr>
            <a:xfrm rot="5400000" flipH="1" flipV="1">
              <a:off x="1411077" y="3054982"/>
              <a:ext cx="749230" cy="81932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0" name="直接连接符 49"/>
            <p:cNvCxnSpPr>
              <a:stCxn id="0" idx="7"/>
              <a:endCxn id="0" idx="3"/>
            </p:cNvCxnSpPr>
            <p:nvPr/>
          </p:nvCxnSpPr>
          <p:spPr>
            <a:xfrm rot="5400000" flipH="1" flipV="1">
              <a:off x="2662101" y="2090401"/>
              <a:ext cx="532875" cy="96155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1" name="直接连接符 50"/>
            <p:cNvCxnSpPr>
              <a:stCxn id="0" idx="6"/>
              <a:endCxn id="0" idx="1"/>
            </p:cNvCxnSpPr>
            <p:nvPr/>
          </p:nvCxnSpPr>
          <p:spPr>
            <a:xfrm>
              <a:off x="3713807" y="2178532"/>
              <a:ext cx="1482395" cy="5889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2" name="直接连接符 51"/>
            <p:cNvCxnSpPr>
              <a:stCxn id="0" idx="6"/>
              <a:endCxn id="0" idx="2"/>
            </p:cNvCxnSpPr>
            <p:nvPr/>
          </p:nvCxnSpPr>
          <p:spPr>
            <a:xfrm>
              <a:off x="1428114" y="3965465"/>
              <a:ext cx="1430311" cy="14223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3" name="直接连接符 52"/>
            <p:cNvCxnSpPr>
              <a:stCxn id="0" idx="5"/>
              <a:endCxn id="0" idx="1"/>
            </p:cNvCxnSpPr>
            <p:nvPr/>
          </p:nvCxnSpPr>
          <p:spPr>
            <a:xfrm rot="16200000" flipH="1">
              <a:off x="2233404" y="3304387"/>
              <a:ext cx="891462" cy="46274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4" name="直接连接符 53"/>
            <p:cNvCxnSpPr>
              <a:stCxn id="0" idx="5"/>
              <a:endCxn id="0" idx="1"/>
            </p:cNvCxnSpPr>
            <p:nvPr/>
          </p:nvCxnSpPr>
          <p:spPr>
            <a:xfrm rot="16200000" flipH="1">
              <a:off x="1162672" y="4305030"/>
              <a:ext cx="1103811" cy="67709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5" name="直接连接符 54"/>
            <p:cNvCxnSpPr>
              <a:stCxn id="0" idx="7"/>
              <a:endCxn id="0" idx="4"/>
            </p:cNvCxnSpPr>
            <p:nvPr/>
          </p:nvCxnSpPr>
          <p:spPr>
            <a:xfrm rot="5400000" flipH="1" flipV="1">
              <a:off x="2216375" y="4375147"/>
              <a:ext cx="909493" cy="731182"/>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6" name="直接连接符 55"/>
            <p:cNvCxnSpPr>
              <a:stCxn id="0" idx="5"/>
              <a:endCxn id="0" idx="1"/>
            </p:cNvCxnSpPr>
            <p:nvPr/>
          </p:nvCxnSpPr>
          <p:spPr>
            <a:xfrm rot="16200000" flipH="1">
              <a:off x="3054733" y="4342089"/>
              <a:ext cx="677111"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7" name="直接连接符 56"/>
            <p:cNvCxnSpPr>
              <a:stCxn id="0" idx="7"/>
              <a:endCxn id="0" idx="3"/>
            </p:cNvCxnSpPr>
            <p:nvPr/>
          </p:nvCxnSpPr>
          <p:spPr>
            <a:xfrm rot="5400000" flipH="1" flipV="1">
              <a:off x="3090792" y="3448622"/>
              <a:ext cx="604993"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8" name="直接连接符 57"/>
            <p:cNvCxnSpPr>
              <a:stCxn id="0" idx="5"/>
              <a:endCxn id="0" idx="1"/>
            </p:cNvCxnSpPr>
            <p:nvPr/>
          </p:nvCxnSpPr>
          <p:spPr>
            <a:xfrm rot="16200000" flipH="1">
              <a:off x="3768885" y="3483681"/>
              <a:ext cx="819345" cy="60497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59" name="直接连接符 58"/>
            <p:cNvCxnSpPr>
              <a:stCxn id="0" idx="0"/>
              <a:endCxn id="0" idx="4"/>
            </p:cNvCxnSpPr>
            <p:nvPr/>
          </p:nvCxnSpPr>
          <p:spPr>
            <a:xfrm rot="16200000" flipV="1">
              <a:off x="3285105" y="2607238"/>
              <a:ext cx="715173" cy="21434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60" name="直接连接符 59"/>
            <p:cNvCxnSpPr>
              <a:stCxn id="0" idx="4"/>
              <a:endCxn id="0" idx="7"/>
            </p:cNvCxnSpPr>
            <p:nvPr/>
          </p:nvCxnSpPr>
          <p:spPr>
            <a:xfrm rot="5400000">
              <a:off x="4466008" y="3339445"/>
              <a:ext cx="1123845" cy="58895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61" name="直接连接符 60"/>
            <p:cNvCxnSpPr>
              <a:stCxn id="0" idx="4"/>
              <a:endCxn id="0" idx="0"/>
            </p:cNvCxnSpPr>
            <p:nvPr/>
          </p:nvCxnSpPr>
          <p:spPr>
            <a:xfrm rot="16200000" flipH="1">
              <a:off x="4356835" y="4750759"/>
              <a:ext cx="929526" cy="42869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62" name="直接连接符 61"/>
            <p:cNvCxnSpPr>
              <a:stCxn id="0" idx="5"/>
              <a:endCxn id="0" idx="2"/>
            </p:cNvCxnSpPr>
            <p:nvPr/>
          </p:nvCxnSpPr>
          <p:spPr>
            <a:xfrm rot="16200000" flipH="1">
              <a:off x="4144497" y="4895003"/>
              <a:ext cx="444730" cy="98158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63" name="直接连接符 62"/>
            <p:cNvCxnSpPr>
              <a:stCxn id="0" idx="6"/>
              <a:endCxn id="0" idx="2"/>
            </p:cNvCxnSpPr>
            <p:nvPr/>
          </p:nvCxnSpPr>
          <p:spPr>
            <a:xfrm flipV="1">
              <a:off x="2357616" y="5037224"/>
              <a:ext cx="1213961" cy="2844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64" name="直接连接符 63"/>
            <p:cNvCxnSpPr>
              <a:stCxn id="0" idx="7"/>
              <a:endCxn id="0" idx="3"/>
            </p:cNvCxnSpPr>
            <p:nvPr/>
          </p:nvCxnSpPr>
          <p:spPr>
            <a:xfrm rot="5400000" flipH="1" flipV="1">
              <a:off x="3947179" y="4377148"/>
              <a:ext cx="462759" cy="604977"/>
            </a:xfrm>
            <a:prstGeom prst="line">
              <a:avLst/>
            </a:prstGeom>
            <a:ln>
              <a:tailEnd type="none" w="sm" len="sm"/>
            </a:ln>
          </p:spPr>
          <p:style>
            <a:lnRef idx="3">
              <a:schemeClr val="dk1"/>
            </a:lnRef>
            <a:fillRef idx="0">
              <a:schemeClr val="dk1"/>
            </a:fillRef>
            <a:effectRef idx="2">
              <a:schemeClr val="dk1"/>
            </a:effectRef>
            <a:fontRef idx="minor">
              <a:schemeClr val="tx1"/>
            </a:fontRef>
          </p:style>
        </p:cxnSp>
      </p:grpSp>
      <p:grpSp>
        <p:nvGrpSpPr>
          <p:cNvPr id="83" name="组合 82"/>
          <p:cNvGrpSpPr>
            <a:grpSpLocks/>
          </p:cNvGrpSpPr>
          <p:nvPr/>
        </p:nvGrpSpPr>
        <p:grpSpPr bwMode="auto">
          <a:xfrm>
            <a:off x="955675" y="3359150"/>
            <a:ext cx="3127375" cy="2576513"/>
            <a:chOff x="2589590" y="3211989"/>
            <a:chExt cx="3126766" cy="2575812"/>
          </a:xfrm>
        </p:grpSpPr>
        <p:grpSp>
          <p:nvGrpSpPr>
            <p:cNvPr id="90187" name="组合 64"/>
            <p:cNvGrpSpPr>
              <a:grpSpLocks/>
            </p:cNvGrpSpPr>
            <p:nvPr/>
          </p:nvGrpSpPr>
          <p:grpSpPr bwMode="auto">
            <a:xfrm>
              <a:off x="2589590" y="3793262"/>
              <a:ext cx="1173678" cy="1668020"/>
              <a:chOff x="2107118" y="2490559"/>
              <a:chExt cx="1173678" cy="1668020"/>
            </a:xfrm>
          </p:grpSpPr>
          <p:cxnSp>
            <p:nvCxnSpPr>
              <p:cNvPr id="66" name="直接连接符 65"/>
              <p:cNvCxnSpPr>
                <a:stCxn id="0" idx="7"/>
                <a:endCxn id="0" idx="3"/>
              </p:cNvCxnSpPr>
              <p:nvPr/>
            </p:nvCxnSpPr>
            <p:spPr>
              <a:xfrm rot="5400000" flipH="1" flipV="1">
                <a:off x="2135710" y="2461561"/>
                <a:ext cx="591977" cy="649161"/>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7" name="直接连接符 66"/>
              <p:cNvCxnSpPr>
                <a:stCxn id="0" idx="6"/>
                <a:endCxn id="0" idx="2"/>
              </p:cNvCxnSpPr>
              <p:nvPr/>
            </p:nvCxnSpPr>
            <p:spPr>
              <a:xfrm>
                <a:off x="2148385" y="3182115"/>
                <a:ext cx="1131667" cy="114269"/>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8" name="直接连接符 67"/>
              <p:cNvCxnSpPr>
                <a:stCxn id="0" idx="5"/>
                <a:endCxn id="0" idx="1"/>
              </p:cNvCxnSpPr>
              <p:nvPr/>
            </p:nvCxnSpPr>
            <p:spPr>
              <a:xfrm rot="16200000" flipH="1">
                <a:off x="1936529" y="3452690"/>
                <a:ext cx="876062" cy="53488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90188" name="组合 68"/>
            <p:cNvGrpSpPr>
              <a:grpSpLocks/>
            </p:cNvGrpSpPr>
            <p:nvPr/>
          </p:nvGrpSpPr>
          <p:grpSpPr bwMode="auto">
            <a:xfrm>
              <a:off x="4004872" y="3211989"/>
              <a:ext cx="466036" cy="2022848"/>
              <a:chOff x="3151732" y="2048821"/>
              <a:chExt cx="466036" cy="2022850"/>
            </a:xfrm>
          </p:grpSpPr>
          <p:cxnSp>
            <p:nvCxnSpPr>
              <p:cNvPr id="70" name="直接连接符 69"/>
              <p:cNvCxnSpPr>
                <a:stCxn id="0" idx="7"/>
                <a:endCxn id="0" idx="3"/>
              </p:cNvCxnSpPr>
              <p:nvPr/>
            </p:nvCxnSpPr>
            <p:spPr>
              <a:xfrm rot="5400000" flipH="1" flipV="1">
                <a:off x="3095103" y="2913760"/>
                <a:ext cx="479295" cy="36505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71" name="直接连接符 70"/>
              <p:cNvCxnSpPr>
                <a:stCxn id="0" idx="5"/>
                <a:endCxn id="0" idx="1"/>
              </p:cNvCxnSpPr>
              <p:nvPr/>
            </p:nvCxnSpPr>
            <p:spPr>
              <a:xfrm rot="16200000" flipH="1">
                <a:off x="3066536" y="3621593"/>
                <a:ext cx="536429" cy="36505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72" name="直接连接符 71"/>
              <p:cNvCxnSpPr>
                <a:stCxn id="0" idx="4"/>
                <a:endCxn id="0" idx="0"/>
              </p:cNvCxnSpPr>
              <p:nvPr/>
            </p:nvCxnSpPr>
            <p:spPr>
              <a:xfrm rot="16200000" flipH="1">
                <a:off x="3249065" y="2247198"/>
                <a:ext cx="566584" cy="169830"/>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90189" name="组合 72"/>
            <p:cNvGrpSpPr>
              <a:grpSpLocks/>
            </p:cNvGrpSpPr>
            <p:nvPr/>
          </p:nvGrpSpPr>
          <p:grpSpPr bwMode="auto">
            <a:xfrm>
              <a:off x="4570983" y="3778102"/>
              <a:ext cx="1145373" cy="2009699"/>
              <a:chOff x="3569576" y="2479368"/>
              <a:chExt cx="1145373" cy="2009699"/>
            </a:xfrm>
          </p:grpSpPr>
          <p:cxnSp>
            <p:nvCxnSpPr>
              <p:cNvPr id="74" name="直接连接符 73"/>
              <p:cNvCxnSpPr>
                <a:stCxn id="0" idx="7"/>
                <a:endCxn id="0" idx="3"/>
              </p:cNvCxnSpPr>
              <p:nvPr/>
            </p:nvCxnSpPr>
            <p:spPr>
              <a:xfrm rot="5400000" flipH="1" flipV="1">
                <a:off x="3625356" y="3513795"/>
                <a:ext cx="366613" cy="479332"/>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75" name="直接连接符 74"/>
              <p:cNvCxnSpPr>
                <a:stCxn id="0" idx="7"/>
                <a:endCxn id="0" idx="4"/>
              </p:cNvCxnSpPr>
              <p:nvPr/>
            </p:nvCxnSpPr>
            <p:spPr>
              <a:xfrm rot="5400000" flipH="1" flipV="1">
                <a:off x="4036460" y="2691694"/>
                <a:ext cx="890345" cy="46663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76" name="直接连接符 75"/>
              <p:cNvCxnSpPr>
                <a:stCxn id="0" idx="5"/>
                <a:endCxn id="0" idx="2"/>
              </p:cNvCxnSpPr>
              <p:nvPr/>
            </p:nvCxnSpPr>
            <p:spPr>
              <a:xfrm rot="16200000" flipH="1">
                <a:off x="3781694" y="3924041"/>
                <a:ext cx="352329" cy="77772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sp>
        <p:nvSpPr>
          <p:cNvPr id="82" name="TextBox 81"/>
          <p:cNvSpPr txBox="1"/>
          <p:nvPr/>
        </p:nvSpPr>
        <p:spPr>
          <a:xfrm>
            <a:off x="3081237" y="5072074"/>
            <a:ext cx="2159566" cy="43088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2200">
                <a:ln w="18415" cmpd="sng">
                  <a:solidFill>
                    <a:srgbClr val="FFFFFF"/>
                  </a:solidFill>
                  <a:prstDash val="solid"/>
                </a:ln>
                <a:solidFill>
                  <a:srgbClr val="FFFFFF"/>
                </a:solidFill>
                <a:effectLst>
                  <a:outerShdw blurRad="63500" dir="3600000" algn="tl" rotWithShape="0">
                    <a:srgbClr val="000000">
                      <a:alpha val="70000"/>
                    </a:srgbClr>
                  </a:outerShdw>
                </a:effectLst>
              </a:rPr>
              <a:t>余树不一定连通</a:t>
            </a:r>
          </a:p>
        </p:txBody>
      </p:sp>
      <p:grpSp>
        <p:nvGrpSpPr>
          <p:cNvPr id="120" name="组合 119"/>
          <p:cNvGrpSpPr>
            <a:grpSpLocks/>
          </p:cNvGrpSpPr>
          <p:nvPr/>
        </p:nvGrpSpPr>
        <p:grpSpPr bwMode="auto">
          <a:xfrm>
            <a:off x="5072063" y="3143250"/>
            <a:ext cx="3509962" cy="3000375"/>
            <a:chOff x="5072066" y="3143248"/>
            <a:chExt cx="3509897" cy="3000396"/>
          </a:xfrm>
        </p:grpSpPr>
        <p:grpSp>
          <p:nvGrpSpPr>
            <p:cNvPr id="90130" name="组合 136"/>
            <p:cNvGrpSpPr>
              <a:grpSpLocks/>
            </p:cNvGrpSpPr>
            <p:nvPr/>
          </p:nvGrpSpPr>
          <p:grpSpPr bwMode="auto">
            <a:xfrm>
              <a:off x="5072066" y="3143248"/>
              <a:ext cx="3509897" cy="3000396"/>
              <a:chOff x="5072066" y="3143248"/>
              <a:chExt cx="3509897" cy="3000396"/>
            </a:xfrm>
          </p:grpSpPr>
          <p:grpSp>
            <p:nvGrpSpPr>
              <p:cNvPr id="90132" name="组合 83"/>
              <p:cNvGrpSpPr>
                <a:grpSpLocks/>
              </p:cNvGrpSpPr>
              <p:nvPr/>
            </p:nvGrpSpPr>
            <p:grpSpPr bwMode="auto">
              <a:xfrm>
                <a:off x="5072066" y="3143248"/>
                <a:ext cx="3509897" cy="3000396"/>
                <a:chOff x="1071538" y="2000240"/>
                <a:chExt cx="4429156" cy="3786214"/>
              </a:xfrm>
            </p:grpSpPr>
            <p:sp>
              <p:nvSpPr>
                <p:cNvPr id="85" name="椭圆 84"/>
                <p:cNvSpPr/>
                <p:nvPr/>
              </p:nvSpPr>
              <p:spPr>
                <a:xfrm>
                  <a:off x="1071538" y="3786190"/>
                  <a:ext cx="357190" cy="357190"/>
                </a:xfrm>
                <a:prstGeom prst="ellipse">
                  <a:avLst/>
                </a:prstGeom>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6" name="椭圆 85"/>
                <p:cNvSpPr/>
                <p:nvPr/>
              </p:nvSpPr>
              <p:spPr>
                <a:xfrm>
                  <a:off x="2143108" y="2786058"/>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7" name="椭圆 86"/>
                <p:cNvSpPr/>
                <p:nvPr/>
              </p:nvSpPr>
              <p:spPr>
                <a:xfrm>
                  <a:off x="2857488" y="3929066"/>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8" name="椭圆 87"/>
                <p:cNvSpPr/>
                <p:nvPr/>
              </p:nvSpPr>
              <p:spPr>
                <a:xfrm>
                  <a:off x="2000232" y="5143512"/>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9" name="椭圆 88"/>
                <p:cNvSpPr/>
                <p:nvPr/>
              </p:nvSpPr>
              <p:spPr>
                <a:xfrm>
                  <a:off x="3571868" y="307181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0" name="椭圆 89"/>
                <p:cNvSpPr/>
                <p:nvPr/>
              </p:nvSpPr>
              <p:spPr>
                <a:xfrm>
                  <a:off x="3571868" y="485776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1" name="椭圆 90"/>
                <p:cNvSpPr/>
                <p:nvPr/>
              </p:nvSpPr>
              <p:spPr>
                <a:xfrm>
                  <a:off x="3357554" y="200024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2" name="椭圆 91"/>
                <p:cNvSpPr/>
                <p:nvPr/>
              </p:nvSpPr>
              <p:spPr>
                <a:xfrm>
                  <a:off x="4429124" y="414338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3" name="椭圆 92"/>
                <p:cNvSpPr/>
                <p:nvPr/>
              </p:nvSpPr>
              <p:spPr>
                <a:xfrm>
                  <a:off x="4857752" y="5429264"/>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4" name="椭圆 93"/>
                <p:cNvSpPr/>
                <p:nvPr/>
              </p:nvSpPr>
              <p:spPr>
                <a:xfrm>
                  <a:off x="5143504" y="271462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95" name="直接连接符 94"/>
                <p:cNvCxnSpPr>
                  <a:stCxn id="0" idx="7"/>
                  <a:endCxn id="0" idx="3"/>
                </p:cNvCxnSpPr>
                <p:nvPr/>
              </p:nvCxnSpPr>
              <p:spPr>
                <a:xfrm rot="5400000" flipH="1" flipV="1">
                  <a:off x="1411077" y="3054982"/>
                  <a:ext cx="749230" cy="81932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6" name="直接连接符 95"/>
                <p:cNvCxnSpPr>
                  <a:stCxn id="0" idx="7"/>
                  <a:endCxn id="0" idx="3"/>
                </p:cNvCxnSpPr>
                <p:nvPr/>
              </p:nvCxnSpPr>
              <p:spPr>
                <a:xfrm rot="5400000" flipH="1" flipV="1">
                  <a:off x="2662100" y="2090401"/>
                  <a:ext cx="532875" cy="96155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7" name="直接连接符 96"/>
                <p:cNvCxnSpPr>
                  <a:stCxn id="0" idx="6"/>
                  <a:endCxn id="0" idx="1"/>
                </p:cNvCxnSpPr>
                <p:nvPr/>
              </p:nvCxnSpPr>
              <p:spPr>
                <a:xfrm>
                  <a:off x="3713807" y="2178533"/>
                  <a:ext cx="1482395" cy="5889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8" name="直接连接符 97"/>
                <p:cNvCxnSpPr>
                  <a:stCxn id="0" idx="6"/>
                  <a:endCxn id="0" idx="2"/>
                </p:cNvCxnSpPr>
                <p:nvPr/>
              </p:nvCxnSpPr>
              <p:spPr>
                <a:xfrm>
                  <a:off x="1428114" y="3965466"/>
                  <a:ext cx="1430311" cy="14223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9" name="直接连接符 98"/>
                <p:cNvCxnSpPr>
                  <a:stCxn id="0" idx="5"/>
                  <a:endCxn id="0" idx="1"/>
                </p:cNvCxnSpPr>
                <p:nvPr/>
              </p:nvCxnSpPr>
              <p:spPr>
                <a:xfrm rot="16200000" flipH="1">
                  <a:off x="2233404" y="3304386"/>
                  <a:ext cx="891464" cy="462748"/>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0" name="直接连接符 99"/>
                <p:cNvCxnSpPr>
                  <a:stCxn id="0" idx="5"/>
                  <a:endCxn id="0" idx="1"/>
                </p:cNvCxnSpPr>
                <p:nvPr/>
              </p:nvCxnSpPr>
              <p:spPr>
                <a:xfrm rot="16200000" flipH="1">
                  <a:off x="1162671" y="4305032"/>
                  <a:ext cx="1103812" cy="67709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1" name="直接连接符 100"/>
                <p:cNvCxnSpPr>
                  <a:stCxn id="0" idx="7"/>
                  <a:endCxn id="0" idx="4"/>
                </p:cNvCxnSpPr>
                <p:nvPr/>
              </p:nvCxnSpPr>
              <p:spPr>
                <a:xfrm rot="5400000" flipH="1" flipV="1">
                  <a:off x="2216376" y="4375148"/>
                  <a:ext cx="909493" cy="73118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2" name="直接连接符 101"/>
                <p:cNvCxnSpPr>
                  <a:stCxn id="0" idx="5"/>
                  <a:endCxn id="0" idx="1"/>
                </p:cNvCxnSpPr>
                <p:nvPr/>
              </p:nvCxnSpPr>
              <p:spPr>
                <a:xfrm rot="16200000" flipH="1">
                  <a:off x="3054734" y="4342090"/>
                  <a:ext cx="677111"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3" name="直接连接符 102"/>
                <p:cNvCxnSpPr>
                  <a:stCxn id="0" idx="7"/>
                  <a:endCxn id="0" idx="3"/>
                </p:cNvCxnSpPr>
                <p:nvPr/>
              </p:nvCxnSpPr>
              <p:spPr>
                <a:xfrm rot="5400000" flipH="1" flipV="1">
                  <a:off x="3090793" y="3448624"/>
                  <a:ext cx="604993"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4" name="直接连接符 103"/>
                <p:cNvCxnSpPr>
                  <a:stCxn id="0" idx="5"/>
                  <a:endCxn id="0" idx="1"/>
                </p:cNvCxnSpPr>
                <p:nvPr/>
              </p:nvCxnSpPr>
              <p:spPr>
                <a:xfrm rot="16200000" flipH="1">
                  <a:off x="3768886" y="3483683"/>
                  <a:ext cx="819344" cy="604978"/>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5" name="直接连接符 104"/>
                <p:cNvCxnSpPr>
                  <a:stCxn id="0" idx="0"/>
                  <a:endCxn id="0" idx="4"/>
                </p:cNvCxnSpPr>
                <p:nvPr/>
              </p:nvCxnSpPr>
              <p:spPr>
                <a:xfrm rot="16200000" flipV="1">
                  <a:off x="3285105" y="2607240"/>
                  <a:ext cx="715174" cy="21434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6" name="直接连接符 105"/>
                <p:cNvCxnSpPr>
                  <a:stCxn id="0" idx="4"/>
                  <a:endCxn id="0" idx="7"/>
                </p:cNvCxnSpPr>
                <p:nvPr/>
              </p:nvCxnSpPr>
              <p:spPr>
                <a:xfrm rot="5400000">
                  <a:off x="4466009" y="3339446"/>
                  <a:ext cx="1123844" cy="588952"/>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7" name="直接连接符 106"/>
                <p:cNvCxnSpPr>
                  <a:stCxn id="0" idx="4"/>
                  <a:endCxn id="0" idx="0"/>
                </p:cNvCxnSpPr>
                <p:nvPr/>
              </p:nvCxnSpPr>
              <p:spPr>
                <a:xfrm rot="16200000" flipH="1">
                  <a:off x="4356835" y="4750759"/>
                  <a:ext cx="929526" cy="42869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8" name="直接连接符 107"/>
                <p:cNvCxnSpPr>
                  <a:stCxn id="0" idx="5"/>
                  <a:endCxn id="0" idx="2"/>
                </p:cNvCxnSpPr>
                <p:nvPr/>
              </p:nvCxnSpPr>
              <p:spPr>
                <a:xfrm rot="16200000" flipH="1">
                  <a:off x="4144498" y="4895004"/>
                  <a:ext cx="444730" cy="98158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09" name="直接连接符 108"/>
                <p:cNvCxnSpPr>
                  <a:stCxn id="0" idx="6"/>
                  <a:endCxn id="0" idx="2"/>
                </p:cNvCxnSpPr>
                <p:nvPr/>
              </p:nvCxnSpPr>
              <p:spPr>
                <a:xfrm flipV="1">
                  <a:off x="2357616" y="5037224"/>
                  <a:ext cx="1213962" cy="2844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10" name="直接连接符 109"/>
                <p:cNvCxnSpPr>
                  <a:stCxn id="0" idx="7"/>
                  <a:endCxn id="0" idx="3"/>
                </p:cNvCxnSpPr>
                <p:nvPr/>
              </p:nvCxnSpPr>
              <p:spPr>
                <a:xfrm rot="5400000" flipH="1" flipV="1">
                  <a:off x="3947178" y="4377149"/>
                  <a:ext cx="462760" cy="604978"/>
                </a:xfrm>
                <a:prstGeom prst="line">
                  <a:avLst/>
                </a:prstGeom>
                <a:ln>
                  <a:tailEnd type="none" w="sm" len="sm"/>
                </a:ln>
              </p:spPr>
              <p:style>
                <a:lnRef idx="3">
                  <a:schemeClr val="dk1"/>
                </a:lnRef>
                <a:fillRef idx="0">
                  <a:schemeClr val="dk1"/>
                </a:fillRef>
                <a:effectRef idx="2">
                  <a:schemeClr val="dk1"/>
                </a:effectRef>
                <a:fontRef idx="minor">
                  <a:schemeClr val="tx1"/>
                </a:fontRef>
              </p:style>
            </p:cxnSp>
          </p:grpSp>
          <p:cxnSp>
            <p:nvCxnSpPr>
              <p:cNvPr id="112" name="直接连接符 111"/>
              <p:cNvCxnSpPr>
                <a:stCxn id="0" idx="7"/>
                <a:endCxn id="0" idx="3"/>
              </p:cNvCxnSpPr>
              <p:nvPr/>
            </p:nvCxnSpPr>
            <p:spPr>
              <a:xfrm rot="5400000" flipH="1" flipV="1">
                <a:off x="5341134" y="3979081"/>
                <a:ext cx="593729" cy="649275"/>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14" name="直接连接符 113"/>
              <p:cNvCxnSpPr>
                <a:stCxn id="0" idx="5"/>
                <a:endCxn id="0" idx="1"/>
              </p:cNvCxnSpPr>
              <p:nvPr/>
            </p:nvCxnSpPr>
            <p:spPr>
              <a:xfrm rot="16200000" flipH="1">
                <a:off x="5144285" y="4969687"/>
                <a:ext cx="874719" cy="536565"/>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19" name="直接连接符 118"/>
              <p:cNvCxnSpPr>
                <a:stCxn id="0" idx="7"/>
                <a:endCxn id="0" idx="4"/>
              </p:cNvCxnSpPr>
              <p:nvPr/>
            </p:nvCxnSpPr>
            <p:spPr>
              <a:xfrm rot="5400000" flipH="1" flipV="1">
                <a:off x="5979296" y="5025251"/>
                <a:ext cx="720730" cy="579426"/>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27" name="直接连接符 126"/>
              <p:cNvCxnSpPr>
                <a:stCxn id="0" idx="7"/>
                <a:endCxn id="0" idx="3"/>
              </p:cNvCxnSpPr>
              <p:nvPr/>
            </p:nvCxnSpPr>
            <p:spPr>
              <a:xfrm rot="5400000" flipH="1" flipV="1">
                <a:off x="6332511" y="3214696"/>
                <a:ext cx="422278" cy="761986"/>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29" name="直接连接符 128"/>
              <p:cNvCxnSpPr>
                <a:stCxn id="0" idx="4"/>
                <a:endCxn id="0" idx="0"/>
              </p:cNvCxnSpPr>
              <p:nvPr/>
            </p:nvCxnSpPr>
            <p:spPr>
              <a:xfrm rot="16200000" flipH="1">
                <a:off x="6826213" y="3624267"/>
                <a:ext cx="566742" cy="169859"/>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31" name="直接连接符 130"/>
              <p:cNvCxnSpPr>
                <a:stCxn id="0" idx="6"/>
                <a:endCxn id="0" idx="1"/>
              </p:cNvCxnSpPr>
              <p:nvPr/>
            </p:nvCxnSpPr>
            <p:spPr>
              <a:xfrm>
                <a:off x="7165939" y="3284537"/>
                <a:ext cx="1174728" cy="466728"/>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33" name="直接连接符 132"/>
              <p:cNvCxnSpPr>
                <a:stCxn id="0" idx="6"/>
                <a:endCxn id="0" idx="2"/>
              </p:cNvCxnSpPr>
              <p:nvPr/>
            </p:nvCxnSpPr>
            <p:spPr>
              <a:xfrm flipV="1">
                <a:off x="6091222" y="5549915"/>
                <a:ext cx="962007" cy="225427"/>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135" name="直接连接符 134"/>
              <p:cNvCxnSpPr>
                <a:stCxn id="0" idx="4"/>
                <a:endCxn id="0" idx="7"/>
              </p:cNvCxnSpPr>
              <p:nvPr/>
            </p:nvCxnSpPr>
            <p:spPr>
              <a:xfrm rot="5400000">
                <a:off x="7762024" y="4204505"/>
                <a:ext cx="890593" cy="466716"/>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cxnSp>
          <p:nvCxnSpPr>
            <p:cNvPr id="115" name="直接连接符 114"/>
            <p:cNvCxnSpPr>
              <a:stCxn id="0" idx="2"/>
              <a:endCxn id="0" idx="5"/>
            </p:cNvCxnSpPr>
            <p:nvPr/>
          </p:nvCxnSpPr>
          <p:spPr>
            <a:xfrm rot="10800000">
              <a:off x="7294525" y="5649929"/>
              <a:ext cx="777861" cy="352427"/>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sp>
        <p:nvSpPr>
          <p:cNvPr id="136" name="TextBox 135"/>
          <p:cNvSpPr txBox="1"/>
          <p:nvPr/>
        </p:nvSpPr>
        <p:spPr>
          <a:xfrm>
            <a:off x="6500826" y="4786322"/>
            <a:ext cx="2441694" cy="43088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zh-CN" altLang="en-US" sz="2200">
                <a:ln w="18415" cmpd="sng">
                  <a:solidFill>
                    <a:srgbClr val="FFFFFF"/>
                  </a:solidFill>
                  <a:prstDash val="solid"/>
                </a:ln>
                <a:solidFill>
                  <a:srgbClr val="FFFFFF"/>
                </a:solidFill>
                <a:effectLst>
                  <a:outerShdw blurRad="63500" dir="3600000" algn="tl" rotWithShape="0">
                    <a:srgbClr val="000000">
                      <a:alpha val="70000"/>
                    </a:srgbClr>
                  </a:outerShdw>
                </a:effectLst>
              </a:rPr>
              <a:t>余树可能存在回路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checkerboard(across)">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dissolve">
                                      <p:cBhvr>
                                        <p:cTn id="2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4801314"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生成树存在的充要条件</a:t>
            </a:r>
          </a:p>
        </p:txBody>
      </p:sp>
      <p:sp>
        <p:nvSpPr>
          <p:cNvPr id="4" name="Rectangle 5" descr="新闻纸"/>
          <p:cNvSpPr>
            <a:spLocks noChangeArrowheads="1"/>
          </p:cNvSpPr>
          <p:nvPr/>
        </p:nvSpPr>
        <p:spPr bwMode="auto">
          <a:xfrm>
            <a:off x="285750" y="1285875"/>
            <a:ext cx="8429625" cy="714375"/>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91491" name="Rectangle 3"/>
          <p:cNvSpPr txBox="1">
            <a:spLocks noChangeArrowheads="1"/>
          </p:cNvSpPr>
          <p:nvPr/>
        </p:nvSpPr>
        <p:spPr bwMode="auto">
          <a:xfrm>
            <a:off x="357188"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定理 </a:t>
            </a:r>
            <a:r>
              <a:rPr lang="en-US" altLang="zh-CN" sz="2200" b="1">
                <a:latin typeface="Calibri" pitchFamily="34" charset="0"/>
              </a:rPr>
              <a:t>16.3</a:t>
            </a:r>
            <a:endParaRPr lang="zh-CN" altLang="en-US" sz="2200" b="1">
              <a:latin typeface="Calibri" pitchFamily="34" charset="0"/>
            </a:endParaRPr>
          </a:p>
        </p:txBody>
      </p:sp>
      <p:sp>
        <p:nvSpPr>
          <p:cNvPr id="191492" name="TextBox 5"/>
          <p:cNvSpPr txBox="1">
            <a:spLocks noChangeArrowheads="1"/>
          </p:cNvSpPr>
          <p:nvPr/>
        </p:nvSpPr>
        <p:spPr bwMode="auto">
          <a:xfrm>
            <a:off x="1731963" y="1428750"/>
            <a:ext cx="5054600" cy="430213"/>
          </a:xfrm>
          <a:prstGeom prst="rect">
            <a:avLst/>
          </a:prstGeom>
          <a:noFill/>
          <a:ln w="9525">
            <a:noFill/>
            <a:miter lim="800000"/>
            <a:headEnd/>
            <a:tailEnd/>
          </a:ln>
        </p:spPr>
        <p:txBody>
          <a:bodyPr wrap="none">
            <a:spAutoFit/>
          </a:bodyPr>
          <a:lstStyle/>
          <a:p>
            <a:r>
              <a:rPr lang="zh-CN" altLang="en-US" sz="2200">
                <a:latin typeface="Calibri" pitchFamily="34" charset="0"/>
              </a:rPr>
              <a:t>无向图</a:t>
            </a:r>
            <a:r>
              <a:rPr lang="en-US" altLang="zh-CN" sz="2200">
                <a:latin typeface="Calibri" pitchFamily="34" charset="0"/>
              </a:rPr>
              <a:t>G</a:t>
            </a:r>
            <a:r>
              <a:rPr lang="zh-CN" altLang="en-US" sz="2200">
                <a:latin typeface="Calibri" pitchFamily="34" charset="0"/>
              </a:rPr>
              <a:t>有生成树当且仅当</a:t>
            </a:r>
            <a:r>
              <a:rPr lang="en-US" altLang="zh-CN" sz="2200">
                <a:latin typeface="Calibri" pitchFamily="34" charset="0"/>
              </a:rPr>
              <a:t>G</a:t>
            </a:r>
            <a:r>
              <a:rPr lang="zh-CN" altLang="en-US" sz="2200">
                <a:latin typeface="Calibri" pitchFamily="34" charset="0"/>
              </a:rPr>
              <a:t>是连通图。</a:t>
            </a:r>
          </a:p>
        </p:txBody>
      </p:sp>
      <p:sp>
        <p:nvSpPr>
          <p:cNvPr id="7" name="TextBox 6"/>
          <p:cNvSpPr txBox="1">
            <a:spLocks noChangeArrowheads="1"/>
          </p:cNvSpPr>
          <p:nvPr/>
        </p:nvSpPr>
        <p:spPr bwMode="auto">
          <a:xfrm>
            <a:off x="357188" y="2286000"/>
            <a:ext cx="7134225" cy="430213"/>
          </a:xfrm>
          <a:prstGeom prst="rect">
            <a:avLst/>
          </a:prstGeom>
          <a:noFill/>
          <a:ln w="9525">
            <a:noFill/>
            <a:miter lim="800000"/>
            <a:headEnd/>
            <a:tailEnd/>
          </a:ln>
        </p:spPr>
        <p:txBody>
          <a:bodyPr wrap="none">
            <a:spAutoFit/>
          </a:bodyPr>
          <a:lstStyle/>
          <a:p>
            <a:r>
              <a:rPr lang="zh-CN" altLang="en-US" sz="2200">
                <a:latin typeface="Calibri" pitchFamily="34" charset="0"/>
              </a:rPr>
              <a:t>若</a:t>
            </a:r>
            <a:r>
              <a:rPr lang="en-US" altLang="zh-CN" sz="2200">
                <a:latin typeface="Calibri" pitchFamily="34" charset="0"/>
              </a:rPr>
              <a:t>G</a:t>
            </a:r>
            <a:r>
              <a:rPr lang="zh-CN" altLang="en-US" sz="2200">
                <a:latin typeface="Calibri" pitchFamily="34" charset="0"/>
              </a:rPr>
              <a:t>有生成树，显然各个顶点之间是连通的。</a:t>
            </a:r>
            <a:r>
              <a:rPr lang="zh-CN" altLang="en-US" sz="2200" b="1">
                <a:solidFill>
                  <a:srgbClr val="0070C0"/>
                </a:solidFill>
                <a:latin typeface="Calibri" pitchFamily="34" charset="0"/>
              </a:rPr>
              <a:t>必要性得证</a:t>
            </a:r>
          </a:p>
        </p:txBody>
      </p:sp>
      <p:sp>
        <p:nvSpPr>
          <p:cNvPr id="8" name="TextBox 7"/>
          <p:cNvSpPr txBox="1">
            <a:spLocks noChangeArrowheads="1"/>
          </p:cNvSpPr>
          <p:nvPr/>
        </p:nvSpPr>
        <p:spPr bwMode="auto">
          <a:xfrm>
            <a:off x="357188" y="2928938"/>
            <a:ext cx="8572500" cy="430212"/>
          </a:xfrm>
          <a:prstGeom prst="rect">
            <a:avLst/>
          </a:prstGeom>
          <a:noFill/>
          <a:ln w="9525">
            <a:noFill/>
            <a:miter lim="800000"/>
            <a:headEnd/>
            <a:tailEnd/>
          </a:ln>
        </p:spPr>
        <p:txBody>
          <a:bodyPr>
            <a:spAutoFit/>
          </a:bodyPr>
          <a:lstStyle/>
          <a:p>
            <a:r>
              <a:rPr lang="zh-CN" altLang="en-US" sz="2200">
                <a:latin typeface="Calibri" pitchFamily="34" charset="0"/>
              </a:rPr>
              <a:t>当</a:t>
            </a:r>
            <a:r>
              <a:rPr lang="en-US" altLang="zh-CN" sz="2200">
                <a:latin typeface="Calibri" pitchFamily="34" charset="0"/>
              </a:rPr>
              <a:t>G</a:t>
            </a:r>
            <a:r>
              <a:rPr lang="zh-CN" altLang="en-US" sz="2200">
                <a:latin typeface="Calibri" pitchFamily="34" charset="0"/>
              </a:rPr>
              <a:t>是连通图时，若</a:t>
            </a:r>
            <a:r>
              <a:rPr lang="en-US" altLang="zh-CN" sz="2200">
                <a:latin typeface="Calibri" pitchFamily="34" charset="0"/>
              </a:rPr>
              <a:t>G</a:t>
            </a:r>
            <a:r>
              <a:rPr lang="zh-CN" altLang="en-US" sz="2200">
                <a:latin typeface="Calibri" pitchFamily="34" charset="0"/>
              </a:rPr>
              <a:t>中不存在回路，则</a:t>
            </a:r>
            <a:r>
              <a:rPr lang="en-US" altLang="zh-CN" sz="2200">
                <a:latin typeface="Calibri" pitchFamily="34" charset="0"/>
              </a:rPr>
              <a:t>G</a:t>
            </a:r>
            <a:r>
              <a:rPr lang="zh-CN" altLang="en-US" sz="2200">
                <a:latin typeface="Calibri" pitchFamily="34" charset="0"/>
              </a:rPr>
              <a:t>本身就可以作为生成树。</a:t>
            </a:r>
          </a:p>
        </p:txBody>
      </p:sp>
      <p:sp>
        <p:nvSpPr>
          <p:cNvPr id="9" name="TextBox 8"/>
          <p:cNvSpPr txBox="1">
            <a:spLocks noChangeArrowheads="1"/>
          </p:cNvSpPr>
          <p:nvPr/>
        </p:nvSpPr>
        <p:spPr bwMode="auto">
          <a:xfrm>
            <a:off x="357188" y="3357563"/>
            <a:ext cx="8572500" cy="1108075"/>
          </a:xfrm>
          <a:prstGeom prst="rect">
            <a:avLst/>
          </a:prstGeom>
          <a:noFill/>
          <a:ln w="9525">
            <a:noFill/>
            <a:miter lim="800000"/>
            <a:headEnd/>
            <a:tailEnd/>
          </a:ln>
        </p:spPr>
        <p:txBody>
          <a:bodyPr>
            <a:spAutoFit/>
          </a:bodyPr>
          <a:lstStyle/>
          <a:p>
            <a:r>
              <a:rPr lang="zh-CN" altLang="en-US" sz="2200">
                <a:latin typeface="Calibri" pitchFamily="34" charset="0"/>
              </a:rPr>
              <a:t>若</a:t>
            </a:r>
            <a:r>
              <a:rPr lang="en-US" altLang="zh-CN" sz="2200">
                <a:latin typeface="Calibri" pitchFamily="34" charset="0"/>
              </a:rPr>
              <a:t>G</a:t>
            </a:r>
            <a:r>
              <a:rPr lang="zh-CN" altLang="en-US" sz="2200">
                <a:latin typeface="Calibri" pitchFamily="34" charset="0"/>
              </a:rPr>
              <a:t>中存在圈，则可以选取任意一个圈，并删除其中一条边，仍可保持</a:t>
            </a:r>
            <a:r>
              <a:rPr lang="en-US" altLang="zh-CN" sz="2200">
                <a:latin typeface="Calibri" pitchFamily="34" charset="0"/>
              </a:rPr>
              <a:t>G</a:t>
            </a:r>
            <a:r>
              <a:rPr lang="zh-CN" altLang="en-US" sz="2200">
                <a:latin typeface="Calibri" pitchFamily="34" charset="0"/>
              </a:rPr>
              <a:t>的连通性；若还存在圈，则可重复该动作，直到最后</a:t>
            </a:r>
            <a:r>
              <a:rPr lang="en-US" altLang="zh-CN" sz="2200">
                <a:latin typeface="Calibri" pitchFamily="34" charset="0"/>
              </a:rPr>
              <a:t>G</a:t>
            </a:r>
            <a:r>
              <a:rPr lang="zh-CN" altLang="en-US" sz="2200">
                <a:latin typeface="Calibri" pitchFamily="34" charset="0"/>
              </a:rPr>
              <a:t>中不存在圈。由此可以得到生成树。</a:t>
            </a:r>
          </a:p>
        </p:txBody>
      </p:sp>
      <p:grpSp>
        <p:nvGrpSpPr>
          <p:cNvPr id="13" name="组合 12"/>
          <p:cNvGrpSpPr>
            <a:grpSpLocks/>
          </p:cNvGrpSpPr>
          <p:nvPr/>
        </p:nvGrpSpPr>
        <p:grpSpPr bwMode="auto">
          <a:xfrm>
            <a:off x="285750" y="4786313"/>
            <a:ext cx="8429625" cy="714375"/>
            <a:chOff x="285720" y="4786322"/>
            <a:chExt cx="8429716" cy="714380"/>
          </a:xfrm>
        </p:grpSpPr>
        <p:sp>
          <p:nvSpPr>
            <p:cNvPr id="10" name="Rectangle 5" descr="新闻纸"/>
            <p:cNvSpPr>
              <a:spLocks noChangeArrowheads="1"/>
            </p:cNvSpPr>
            <p:nvPr/>
          </p:nvSpPr>
          <p:spPr bwMode="auto">
            <a:xfrm>
              <a:off x="285720" y="4786322"/>
              <a:ext cx="8429716" cy="71438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91498" name="Rectangle 3"/>
            <p:cNvSpPr txBox="1">
              <a:spLocks noChangeArrowheads="1"/>
            </p:cNvSpPr>
            <p:nvPr/>
          </p:nvSpPr>
          <p:spPr bwMode="auto">
            <a:xfrm>
              <a:off x="357158" y="4901316"/>
              <a:ext cx="1357322" cy="428616"/>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推论</a:t>
              </a:r>
            </a:p>
          </p:txBody>
        </p:sp>
        <p:sp>
          <p:nvSpPr>
            <p:cNvPr id="12" name="TextBox 11"/>
            <p:cNvSpPr txBox="1"/>
            <p:nvPr/>
          </p:nvSpPr>
          <p:spPr>
            <a:xfrm>
              <a:off x="1714485" y="4927610"/>
              <a:ext cx="5532498" cy="430216"/>
            </a:xfrm>
            <a:prstGeom prst="rect">
              <a:avLst/>
            </a:prstGeom>
            <a:noFill/>
          </p:spPr>
          <p:txBody>
            <a:bodyPr wrap="none">
              <a:spAutoFit/>
            </a:bodyPr>
            <a:lstStyle/>
            <a:p>
              <a:pPr fontAlgn="auto">
                <a:spcBef>
                  <a:spcPts val="0"/>
                </a:spcBef>
                <a:spcAft>
                  <a:spcPts val="0"/>
                </a:spcAft>
                <a:defRPr/>
              </a:pPr>
              <a:r>
                <a:rPr lang="zh-CN" altLang="en-US" sz="2200">
                  <a:latin typeface="+mn-lt"/>
                  <a:ea typeface="+mn-ea"/>
                  <a:cs typeface="+mn-cs"/>
                </a:rPr>
                <a:t>设</a:t>
              </a:r>
              <a:r>
                <a:rPr lang="en-US" altLang="zh-CN" sz="2200">
                  <a:latin typeface="+mn-lt"/>
                  <a:ea typeface="+mn-ea"/>
                  <a:cs typeface="+mn-cs"/>
                </a:rPr>
                <a:t>G</a:t>
              </a:r>
              <a:r>
                <a:rPr lang="zh-CN" altLang="en-US" sz="2200">
                  <a:latin typeface="+mn-lt"/>
                  <a:ea typeface="+mn-ea"/>
                  <a:cs typeface="+mn-cs"/>
                </a:rPr>
                <a:t>为</a:t>
              </a:r>
              <a:r>
                <a:rPr lang="en-US" altLang="zh-CN" sz="2200">
                  <a:latin typeface="+mn-lt"/>
                  <a:ea typeface="+mn-ea"/>
                  <a:cs typeface="+mn-cs"/>
                </a:rPr>
                <a:t>n</a:t>
              </a:r>
              <a:r>
                <a:rPr lang="zh-CN" altLang="en-US" sz="2200">
                  <a:latin typeface="+mn-lt"/>
                  <a:ea typeface="+mn-ea"/>
                  <a:cs typeface="+mn-cs"/>
                </a:rPr>
                <a:t>阶</a:t>
              </a:r>
              <a:r>
                <a:rPr lang="en-US" altLang="zh-CN" sz="2200">
                  <a:latin typeface="+mn-lt"/>
                  <a:ea typeface="+mn-ea"/>
                  <a:cs typeface="+mn-cs"/>
                </a:rPr>
                <a:t>m</a:t>
              </a:r>
              <a:r>
                <a:rPr lang="zh-CN" altLang="en-US" sz="2200">
                  <a:latin typeface="+mn-lt"/>
                  <a:ea typeface="+mn-ea"/>
                  <a:cs typeface="+mn-cs"/>
                </a:rPr>
                <a:t>条边的无向连通图，则</a:t>
              </a:r>
              <a:r>
                <a:rPr lang="en-US" altLang="zh-CN" sz="2200">
                  <a:latin typeface="+mn-ea"/>
                  <a:ea typeface="+mn-ea"/>
                  <a:cs typeface="+mn-cs"/>
                </a:rPr>
                <a:t>m≥n-1</a:t>
              </a:r>
              <a:r>
                <a:rPr lang="zh-CN" altLang="en-US" sz="2200">
                  <a:latin typeface="+mn-lt"/>
                  <a:ea typeface="+mn-ea"/>
                  <a:cs typeface="+mn-cs"/>
                </a:rPr>
                <a:t>。</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生成树与弦</a:t>
            </a:r>
          </a:p>
        </p:txBody>
      </p:sp>
      <p:sp>
        <p:nvSpPr>
          <p:cNvPr id="3" name="Rectangle 5" descr="新闻纸"/>
          <p:cNvSpPr>
            <a:spLocks noChangeArrowheads="1"/>
          </p:cNvSpPr>
          <p:nvPr/>
        </p:nvSpPr>
        <p:spPr bwMode="auto">
          <a:xfrm>
            <a:off x="285750" y="1285875"/>
            <a:ext cx="8429625" cy="142875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93539" name="Rectangle 3"/>
          <p:cNvSpPr txBox="1">
            <a:spLocks noChangeArrowheads="1"/>
          </p:cNvSpPr>
          <p:nvPr/>
        </p:nvSpPr>
        <p:spPr bwMode="auto">
          <a:xfrm>
            <a:off x="357188"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定理 </a:t>
            </a:r>
            <a:r>
              <a:rPr lang="en-US" altLang="zh-CN" sz="2200" b="1">
                <a:latin typeface="Calibri" pitchFamily="34" charset="0"/>
              </a:rPr>
              <a:t>16.4</a:t>
            </a:r>
            <a:endParaRPr lang="zh-CN" altLang="en-US" sz="2200" b="1">
              <a:latin typeface="Calibri" pitchFamily="34" charset="0"/>
            </a:endParaRPr>
          </a:p>
        </p:txBody>
      </p:sp>
      <p:sp>
        <p:nvSpPr>
          <p:cNvPr id="5" name="矩形 4"/>
          <p:cNvSpPr/>
          <p:nvPr/>
        </p:nvSpPr>
        <p:spPr>
          <a:xfrm>
            <a:off x="1785938" y="1395413"/>
            <a:ext cx="6786562" cy="1108075"/>
          </a:xfrm>
          <a:prstGeom prst="rect">
            <a:avLst/>
          </a:prstGeom>
        </p:spPr>
        <p:txBody>
          <a:bodyPr>
            <a:spAutoFit/>
          </a:bodyPr>
          <a:lstStyle/>
          <a:p>
            <a:pPr fontAlgn="auto">
              <a:spcBef>
                <a:spcPts val="0"/>
              </a:spcBef>
              <a:spcAft>
                <a:spcPts val="0"/>
              </a:spcAft>
              <a:defRPr/>
            </a:pPr>
            <a:r>
              <a:rPr lang="zh-CN" altLang="en-US" sz="2200">
                <a:latin typeface="+mn-ea"/>
                <a:ea typeface="+mn-ea"/>
                <a:cs typeface="+mn-cs"/>
              </a:rPr>
              <a:t>设</a:t>
            </a:r>
            <a:r>
              <a:rPr lang="en-US" altLang="zh-CN" sz="2200">
                <a:latin typeface="+mn-ea"/>
                <a:ea typeface="+mn-ea"/>
                <a:cs typeface="+mn-cs"/>
              </a:rPr>
              <a:t>T</a:t>
            </a:r>
            <a:r>
              <a:rPr lang="zh-CN" altLang="en-US" sz="2200">
                <a:latin typeface="+mn-ea"/>
                <a:ea typeface="+mn-ea"/>
                <a:cs typeface="+mn-cs"/>
              </a:rPr>
              <a:t>为无向连通图</a:t>
            </a:r>
            <a:r>
              <a:rPr lang="en-US" altLang="zh-CN" sz="2200">
                <a:latin typeface="+mn-ea"/>
                <a:ea typeface="+mn-ea"/>
                <a:cs typeface="+mn-cs"/>
              </a:rPr>
              <a:t>G</a:t>
            </a:r>
            <a:r>
              <a:rPr lang="zh-CN" altLang="en-US" sz="2200">
                <a:latin typeface="+mn-ea"/>
                <a:ea typeface="+mn-ea"/>
                <a:cs typeface="+mn-cs"/>
              </a:rPr>
              <a:t>中一棵生成树，</a:t>
            </a:r>
            <a:r>
              <a:rPr lang="en-US" altLang="zh-CN" sz="2200">
                <a:latin typeface="+mn-ea"/>
                <a:ea typeface="+mn-ea"/>
                <a:cs typeface="+mn-cs"/>
              </a:rPr>
              <a:t>e</a:t>
            </a:r>
            <a:r>
              <a:rPr lang="zh-CN" altLang="en-US" sz="2200">
                <a:latin typeface="+mn-ea"/>
                <a:ea typeface="+mn-ea"/>
                <a:cs typeface="+mn-cs"/>
              </a:rPr>
              <a:t>为</a:t>
            </a:r>
            <a:r>
              <a:rPr lang="en-US" altLang="zh-CN" sz="2200">
                <a:latin typeface="+mn-ea"/>
                <a:ea typeface="+mn-ea"/>
                <a:cs typeface="+mn-cs"/>
              </a:rPr>
              <a:t>T</a:t>
            </a:r>
            <a:r>
              <a:rPr lang="zh-CN" altLang="en-US" sz="2200">
                <a:latin typeface="+mn-ea"/>
                <a:ea typeface="+mn-ea"/>
                <a:cs typeface="+mn-cs"/>
              </a:rPr>
              <a:t>的任意一条弦，则</a:t>
            </a:r>
            <a:r>
              <a:rPr lang="en-US" altLang="zh-CN" sz="2200" err="1">
                <a:latin typeface="+mn-ea"/>
                <a:ea typeface="+mn-ea"/>
                <a:cs typeface="+mn-cs"/>
              </a:rPr>
              <a:t>T</a:t>
            </a:r>
            <a:r>
              <a:rPr lang="en-US" altLang="en-US" sz="2200" err="1">
                <a:latin typeface="+mn-ea"/>
                <a:ea typeface="+mn-ea"/>
                <a:cs typeface="+mn-cs"/>
              </a:rPr>
              <a:t>∪</a:t>
            </a:r>
            <a:r>
              <a:rPr lang="en-US" altLang="zh-CN" sz="2200" err="1">
                <a:latin typeface="+mn-ea"/>
                <a:ea typeface="+mn-ea"/>
                <a:cs typeface="+mn-cs"/>
              </a:rPr>
              <a:t>e</a:t>
            </a:r>
            <a:r>
              <a:rPr lang="zh-CN" altLang="en-US" sz="2200">
                <a:latin typeface="+mn-ea"/>
                <a:ea typeface="+mn-ea"/>
                <a:cs typeface="+mn-cs"/>
              </a:rPr>
              <a:t>中含</a:t>
            </a:r>
            <a:r>
              <a:rPr lang="en-US" altLang="zh-CN" sz="2200">
                <a:latin typeface="+mn-ea"/>
                <a:ea typeface="+mn-ea"/>
                <a:cs typeface="+mn-cs"/>
              </a:rPr>
              <a:t>G</a:t>
            </a:r>
            <a:r>
              <a:rPr lang="zh-CN" altLang="en-US" sz="2200">
                <a:latin typeface="+mn-ea"/>
                <a:ea typeface="+mn-ea"/>
                <a:cs typeface="+mn-cs"/>
              </a:rPr>
              <a:t>中只含一条弦其余边均为树枝的圈，而且不同的弦对应的圈也不同。</a:t>
            </a:r>
          </a:p>
        </p:txBody>
      </p:sp>
      <p:grpSp>
        <p:nvGrpSpPr>
          <p:cNvPr id="6" name="组合 5"/>
          <p:cNvGrpSpPr>
            <a:grpSpLocks/>
          </p:cNvGrpSpPr>
          <p:nvPr/>
        </p:nvGrpSpPr>
        <p:grpSpPr bwMode="auto">
          <a:xfrm>
            <a:off x="2705100" y="3000375"/>
            <a:ext cx="3509963" cy="3000375"/>
            <a:chOff x="1071538" y="2000240"/>
            <a:chExt cx="4429156" cy="3786214"/>
          </a:xfrm>
        </p:grpSpPr>
        <p:sp>
          <p:nvSpPr>
            <p:cNvPr id="7" name="椭圆 6"/>
            <p:cNvSpPr/>
            <p:nvPr/>
          </p:nvSpPr>
          <p:spPr>
            <a:xfrm>
              <a:off x="1071538" y="3786190"/>
              <a:ext cx="357190" cy="357190"/>
            </a:xfrm>
            <a:prstGeom prst="ellipse">
              <a:avLst/>
            </a:prstGeom>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 name="椭圆 7"/>
            <p:cNvSpPr/>
            <p:nvPr/>
          </p:nvSpPr>
          <p:spPr>
            <a:xfrm>
              <a:off x="2143108" y="2786058"/>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 name="椭圆 8"/>
            <p:cNvSpPr/>
            <p:nvPr/>
          </p:nvSpPr>
          <p:spPr>
            <a:xfrm>
              <a:off x="2857488" y="3929066"/>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0" name="椭圆 9"/>
            <p:cNvSpPr/>
            <p:nvPr/>
          </p:nvSpPr>
          <p:spPr>
            <a:xfrm>
              <a:off x="2000232" y="5143512"/>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1" name="椭圆 10"/>
            <p:cNvSpPr/>
            <p:nvPr/>
          </p:nvSpPr>
          <p:spPr>
            <a:xfrm>
              <a:off x="3571868" y="307181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2" name="椭圆 11"/>
            <p:cNvSpPr/>
            <p:nvPr/>
          </p:nvSpPr>
          <p:spPr>
            <a:xfrm>
              <a:off x="3571868" y="485776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3" name="椭圆 12"/>
            <p:cNvSpPr/>
            <p:nvPr/>
          </p:nvSpPr>
          <p:spPr>
            <a:xfrm>
              <a:off x="3357554" y="200024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4" name="椭圆 13"/>
            <p:cNvSpPr/>
            <p:nvPr/>
          </p:nvSpPr>
          <p:spPr>
            <a:xfrm>
              <a:off x="4429124" y="414338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5" name="椭圆 14"/>
            <p:cNvSpPr/>
            <p:nvPr/>
          </p:nvSpPr>
          <p:spPr>
            <a:xfrm>
              <a:off x="4857752" y="5429264"/>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6" name="椭圆 15"/>
            <p:cNvSpPr/>
            <p:nvPr/>
          </p:nvSpPr>
          <p:spPr>
            <a:xfrm>
              <a:off x="5143504" y="271462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17" name="直接连接符 16"/>
            <p:cNvCxnSpPr>
              <a:stCxn id="0" idx="7"/>
              <a:endCxn id="0" idx="3"/>
            </p:cNvCxnSpPr>
            <p:nvPr/>
          </p:nvCxnSpPr>
          <p:spPr>
            <a:xfrm rot="5400000" flipH="1" flipV="1">
              <a:off x="1411077" y="3054982"/>
              <a:ext cx="749230" cy="81932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8" name="直接连接符 17"/>
            <p:cNvCxnSpPr>
              <a:stCxn id="0" idx="7"/>
              <a:endCxn id="0" idx="3"/>
            </p:cNvCxnSpPr>
            <p:nvPr/>
          </p:nvCxnSpPr>
          <p:spPr>
            <a:xfrm rot="5400000" flipH="1" flipV="1">
              <a:off x="2662101" y="2090401"/>
              <a:ext cx="532875" cy="96155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9" name="直接连接符 18"/>
            <p:cNvCxnSpPr>
              <a:stCxn id="0" idx="6"/>
              <a:endCxn id="0" idx="1"/>
            </p:cNvCxnSpPr>
            <p:nvPr/>
          </p:nvCxnSpPr>
          <p:spPr>
            <a:xfrm>
              <a:off x="3713807" y="2178533"/>
              <a:ext cx="1482395" cy="5889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0" name="直接连接符 19"/>
            <p:cNvCxnSpPr>
              <a:stCxn id="0" idx="6"/>
              <a:endCxn id="0" idx="2"/>
            </p:cNvCxnSpPr>
            <p:nvPr/>
          </p:nvCxnSpPr>
          <p:spPr>
            <a:xfrm>
              <a:off x="1428114" y="3965466"/>
              <a:ext cx="1430311" cy="14223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1" name="直接连接符 20"/>
            <p:cNvCxnSpPr>
              <a:stCxn id="0" idx="5"/>
              <a:endCxn id="0" idx="1"/>
            </p:cNvCxnSpPr>
            <p:nvPr/>
          </p:nvCxnSpPr>
          <p:spPr>
            <a:xfrm rot="16200000" flipH="1">
              <a:off x="2233404" y="3304387"/>
              <a:ext cx="891464" cy="46274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2" name="直接连接符 21"/>
            <p:cNvCxnSpPr>
              <a:stCxn id="0" idx="5"/>
              <a:endCxn id="0" idx="1"/>
            </p:cNvCxnSpPr>
            <p:nvPr/>
          </p:nvCxnSpPr>
          <p:spPr>
            <a:xfrm rot="16200000" flipH="1">
              <a:off x="1162671" y="4305032"/>
              <a:ext cx="1103812" cy="67709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3" name="直接连接符 22"/>
            <p:cNvCxnSpPr>
              <a:stCxn id="0" idx="7"/>
              <a:endCxn id="0" idx="4"/>
            </p:cNvCxnSpPr>
            <p:nvPr/>
          </p:nvCxnSpPr>
          <p:spPr>
            <a:xfrm rot="5400000" flipH="1" flipV="1">
              <a:off x="2216375" y="4375148"/>
              <a:ext cx="909493" cy="731182"/>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4" name="直接连接符 23"/>
            <p:cNvCxnSpPr>
              <a:stCxn id="0" idx="5"/>
              <a:endCxn id="0" idx="1"/>
            </p:cNvCxnSpPr>
            <p:nvPr/>
          </p:nvCxnSpPr>
          <p:spPr>
            <a:xfrm rot="16200000" flipH="1">
              <a:off x="3054733" y="4342090"/>
              <a:ext cx="677111"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5" name="直接连接符 24"/>
            <p:cNvCxnSpPr>
              <a:stCxn id="0" idx="7"/>
              <a:endCxn id="0" idx="3"/>
            </p:cNvCxnSpPr>
            <p:nvPr/>
          </p:nvCxnSpPr>
          <p:spPr>
            <a:xfrm rot="5400000" flipH="1" flipV="1">
              <a:off x="3090792" y="3448624"/>
              <a:ext cx="604993"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6" name="直接连接符 25"/>
            <p:cNvCxnSpPr>
              <a:stCxn id="0" idx="5"/>
              <a:endCxn id="0" idx="1"/>
            </p:cNvCxnSpPr>
            <p:nvPr/>
          </p:nvCxnSpPr>
          <p:spPr>
            <a:xfrm rot="16200000" flipH="1">
              <a:off x="3768885" y="3483683"/>
              <a:ext cx="819344" cy="60497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7" name="直接连接符 26"/>
            <p:cNvCxnSpPr>
              <a:stCxn id="0" idx="0"/>
              <a:endCxn id="0" idx="4"/>
            </p:cNvCxnSpPr>
            <p:nvPr/>
          </p:nvCxnSpPr>
          <p:spPr>
            <a:xfrm rot="16200000" flipV="1">
              <a:off x="3285105" y="2607238"/>
              <a:ext cx="715174" cy="21434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8" name="直接连接符 27"/>
            <p:cNvCxnSpPr>
              <a:stCxn id="0" idx="4"/>
              <a:endCxn id="0" idx="7"/>
            </p:cNvCxnSpPr>
            <p:nvPr/>
          </p:nvCxnSpPr>
          <p:spPr>
            <a:xfrm rot="5400000">
              <a:off x="4466008" y="3339446"/>
              <a:ext cx="1123844" cy="58895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9" name="直接连接符 28"/>
            <p:cNvCxnSpPr>
              <a:stCxn id="0" idx="4"/>
              <a:endCxn id="0" idx="0"/>
            </p:cNvCxnSpPr>
            <p:nvPr/>
          </p:nvCxnSpPr>
          <p:spPr>
            <a:xfrm rot="16200000" flipH="1">
              <a:off x="4356835" y="4750759"/>
              <a:ext cx="929526" cy="42869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0" name="直接连接符 29"/>
            <p:cNvCxnSpPr>
              <a:stCxn id="0" idx="5"/>
              <a:endCxn id="0" idx="2"/>
            </p:cNvCxnSpPr>
            <p:nvPr/>
          </p:nvCxnSpPr>
          <p:spPr>
            <a:xfrm rot="16200000" flipH="1">
              <a:off x="4144497" y="4895004"/>
              <a:ext cx="444730" cy="98158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1" name="直接连接符 30"/>
            <p:cNvCxnSpPr>
              <a:stCxn id="0" idx="6"/>
              <a:endCxn id="0" idx="2"/>
            </p:cNvCxnSpPr>
            <p:nvPr/>
          </p:nvCxnSpPr>
          <p:spPr>
            <a:xfrm flipV="1">
              <a:off x="2357616" y="5037224"/>
              <a:ext cx="1213961" cy="2844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2" name="直接连接符 31"/>
            <p:cNvCxnSpPr>
              <a:stCxn id="0" idx="7"/>
              <a:endCxn id="0" idx="3"/>
            </p:cNvCxnSpPr>
            <p:nvPr/>
          </p:nvCxnSpPr>
          <p:spPr>
            <a:xfrm rot="5400000" flipH="1" flipV="1">
              <a:off x="3947177" y="4377149"/>
              <a:ext cx="462760" cy="604977"/>
            </a:xfrm>
            <a:prstGeom prst="line">
              <a:avLst/>
            </a:prstGeom>
            <a:ln>
              <a:tailEnd type="none" w="sm" len="sm"/>
            </a:ln>
          </p:spPr>
          <p:style>
            <a:lnRef idx="3">
              <a:schemeClr val="dk1"/>
            </a:lnRef>
            <a:fillRef idx="0">
              <a:schemeClr val="dk1"/>
            </a:fillRef>
            <a:effectRef idx="2">
              <a:schemeClr val="dk1"/>
            </a:effectRef>
            <a:fontRef idx="minor">
              <a:schemeClr val="tx1"/>
            </a:fontRef>
          </p:style>
        </p:cxnSp>
      </p:grpSp>
      <p:grpSp>
        <p:nvGrpSpPr>
          <p:cNvPr id="33" name="组合 32"/>
          <p:cNvGrpSpPr>
            <a:grpSpLocks/>
          </p:cNvGrpSpPr>
          <p:nvPr/>
        </p:nvGrpSpPr>
        <p:grpSpPr bwMode="auto">
          <a:xfrm>
            <a:off x="2967038" y="3282950"/>
            <a:ext cx="3127375" cy="2576513"/>
            <a:chOff x="2661028" y="3207224"/>
            <a:chExt cx="3126766" cy="2575812"/>
          </a:xfrm>
        </p:grpSpPr>
        <p:grpSp>
          <p:nvGrpSpPr>
            <p:cNvPr id="193546" name="组合 64"/>
            <p:cNvGrpSpPr>
              <a:grpSpLocks/>
            </p:cNvGrpSpPr>
            <p:nvPr/>
          </p:nvGrpSpPr>
          <p:grpSpPr bwMode="auto">
            <a:xfrm>
              <a:off x="2661028" y="3788497"/>
              <a:ext cx="1173678" cy="1668020"/>
              <a:chOff x="2178556" y="2485794"/>
              <a:chExt cx="1173678" cy="1668020"/>
            </a:xfrm>
          </p:grpSpPr>
          <p:cxnSp>
            <p:nvCxnSpPr>
              <p:cNvPr id="43" name="直接连接符 42"/>
              <p:cNvCxnSpPr>
                <a:stCxn id="0" idx="7"/>
                <a:endCxn id="0" idx="3"/>
              </p:cNvCxnSpPr>
              <p:nvPr/>
            </p:nvCxnSpPr>
            <p:spPr>
              <a:xfrm rot="5400000" flipH="1" flipV="1">
                <a:off x="2207148" y="2456796"/>
                <a:ext cx="591977" cy="649160"/>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4" name="直接连接符 43"/>
              <p:cNvCxnSpPr>
                <a:stCxn id="0" idx="6"/>
                <a:endCxn id="0" idx="2"/>
              </p:cNvCxnSpPr>
              <p:nvPr/>
            </p:nvCxnSpPr>
            <p:spPr>
              <a:xfrm>
                <a:off x="2219823" y="3177350"/>
                <a:ext cx="1131666" cy="114269"/>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5" name="直接连接符 44"/>
              <p:cNvCxnSpPr>
                <a:stCxn id="0" idx="5"/>
                <a:endCxn id="0" idx="1"/>
              </p:cNvCxnSpPr>
              <p:nvPr/>
            </p:nvCxnSpPr>
            <p:spPr>
              <a:xfrm rot="16200000" flipH="1">
                <a:off x="2007967" y="3447925"/>
                <a:ext cx="876062" cy="53488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193547" name="组合 68"/>
            <p:cNvGrpSpPr>
              <a:grpSpLocks/>
            </p:cNvGrpSpPr>
            <p:nvPr/>
          </p:nvGrpSpPr>
          <p:grpSpPr bwMode="auto">
            <a:xfrm>
              <a:off x="4076309" y="3207224"/>
              <a:ext cx="451210" cy="2022848"/>
              <a:chOff x="3223169" y="2044054"/>
              <a:chExt cx="451210" cy="2022848"/>
            </a:xfrm>
          </p:grpSpPr>
          <p:cxnSp>
            <p:nvCxnSpPr>
              <p:cNvPr id="40" name="直接连接符 39"/>
              <p:cNvCxnSpPr>
                <a:stCxn id="0" idx="7"/>
                <a:endCxn id="0" idx="3"/>
              </p:cNvCxnSpPr>
              <p:nvPr/>
            </p:nvCxnSpPr>
            <p:spPr>
              <a:xfrm rot="5400000" flipH="1" flipV="1">
                <a:off x="3166542" y="2908992"/>
                <a:ext cx="479294" cy="36505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1" name="直接连接符 40"/>
              <p:cNvCxnSpPr>
                <a:stCxn id="0" idx="5"/>
                <a:endCxn id="0" idx="1"/>
              </p:cNvCxnSpPr>
              <p:nvPr/>
            </p:nvCxnSpPr>
            <p:spPr>
              <a:xfrm rot="16200000" flipH="1">
                <a:off x="3137974" y="3616824"/>
                <a:ext cx="536429" cy="36505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2" name="直接连接符 41"/>
              <p:cNvCxnSpPr/>
              <p:nvPr/>
            </p:nvCxnSpPr>
            <p:spPr>
              <a:xfrm rot="16200000" flipH="1">
                <a:off x="3306218" y="2242430"/>
                <a:ext cx="566584" cy="169830"/>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193548" name="组合 72"/>
            <p:cNvGrpSpPr>
              <a:grpSpLocks/>
            </p:cNvGrpSpPr>
            <p:nvPr/>
          </p:nvGrpSpPr>
          <p:grpSpPr bwMode="auto">
            <a:xfrm>
              <a:off x="4642421" y="3773337"/>
              <a:ext cx="1145373" cy="2009699"/>
              <a:chOff x="3641014" y="2474603"/>
              <a:chExt cx="1145373" cy="2009699"/>
            </a:xfrm>
          </p:grpSpPr>
          <p:cxnSp>
            <p:nvCxnSpPr>
              <p:cNvPr id="37" name="直接连接符 36"/>
              <p:cNvCxnSpPr>
                <a:stCxn id="0" idx="7"/>
                <a:endCxn id="0" idx="3"/>
              </p:cNvCxnSpPr>
              <p:nvPr/>
            </p:nvCxnSpPr>
            <p:spPr>
              <a:xfrm rot="5400000" flipH="1" flipV="1">
                <a:off x="3696794" y="3509030"/>
                <a:ext cx="366613" cy="479332"/>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38" name="直接连接符 37"/>
              <p:cNvCxnSpPr>
                <a:stCxn id="0" idx="7"/>
                <a:endCxn id="0" idx="4"/>
              </p:cNvCxnSpPr>
              <p:nvPr/>
            </p:nvCxnSpPr>
            <p:spPr>
              <a:xfrm rot="5400000" flipH="1" flipV="1">
                <a:off x="4107898" y="2686929"/>
                <a:ext cx="890345" cy="46663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39" name="直接连接符 38"/>
              <p:cNvCxnSpPr>
                <a:stCxn id="0" idx="5"/>
                <a:endCxn id="0" idx="2"/>
              </p:cNvCxnSpPr>
              <p:nvPr/>
            </p:nvCxnSpPr>
            <p:spPr>
              <a:xfrm rot="16200000" flipH="1">
                <a:off x="3853132" y="3919276"/>
                <a:ext cx="352329" cy="77772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cxnSp>
        <p:nvCxnSpPr>
          <p:cNvPr id="47" name="直接连接符 46"/>
          <p:cNvCxnSpPr>
            <a:stCxn id="0" idx="7"/>
            <a:endCxn id="0" idx="3"/>
          </p:cNvCxnSpPr>
          <p:nvPr/>
        </p:nvCxnSpPr>
        <p:spPr>
          <a:xfrm rot="5400000" flipH="1" flipV="1">
            <a:off x="3965575" y="3071813"/>
            <a:ext cx="422275" cy="762000"/>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cxnSp>
        <p:nvCxnSpPr>
          <p:cNvPr id="50" name="直接连接符 49"/>
          <p:cNvCxnSpPr>
            <a:stCxn id="0" idx="6"/>
            <a:endCxn id="0" idx="1"/>
          </p:cNvCxnSpPr>
          <p:nvPr/>
        </p:nvCxnSpPr>
        <p:spPr>
          <a:xfrm>
            <a:off x="4799013" y="3141663"/>
            <a:ext cx="1174750" cy="466725"/>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cxnSp>
        <p:nvCxnSpPr>
          <p:cNvPr id="52" name="直接连接符 51"/>
          <p:cNvCxnSpPr>
            <a:stCxn id="0" idx="5"/>
            <a:endCxn id="0" idx="1"/>
          </p:cNvCxnSpPr>
          <p:nvPr/>
        </p:nvCxnSpPr>
        <p:spPr>
          <a:xfrm rot="16200000" flipH="1">
            <a:off x="4842669" y="4175919"/>
            <a:ext cx="649287" cy="479425"/>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dissolv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基本回路</a:t>
            </a:r>
          </a:p>
        </p:txBody>
      </p:sp>
      <p:sp>
        <p:nvSpPr>
          <p:cNvPr id="3" name="Rectangle 5" descr="新闻纸"/>
          <p:cNvSpPr>
            <a:spLocks noChangeArrowheads="1"/>
          </p:cNvSpPr>
          <p:nvPr/>
        </p:nvSpPr>
        <p:spPr bwMode="auto">
          <a:xfrm>
            <a:off x="214313" y="1285875"/>
            <a:ext cx="8715375" cy="1643063"/>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95587" name="Rectangle 3"/>
          <p:cNvSpPr txBox="1">
            <a:spLocks noChangeArrowheads="1"/>
          </p:cNvSpPr>
          <p:nvPr/>
        </p:nvSpPr>
        <p:spPr bwMode="auto">
          <a:xfrm>
            <a:off x="214313"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16.3</a:t>
            </a:r>
            <a:endParaRPr lang="zh-CN" altLang="en-US" sz="2200" b="1">
              <a:latin typeface="Calibri" pitchFamily="34" charset="0"/>
            </a:endParaRPr>
          </a:p>
        </p:txBody>
      </p:sp>
      <p:sp>
        <p:nvSpPr>
          <p:cNvPr id="195588" name="TextBox 4"/>
          <p:cNvSpPr txBox="1">
            <a:spLocks noChangeArrowheads="1"/>
          </p:cNvSpPr>
          <p:nvPr/>
        </p:nvSpPr>
        <p:spPr bwMode="auto">
          <a:xfrm>
            <a:off x="1571625" y="1411288"/>
            <a:ext cx="7286625" cy="1446212"/>
          </a:xfrm>
          <a:prstGeom prst="rect">
            <a:avLst/>
          </a:prstGeom>
          <a:noFill/>
          <a:ln w="9525">
            <a:noFill/>
            <a:miter lim="800000"/>
            <a:headEnd/>
            <a:tailEnd/>
          </a:ln>
        </p:spPr>
        <p:txBody>
          <a:bodyPr>
            <a:spAutoFit/>
          </a:bodyPr>
          <a:lstStyle/>
          <a:p>
            <a:r>
              <a:rPr lang="zh-CN" altLang="en-US" sz="2200">
                <a:latin typeface="Calibri" pitchFamily="34" charset="0"/>
              </a:rPr>
              <a:t>设</a:t>
            </a:r>
            <a:r>
              <a:rPr lang="en-US" altLang="zh-CN" sz="2200">
                <a:latin typeface="Calibri" pitchFamily="34" charset="0"/>
              </a:rPr>
              <a:t>T</a:t>
            </a:r>
            <a:r>
              <a:rPr lang="zh-CN" altLang="en-US" sz="2200">
                <a:latin typeface="Calibri" pitchFamily="34" charset="0"/>
              </a:rPr>
              <a:t>是</a:t>
            </a:r>
            <a:r>
              <a:rPr lang="en-US" altLang="zh-CN" sz="2200">
                <a:latin typeface="Calibri" pitchFamily="34" charset="0"/>
              </a:rPr>
              <a:t>n</a:t>
            </a:r>
            <a:r>
              <a:rPr lang="zh-CN" altLang="en-US" sz="2200">
                <a:latin typeface="Calibri" pitchFamily="34" charset="0"/>
              </a:rPr>
              <a:t>阶</a:t>
            </a:r>
            <a:r>
              <a:rPr lang="en-US" altLang="zh-CN" sz="2200">
                <a:latin typeface="Calibri" pitchFamily="34" charset="0"/>
              </a:rPr>
              <a:t>m</a:t>
            </a:r>
            <a:r>
              <a:rPr lang="zh-CN" altLang="en-US" sz="2200">
                <a:latin typeface="Calibri" pitchFamily="34" charset="0"/>
              </a:rPr>
              <a:t>条边的无向连通图</a:t>
            </a:r>
            <a:r>
              <a:rPr lang="en-US" altLang="zh-CN" sz="2200">
                <a:latin typeface="Calibri" pitchFamily="34" charset="0"/>
              </a:rPr>
              <a:t>G</a:t>
            </a:r>
            <a:r>
              <a:rPr lang="zh-CN" altLang="en-US" sz="2200">
                <a:latin typeface="Calibri" pitchFamily="34" charset="0"/>
              </a:rPr>
              <a:t>的一棵生成树</a:t>
            </a:r>
            <a:r>
              <a:rPr lang="en-US" altLang="zh-CN" sz="2200">
                <a:latin typeface="Calibri" pitchFamily="34" charset="0"/>
              </a:rPr>
              <a:t>,</a:t>
            </a:r>
            <a:r>
              <a:rPr lang="zh-CN" altLang="en-US" sz="2200">
                <a:latin typeface="Calibri" pitchFamily="34" charset="0"/>
              </a:rPr>
              <a:t>设</a:t>
            </a:r>
            <a:r>
              <a:rPr lang="en-US" altLang="zh-CN" sz="2200">
                <a:latin typeface="Calibri" pitchFamily="34" charset="0"/>
              </a:rPr>
              <a:t>e’</a:t>
            </a:r>
            <a:r>
              <a:rPr lang="en-US" altLang="zh-CN" sz="2200" baseline="-25000">
                <a:latin typeface="Calibri" pitchFamily="34" charset="0"/>
              </a:rPr>
              <a:t> 1</a:t>
            </a:r>
            <a:r>
              <a:rPr lang="zh-CN" altLang="en-US" sz="2200">
                <a:latin typeface="Calibri" pitchFamily="34" charset="0"/>
              </a:rPr>
              <a:t> ，</a:t>
            </a:r>
            <a:r>
              <a:rPr lang="en-US" altLang="zh-CN" sz="2200">
                <a:latin typeface="Calibri" pitchFamily="34" charset="0"/>
              </a:rPr>
              <a:t>e’</a:t>
            </a:r>
            <a:r>
              <a:rPr lang="en-US" altLang="zh-CN" sz="2200" baseline="-25000">
                <a:latin typeface="Calibri" pitchFamily="34" charset="0"/>
              </a:rPr>
              <a:t>2</a:t>
            </a:r>
            <a:r>
              <a:rPr lang="zh-CN" altLang="en-US" sz="2200">
                <a:latin typeface="Calibri" pitchFamily="34" charset="0"/>
              </a:rPr>
              <a:t>，</a:t>
            </a:r>
            <a:r>
              <a:rPr lang="en-US" altLang="zh-CN" sz="2200">
                <a:latin typeface="Calibri" pitchFamily="34" charset="0"/>
              </a:rPr>
              <a:t>…</a:t>
            </a:r>
            <a:r>
              <a:rPr lang="zh-CN" altLang="en-US" sz="2200">
                <a:latin typeface="Calibri" pitchFamily="34" charset="0"/>
              </a:rPr>
              <a:t>，</a:t>
            </a:r>
            <a:r>
              <a:rPr lang="en-US" altLang="zh-CN" sz="2200">
                <a:latin typeface="Calibri" pitchFamily="34" charset="0"/>
              </a:rPr>
              <a:t>e’</a:t>
            </a:r>
            <a:r>
              <a:rPr lang="en-US" altLang="zh-CN" sz="2200" baseline="-25000">
                <a:latin typeface="Calibri" pitchFamily="34" charset="0"/>
              </a:rPr>
              <a:t>m-n+1</a:t>
            </a:r>
            <a:r>
              <a:rPr lang="zh-CN" altLang="en-US" sz="2200">
                <a:latin typeface="Calibri" pitchFamily="34" charset="0"/>
              </a:rPr>
              <a:t>为</a:t>
            </a:r>
            <a:r>
              <a:rPr lang="en-US" altLang="zh-CN" sz="2200">
                <a:latin typeface="Calibri" pitchFamily="34" charset="0"/>
              </a:rPr>
              <a:t>T</a:t>
            </a:r>
            <a:r>
              <a:rPr lang="zh-CN" altLang="en-US" sz="2200">
                <a:latin typeface="Calibri" pitchFamily="34" charset="0"/>
              </a:rPr>
              <a:t>的弦，</a:t>
            </a:r>
            <a:r>
              <a:rPr lang="en-US" altLang="zh-CN" sz="2200">
                <a:latin typeface="Calibri" pitchFamily="34" charset="0"/>
              </a:rPr>
              <a:t>C</a:t>
            </a:r>
            <a:r>
              <a:rPr lang="en-US" altLang="zh-CN" sz="2200" baseline="-25000">
                <a:latin typeface="Calibri" pitchFamily="34" charset="0"/>
              </a:rPr>
              <a:t>r</a:t>
            </a:r>
            <a:r>
              <a:rPr lang="zh-CN" altLang="en-US" sz="2200">
                <a:latin typeface="Calibri" pitchFamily="34" charset="0"/>
              </a:rPr>
              <a:t>为</a:t>
            </a:r>
            <a:r>
              <a:rPr lang="en-US" altLang="zh-CN" sz="2200">
                <a:latin typeface="Calibri" pitchFamily="34" charset="0"/>
              </a:rPr>
              <a:t>T</a:t>
            </a:r>
            <a:r>
              <a:rPr lang="zh-CN" altLang="en-US" sz="2200">
                <a:latin typeface="Calibri" pitchFamily="34" charset="0"/>
              </a:rPr>
              <a:t>添加</a:t>
            </a:r>
            <a:r>
              <a:rPr lang="en-US" altLang="zh-CN" sz="2200">
                <a:latin typeface="Calibri" pitchFamily="34" charset="0"/>
              </a:rPr>
              <a:t>e’</a:t>
            </a:r>
            <a:r>
              <a:rPr lang="en-US" altLang="zh-CN" sz="2200" baseline="-25000">
                <a:latin typeface="Calibri" pitchFamily="34" charset="0"/>
              </a:rPr>
              <a:t>r</a:t>
            </a:r>
            <a:r>
              <a:rPr lang="zh-CN" altLang="en-US" sz="2200">
                <a:latin typeface="Calibri" pitchFamily="34" charset="0"/>
              </a:rPr>
              <a:t>产生的</a:t>
            </a:r>
            <a:r>
              <a:rPr lang="en-US" altLang="zh-CN" sz="2200">
                <a:latin typeface="Calibri" pitchFamily="34" charset="0"/>
              </a:rPr>
              <a:t>G</a:t>
            </a:r>
            <a:r>
              <a:rPr lang="zh-CN" altLang="en-US" sz="2200">
                <a:latin typeface="Calibri" pitchFamily="34" charset="0"/>
              </a:rPr>
              <a:t>中的圈，称</a:t>
            </a:r>
            <a:r>
              <a:rPr lang="en-US" altLang="zh-CN" sz="2200">
                <a:latin typeface="Calibri" pitchFamily="34" charset="0"/>
              </a:rPr>
              <a:t>C</a:t>
            </a:r>
            <a:r>
              <a:rPr lang="en-US" altLang="zh-CN" sz="2200" baseline="-25000">
                <a:latin typeface="Calibri" pitchFamily="34" charset="0"/>
              </a:rPr>
              <a:t>r</a:t>
            </a:r>
            <a:r>
              <a:rPr lang="zh-CN" altLang="en-US" sz="2200">
                <a:latin typeface="Calibri" pitchFamily="34" charset="0"/>
              </a:rPr>
              <a:t>为</a:t>
            </a:r>
            <a:r>
              <a:rPr lang="en-US" altLang="zh-CN" sz="2200">
                <a:latin typeface="Calibri" pitchFamily="34" charset="0"/>
              </a:rPr>
              <a:t>G</a:t>
            </a:r>
            <a:r>
              <a:rPr lang="zh-CN" altLang="en-US" sz="2200">
                <a:latin typeface="Calibri" pitchFamily="34" charset="0"/>
              </a:rPr>
              <a:t>的对应弦</a:t>
            </a:r>
            <a:r>
              <a:rPr lang="en-US" altLang="zh-CN" sz="2200">
                <a:latin typeface="Calibri" pitchFamily="34" charset="0"/>
              </a:rPr>
              <a:t>e’</a:t>
            </a:r>
            <a:r>
              <a:rPr lang="en-US" altLang="zh-CN" sz="2200" baseline="-25000">
                <a:latin typeface="Calibri" pitchFamily="34" charset="0"/>
              </a:rPr>
              <a:t>r</a:t>
            </a:r>
            <a:r>
              <a:rPr lang="zh-CN" altLang="en-US" sz="2200">
                <a:latin typeface="Calibri" pitchFamily="34" charset="0"/>
              </a:rPr>
              <a:t>的</a:t>
            </a:r>
            <a:r>
              <a:rPr lang="zh-CN" altLang="en-US" sz="2200" b="1">
                <a:solidFill>
                  <a:srgbClr val="0070C0"/>
                </a:solidFill>
                <a:latin typeface="Calibri" pitchFamily="34" charset="0"/>
              </a:rPr>
              <a:t>基本回路或基本圈</a:t>
            </a:r>
            <a:r>
              <a:rPr lang="zh-CN" altLang="en-US" sz="2200">
                <a:latin typeface="Calibri" pitchFamily="34" charset="0"/>
              </a:rPr>
              <a:t>。称</a:t>
            </a:r>
            <a:r>
              <a:rPr lang="en-US" altLang="zh-CN" sz="2200">
                <a:latin typeface="Calibri" pitchFamily="34" charset="0"/>
              </a:rPr>
              <a:t>{C</a:t>
            </a:r>
            <a:r>
              <a:rPr lang="en-US" altLang="zh-CN" sz="2200" baseline="-25000">
                <a:latin typeface="Calibri" pitchFamily="34" charset="0"/>
              </a:rPr>
              <a:t>1</a:t>
            </a:r>
            <a:r>
              <a:rPr lang="en-US" altLang="zh-CN" sz="2200">
                <a:latin typeface="Calibri" pitchFamily="34" charset="0"/>
              </a:rPr>
              <a:t>, …, C</a:t>
            </a:r>
            <a:r>
              <a:rPr lang="en-US" altLang="zh-CN" sz="2200" baseline="-25000">
                <a:latin typeface="Calibri" pitchFamily="34" charset="0"/>
              </a:rPr>
              <a:t>m-n+1</a:t>
            </a:r>
            <a:r>
              <a:rPr lang="en-US" altLang="zh-CN" sz="2200">
                <a:latin typeface="Calibri" pitchFamily="34" charset="0"/>
              </a:rPr>
              <a:t>}</a:t>
            </a:r>
            <a:r>
              <a:rPr lang="zh-CN" altLang="en-US" sz="2200">
                <a:latin typeface="Calibri" pitchFamily="34" charset="0"/>
              </a:rPr>
              <a:t>为</a:t>
            </a:r>
            <a:r>
              <a:rPr lang="en-US" altLang="zh-CN" sz="2200">
                <a:latin typeface="Calibri" pitchFamily="34" charset="0"/>
              </a:rPr>
              <a:t>G</a:t>
            </a:r>
            <a:r>
              <a:rPr lang="zh-CN" altLang="en-US" sz="2200">
                <a:latin typeface="Calibri" pitchFamily="34" charset="0"/>
              </a:rPr>
              <a:t>对应</a:t>
            </a:r>
            <a:r>
              <a:rPr lang="en-US" altLang="zh-CN" sz="2200">
                <a:latin typeface="Calibri" pitchFamily="34" charset="0"/>
              </a:rPr>
              <a:t>T</a:t>
            </a:r>
            <a:r>
              <a:rPr lang="zh-CN" altLang="en-US" sz="2200">
                <a:latin typeface="Calibri" pitchFamily="34" charset="0"/>
              </a:rPr>
              <a:t>的</a:t>
            </a:r>
            <a:r>
              <a:rPr lang="zh-CN" altLang="en-US" sz="2200" b="1">
                <a:solidFill>
                  <a:srgbClr val="0070C0"/>
                </a:solidFill>
                <a:latin typeface="Calibri" pitchFamily="34" charset="0"/>
              </a:rPr>
              <a:t>基本回路系统</a:t>
            </a:r>
            <a:r>
              <a:rPr lang="en-US" altLang="zh-CN" sz="2200">
                <a:latin typeface="Calibri" pitchFamily="34" charset="0"/>
              </a:rPr>
              <a:t>,</a:t>
            </a:r>
            <a:r>
              <a:rPr lang="zh-CN" altLang="en-US" sz="2200">
                <a:latin typeface="Calibri" pitchFamily="34" charset="0"/>
              </a:rPr>
              <a:t>称</a:t>
            </a:r>
            <a:r>
              <a:rPr lang="en-US" altLang="zh-CN" sz="2200">
                <a:latin typeface="Calibri" pitchFamily="34" charset="0"/>
              </a:rPr>
              <a:t>m-n+1</a:t>
            </a:r>
            <a:r>
              <a:rPr lang="zh-CN" altLang="en-US" sz="2200">
                <a:latin typeface="Calibri" pitchFamily="34" charset="0"/>
              </a:rPr>
              <a:t>为</a:t>
            </a:r>
            <a:r>
              <a:rPr lang="en-US" altLang="zh-CN" sz="2200">
                <a:latin typeface="Calibri" pitchFamily="34" charset="0"/>
              </a:rPr>
              <a:t>G</a:t>
            </a:r>
            <a:r>
              <a:rPr lang="zh-CN" altLang="en-US" sz="2200">
                <a:latin typeface="Calibri" pitchFamily="34" charset="0"/>
              </a:rPr>
              <a:t>的</a:t>
            </a:r>
            <a:r>
              <a:rPr lang="zh-CN" altLang="en-US" sz="2200" b="1">
                <a:solidFill>
                  <a:srgbClr val="0070C0"/>
                </a:solidFill>
                <a:latin typeface="Calibri" pitchFamily="34" charset="0"/>
              </a:rPr>
              <a:t>圈秩</a:t>
            </a:r>
            <a:r>
              <a:rPr lang="zh-CN" altLang="en-US" sz="2200">
                <a:latin typeface="Calibri" pitchFamily="34" charset="0"/>
              </a:rPr>
              <a:t>，记作</a:t>
            </a:r>
            <a:r>
              <a:rPr lang="el-GR" altLang="zh-CN" sz="2200">
                <a:latin typeface="Arial Unicode MS" pitchFamily="34" charset="-122"/>
                <a:ea typeface="Arial Unicode MS" pitchFamily="34" charset="-122"/>
                <a:cs typeface="Arial Unicode MS" pitchFamily="34" charset="-122"/>
              </a:rPr>
              <a:t>ξ</a:t>
            </a:r>
            <a:r>
              <a:rPr lang="en-US" altLang="zh-CN" sz="2200">
                <a:latin typeface="Arial Unicode MS" pitchFamily="34" charset="-122"/>
                <a:ea typeface="Arial Unicode MS" pitchFamily="34" charset="-122"/>
                <a:cs typeface="Arial Unicode MS" pitchFamily="34" charset="-122"/>
              </a:rPr>
              <a:t>(G)</a:t>
            </a:r>
            <a:r>
              <a:rPr lang="zh-CN" altLang="en-US" sz="2200">
                <a:latin typeface="Arial Unicode MS" pitchFamily="34" charset="-122"/>
                <a:ea typeface="Arial Unicode MS" pitchFamily="34" charset="-122"/>
                <a:cs typeface="Arial Unicode MS" pitchFamily="34" charset="-122"/>
              </a:rPr>
              <a:t>。</a:t>
            </a:r>
            <a:endParaRPr lang="zh-CN" altLang="en-US" sz="2200">
              <a:latin typeface="Calibri" pitchFamily="34" charset="0"/>
            </a:endParaRPr>
          </a:p>
        </p:txBody>
      </p:sp>
      <p:grpSp>
        <p:nvGrpSpPr>
          <p:cNvPr id="96" name="组合 95"/>
          <p:cNvGrpSpPr>
            <a:grpSpLocks/>
          </p:cNvGrpSpPr>
          <p:nvPr/>
        </p:nvGrpSpPr>
        <p:grpSpPr bwMode="auto">
          <a:xfrm>
            <a:off x="714375" y="3071813"/>
            <a:ext cx="7867650" cy="3071812"/>
            <a:chOff x="714348" y="3071810"/>
            <a:chExt cx="7867615" cy="3071834"/>
          </a:xfrm>
        </p:grpSpPr>
        <p:grpSp>
          <p:nvGrpSpPr>
            <p:cNvPr id="195591" name="组合 18"/>
            <p:cNvGrpSpPr>
              <a:grpSpLocks/>
            </p:cNvGrpSpPr>
            <p:nvPr/>
          </p:nvGrpSpPr>
          <p:grpSpPr bwMode="auto">
            <a:xfrm>
              <a:off x="714348" y="3071810"/>
              <a:ext cx="3509897" cy="3000396"/>
              <a:chOff x="1071538" y="2000240"/>
              <a:chExt cx="4429156" cy="3786214"/>
            </a:xfrm>
          </p:grpSpPr>
          <p:sp>
            <p:nvSpPr>
              <p:cNvPr id="20" name="椭圆 19"/>
              <p:cNvSpPr/>
              <p:nvPr/>
            </p:nvSpPr>
            <p:spPr>
              <a:xfrm>
                <a:off x="1071538" y="3786190"/>
                <a:ext cx="357190" cy="357190"/>
              </a:xfrm>
              <a:prstGeom prst="ellipse">
                <a:avLst/>
              </a:prstGeom>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1" name="椭圆 20"/>
              <p:cNvSpPr/>
              <p:nvPr/>
            </p:nvSpPr>
            <p:spPr>
              <a:xfrm>
                <a:off x="2143108" y="2786058"/>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2" name="椭圆 21"/>
              <p:cNvSpPr/>
              <p:nvPr/>
            </p:nvSpPr>
            <p:spPr>
              <a:xfrm>
                <a:off x="2857488" y="3929066"/>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3" name="椭圆 22"/>
              <p:cNvSpPr/>
              <p:nvPr/>
            </p:nvSpPr>
            <p:spPr>
              <a:xfrm>
                <a:off x="2000232" y="5143512"/>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4" name="椭圆 23"/>
              <p:cNvSpPr/>
              <p:nvPr/>
            </p:nvSpPr>
            <p:spPr>
              <a:xfrm>
                <a:off x="3571868" y="307181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5" name="椭圆 24"/>
              <p:cNvSpPr/>
              <p:nvPr/>
            </p:nvSpPr>
            <p:spPr>
              <a:xfrm>
                <a:off x="3571868" y="485776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6" name="椭圆 25"/>
              <p:cNvSpPr/>
              <p:nvPr/>
            </p:nvSpPr>
            <p:spPr>
              <a:xfrm>
                <a:off x="3357554" y="200024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7" name="椭圆 26"/>
              <p:cNvSpPr/>
              <p:nvPr/>
            </p:nvSpPr>
            <p:spPr>
              <a:xfrm>
                <a:off x="4429124" y="414338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8" name="椭圆 27"/>
              <p:cNvSpPr/>
              <p:nvPr/>
            </p:nvSpPr>
            <p:spPr>
              <a:xfrm>
                <a:off x="4857752" y="5429264"/>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9" name="椭圆 28"/>
              <p:cNvSpPr/>
              <p:nvPr/>
            </p:nvSpPr>
            <p:spPr>
              <a:xfrm>
                <a:off x="5143504" y="271462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30" name="直接连接符 29"/>
              <p:cNvCxnSpPr>
                <a:stCxn id="0" idx="7"/>
                <a:endCxn id="0" idx="3"/>
              </p:cNvCxnSpPr>
              <p:nvPr/>
            </p:nvCxnSpPr>
            <p:spPr>
              <a:xfrm rot="5400000" flipH="1" flipV="1">
                <a:off x="1411087" y="3054976"/>
                <a:ext cx="749230" cy="81933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1" name="直接连接符 30"/>
              <p:cNvCxnSpPr>
                <a:stCxn id="0" idx="7"/>
                <a:endCxn id="0" idx="3"/>
              </p:cNvCxnSpPr>
              <p:nvPr/>
            </p:nvCxnSpPr>
            <p:spPr>
              <a:xfrm rot="5400000" flipH="1" flipV="1">
                <a:off x="2662127" y="2090394"/>
                <a:ext cx="532875" cy="9615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2" name="直接连接符 31"/>
              <p:cNvCxnSpPr>
                <a:stCxn id="0" idx="6"/>
                <a:endCxn id="0" idx="1"/>
              </p:cNvCxnSpPr>
              <p:nvPr/>
            </p:nvCxnSpPr>
            <p:spPr>
              <a:xfrm>
                <a:off x="3713845" y="2178532"/>
                <a:ext cx="1482416" cy="5889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3" name="直接连接符 32"/>
              <p:cNvCxnSpPr>
                <a:stCxn id="0" idx="6"/>
                <a:endCxn id="0" idx="2"/>
              </p:cNvCxnSpPr>
              <p:nvPr/>
            </p:nvCxnSpPr>
            <p:spPr>
              <a:xfrm>
                <a:off x="1428119" y="3965465"/>
                <a:ext cx="1430331" cy="14223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4" name="直接连接符 33"/>
              <p:cNvCxnSpPr>
                <a:stCxn id="0" idx="5"/>
                <a:endCxn id="0" idx="1"/>
              </p:cNvCxnSpPr>
              <p:nvPr/>
            </p:nvCxnSpPr>
            <p:spPr>
              <a:xfrm rot="16200000" flipH="1">
                <a:off x="2233426" y="3304384"/>
                <a:ext cx="891462" cy="46275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5" name="直接连接符 34"/>
              <p:cNvCxnSpPr>
                <a:stCxn id="0" idx="5"/>
                <a:endCxn id="0" idx="1"/>
              </p:cNvCxnSpPr>
              <p:nvPr/>
            </p:nvCxnSpPr>
            <p:spPr>
              <a:xfrm rot="16200000" flipH="1">
                <a:off x="1162681" y="4305026"/>
                <a:ext cx="1103811" cy="67710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6" name="直接连接符 35"/>
              <p:cNvCxnSpPr>
                <a:stCxn id="0" idx="7"/>
                <a:endCxn id="0" idx="4"/>
              </p:cNvCxnSpPr>
              <p:nvPr/>
            </p:nvCxnSpPr>
            <p:spPr>
              <a:xfrm rot="5400000" flipH="1" flipV="1">
                <a:off x="2216398" y="4375142"/>
                <a:ext cx="909493" cy="731192"/>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7" name="直接连接符 36"/>
              <p:cNvCxnSpPr>
                <a:stCxn id="0" idx="5"/>
                <a:endCxn id="0" idx="1"/>
              </p:cNvCxnSpPr>
              <p:nvPr/>
            </p:nvCxnSpPr>
            <p:spPr>
              <a:xfrm rot="16200000" flipH="1">
                <a:off x="3054766" y="4342085"/>
                <a:ext cx="677111" cy="46075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8" name="直接连接符 37"/>
              <p:cNvCxnSpPr>
                <a:stCxn id="0" idx="7"/>
                <a:endCxn id="0" idx="3"/>
              </p:cNvCxnSpPr>
              <p:nvPr/>
            </p:nvCxnSpPr>
            <p:spPr>
              <a:xfrm rot="5400000" flipH="1" flipV="1">
                <a:off x="3090825" y="3448619"/>
                <a:ext cx="604993" cy="46075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9" name="直接连接符 38"/>
              <p:cNvCxnSpPr>
                <a:stCxn id="0" idx="5"/>
                <a:endCxn id="0" idx="1"/>
              </p:cNvCxnSpPr>
              <p:nvPr/>
            </p:nvCxnSpPr>
            <p:spPr>
              <a:xfrm rot="16200000" flipH="1">
                <a:off x="3768930" y="3483677"/>
                <a:ext cx="819345" cy="60498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40" name="直接连接符 39"/>
              <p:cNvCxnSpPr>
                <a:stCxn id="0" idx="0"/>
                <a:endCxn id="0" idx="4"/>
              </p:cNvCxnSpPr>
              <p:nvPr/>
            </p:nvCxnSpPr>
            <p:spPr>
              <a:xfrm rot="16200000" flipV="1">
                <a:off x="3285142" y="2607237"/>
                <a:ext cx="715173" cy="214350"/>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41" name="直接连接符 40"/>
              <p:cNvCxnSpPr>
                <a:stCxn id="0" idx="4"/>
                <a:endCxn id="0" idx="7"/>
              </p:cNvCxnSpPr>
              <p:nvPr/>
            </p:nvCxnSpPr>
            <p:spPr>
              <a:xfrm rot="5400000">
                <a:off x="4466064" y="3339440"/>
                <a:ext cx="1123845" cy="588960"/>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42" name="直接连接符 41"/>
              <p:cNvCxnSpPr>
                <a:stCxn id="0" idx="4"/>
                <a:endCxn id="0" idx="0"/>
              </p:cNvCxnSpPr>
              <p:nvPr/>
            </p:nvCxnSpPr>
            <p:spPr>
              <a:xfrm rot="16200000" flipH="1">
                <a:off x="4356888" y="4750756"/>
                <a:ext cx="929526" cy="428699"/>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43" name="直接连接符 42"/>
              <p:cNvCxnSpPr>
                <a:stCxn id="0" idx="5"/>
                <a:endCxn id="0" idx="2"/>
              </p:cNvCxnSpPr>
              <p:nvPr/>
            </p:nvCxnSpPr>
            <p:spPr>
              <a:xfrm rot="16200000" flipH="1">
                <a:off x="4144544" y="4894996"/>
                <a:ext cx="444730" cy="981600"/>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44" name="直接连接符 43"/>
              <p:cNvCxnSpPr>
                <a:stCxn id="0" idx="6"/>
                <a:endCxn id="0" idx="2"/>
              </p:cNvCxnSpPr>
              <p:nvPr/>
            </p:nvCxnSpPr>
            <p:spPr>
              <a:xfrm flipV="1">
                <a:off x="2357634" y="5037224"/>
                <a:ext cx="1213978" cy="2844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45" name="直接连接符 44"/>
              <p:cNvCxnSpPr>
                <a:stCxn id="0" idx="7"/>
                <a:endCxn id="0" idx="3"/>
              </p:cNvCxnSpPr>
              <p:nvPr/>
            </p:nvCxnSpPr>
            <p:spPr>
              <a:xfrm rot="5400000" flipH="1" flipV="1">
                <a:off x="3947223" y="4377144"/>
                <a:ext cx="462759" cy="604986"/>
              </a:xfrm>
              <a:prstGeom prst="line">
                <a:avLst/>
              </a:prstGeom>
              <a:ln>
                <a:tailEnd type="none" w="sm" len="sm"/>
              </a:ln>
            </p:spPr>
            <p:style>
              <a:lnRef idx="3">
                <a:schemeClr val="dk1"/>
              </a:lnRef>
              <a:fillRef idx="0">
                <a:schemeClr val="dk1"/>
              </a:fillRef>
              <a:effectRef idx="2">
                <a:schemeClr val="dk1"/>
              </a:effectRef>
              <a:fontRef idx="minor">
                <a:schemeClr val="tx1"/>
              </a:fontRef>
            </p:style>
          </p:cxnSp>
        </p:grpSp>
        <p:grpSp>
          <p:nvGrpSpPr>
            <p:cNvPr id="195592" name="组合 45"/>
            <p:cNvGrpSpPr>
              <a:grpSpLocks/>
            </p:cNvGrpSpPr>
            <p:nvPr/>
          </p:nvGrpSpPr>
          <p:grpSpPr bwMode="auto">
            <a:xfrm>
              <a:off x="955951" y="3359630"/>
              <a:ext cx="3126766" cy="2575812"/>
              <a:chOff x="2589590" y="3211989"/>
              <a:chExt cx="3126766" cy="2575812"/>
            </a:xfrm>
          </p:grpSpPr>
          <p:grpSp>
            <p:nvGrpSpPr>
              <p:cNvPr id="195649" name="组合 64"/>
              <p:cNvGrpSpPr>
                <a:grpSpLocks/>
              </p:cNvGrpSpPr>
              <p:nvPr/>
            </p:nvGrpSpPr>
            <p:grpSpPr bwMode="auto">
              <a:xfrm>
                <a:off x="2589590" y="3793262"/>
                <a:ext cx="1173678" cy="1668020"/>
                <a:chOff x="2107118" y="2490559"/>
                <a:chExt cx="1173678" cy="1668020"/>
              </a:xfrm>
            </p:grpSpPr>
            <p:cxnSp>
              <p:nvCxnSpPr>
                <p:cNvPr id="56" name="直接连接符 55"/>
                <p:cNvCxnSpPr>
                  <a:stCxn id="0" idx="7"/>
                  <a:endCxn id="0" idx="3"/>
                </p:cNvCxnSpPr>
                <p:nvPr/>
              </p:nvCxnSpPr>
              <p:spPr>
                <a:xfrm rot="5400000" flipH="1" flipV="1">
                  <a:off x="2135385" y="2461263"/>
                  <a:ext cx="592142" cy="649285"/>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57" name="直接连接符 56"/>
                <p:cNvCxnSpPr>
                  <a:stCxn id="0" idx="6"/>
                  <a:endCxn id="0" idx="2"/>
                </p:cNvCxnSpPr>
                <p:nvPr/>
              </p:nvCxnSpPr>
              <p:spPr>
                <a:xfrm>
                  <a:off x="2148089" y="3181989"/>
                  <a:ext cx="1128708" cy="114301"/>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58" name="直接连接符 57"/>
                <p:cNvCxnSpPr>
                  <a:stCxn id="0" idx="5"/>
                  <a:endCxn id="0" idx="1"/>
                </p:cNvCxnSpPr>
                <p:nvPr/>
              </p:nvCxnSpPr>
              <p:spPr>
                <a:xfrm rot="16200000" flipH="1">
                  <a:off x="1936154" y="3452663"/>
                  <a:ext cx="876306" cy="534986"/>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195650" name="组合 68"/>
              <p:cNvGrpSpPr>
                <a:grpSpLocks/>
              </p:cNvGrpSpPr>
              <p:nvPr/>
            </p:nvGrpSpPr>
            <p:grpSpPr bwMode="auto">
              <a:xfrm>
                <a:off x="4004872" y="3211991"/>
                <a:ext cx="466036" cy="2022850"/>
                <a:chOff x="3151732" y="2048821"/>
                <a:chExt cx="466036" cy="2022850"/>
              </a:xfrm>
            </p:grpSpPr>
            <p:cxnSp>
              <p:nvCxnSpPr>
                <p:cNvPr id="53" name="直接连接符 52"/>
                <p:cNvCxnSpPr>
                  <a:stCxn id="0" idx="7"/>
                  <a:endCxn id="0" idx="3"/>
                </p:cNvCxnSpPr>
                <p:nvPr/>
              </p:nvCxnSpPr>
              <p:spPr>
                <a:xfrm rot="5400000" flipH="1" flipV="1">
                  <a:off x="3095038" y="2913534"/>
                  <a:ext cx="479428" cy="36512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54" name="直接连接符 53"/>
                <p:cNvCxnSpPr>
                  <a:stCxn id="0" idx="5"/>
                  <a:endCxn id="0" idx="1"/>
                </p:cNvCxnSpPr>
                <p:nvPr/>
              </p:nvCxnSpPr>
              <p:spPr>
                <a:xfrm rot="16200000" flipH="1">
                  <a:off x="3066462" y="3621564"/>
                  <a:ext cx="536579" cy="36512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55" name="直接连接符 54"/>
                <p:cNvCxnSpPr>
                  <a:stCxn id="0" idx="4"/>
                  <a:endCxn id="0" idx="0"/>
                </p:cNvCxnSpPr>
                <p:nvPr/>
              </p:nvCxnSpPr>
              <p:spPr>
                <a:xfrm rot="16200000" flipH="1">
                  <a:off x="3249024" y="2246777"/>
                  <a:ext cx="566742" cy="169862"/>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195651" name="组合 72"/>
              <p:cNvGrpSpPr>
                <a:grpSpLocks/>
              </p:cNvGrpSpPr>
              <p:nvPr/>
            </p:nvGrpSpPr>
            <p:grpSpPr bwMode="auto">
              <a:xfrm>
                <a:off x="4570983" y="3778102"/>
                <a:ext cx="1145373" cy="2009699"/>
                <a:chOff x="3569576" y="2479368"/>
                <a:chExt cx="1145373" cy="2009699"/>
              </a:xfrm>
            </p:grpSpPr>
            <p:cxnSp>
              <p:nvCxnSpPr>
                <p:cNvPr id="50" name="直接连接符 49"/>
                <p:cNvCxnSpPr>
                  <a:stCxn id="0" idx="7"/>
                  <a:endCxn id="0" idx="3"/>
                </p:cNvCxnSpPr>
                <p:nvPr/>
              </p:nvCxnSpPr>
              <p:spPr>
                <a:xfrm rot="5400000" flipH="1" flipV="1">
                  <a:off x="3625424" y="3513782"/>
                  <a:ext cx="366716" cy="47942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51" name="直接连接符 50"/>
                <p:cNvCxnSpPr>
                  <a:stCxn id="0" idx="7"/>
                  <a:endCxn id="0" idx="4"/>
                </p:cNvCxnSpPr>
                <p:nvPr/>
              </p:nvCxnSpPr>
              <p:spPr>
                <a:xfrm rot="5400000" flipH="1" flipV="1">
                  <a:off x="4036582" y="2691451"/>
                  <a:ext cx="890593" cy="46672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52" name="直接连接符 51"/>
                <p:cNvCxnSpPr>
                  <a:stCxn id="0" idx="5"/>
                  <a:endCxn id="0" idx="2"/>
                </p:cNvCxnSpPr>
                <p:nvPr/>
              </p:nvCxnSpPr>
              <p:spPr>
                <a:xfrm rot="16200000" flipH="1">
                  <a:off x="3781792" y="3924155"/>
                  <a:ext cx="352427" cy="777872"/>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grpSp>
          <p:nvGrpSpPr>
            <p:cNvPr id="195593" name="组合 58"/>
            <p:cNvGrpSpPr>
              <a:grpSpLocks/>
            </p:cNvGrpSpPr>
            <p:nvPr/>
          </p:nvGrpSpPr>
          <p:grpSpPr bwMode="auto">
            <a:xfrm>
              <a:off x="5072066" y="3143248"/>
              <a:ext cx="3509897" cy="3000396"/>
              <a:chOff x="5072066" y="3143248"/>
              <a:chExt cx="3509897" cy="3000396"/>
            </a:xfrm>
          </p:grpSpPr>
          <p:grpSp>
            <p:nvGrpSpPr>
              <p:cNvPr id="195594" name="组合 83"/>
              <p:cNvGrpSpPr>
                <a:grpSpLocks/>
              </p:cNvGrpSpPr>
              <p:nvPr/>
            </p:nvGrpSpPr>
            <p:grpSpPr bwMode="auto">
              <a:xfrm>
                <a:off x="5072065" y="3143247"/>
                <a:ext cx="3509894" cy="3000393"/>
                <a:chOff x="1071538" y="2000240"/>
                <a:chExt cx="4429156" cy="3786214"/>
              </a:xfrm>
            </p:grpSpPr>
            <p:sp>
              <p:nvSpPr>
                <p:cNvPr id="69" name="椭圆 68"/>
                <p:cNvSpPr/>
                <p:nvPr/>
              </p:nvSpPr>
              <p:spPr>
                <a:xfrm>
                  <a:off x="1071538" y="3786190"/>
                  <a:ext cx="357190" cy="357190"/>
                </a:xfrm>
                <a:prstGeom prst="ellipse">
                  <a:avLst/>
                </a:prstGeom>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0" name="椭圆 69"/>
                <p:cNvSpPr/>
                <p:nvPr/>
              </p:nvSpPr>
              <p:spPr>
                <a:xfrm>
                  <a:off x="2143108" y="2786058"/>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1" name="椭圆 70"/>
                <p:cNvSpPr/>
                <p:nvPr/>
              </p:nvSpPr>
              <p:spPr>
                <a:xfrm>
                  <a:off x="2857488" y="3929066"/>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2" name="椭圆 71"/>
                <p:cNvSpPr/>
                <p:nvPr/>
              </p:nvSpPr>
              <p:spPr>
                <a:xfrm>
                  <a:off x="2000232" y="5143512"/>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3" name="椭圆 72"/>
                <p:cNvSpPr/>
                <p:nvPr/>
              </p:nvSpPr>
              <p:spPr>
                <a:xfrm>
                  <a:off x="3571868" y="307181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4" name="椭圆 73"/>
                <p:cNvSpPr/>
                <p:nvPr/>
              </p:nvSpPr>
              <p:spPr>
                <a:xfrm>
                  <a:off x="3571868" y="485776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5" name="椭圆 74"/>
                <p:cNvSpPr/>
                <p:nvPr/>
              </p:nvSpPr>
              <p:spPr>
                <a:xfrm>
                  <a:off x="3357554" y="200024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6" name="椭圆 75"/>
                <p:cNvSpPr/>
                <p:nvPr/>
              </p:nvSpPr>
              <p:spPr>
                <a:xfrm>
                  <a:off x="4429124" y="414338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7" name="椭圆 76"/>
                <p:cNvSpPr/>
                <p:nvPr/>
              </p:nvSpPr>
              <p:spPr>
                <a:xfrm>
                  <a:off x="4857752" y="5429264"/>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78" name="椭圆 77"/>
                <p:cNvSpPr/>
                <p:nvPr/>
              </p:nvSpPr>
              <p:spPr>
                <a:xfrm>
                  <a:off x="5143504" y="271462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79" name="直接连接符 78"/>
                <p:cNvCxnSpPr>
                  <a:stCxn id="0" idx="7"/>
                  <a:endCxn id="0" idx="3"/>
                </p:cNvCxnSpPr>
                <p:nvPr/>
              </p:nvCxnSpPr>
              <p:spPr>
                <a:xfrm rot="5400000" flipH="1" flipV="1">
                  <a:off x="1411026" y="3054978"/>
                  <a:ext cx="749230" cy="819335"/>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0" name="直接连接符 79"/>
                <p:cNvCxnSpPr>
                  <a:stCxn id="0" idx="7"/>
                  <a:endCxn id="0" idx="3"/>
                </p:cNvCxnSpPr>
                <p:nvPr/>
              </p:nvCxnSpPr>
              <p:spPr>
                <a:xfrm rot="5400000" flipH="1" flipV="1">
                  <a:off x="2662067" y="2090396"/>
                  <a:ext cx="532875" cy="961568"/>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1" name="直接连接符 80"/>
                <p:cNvCxnSpPr>
                  <a:stCxn id="0" idx="6"/>
                  <a:endCxn id="0" idx="1"/>
                </p:cNvCxnSpPr>
                <p:nvPr/>
              </p:nvCxnSpPr>
              <p:spPr>
                <a:xfrm>
                  <a:off x="3713785" y="2178535"/>
                  <a:ext cx="1482417" cy="5889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2" name="直接连接符 81"/>
                <p:cNvCxnSpPr>
                  <a:stCxn id="0" idx="6"/>
                  <a:endCxn id="0" idx="2"/>
                </p:cNvCxnSpPr>
                <p:nvPr/>
              </p:nvCxnSpPr>
              <p:spPr>
                <a:xfrm>
                  <a:off x="1428059" y="3965469"/>
                  <a:ext cx="1430332" cy="14223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3" name="直接连接符 82"/>
                <p:cNvCxnSpPr>
                  <a:stCxn id="0" idx="5"/>
                  <a:endCxn id="0" idx="1"/>
                </p:cNvCxnSpPr>
                <p:nvPr/>
              </p:nvCxnSpPr>
              <p:spPr>
                <a:xfrm rot="16200000" flipH="1">
                  <a:off x="2233367" y="3304385"/>
                  <a:ext cx="891465" cy="462755"/>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4" name="直接连接符 83"/>
                <p:cNvCxnSpPr>
                  <a:stCxn id="0" idx="5"/>
                  <a:endCxn id="0" idx="1"/>
                </p:cNvCxnSpPr>
                <p:nvPr/>
              </p:nvCxnSpPr>
              <p:spPr>
                <a:xfrm rot="16200000" flipH="1">
                  <a:off x="1162619" y="4305030"/>
                  <a:ext cx="1103813" cy="67710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5" name="直接连接符 84"/>
                <p:cNvCxnSpPr>
                  <a:stCxn id="0" idx="7"/>
                  <a:endCxn id="0" idx="4"/>
                </p:cNvCxnSpPr>
                <p:nvPr/>
              </p:nvCxnSpPr>
              <p:spPr>
                <a:xfrm rot="5400000" flipH="1" flipV="1">
                  <a:off x="2216339" y="4375147"/>
                  <a:ext cx="909494" cy="731192"/>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6" name="直接连接符 85"/>
                <p:cNvCxnSpPr>
                  <a:stCxn id="0" idx="5"/>
                  <a:endCxn id="0" idx="1"/>
                </p:cNvCxnSpPr>
                <p:nvPr/>
              </p:nvCxnSpPr>
              <p:spPr>
                <a:xfrm rot="16200000" flipH="1">
                  <a:off x="3054707" y="4342090"/>
                  <a:ext cx="677112" cy="46075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7" name="直接连接符 86"/>
                <p:cNvCxnSpPr>
                  <a:stCxn id="0" idx="7"/>
                  <a:endCxn id="0" idx="3"/>
                </p:cNvCxnSpPr>
                <p:nvPr/>
              </p:nvCxnSpPr>
              <p:spPr>
                <a:xfrm rot="5400000" flipH="1" flipV="1">
                  <a:off x="3090767" y="3448623"/>
                  <a:ext cx="604994" cy="46075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8" name="直接连接符 87"/>
                <p:cNvCxnSpPr>
                  <a:stCxn id="0" idx="5"/>
                  <a:endCxn id="0" idx="1"/>
                </p:cNvCxnSpPr>
                <p:nvPr/>
              </p:nvCxnSpPr>
              <p:spPr>
                <a:xfrm rot="16200000" flipH="1">
                  <a:off x="3768871" y="3483681"/>
                  <a:ext cx="819345" cy="60498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89" name="直接连接符 88"/>
                <p:cNvCxnSpPr>
                  <a:stCxn id="0" idx="0"/>
                  <a:endCxn id="0" idx="4"/>
                </p:cNvCxnSpPr>
                <p:nvPr/>
              </p:nvCxnSpPr>
              <p:spPr>
                <a:xfrm rot="16200000" flipV="1">
                  <a:off x="3285082" y="2607240"/>
                  <a:ext cx="715175" cy="214349"/>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0" name="直接连接符 89"/>
                <p:cNvCxnSpPr>
                  <a:stCxn id="0" idx="4"/>
                  <a:endCxn id="0" idx="7"/>
                </p:cNvCxnSpPr>
                <p:nvPr/>
              </p:nvCxnSpPr>
              <p:spPr>
                <a:xfrm rot="5400000">
                  <a:off x="4466006" y="3339444"/>
                  <a:ext cx="1123845" cy="588960"/>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1" name="直接连接符 90"/>
                <p:cNvCxnSpPr>
                  <a:stCxn id="0" idx="4"/>
                  <a:endCxn id="0" idx="0"/>
                </p:cNvCxnSpPr>
                <p:nvPr/>
              </p:nvCxnSpPr>
              <p:spPr>
                <a:xfrm rot="16200000" flipH="1">
                  <a:off x="4356829" y="4750760"/>
                  <a:ext cx="929526" cy="428699"/>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2" name="直接连接符 91"/>
                <p:cNvCxnSpPr>
                  <a:stCxn id="0" idx="5"/>
                  <a:endCxn id="0" idx="2"/>
                </p:cNvCxnSpPr>
                <p:nvPr/>
              </p:nvCxnSpPr>
              <p:spPr>
                <a:xfrm rot="16200000" flipH="1">
                  <a:off x="4144486" y="4895001"/>
                  <a:ext cx="444730" cy="981601"/>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3" name="直接连接符 92"/>
                <p:cNvCxnSpPr>
                  <a:stCxn id="0" idx="6"/>
                  <a:endCxn id="0" idx="2"/>
                </p:cNvCxnSpPr>
                <p:nvPr/>
              </p:nvCxnSpPr>
              <p:spPr>
                <a:xfrm flipV="1">
                  <a:off x="2357575" y="5037229"/>
                  <a:ext cx="1213980" cy="284467"/>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94" name="直接连接符 93"/>
                <p:cNvCxnSpPr>
                  <a:stCxn id="0" idx="7"/>
                  <a:endCxn id="0" idx="3"/>
                </p:cNvCxnSpPr>
                <p:nvPr/>
              </p:nvCxnSpPr>
              <p:spPr>
                <a:xfrm rot="5400000" flipH="1" flipV="1">
                  <a:off x="3947163" y="4377148"/>
                  <a:ext cx="462761" cy="604986"/>
                </a:xfrm>
                <a:prstGeom prst="line">
                  <a:avLst/>
                </a:prstGeom>
                <a:ln>
                  <a:tailEnd type="none" w="sm" len="sm"/>
                </a:ln>
              </p:spPr>
              <p:style>
                <a:lnRef idx="3">
                  <a:schemeClr val="dk1"/>
                </a:lnRef>
                <a:fillRef idx="0">
                  <a:schemeClr val="dk1"/>
                </a:fillRef>
                <a:effectRef idx="2">
                  <a:schemeClr val="dk1"/>
                </a:effectRef>
                <a:fontRef idx="minor">
                  <a:schemeClr val="tx1"/>
                </a:fontRef>
              </p:style>
            </p:cxnSp>
          </p:grpSp>
          <p:cxnSp>
            <p:nvCxnSpPr>
              <p:cNvPr id="61" name="直接连接符 60"/>
              <p:cNvCxnSpPr>
                <a:stCxn id="0" idx="7"/>
                <a:endCxn id="0" idx="3"/>
              </p:cNvCxnSpPr>
              <p:nvPr/>
            </p:nvCxnSpPr>
            <p:spPr>
              <a:xfrm rot="5400000" flipH="1" flipV="1">
                <a:off x="5341093" y="3979077"/>
                <a:ext cx="593729" cy="64928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2" name="直接连接符 61"/>
              <p:cNvCxnSpPr>
                <a:stCxn id="0" idx="5"/>
                <a:endCxn id="0" idx="1"/>
              </p:cNvCxnSpPr>
              <p:nvPr/>
            </p:nvCxnSpPr>
            <p:spPr>
              <a:xfrm rot="16200000" flipH="1">
                <a:off x="5144243" y="4969683"/>
                <a:ext cx="874719" cy="53657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3" name="直接连接符 62"/>
              <p:cNvCxnSpPr>
                <a:stCxn id="0" idx="7"/>
                <a:endCxn id="0" idx="4"/>
              </p:cNvCxnSpPr>
              <p:nvPr/>
            </p:nvCxnSpPr>
            <p:spPr>
              <a:xfrm rot="5400000" flipH="1" flipV="1">
                <a:off x="5979265" y="5025247"/>
                <a:ext cx="720730" cy="579434"/>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4" name="直接连接符 63"/>
              <p:cNvCxnSpPr>
                <a:stCxn id="0" idx="7"/>
                <a:endCxn id="0" idx="3"/>
              </p:cNvCxnSpPr>
              <p:nvPr/>
            </p:nvCxnSpPr>
            <p:spPr>
              <a:xfrm rot="5400000" flipH="1" flipV="1">
                <a:off x="6332483" y="3214691"/>
                <a:ext cx="422278" cy="761997"/>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5" name="直接连接符 64"/>
              <p:cNvCxnSpPr>
                <a:stCxn id="0" idx="4"/>
                <a:endCxn id="0" idx="0"/>
              </p:cNvCxnSpPr>
              <p:nvPr/>
            </p:nvCxnSpPr>
            <p:spPr>
              <a:xfrm rot="16200000" flipH="1">
                <a:off x="6826193" y="3624265"/>
                <a:ext cx="566742" cy="169861"/>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6" name="直接连接符 65"/>
              <p:cNvCxnSpPr>
                <a:stCxn id="0" idx="6"/>
                <a:endCxn id="0" idx="1"/>
              </p:cNvCxnSpPr>
              <p:nvPr/>
            </p:nvCxnSpPr>
            <p:spPr>
              <a:xfrm>
                <a:off x="7165919" y="3284537"/>
                <a:ext cx="1174745" cy="466728"/>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7" name="直接连接符 66"/>
              <p:cNvCxnSpPr>
                <a:stCxn id="0" idx="5"/>
                <a:endCxn id="0" idx="1"/>
              </p:cNvCxnSpPr>
              <p:nvPr/>
            </p:nvCxnSpPr>
            <p:spPr>
              <a:xfrm rot="16200000" flipH="1">
                <a:off x="6643632" y="4999051"/>
                <a:ext cx="536579" cy="36512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68" name="直接连接符 67"/>
              <p:cNvCxnSpPr>
                <a:stCxn id="0" idx="4"/>
                <a:endCxn id="0" idx="7"/>
              </p:cNvCxnSpPr>
              <p:nvPr/>
            </p:nvCxnSpPr>
            <p:spPr>
              <a:xfrm rot="5400000">
                <a:off x="7762019" y="4204502"/>
                <a:ext cx="890593" cy="466723"/>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sp>
        <p:nvSpPr>
          <p:cNvPr id="97" name="TextBox 96"/>
          <p:cNvSpPr txBox="1"/>
          <p:nvPr/>
        </p:nvSpPr>
        <p:spPr>
          <a:xfrm>
            <a:off x="2786050" y="4214818"/>
            <a:ext cx="3786214" cy="7694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latin typeface="方正少儿简体" pitchFamily="65" charset="-122"/>
                <a:ea typeface="方正少儿简体" pitchFamily="65" charset="-122"/>
              </a:rPr>
              <a:t>不同的生成树对应的基本回路系统形态各异、数量相同。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dissolv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anim calcmode="lin" valueType="num">
                                      <p:cBhvr>
                                        <p:cTn id="13" dur="500" fill="hold"/>
                                        <p:tgtEl>
                                          <p:spTgt spid="97"/>
                                        </p:tgtEl>
                                        <p:attrNameLst>
                                          <p:attrName>style.rotation</p:attrName>
                                        </p:attrNameLst>
                                      </p:cBhvr>
                                      <p:tavLst>
                                        <p:tav tm="0">
                                          <p:val>
                                            <p:fltVal val="720"/>
                                          </p:val>
                                        </p:tav>
                                        <p:tav tm="100000">
                                          <p:val>
                                            <p:fltVal val="0"/>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 calcmode="lin" valueType="num">
                                      <p:cBhvr>
                                        <p:cTn id="15" dur="500" fill="hold"/>
                                        <p:tgtEl>
                                          <p:spTgt spid="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树枝与割集</a:t>
            </a:r>
          </a:p>
        </p:txBody>
      </p:sp>
      <p:sp>
        <p:nvSpPr>
          <p:cNvPr id="3" name="Rectangle 5" descr="新闻纸"/>
          <p:cNvSpPr>
            <a:spLocks noChangeArrowheads="1"/>
          </p:cNvSpPr>
          <p:nvPr/>
        </p:nvSpPr>
        <p:spPr bwMode="auto">
          <a:xfrm>
            <a:off x="214313" y="1285875"/>
            <a:ext cx="8715375" cy="142875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04803" name="Rectangle 3"/>
          <p:cNvSpPr txBox="1">
            <a:spLocks noChangeArrowheads="1"/>
          </p:cNvSpPr>
          <p:nvPr/>
        </p:nvSpPr>
        <p:spPr bwMode="auto">
          <a:xfrm>
            <a:off x="214313"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定理 </a:t>
            </a:r>
            <a:r>
              <a:rPr lang="en-US" altLang="zh-CN" sz="2200" b="1">
                <a:latin typeface="Calibri" pitchFamily="34" charset="0"/>
              </a:rPr>
              <a:t>16.5</a:t>
            </a:r>
            <a:endParaRPr lang="zh-CN" altLang="en-US" sz="2200" b="1">
              <a:latin typeface="Calibri" pitchFamily="34" charset="0"/>
            </a:endParaRPr>
          </a:p>
        </p:txBody>
      </p:sp>
      <p:sp>
        <p:nvSpPr>
          <p:cNvPr id="204804" name="TextBox 4"/>
          <p:cNvSpPr txBox="1">
            <a:spLocks noChangeArrowheads="1"/>
          </p:cNvSpPr>
          <p:nvPr/>
        </p:nvSpPr>
        <p:spPr bwMode="auto">
          <a:xfrm>
            <a:off x="1500188" y="1428750"/>
            <a:ext cx="7358062" cy="1108075"/>
          </a:xfrm>
          <a:prstGeom prst="rect">
            <a:avLst/>
          </a:prstGeom>
          <a:noFill/>
          <a:ln w="9525">
            <a:noFill/>
            <a:miter lim="800000"/>
            <a:headEnd/>
            <a:tailEnd/>
          </a:ln>
        </p:spPr>
        <p:txBody>
          <a:bodyPr>
            <a:spAutoFit/>
          </a:bodyPr>
          <a:lstStyle/>
          <a:p>
            <a:r>
              <a:rPr lang="zh-CN" altLang="en-US" sz="2200">
                <a:latin typeface="Calibri" pitchFamily="34" charset="0"/>
              </a:rPr>
              <a:t>设</a:t>
            </a:r>
            <a:r>
              <a:rPr lang="en-US" altLang="zh-CN" sz="2200">
                <a:latin typeface="Calibri" pitchFamily="34" charset="0"/>
              </a:rPr>
              <a:t>T</a:t>
            </a:r>
            <a:r>
              <a:rPr lang="zh-CN" altLang="en-US" sz="2200">
                <a:latin typeface="Calibri" pitchFamily="34" charset="0"/>
              </a:rPr>
              <a:t>是连通图</a:t>
            </a:r>
            <a:r>
              <a:rPr lang="en-US" altLang="zh-CN" sz="2200">
                <a:latin typeface="Calibri" pitchFamily="34" charset="0"/>
              </a:rPr>
              <a:t>G</a:t>
            </a:r>
            <a:r>
              <a:rPr lang="zh-CN" altLang="en-US" sz="2200">
                <a:latin typeface="Calibri" pitchFamily="34" charset="0"/>
              </a:rPr>
              <a:t>的一棵生成树，</a:t>
            </a:r>
            <a:r>
              <a:rPr lang="en-US" altLang="zh-CN" sz="2200">
                <a:latin typeface="Calibri" pitchFamily="34" charset="0"/>
              </a:rPr>
              <a:t>e</a:t>
            </a:r>
            <a:r>
              <a:rPr lang="zh-CN" altLang="en-US" sz="2200">
                <a:latin typeface="Calibri" pitchFamily="34" charset="0"/>
              </a:rPr>
              <a:t>为</a:t>
            </a:r>
            <a:r>
              <a:rPr lang="en-US" altLang="zh-CN" sz="2200">
                <a:latin typeface="Calibri" pitchFamily="34" charset="0"/>
              </a:rPr>
              <a:t>T</a:t>
            </a:r>
            <a:r>
              <a:rPr lang="zh-CN" altLang="en-US" sz="2200">
                <a:latin typeface="Calibri" pitchFamily="34" charset="0"/>
              </a:rPr>
              <a:t>的树枝，则</a:t>
            </a:r>
            <a:r>
              <a:rPr lang="en-US" altLang="zh-CN" sz="2200">
                <a:latin typeface="Calibri" pitchFamily="34" charset="0"/>
              </a:rPr>
              <a:t>G</a:t>
            </a:r>
            <a:r>
              <a:rPr lang="zh-CN" altLang="en-US" sz="2200">
                <a:latin typeface="Calibri" pitchFamily="34" charset="0"/>
              </a:rPr>
              <a:t>中存在只含树枝</a:t>
            </a:r>
            <a:r>
              <a:rPr lang="en-US" altLang="zh-CN" sz="2200">
                <a:latin typeface="Calibri" pitchFamily="34" charset="0"/>
              </a:rPr>
              <a:t>e</a:t>
            </a:r>
            <a:r>
              <a:rPr lang="zh-CN" altLang="en-US" sz="2200">
                <a:latin typeface="Calibri" pitchFamily="34" charset="0"/>
              </a:rPr>
              <a:t>，其余边都是弦的割集，且不同的树枝对应的割集也不同。</a:t>
            </a:r>
          </a:p>
        </p:txBody>
      </p:sp>
      <p:grpSp>
        <p:nvGrpSpPr>
          <p:cNvPr id="46" name="组合 45"/>
          <p:cNvGrpSpPr>
            <a:grpSpLocks/>
          </p:cNvGrpSpPr>
          <p:nvPr/>
        </p:nvGrpSpPr>
        <p:grpSpPr bwMode="auto">
          <a:xfrm>
            <a:off x="2776538" y="3000375"/>
            <a:ext cx="3509962" cy="3000375"/>
            <a:chOff x="714348" y="3071810"/>
            <a:chExt cx="3509897" cy="3000396"/>
          </a:xfrm>
        </p:grpSpPr>
        <p:grpSp>
          <p:nvGrpSpPr>
            <p:cNvPr id="204815" name="组合 5"/>
            <p:cNvGrpSpPr>
              <a:grpSpLocks/>
            </p:cNvGrpSpPr>
            <p:nvPr/>
          </p:nvGrpSpPr>
          <p:grpSpPr bwMode="auto">
            <a:xfrm>
              <a:off x="714348" y="3071810"/>
              <a:ext cx="3509897" cy="3000396"/>
              <a:chOff x="1071538" y="2000240"/>
              <a:chExt cx="4429156" cy="3786214"/>
            </a:xfrm>
          </p:grpSpPr>
          <p:sp>
            <p:nvSpPr>
              <p:cNvPr id="7" name="椭圆 6"/>
              <p:cNvSpPr/>
              <p:nvPr/>
            </p:nvSpPr>
            <p:spPr>
              <a:xfrm>
                <a:off x="1071538" y="3786190"/>
                <a:ext cx="357190" cy="357190"/>
              </a:xfrm>
              <a:prstGeom prst="ellipse">
                <a:avLst/>
              </a:prstGeom>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 name="椭圆 7"/>
              <p:cNvSpPr/>
              <p:nvPr/>
            </p:nvSpPr>
            <p:spPr>
              <a:xfrm>
                <a:off x="2143108" y="2786058"/>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 name="椭圆 8"/>
              <p:cNvSpPr/>
              <p:nvPr/>
            </p:nvSpPr>
            <p:spPr>
              <a:xfrm>
                <a:off x="2857488" y="3929066"/>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0" name="椭圆 9"/>
              <p:cNvSpPr/>
              <p:nvPr/>
            </p:nvSpPr>
            <p:spPr>
              <a:xfrm>
                <a:off x="2000232" y="5143512"/>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1" name="椭圆 10"/>
              <p:cNvSpPr/>
              <p:nvPr/>
            </p:nvSpPr>
            <p:spPr>
              <a:xfrm>
                <a:off x="3571868" y="307181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2" name="椭圆 11"/>
              <p:cNvSpPr/>
              <p:nvPr/>
            </p:nvSpPr>
            <p:spPr>
              <a:xfrm>
                <a:off x="3571868" y="485776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3" name="椭圆 12"/>
              <p:cNvSpPr/>
              <p:nvPr/>
            </p:nvSpPr>
            <p:spPr>
              <a:xfrm>
                <a:off x="3357554" y="200024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4" name="椭圆 13"/>
              <p:cNvSpPr/>
              <p:nvPr/>
            </p:nvSpPr>
            <p:spPr>
              <a:xfrm>
                <a:off x="4429124" y="414338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5" name="椭圆 14"/>
              <p:cNvSpPr/>
              <p:nvPr/>
            </p:nvSpPr>
            <p:spPr>
              <a:xfrm>
                <a:off x="4857752" y="5429264"/>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16" name="椭圆 15"/>
              <p:cNvSpPr/>
              <p:nvPr/>
            </p:nvSpPr>
            <p:spPr>
              <a:xfrm>
                <a:off x="5143504" y="2714620"/>
                <a:ext cx="357190" cy="357190"/>
              </a:xfrm>
              <a:prstGeom prst="ellipse">
                <a:avLst/>
              </a:prstGeom>
              <a:ln/>
            </p:spPr>
            <p:style>
              <a:lnRef idx="0">
                <a:schemeClr val="accent4"/>
              </a:lnRef>
              <a:fillRef idx="3">
                <a:schemeClr val="accent4"/>
              </a:fillRef>
              <a:effectRef idx="3">
                <a:schemeClr val="accent4"/>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17" name="直接连接符 16"/>
              <p:cNvCxnSpPr>
                <a:stCxn id="0" idx="7"/>
                <a:endCxn id="0" idx="3"/>
              </p:cNvCxnSpPr>
              <p:nvPr/>
            </p:nvCxnSpPr>
            <p:spPr>
              <a:xfrm rot="5400000" flipH="1" flipV="1">
                <a:off x="1411077" y="3054982"/>
                <a:ext cx="749230" cy="81932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18" name="直接连接符 17"/>
              <p:cNvCxnSpPr>
                <a:stCxn id="0" idx="7"/>
                <a:endCxn id="0" idx="3"/>
              </p:cNvCxnSpPr>
              <p:nvPr/>
            </p:nvCxnSpPr>
            <p:spPr>
              <a:xfrm rot="5400000" flipH="1" flipV="1">
                <a:off x="2662100" y="2090401"/>
                <a:ext cx="532875" cy="961554"/>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19" name="直接连接符 18"/>
              <p:cNvCxnSpPr>
                <a:stCxn id="0" idx="6"/>
                <a:endCxn id="0" idx="1"/>
              </p:cNvCxnSpPr>
              <p:nvPr/>
            </p:nvCxnSpPr>
            <p:spPr>
              <a:xfrm>
                <a:off x="3713807" y="2178533"/>
                <a:ext cx="1482395" cy="588967"/>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20" name="直接连接符 19"/>
              <p:cNvCxnSpPr>
                <a:stCxn id="0" idx="6"/>
                <a:endCxn id="0" idx="2"/>
              </p:cNvCxnSpPr>
              <p:nvPr/>
            </p:nvCxnSpPr>
            <p:spPr>
              <a:xfrm>
                <a:off x="1428114" y="3965466"/>
                <a:ext cx="1430311" cy="142233"/>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1" name="直接连接符 20"/>
              <p:cNvCxnSpPr>
                <a:stCxn id="0" idx="5"/>
                <a:endCxn id="0" idx="1"/>
              </p:cNvCxnSpPr>
              <p:nvPr/>
            </p:nvCxnSpPr>
            <p:spPr>
              <a:xfrm rot="16200000" flipH="1">
                <a:off x="2233404" y="3304386"/>
                <a:ext cx="891464" cy="462748"/>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22" name="直接连接符 21"/>
              <p:cNvCxnSpPr>
                <a:stCxn id="0" idx="5"/>
                <a:endCxn id="0" idx="1"/>
              </p:cNvCxnSpPr>
              <p:nvPr/>
            </p:nvCxnSpPr>
            <p:spPr>
              <a:xfrm rot="16200000" flipH="1">
                <a:off x="1162671" y="4305032"/>
                <a:ext cx="1103812" cy="67709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3" name="直接连接符 22"/>
              <p:cNvCxnSpPr>
                <a:stCxn id="0" idx="7"/>
                <a:endCxn id="0" idx="4"/>
              </p:cNvCxnSpPr>
              <p:nvPr/>
            </p:nvCxnSpPr>
            <p:spPr>
              <a:xfrm rot="5400000" flipH="1" flipV="1">
                <a:off x="2216376" y="4375148"/>
                <a:ext cx="909493" cy="731181"/>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24" name="直接连接符 23"/>
              <p:cNvCxnSpPr>
                <a:stCxn id="0" idx="5"/>
                <a:endCxn id="0" idx="1"/>
              </p:cNvCxnSpPr>
              <p:nvPr/>
            </p:nvCxnSpPr>
            <p:spPr>
              <a:xfrm rot="16200000" flipH="1">
                <a:off x="3054734" y="4342090"/>
                <a:ext cx="677111"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5" name="直接连接符 24"/>
              <p:cNvCxnSpPr>
                <a:stCxn id="0" idx="7"/>
                <a:endCxn id="0" idx="3"/>
              </p:cNvCxnSpPr>
              <p:nvPr/>
            </p:nvCxnSpPr>
            <p:spPr>
              <a:xfrm rot="5400000" flipH="1" flipV="1">
                <a:off x="3090793" y="3448624"/>
                <a:ext cx="604993" cy="460744"/>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6" name="直接连接符 25"/>
              <p:cNvCxnSpPr>
                <a:stCxn id="0" idx="5"/>
                <a:endCxn id="0" idx="1"/>
              </p:cNvCxnSpPr>
              <p:nvPr/>
            </p:nvCxnSpPr>
            <p:spPr>
              <a:xfrm rot="16200000" flipH="1">
                <a:off x="3768886" y="3483683"/>
                <a:ext cx="819344" cy="604978"/>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27" name="直接连接符 26"/>
              <p:cNvCxnSpPr>
                <a:stCxn id="0" idx="0"/>
                <a:endCxn id="0" idx="4"/>
              </p:cNvCxnSpPr>
              <p:nvPr/>
            </p:nvCxnSpPr>
            <p:spPr>
              <a:xfrm rot="16200000" flipV="1">
                <a:off x="3285105" y="2607240"/>
                <a:ext cx="715174" cy="21434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8" name="直接连接符 27"/>
              <p:cNvCxnSpPr>
                <a:stCxn id="0" idx="4"/>
                <a:endCxn id="0" idx="7"/>
              </p:cNvCxnSpPr>
              <p:nvPr/>
            </p:nvCxnSpPr>
            <p:spPr>
              <a:xfrm rot="5400000">
                <a:off x="4466009" y="3339446"/>
                <a:ext cx="1123844" cy="588952"/>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29" name="直接连接符 28"/>
              <p:cNvCxnSpPr>
                <a:stCxn id="0" idx="4"/>
                <a:endCxn id="0" idx="0"/>
              </p:cNvCxnSpPr>
              <p:nvPr/>
            </p:nvCxnSpPr>
            <p:spPr>
              <a:xfrm rot="16200000" flipH="1">
                <a:off x="4356835" y="4750759"/>
                <a:ext cx="929526" cy="428693"/>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30" name="直接连接符 29"/>
              <p:cNvCxnSpPr>
                <a:stCxn id="0" idx="5"/>
                <a:endCxn id="0" idx="2"/>
              </p:cNvCxnSpPr>
              <p:nvPr/>
            </p:nvCxnSpPr>
            <p:spPr>
              <a:xfrm rot="16200000" flipH="1">
                <a:off x="4144498" y="4895004"/>
                <a:ext cx="444730" cy="981586"/>
              </a:xfrm>
              <a:prstGeom prst="line">
                <a:avLst/>
              </a:prstGeom>
              <a:ln>
                <a:tailEnd type="none" w="sm" len="sm"/>
              </a:ln>
            </p:spPr>
            <p:style>
              <a:lnRef idx="3">
                <a:schemeClr val="dk1"/>
              </a:lnRef>
              <a:fillRef idx="0">
                <a:schemeClr val="dk1"/>
              </a:fillRef>
              <a:effectRef idx="2">
                <a:schemeClr val="dk1"/>
              </a:effectRef>
              <a:fontRef idx="minor">
                <a:schemeClr val="tx1"/>
              </a:fontRef>
            </p:style>
          </p:cxnSp>
          <p:cxnSp>
            <p:nvCxnSpPr>
              <p:cNvPr id="31" name="直接连接符 30"/>
              <p:cNvCxnSpPr>
                <a:stCxn id="0" idx="6"/>
                <a:endCxn id="0" idx="2"/>
              </p:cNvCxnSpPr>
              <p:nvPr/>
            </p:nvCxnSpPr>
            <p:spPr>
              <a:xfrm flipV="1">
                <a:off x="2357616" y="5037224"/>
                <a:ext cx="1213962" cy="284467"/>
              </a:xfrm>
              <a:prstGeom prst="line">
                <a:avLst/>
              </a:prstGeom>
              <a:ln>
                <a:solidFill>
                  <a:schemeClr val="bg2">
                    <a:lumMod val="90000"/>
                  </a:schemeClr>
                </a:solidFill>
                <a:prstDash val="dash"/>
                <a:tailEnd type="none" w="sm" len="sm"/>
              </a:ln>
            </p:spPr>
            <p:style>
              <a:lnRef idx="3">
                <a:schemeClr val="dk1"/>
              </a:lnRef>
              <a:fillRef idx="0">
                <a:schemeClr val="dk1"/>
              </a:fillRef>
              <a:effectRef idx="2">
                <a:schemeClr val="dk1"/>
              </a:effectRef>
              <a:fontRef idx="minor">
                <a:schemeClr val="tx1"/>
              </a:fontRef>
            </p:style>
          </p:cxnSp>
          <p:cxnSp>
            <p:nvCxnSpPr>
              <p:cNvPr id="32" name="直接连接符 31"/>
              <p:cNvCxnSpPr>
                <a:stCxn id="0" idx="7"/>
                <a:endCxn id="0" idx="3"/>
              </p:cNvCxnSpPr>
              <p:nvPr/>
            </p:nvCxnSpPr>
            <p:spPr>
              <a:xfrm rot="5400000" flipH="1" flipV="1">
                <a:off x="3947178" y="4377149"/>
                <a:ext cx="462760" cy="604978"/>
              </a:xfrm>
              <a:prstGeom prst="line">
                <a:avLst/>
              </a:prstGeom>
              <a:ln>
                <a:tailEnd type="none" w="sm" len="sm"/>
              </a:ln>
            </p:spPr>
            <p:style>
              <a:lnRef idx="3">
                <a:schemeClr val="dk1"/>
              </a:lnRef>
              <a:fillRef idx="0">
                <a:schemeClr val="dk1"/>
              </a:fillRef>
              <a:effectRef idx="2">
                <a:schemeClr val="dk1"/>
              </a:effectRef>
              <a:fontRef idx="minor">
                <a:schemeClr val="tx1"/>
              </a:fontRef>
            </p:style>
          </p:cxnSp>
        </p:grpSp>
        <p:grpSp>
          <p:nvGrpSpPr>
            <p:cNvPr id="204816" name="组合 32"/>
            <p:cNvGrpSpPr>
              <a:grpSpLocks/>
            </p:cNvGrpSpPr>
            <p:nvPr/>
          </p:nvGrpSpPr>
          <p:grpSpPr bwMode="auto">
            <a:xfrm>
              <a:off x="955951" y="3359632"/>
              <a:ext cx="3126766" cy="2575810"/>
              <a:chOff x="2589590" y="3211991"/>
              <a:chExt cx="3126766" cy="2575810"/>
            </a:xfrm>
          </p:grpSpPr>
          <p:grpSp>
            <p:nvGrpSpPr>
              <p:cNvPr id="204817" name="组合 64"/>
              <p:cNvGrpSpPr>
                <a:grpSpLocks/>
              </p:cNvGrpSpPr>
              <p:nvPr/>
            </p:nvGrpSpPr>
            <p:grpSpPr bwMode="auto">
              <a:xfrm>
                <a:off x="2589590" y="3793262"/>
                <a:ext cx="1173678" cy="1668020"/>
                <a:chOff x="2107118" y="2490559"/>
                <a:chExt cx="1173678" cy="1668020"/>
              </a:xfrm>
            </p:grpSpPr>
            <p:cxnSp>
              <p:nvCxnSpPr>
                <p:cNvPr id="43" name="直接连接符 42"/>
                <p:cNvCxnSpPr>
                  <a:stCxn id="0" idx="7"/>
                  <a:endCxn id="0" idx="3"/>
                </p:cNvCxnSpPr>
                <p:nvPr/>
              </p:nvCxnSpPr>
              <p:spPr>
                <a:xfrm rot="5400000" flipH="1" flipV="1">
                  <a:off x="2135378" y="2461268"/>
                  <a:ext cx="592141" cy="649275"/>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4" name="直接连接符 43"/>
                <p:cNvCxnSpPr>
                  <a:stCxn id="0" idx="6"/>
                  <a:endCxn id="0" idx="2"/>
                </p:cNvCxnSpPr>
                <p:nvPr/>
              </p:nvCxnSpPr>
              <p:spPr>
                <a:xfrm>
                  <a:off x="2148085" y="3181990"/>
                  <a:ext cx="1128691" cy="114301"/>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5" name="直接连接符 44"/>
                <p:cNvCxnSpPr>
                  <a:stCxn id="0" idx="5"/>
                  <a:endCxn id="0" idx="1"/>
                </p:cNvCxnSpPr>
                <p:nvPr/>
              </p:nvCxnSpPr>
              <p:spPr>
                <a:xfrm rot="16200000" flipH="1">
                  <a:off x="1936147" y="3452667"/>
                  <a:ext cx="876306" cy="534977"/>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204818" name="组合 68"/>
              <p:cNvGrpSpPr>
                <a:grpSpLocks/>
              </p:cNvGrpSpPr>
              <p:nvPr/>
            </p:nvGrpSpPr>
            <p:grpSpPr bwMode="auto">
              <a:xfrm>
                <a:off x="4004872" y="3211991"/>
                <a:ext cx="466036" cy="2022850"/>
                <a:chOff x="3151732" y="2048821"/>
                <a:chExt cx="466036" cy="2022850"/>
              </a:xfrm>
            </p:grpSpPr>
            <p:cxnSp>
              <p:nvCxnSpPr>
                <p:cNvPr id="40" name="直接连接符 39"/>
                <p:cNvCxnSpPr>
                  <a:stCxn id="0" idx="7"/>
                  <a:endCxn id="0" idx="3"/>
                </p:cNvCxnSpPr>
                <p:nvPr/>
              </p:nvCxnSpPr>
              <p:spPr>
                <a:xfrm rot="5400000" flipH="1" flipV="1">
                  <a:off x="3095012" y="2913537"/>
                  <a:ext cx="479428" cy="365118"/>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1" name="直接连接符 40"/>
                <p:cNvCxnSpPr>
                  <a:stCxn id="0" idx="5"/>
                  <a:endCxn id="0" idx="1"/>
                </p:cNvCxnSpPr>
                <p:nvPr/>
              </p:nvCxnSpPr>
              <p:spPr>
                <a:xfrm rot="16200000" flipH="1">
                  <a:off x="3066437" y="3621567"/>
                  <a:ext cx="536579" cy="365118"/>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42" name="直接连接符 41"/>
                <p:cNvCxnSpPr>
                  <a:stCxn id="0" idx="4"/>
                  <a:endCxn id="0" idx="0"/>
                </p:cNvCxnSpPr>
                <p:nvPr/>
              </p:nvCxnSpPr>
              <p:spPr>
                <a:xfrm rot="16200000" flipH="1">
                  <a:off x="3248995" y="2246781"/>
                  <a:ext cx="566741" cy="169859"/>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nvGrpSpPr>
              <p:cNvPr id="204819" name="组合 72"/>
              <p:cNvGrpSpPr>
                <a:grpSpLocks/>
              </p:cNvGrpSpPr>
              <p:nvPr/>
            </p:nvGrpSpPr>
            <p:grpSpPr bwMode="auto">
              <a:xfrm>
                <a:off x="4570983" y="3778102"/>
                <a:ext cx="1145373" cy="2009699"/>
                <a:chOff x="3569576" y="2479368"/>
                <a:chExt cx="1145373" cy="2009699"/>
              </a:xfrm>
            </p:grpSpPr>
            <p:cxnSp>
              <p:nvCxnSpPr>
                <p:cNvPr id="37" name="直接连接符 36"/>
                <p:cNvCxnSpPr>
                  <a:stCxn id="0" idx="7"/>
                  <a:endCxn id="0" idx="3"/>
                </p:cNvCxnSpPr>
                <p:nvPr/>
              </p:nvCxnSpPr>
              <p:spPr>
                <a:xfrm rot="5400000" flipH="1" flipV="1">
                  <a:off x="3625390" y="3513785"/>
                  <a:ext cx="366715" cy="479416"/>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38" name="直接连接符 37"/>
                <p:cNvCxnSpPr>
                  <a:stCxn id="0" idx="7"/>
                  <a:endCxn id="0" idx="4"/>
                </p:cNvCxnSpPr>
                <p:nvPr/>
              </p:nvCxnSpPr>
              <p:spPr>
                <a:xfrm rot="5400000" flipH="1" flipV="1">
                  <a:off x="4036538" y="2691454"/>
                  <a:ext cx="890594" cy="466716"/>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cxnSp>
              <p:nvCxnSpPr>
                <p:cNvPr id="39" name="直接连接符 38"/>
                <p:cNvCxnSpPr>
                  <a:stCxn id="0" idx="5"/>
                  <a:endCxn id="0" idx="2"/>
                </p:cNvCxnSpPr>
                <p:nvPr/>
              </p:nvCxnSpPr>
              <p:spPr>
                <a:xfrm rot="16200000" flipH="1">
                  <a:off x="3781756" y="3924161"/>
                  <a:ext cx="352427" cy="777861"/>
                </a:xfrm>
                <a:prstGeom prst="line">
                  <a:avLst/>
                </a:prstGeom>
                <a:ln w="76200">
                  <a:solidFill>
                    <a:srgbClr val="00B050"/>
                  </a:solidFill>
                  <a:tailEnd type="none" w="sm" len="sm"/>
                </a:ln>
              </p:spPr>
              <p:style>
                <a:lnRef idx="3">
                  <a:schemeClr val="dk1"/>
                </a:lnRef>
                <a:fillRef idx="0">
                  <a:schemeClr val="dk1"/>
                </a:fillRef>
                <a:effectRef idx="2">
                  <a:schemeClr val="dk1"/>
                </a:effectRef>
                <a:fontRef idx="minor">
                  <a:schemeClr val="tx1"/>
                </a:fontRef>
              </p:style>
            </p:cxnSp>
          </p:grpSp>
        </p:grpSp>
      </p:grpSp>
      <p:cxnSp>
        <p:nvCxnSpPr>
          <p:cNvPr id="48" name="直接连接符 47"/>
          <p:cNvCxnSpPr>
            <a:endCxn id="0" idx="0"/>
          </p:cNvCxnSpPr>
          <p:nvPr/>
        </p:nvCxnSpPr>
        <p:spPr>
          <a:xfrm rot="16200000" flipH="1">
            <a:off x="4525168" y="3475832"/>
            <a:ext cx="563563" cy="184150"/>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grpSp>
        <p:nvGrpSpPr>
          <p:cNvPr id="54" name="组合 53"/>
          <p:cNvGrpSpPr>
            <a:grpSpLocks/>
          </p:cNvGrpSpPr>
          <p:nvPr/>
        </p:nvGrpSpPr>
        <p:grpSpPr bwMode="auto">
          <a:xfrm>
            <a:off x="3867150" y="3141663"/>
            <a:ext cx="2178050" cy="522287"/>
            <a:chOff x="3867386" y="3141900"/>
            <a:chExt cx="2177523" cy="522650"/>
          </a:xfrm>
        </p:grpSpPr>
        <p:cxnSp>
          <p:nvCxnSpPr>
            <p:cNvPr id="50" name="直接连接符 49"/>
            <p:cNvCxnSpPr>
              <a:stCxn id="0" idx="7"/>
              <a:endCxn id="0" idx="3"/>
            </p:cNvCxnSpPr>
            <p:nvPr/>
          </p:nvCxnSpPr>
          <p:spPr>
            <a:xfrm rot="5400000" flipH="1" flipV="1">
              <a:off x="4037009" y="3072358"/>
              <a:ext cx="422568" cy="761816"/>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cxnSp>
          <p:nvCxnSpPr>
            <p:cNvPr id="53" name="直接连接符 52"/>
            <p:cNvCxnSpPr>
              <a:stCxn id="0" idx="6"/>
              <a:endCxn id="0" idx="1"/>
            </p:cNvCxnSpPr>
            <p:nvPr/>
          </p:nvCxnSpPr>
          <p:spPr>
            <a:xfrm>
              <a:off x="4870443" y="3141900"/>
              <a:ext cx="1174466" cy="465460"/>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grpSp>
      <p:cxnSp>
        <p:nvCxnSpPr>
          <p:cNvPr id="56" name="直接连接符 55"/>
          <p:cNvCxnSpPr>
            <a:stCxn id="0" idx="5"/>
            <a:endCxn id="0" idx="1"/>
          </p:cNvCxnSpPr>
          <p:nvPr/>
        </p:nvCxnSpPr>
        <p:spPr>
          <a:xfrm rot="16200000" flipH="1">
            <a:off x="4348163" y="4856163"/>
            <a:ext cx="536575" cy="365125"/>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grpSp>
        <p:nvGrpSpPr>
          <p:cNvPr id="64" name="组合 63"/>
          <p:cNvGrpSpPr>
            <a:grpSpLocks/>
          </p:cNvGrpSpPr>
          <p:nvPr/>
        </p:nvGrpSpPr>
        <p:grpSpPr bwMode="auto">
          <a:xfrm>
            <a:off x="3795713" y="3141663"/>
            <a:ext cx="2249487" cy="2490787"/>
            <a:chOff x="3795617" y="3141900"/>
            <a:chExt cx="2249292" cy="2490895"/>
          </a:xfrm>
        </p:grpSpPr>
        <p:cxnSp>
          <p:nvCxnSpPr>
            <p:cNvPr id="58" name="直接连接符 57"/>
            <p:cNvCxnSpPr>
              <a:stCxn id="0" idx="5"/>
              <a:endCxn id="0" idx="1"/>
            </p:cNvCxnSpPr>
            <p:nvPr/>
          </p:nvCxnSpPr>
          <p:spPr>
            <a:xfrm rot="16200000" flipH="1">
              <a:off x="4913872" y="4176232"/>
              <a:ext cx="649315" cy="479383"/>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cxnSp>
          <p:nvCxnSpPr>
            <p:cNvPr id="60" name="直接连接符 59"/>
            <p:cNvCxnSpPr>
              <a:stCxn id="0" idx="6"/>
              <a:endCxn id="0" idx="2"/>
            </p:cNvCxnSpPr>
            <p:nvPr/>
          </p:nvCxnSpPr>
          <p:spPr>
            <a:xfrm flipV="1">
              <a:off x="3795617" y="5405773"/>
              <a:ext cx="961942" cy="227022"/>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cxnSp>
          <p:nvCxnSpPr>
            <p:cNvPr id="62" name="直接连接符 61"/>
            <p:cNvCxnSpPr>
              <a:stCxn id="0" idx="6"/>
              <a:endCxn id="0" idx="1"/>
            </p:cNvCxnSpPr>
            <p:nvPr/>
          </p:nvCxnSpPr>
          <p:spPr>
            <a:xfrm>
              <a:off x="4871849" y="3141900"/>
              <a:ext cx="1173060" cy="466745"/>
            </a:xfrm>
            <a:prstGeom prst="line">
              <a:avLst/>
            </a:prstGeom>
            <a:ln w="76200">
              <a:solidFill>
                <a:srgbClr val="C00000"/>
              </a:solidFill>
              <a:tailEnd type="none" w="sm" len="sm"/>
            </a:ln>
          </p:spPr>
          <p:style>
            <a:lnRef idx="3">
              <a:schemeClr val="dk1"/>
            </a:lnRef>
            <a:fillRef idx="0">
              <a:schemeClr val="dk1"/>
            </a:fillRef>
            <a:effectRef idx="2">
              <a:schemeClr val="dk1"/>
            </a:effectRef>
            <a:fontRef idx="minor">
              <a:schemeClr val="tx1"/>
            </a:fontRef>
          </p:style>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p:stCondLst>
                              <p:cond delay="0"/>
                            </p:stCondLst>
                            <p:childTnLst>
                              <p:par>
                                <p:cTn id="13" presetID="26" presetClass="emph" presetSubtype="0" fill="hold" nodeType="afterEffect">
                                  <p:stCondLst>
                                    <p:cond delay="0"/>
                                  </p:stCondLst>
                                  <p:childTnLst>
                                    <p:animEffect transition="out" filter="fade">
                                      <p:cBhvr>
                                        <p:cTn id="14" dur="500" tmFilter="0, 0; .2, .5; .8, .5; 1, 0"/>
                                        <p:tgtEl>
                                          <p:spTgt spid="48"/>
                                        </p:tgtEl>
                                      </p:cBhvr>
                                    </p:animEffect>
                                    <p:animScale>
                                      <p:cBhvr>
                                        <p:cTn id="15" dur="250" autoRev="1" fill="hold"/>
                                        <p:tgtEl>
                                          <p:spTgt spid="48"/>
                                        </p:tgtEl>
                                      </p:cBhvr>
                                      <p:by x="105000" y="105000"/>
                                    </p:animScale>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8"/>
                                        </p:tgtEl>
                                      </p:cBhvr>
                                    </p:animEffect>
                                    <p:animScale>
                                      <p:cBhvr>
                                        <p:cTn id="19" dur="250" autoRev="1" fill="hold"/>
                                        <p:tgtEl>
                                          <p:spTgt spid="48"/>
                                        </p:tgtEl>
                                      </p:cBhvr>
                                      <p:by x="105000" y="105000"/>
                                    </p:animScale>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48"/>
                                        </p:tgtEl>
                                      </p:cBhvr>
                                    </p:animEffect>
                                    <p:animScale>
                                      <p:cBhvr>
                                        <p:cTn id="23" dur="250" autoRev="1" fill="hold"/>
                                        <p:tgtEl>
                                          <p:spTgt spid="48"/>
                                        </p:tgtEl>
                                      </p:cBhvr>
                                      <p:by x="105000" y="105000"/>
                                    </p:animScale>
                                  </p:childTnLst>
                                </p:cTn>
                              </p:par>
                            </p:childTnLst>
                          </p:cTn>
                        </p:par>
                        <p:par>
                          <p:cTn id="24" fill="hold">
                            <p:stCondLst>
                              <p:cond delay="1500"/>
                            </p:stCondLst>
                            <p:childTnLst>
                              <p:par>
                                <p:cTn id="25" presetID="26" presetClass="emph" presetSubtype="0" fill="hold" nodeType="afterEffect">
                                  <p:stCondLst>
                                    <p:cond delay="0"/>
                                  </p:stCondLst>
                                  <p:childTnLst>
                                    <p:animEffect transition="out" filter="fade">
                                      <p:cBhvr>
                                        <p:cTn id="26" dur="500" tmFilter="0, 0; .2, .5; .8, .5; 1, 0"/>
                                        <p:tgtEl>
                                          <p:spTgt spid="48"/>
                                        </p:tgtEl>
                                      </p:cBhvr>
                                    </p:animEffect>
                                    <p:animScale>
                                      <p:cBhvr>
                                        <p:cTn id="27" dur="250" autoRev="1" fill="hold"/>
                                        <p:tgtEl>
                                          <p:spTgt spid="4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childTnLst>
                          </p:cTn>
                        </p:par>
                        <p:par>
                          <p:cTn id="32" fill="hold">
                            <p:stCondLst>
                              <p:cond delay="0"/>
                            </p:stCondLst>
                            <p:childTnLst>
                              <p:par>
                                <p:cTn id="33" presetID="26" presetClass="emph" presetSubtype="0" fill="hold" nodeType="afterEffect">
                                  <p:stCondLst>
                                    <p:cond delay="0"/>
                                  </p:stCondLst>
                                  <p:childTnLst>
                                    <p:animEffect transition="out" filter="fade">
                                      <p:cBhvr>
                                        <p:cTn id="34" dur="500" tmFilter="0, 0; .2, .5; .8, .5; 1, 0"/>
                                        <p:tgtEl>
                                          <p:spTgt spid="54"/>
                                        </p:tgtEl>
                                      </p:cBhvr>
                                    </p:animEffect>
                                    <p:animScale>
                                      <p:cBhvr>
                                        <p:cTn id="35" dur="250" autoRev="1" fill="hold"/>
                                        <p:tgtEl>
                                          <p:spTgt spid="54"/>
                                        </p:tgtEl>
                                      </p:cBhvr>
                                      <p:by x="105000" y="105000"/>
                                    </p:animScale>
                                  </p:childTnLst>
                                </p:cTn>
                              </p:par>
                            </p:childTnLst>
                          </p:cTn>
                        </p:par>
                        <p:par>
                          <p:cTn id="36" fill="hold">
                            <p:stCondLst>
                              <p:cond delay="500"/>
                            </p:stCondLst>
                            <p:childTnLst>
                              <p:par>
                                <p:cTn id="37" presetID="26" presetClass="emph" presetSubtype="0" fill="hold" nodeType="afterEffect">
                                  <p:stCondLst>
                                    <p:cond delay="0"/>
                                  </p:stCondLst>
                                  <p:childTnLst>
                                    <p:animEffect transition="out" filter="fade">
                                      <p:cBhvr>
                                        <p:cTn id="38" dur="500" tmFilter="0, 0; .2, .5; .8, .5; 1, 0"/>
                                        <p:tgtEl>
                                          <p:spTgt spid="54"/>
                                        </p:tgtEl>
                                      </p:cBhvr>
                                    </p:animEffect>
                                    <p:animScale>
                                      <p:cBhvr>
                                        <p:cTn id="39" dur="250" autoRev="1" fill="hold"/>
                                        <p:tgtEl>
                                          <p:spTgt spid="54"/>
                                        </p:tgtEl>
                                      </p:cBhvr>
                                      <p:by x="105000" y="105000"/>
                                    </p:animScale>
                                  </p:childTnLst>
                                </p:cTn>
                              </p:par>
                            </p:childTnLst>
                          </p:cTn>
                        </p:par>
                        <p:par>
                          <p:cTn id="40" fill="hold">
                            <p:stCondLst>
                              <p:cond delay="1000"/>
                            </p:stCondLst>
                            <p:childTnLst>
                              <p:par>
                                <p:cTn id="41" presetID="26" presetClass="emph" presetSubtype="0" fill="hold" nodeType="afterEffect">
                                  <p:stCondLst>
                                    <p:cond delay="0"/>
                                  </p:stCondLst>
                                  <p:childTnLst>
                                    <p:animEffect transition="out" filter="fade">
                                      <p:cBhvr>
                                        <p:cTn id="42" dur="500" tmFilter="0, 0; .2, .5; .8, .5; 1, 0"/>
                                        <p:tgtEl>
                                          <p:spTgt spid="54"/>
                                        </p:tgtEl>
                                      </p:cBhvr>
                                    </p:animEffect>
                                    <p:animScale>
                                      <p:cBhvr>
                                        <p:cTn id="43" dur="250" autoRev="1" fill="hold"/>
                                        <p:tgtEl>
                                          <p:spTgt spid="54"/>
                                        </p:tgtEl>
                                      </p:cBhvr>
                                      <p:by x="105000" y="105000"/>
                                    </p:animScale>
                                  </p:childTnLst>
                                </p:cTn>
                              </p:par>
                            </p:childTnLst>
                          </p:cTn>
                        </p:par>
                        <p:par>
                          <p:cTn id="44" fill="hold">
                            <p:stCondLst>
                              <p:cond delay="1500"/>
                            </p:stCondLst>
                            <p:childTnLst>
                              <p:par>
                                <p:cTn id="45" presetID="26" presetClass="emph" presetSubtype="0" fill="hold" nodeType="afterEffect">
                                  <p:stCondLst>
                                    <p:cond delay="0"/>
                                  </p:stCondLst>
                                  <p:childTnLst>
                                    <p:animEffect transition="out" filter="fade">
                                      <p:cBhvr>
                                        <p:cTn id="46" dur="500" tmFilter="0, 0; .2, .5; .8, .5; 1, 0"/>
                                        <p:tgtEl>
                                          <p:spTgt spid="54"/>
                                        </p:tgtEl>
                                      </p:cBhvr>
                                    </p:animEffect>
                                    <p:animScale>
                                      <p:cBhvr>
                                        <p:cTn id="47" dur="250" autoRev="1" fill="hold"/>
                                        <p:tgtEl>
                                          <p:spTgt spid="54"/>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4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dissolve">
                                      <p:cBhvr>
                                        <p:cTn id="6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基本割集</a:t>
            </a:r>
          </a:p>
        </p:txBody>
      </p:sp>
      <p:sp>
        <p:nvSpPr>
          <p:cNvPr id="3" name="Rectangle 5" descr="新闻纸"/>
          <p:cNvSpPr>
            <a:spLocks noChangeArrowheads="1"/>
          </p:cNvSpPr>
          <p:nvPr/>
        </p:nvSpPr>
        <p:spPr bwMode="auto">
          <a:xfrm>
            <a:off x="214313" y="1285875"/>
            <a:ext cx="8715375" cy="1643063"/>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206851" name="Rectangle 3"/>
          <p:cNvSpPr txBox="1">
            <a:spLocks noChangeArrowheads="1"/>
          </p:cNvSpPr>
          <p:nvPr/>
        </p:nvSpPr>
        <p:spPr bwMode="auto">
          <a:xfrm>
            <a:off x="214313"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16.4</a:t>
            </a:r>
            <a:endParaRPr lang="zh-CN" altLang="en-US" sz="2200" b="1">
              <a:latin typeface="Calibri" pitchFamily="34" charset="0"/>
            </a:endParaRPr>
          </a:p>
        </p:txBody>
      </p:sp>
      <p:sp>
        <p:nvSpPr>
          <p:cNvPr id="206852" name="矩形 4"/>
          <p:cNvSpPr>
            <a:spLocks noChangeArrowheads="1"/>
          </p:cNvSpPr>
          <p:nvPr/>
        </p:nvSpPr>
        <p:spPr bwMode="auto">
          <a:xfrm>
            <a:off x="1643063" y="1411288"/>
            <a:ext cx="6858000" cy="1446212"/>
          </a:xfrm>
          <a:prstGeom prst="rect">
            <a:avLst/>
          </a:prstGeom>
          <a:noFill/>
          <a:ln w="9525">
            <a:noFill/>
            <a:miter lim="800000"/>
            <a:headEnd/>
            <a:tailEnd/>
          </a:ln>
        </p:spPr>
        <p:txBody>
          <a:bodyPr>
            <a:spAutoFit/>
          </a:bodyPr>
          <a:lstStyle/>
          <a:p>
            <a:r>
              <a:rPr lang="zh-CN" altLang="en-US" sz="2200" dirty="0">
                <a:latin typeface="Calibri" pitchFamily="34" charset="0"/>
              </a:rPr>
              <a:t>设</a:t>
            </a:r>
            <a:r>
              <a:rPr lang="en-US" altLang="zh-CN" sz="2200" dirty="0">
                <a:latin typeface="Calibri" pitchFamily="34" charset="0"/>
              </a:rPr>
              <a:t>T</a:t>
            </a:r>
            <a:r>
              <a:rPr lang="zh-CN" altLang="en-US" sz="2200" dirty="0">
                <a:latin typeface="Calibri" pitchFamily="34" charset="0"/>
              </a:rPr>
              <a:t>是</a:t>
            </a:r>
            <a:r>
              <a:rPr lang="en-US" altLang="zh-CN" sz="2200" dirty="0">
                <a:latin typeface="Calibri" pitchFamily="34" charset="0"/>
              </a:rPr>
              <a:t>n</a:t>
            </a:r>
            <a:r>
              <a:rPr lang="zh-CN" altLang="en-US" sz="2200" dirty="0">
                <a:latin typeface="Calibri" pitchFamily="34" charset="0"/>
              </a:rPr>
              <a:t>阶连通图</a:t>
            </a:r>
            <a:r>
              <a:rPr lang="en-US" altLang="zh-CN" sz="2200" dirty="0">
                <a:latin typeface="Calibri" pitchFamily="34" charset="0"/>
              </a:rPr>
              <a:t>G</a:t>
            </a:r>
            <a:r>
              <a:rPr lang="zh-CN" altLang="en-US" sz="2200" dirty="0">
                <a:latin typeface="Calibri" pitchFamily="34" charset="0"/>
              </a:rPr>
              <a:t>的一棵生成树</a:t>
            </a:r>
            <a:r>
              <a:rPr lang="en-US" altLang="zh-CN" sz="2200" dirty="0">
                <a:latin typeface="Calibri" pitchFamily="34" charset="0"/>
              </a:rPr>
              <a:t>,</a:t>
            </a:r>
            <a:r>
              <a:rPr lang="zh-CN" altLang="en-US" sz="2200" dirty="0">
                <a:latin typeface="Calibri" pitchFamily="34" charset="0"/>
              </a:rPr>
              <a:t>设</a:t>
            </a:r>
            <a:r>
              <a:rPr lang="en-US" altLang="zh-CN" sz="2200" dirty="0">
                <a:latin typeface="Calibri" pitchFamily="34" charset="0"/>
              </a:rPr>
              <a:t>e</a:t>
            </a:r>
            <a:r>
              <a:rPr lang="en-US" altLang="zh-CN" sz="2200" baseline="-25000" dirty="0">
                <a:latin typeface="Calibri" pitchFamily="34" charset="0"/>
              </a:rPr>
              <a:t> 1</a:t>
            </a:r>
            <a:r>
              <a:rPr lang="zh-CN" altLang="en-US" sz="2200" dirty="0">
                <a:latin typeface="Calibri" pitchFamily="34" charset="0"/>
              </a:rPr>
              <a:t> ，</a:t>
            </a:r>
            <a:r>
              <a:rPr lang="en-US" altLang="zh-CN" sz="2200" dirty="0">
                <a:latin typeface="Calibri" pitchFamily="34" charset="0"/>
              </a:rPr>
              <a:t>e</a:t>
            </a:r>
            <a:r>
              <a:rPr lang="en-US" altLang="zh-CN" sz="2200" baseline="-25000" dirty="0">
                <a:latin typeface="Calibri" pitchFamily="34" charset="0"/>
              </a:rPr>
              <a:t>2</a:t>
            </a:r>
            <a:r>
              <a:rPr lang="zh-CN" altLang="en-US" sz="2200" dirty="0">
                <a:latin typeface="Calibri" pitchFamily="34" charset="0"/>
              </a:rPr>
              <a:t>，</a:t>
            </a:r>
            <a:r>
              <a:rPr lang="en-US" altLang="zh-CN" sz="2200" dirty="0">
                <a:latin typeface="Calibri" pitchFamily="34" charset="0"/>
              </a:rPr>
              <a:t>…</a:t>
            </a:r>
            <a:r>
              <a:rPr lang="zh-CN" altLang="en-US" sz="2200" dirty="0">
                <a:latin typeface="Calibri" pitchFamily="34" charset="0"/>
              </a:rPr>
              <a:t>，</a:t>
            </a:r>
            <a:r>
              <a:rPr lang="en-US" altLang="zh-CN" sz="2200" dirty="0">
                <a:latin typeface="Calibri" pitchFamily="34" charset="0"/>
              </a:rPr>
              <a:t>e</a:t>
            </a:r>
            <a:r>
              <a:rPr lang="en-US" altLang="zh-CN" sz="2200" baseline="-25000" dirty="0">
                <a:latin typeface="Calibri" pitchFamily="34" charset="0"/>
              </a:rPr>
              <a:t>n-1</a:t>
            </a:r>
            <a:r>
              <a:rPr lang="zh-CN" altLang="en-US" sz="2200" dirty="0">
                <a:latin typeface="Calibri" pitchFamily="34" charset="0"/>
              </a:rPr>
              <a:t>为</a:t>
            </a:r>
            <a:r>
              <a:rPr lang="en-US" altLang="zh-CN" sz="2200" dirty="0">
                <a:latin typeface="Calibri" pitchFamily="34" charset="0"/>
              </a:rPr>
              <a:t>T</a:t>
            </a:r>
            <a:r>
              <a:rPr lang="zh-CN" altLang="en-US" sz="2200" dirty="0">
                <a:latin typeface="Calibri" pitchFamily="34" charset="0"/>
              </a:rPr>
              <a:t>的树枝，</a:t>
            </a:r>
            <a:r>
              <a:rPr lang="en-US" altLang="zh-CN" sz="2200" dirty="0">
                <a:latin typeface="Calibri" pitchFamily="34" charset="0"/>
              </a:rPr>
              <a:t>S</a:t>
            </a:r>
            <a:r>
              <a:rPr lang="en-US" altLang="zh-CN" sz="2200" baseline="-25000" dirty="0">
                <a:latin typeface="Calibri" pitchFamily="34" charset="0"/>
              </a:rPr>
              <a:t>i</a:t>
            </a:r>
            <a:r>
              <a:rPr lang="en-US" altLang="zh-CN" sz="2200" dirty="0">
                <a:latin typeface="Calibri" pitchFamily="34" charset="0"/>
              </a:rPr>
              <a:t>(i=1,2,.. ,n-1)</a:t>
            </a:r>
            <a:r>
              <a:rPr lang="zh-CN" altLang="en-US" sz="2200" dirty="0">
                <a:latin typeface="Calibri" pitchFamily="34" charset="0"/>
              </a:rPr>
              <a:t>是由树枝</a:t>
            </a:r>
            <a:r>
              <a:rPr lang="en-US" altLang="zh-CN" sz="2200" dirty="0" err="1">
                <a:latin typeface="Calibri" pitchFamily="34" charset="0"/>
              </a:rPr>
              <a:t>e</a:t>
            </a:r>
            <a:r>
              <a:rPr lang="en-US" altLang="zh-CN" sz="2200" baseline="-25000" dirty="0" err="1">
                <a:latin typeface="Calibri" pitchFamily="34" charset="0"/>
              </a:rPr>
              <a:t>i</a:t>
            </a:r>
            <a:r>
              <a:rPr lang="zh-CN" altLang="en-US" sz="2200" dirty="0">
                <a:latin typeface="Calibri" pitchFamily="34" charset="0"/>
              </a:rPr>
              <a:t>和弦构成的割集，则称</a:t>
            </a:r>
            <a:r>
              <a:rPr lang="en-US" altLang="zh-CN" sz="2200" dirty="0">
                <a:latin typeface="Calibri" pitchFamily="34" charset="0"/>
              </a:rPr>
              <a:t>S</a:t>
            </a:r>
            <a:r>
              <a:rPr lang="en-US" altLang="zh-CN" sz="2200" baseline="-25000" dirty="0">
                <a:latin typeface="Calibri" pitchFamily="34" charset="0"/>
              </a:rPr>
              <a:t>i</a:t>
            </a:r>
            <a:r>
              <a:rPr lang="zh-CN" altLang="en-US" sz="2200" dirty="0">
                <a:latin typeface="Calibri" pitchFamily="34" charset="0"/>
              </a:rPr>
              <a:t>是对应树枝</a:t>
            </a:r>
            <a:r>
              <a:rPr lang="en-US" altLang="zh-CN" sz="2200" dirty="0" err="1">
                <a:latin typeface="Calibri" pitchFamily="34" charset="0"/>
              </a:rPr>
              <a:t>e</a:t>
            </a:r>
            <a:r>
              <a:rPr lang="en-US" altLang="zh-CN" sz="2200" baseline="-25000" dirty="0" err="1">
                <a:latin typeface="Calibri" pitchFamily="34" charset="0"/>
              </a:rPr>
              <a:t>i</a:t>
            </a:r>
            <a:r>
              <a:rPr lang="zh-CN" altLang="en-US" sz="2200" dirty="0">
                <a:latin typeface="Calibri" pitchFamily="34" charset="0"/>
              </a:rPr>
              <a:t>的基本割集。称</a:t>
            </a:r>
            <a:r>
              <a:rPr lang="en-US" altLang="zh-CN" sz="2200" dirty="0">
                <a:latin typeface="Calibri" pitchFamily="34" charset="0"/>
              </a:rPr>
              <a:t>{S</a:t>
            </a:r>
            <a:r>
              <a:rPr lang="en-US" altLang="zh-CN" sz="2200" baseline="-25000" dirty="0">
                <a:latin typeface="Calibri" pitchFamily="34" charset="0"/>
              </a:rPr>
              <a:t>1</a:t>
            </a:r>
            <a:r>
              <a:rPr lang="en-US" altLang="zh-CN" sz="2200" dirty="0">
                <a:latin typeface="Calibri" pitchFamily="34" charset="0"/>
              </a:rPr>
              <a:t>,S</a:t>
            </a:r>
            <a:r>
              <a:rPr lang="en-US" altLang="zh-CN" sz="2200" baseline="-25000" dirty="0">
                <a:latin typeface="Calibri" pitchFamily="34" charset="0"/>
              </a:rPr>
              <a:t>2</a:t>
            </a:r>
            <a:r>
              <a:rPr lang="en-US" altLang="zh-CN" sz="2200" dirty="0">
                <a:latin typeface="Calibri" pitchFamily="34" charset="0"/>
              </a:rPr>
              <a:t>,…S</a:t>
            </a:r>
            <a:r>
              <a:rPr lang="en-US" altLang="zh-CN" sz="2200" baseline="-25000" dirty="0">
                <a:latin typeface="Calibri" pitchFamily="34" charset="0"/>
              </a:rPr>
              <a:t>n-1</a:t>
            </a:r>
            <a:r>
              <a:rPr lang="en-US" altLang="zh-CN" sz="2200" dirty="0">
                <a:latin typeface="Calibri" pitchFamily="34" charset="0"/>
              </a:rPr>
              <a:t>}</a:t>
            </a:r>
            <a:r>
              <a:rPr lang="zh-CN" altLang="en-US" sz="2200" dirty="0">
                <a:latin typeface="Calibri" pitchFamily="34" charset="0"/>
              </a:rPr>
              <a:t>为</a:t>
            </a:r>
            <a:r>
              <a:rPr lang="en-US" altLang="zh-CN" sz="2200" dirty="0">
                <a:latin typeface="Calibri" pitchFamily="34" charset="0"/>
              </a:rPr>
              <a:t>G</a:t>
            </a:r>
            <a:r>
              <a:rPr lang="zh-CN" altLang="en-US" sz="2200" dirty="0">
                <a:latin typeface="Calibri" pitchFamily="34" charset="0"/>
              </a:rPr>
              <a:t>对应</a:t>
            </a:r>
            <a:r>
              <a:rPr lang="en-US" altLang="zh-CN" sz="2200" dirty="0">
                <a:latin typeface="Calibri" pitchFamily="34" charset="0"/>
              </a:rPr>
              <a:t>T</a:t>
            </a:r>
            <a:r>
              <a:rPr lang="zh-CN" altLang="en-US" sz="2200" dirty="0">
                <a:latin typeface="Calibri" pitchFamily="34" charset="0"/>
              </a:rPr>
              <a:t>的基本割集系统</a:t>
            </a:r>
            <a:r>
              <a:rPr lang="en-US" altLang="zh-CN" sz="2200" dirty="0">
                <a:latin typeface="Calibri" pitchFamily="34" charset="0"/>
              </a:rPr>
              <a:t>,</a:t>
            </a:r>
            <a:r>
              <a:rPr lang="zh-CN" altLang="en-US" sz="2200" dirty="0">
                <a:latin typeface="Calibri" pitchFamily="34" charset="0"/>
              </a:rPr>
              <a:t>称</a:t>
            </a:r>
            <a:r>
              <a:rPr lang="en-US" altLang="zh-CN" sz="2200" dirty="0">
                <a:latin typeface="Calibri" pitchFamily="34" charset="0"/>
              </a:rPr>
              <a:t>n-1</a:t>
            </a:r>
            <a:r>
              <a:rPr lang="zh-CN" altLang="en-US" sz="2200" dirty="0">
                <a:latin typeface="Calibri" pitchFamily="34" charset="0"/>
              </a:rPr>
              <a:t>为</a:t>
            </a:r>
            <a:r>
              <a:rPr lang="en-US" altLang="zh-CN" sz="2200" dirty="0">
                <a:latin typeface="Calibri" pitchFamily="34" charset="0"/>
              </a:rPr>
              <a:t>G</a:t>
            </a:r>
            <a:r>
              <a:rPr lang="zh-CN" altLang="en-US" sz="2200" dirty="0">
                <a:latin typeface="Calibri" pitchFamily="34" charset="0"/>
              </a:rPr>
              <a:t>的割集秩，记作</a:t>
            </a:r>
            <a:r>
              <a:rPr lang="el-GR" altLang="zh-CN" sz="2200" dirty="0">
                <a:latin typeface="Arial Unicode MS" pitchFamily="34" charset="-122"/>
                <a:ea typeface="Arial Unicode MS" pitchFamily="34" charset="-122"/>
                <a:cs typeface="Arial Unicode MS" pitchFamily="34" charset="-122"/>
              </a:rPr>
              <a:t>η</a:t>
            </a:r>
            <a:r>
              <a:rPr lang="en-US" altLang="zh-CN" sz="2200" dirty="0">
                <a:latin typeface="Arial Unicode MS" pitchFamily="34" charset="-122"/>
                <a:ea typeface="Arial Unicode MS" pitchFamily="34" charset="-122"/>
                <a:cs typeface="Arial Unicode MS" pitchFamily="34" charset="-122"/>
              </a:rPr>
              <a:t>(G)</a:t>
            </a:r>
            <a:r>
              <a:rPr lang="zh-CN" altLang="en-US" sz="2200" dirty="0">
                <a:latin typeface="Arial Unicode MS" pitchFamily="34" charset="-122"/>
                <a:ea typeface="Arial Unicode MS" pitchFamily="34" charset="-122"/>
                <a:cs typeface="Arial Unicode MS" pitchFamily="34" charset="-122"/>
              </a:rPr>
              <a:t>。</a:t>
            </a:r>
            <a:endParaRPr lang="zh-CN" altLang="en-US" sz="2200" baseline="-25000" dirty="0">
              <a:latin typeface="Calibri" pitchFamily="34" charset="0"/>
            </a:endParaRPr>
          </a:p>
        </p:txBody>
      </p:sp>
      <p:sp>
        <p:nvSpPr>
          <p:cNvPr id="6" name="TextBox 5"/>
          <p:cNvSpPr txBox="1"/>
          <p:nvPr/>
        </p:nvSpPr>
        <p:spPr>
          <a:xfrm>
            <a:off x="2786050" y="4214818"/>
            <a:ext cx="3786214" cy="7694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latin typeface="方正少儿简体" pitchFamily="65" charset="-122"/>
                <a:ea typeface="方正少儿简体" pitchFamily="65" charset="-122"/>
              </a:rPr>
              <a:t>不同的生成树对应的基本割集系统形态各异、数量相同。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标题 1"/>
          <p:cNvSpPr>
            <a:spLocks noGrp="1"/>
          </p:cNvSpPr>
          <p:nvPr>
            <p:ph type="title" idx="4294967295"/>
          </p:nvPr>
        </p:nvSpPr>
        <p:spPr>
          <a:xfrm>
            <a:off x="457200" y="274638"/>
            <a:ext cx="8229600" cy="850900"/>
          </a:xfrm>
        </p:spPr>
        <p:txBody>
          <a:bodyPr/>
          <a:lstStyle/>
          <a:p>
            <a:pPr algn="l"/>
            <a:r>
              <a:rPr lang="zh-CN" altLang="en-US" smtClean="0"/>
              <a:t>例题</a:t>
            </a:r>
          </a:p>
        </p:txBody>
      </p:sp>
      <p:sp>
        <p:nvSpPr>
          <p:cNvPr id="185346" name="Rectangle 8"/>
          <p:cNvSpPr>
            <a:spLocks noChangeArrowheads="1"/>
          </p:cNvSpPr>
          <p:nvPr/>
        </p:nvSpPr>
        <p:spPr bwMode="auto">
          <a:xfrm>
            <a:off x="438375" y="4438402"/>
            <a:ext cx="8137525" cy="1692771"/>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000" dirty="0">
                <a:latin typeface="+mn-lt"/>
                <a:ea typeface="+mn-ea"/>
                <a:cs typeface="+mn-cs"/>
              </a:rPr>
              <a:t>弦</a:t>
            </a:r>
            <a:r>
              <a:rPr lang="en-US" altLang="zh-CN" sz="2000" dirty="0">
                <a:latin typeface="+mn-lt"/>
                <a:ea typeface="+mn-ea"/>
                <a:cs typeface="+mn-cs"/>
              </a:rPr>
              <a:t>e, f, g</a:t>
            </a:r>
            <a:r>
              <a:rPr lang="zh-CN" altLang="en-US" sz="2000" dirty="0">
                <a:latin typeface="+mn-lt"/>
                <a:ea typeface="+mn-ea"/>
                <a:cs typeface="+mn-cs"/>
              </a:rPr>
              <a:t>对应的基本回路分别为</a:t>
            </a:r>
          </a:p>
          <a:p>
            <a:pPr fontAlgn="auto">
              <a:spcBef>
                <a:spcPts val="0"/>
              </a:spcBef>
              <a:spcAft>
                <a:spcPts val="0"/>
              </a:spcAft>
            </a:pPr>
            <a:r>
              <a:rPr lang="zh-CN" altLang="en-US" sz="2000" dirty="0">
                <a:latin typeface="+mn-lt"/>
                <a:ea typeface="+mn-ea"/>
                <a:cs typeface="+mn-cs"/>
              </a:rPr>
              <a:t>           </a:t>
            </a:r>
            <a:r>
              <a:rPr lang="en-US" altLang="zh-CN" sz="2000" dirty="0" err="1">
                <a:latin typeface="+mn-lt"/>
                <a:ea typeface="+mn-ea"/>
                <a:cs typeface="+mn-cs"/>
              </a:rPr>
              <a:t>C</a:t>
            </a:r>
            <a:r>
              <a:rPr lang="en-US" altLang="zh-CN" sz="2000" baseline="-25000" dirty="0" err="1">
                <a:latin typeface="+mn-lt"/>
                <a:ea typeface="+mn-ea"/>
                <a:cs typeface="+mn-cs"/>
              </a:rPr>
              <a:t>e</a:t>
            </a:r>
            <a:r>
              <a:rPr lang="en-US" altLang="zh-CN" sz="2000" dirty="0">
                <a:latin typeface="+mn-lt"/>
                <a:ea typeface="+mn-ea"/>
                <a:cs typeface="+mn-cs"/>
              </a:rPr>
              <a:t>=e b c, </a:t>
            </a:r>
            <a:r>
              <a:rPr lang="en-US" altLang="zh-CN" sz="2000" dirty="0" err="1">
                <a:latin typeface="+mn-lt"/>
                <a:ea typeface="+mn-ea"/>
                <a:cs typeface="+mn-cs"/>
              </a:rPr>
              <a:t>C</a:t>
            </a:r>
            <a:r>
              <a:rPr lang="en-US" altLang="zh-CN" sz="2000" baseline="-25000" dirty="0" err="1">
                <a:latin typeface="+mn-lt"/>
                <a:ea typeface="+mn-ea"/>
                <a:cs typeface="+mn-cs"/>
              </a:rPr>
              <a:t>f</a:t>
            </a:r>
            <a:r>
              <a:rPr lang="en-US" altLang="zh-CN" sz="2000" dirty="0">
                <a:latin typeface="+mn-lt"/>
                <a:ea typeface="+mn-ea"/>
                <a:cs typeface="+mn-cs"/>
              </a:rPr>
              <a:t>=f a b c, C</a:t>
            </a:r>
            <a:r>
              <a:rPr lang="en-US" altLang="zh-CN" sz="2000" baseline="-25000" dirty="0">
                <a:latin typeface="+mn-lt"/>
                <a:ea typeface="+mn-ea"/>
                <a:cs typeface="+mn-cs"/>
              </a:rPr>
              <a:t>g</a:t>
            </a:r>
            <a:r>
              <a:rPr lang="en-US" altLang="zh-CN" sz="2000" dirty="0">
                <a:latin typeface="+mn-lt"/>
                <a:ea typeface="+mn-ea"/>
                <a:cs typeface="+mn-cs"/>
              </a:rPr>
              <a:t>=g a b c </a:t>
            </a:r>
            <a:r>
              <a:rPr lang="en-US" altLang="zh-CN" sz="2000" dirty="0" smtClean="0">
                <a:latin typeface="+mn-lt"/>
                <a:ea typeface="+mn-ea"/>
                <a:cs typeface="+mn-cs"/>
              </a:rPr>
              <a:t>d. </a:t>
            </a:r>
            <a:endParaRPr lang="en-US" altLang="zh-CN" sz="2000" dirty="0">
              <a:latin typeface="+mn-lt"/>
              <a:ea typeface="+mn-ea"/>
              <a:cs typeface="+mn-cs"/>
            </a:endParaRPr>
          </a:p>
          <a:p>
            <a:pPr fontAlgn="auto">
              <a:spcBef>
                <a:spcPts val="0"/>
              </a:spcBef>
              <a:spcAft>
                <a:spcPts val="0"/>
              </a:spcAft>
            </a:pPr>
            <a:r>
              <a:rPr lang="zh-CN" altLang="en-US" sz="2000" dirty="0">
                <a:latin typeface="+mn-lt"/>
                <a:ea typeface="+mn-ea"/>
                <a:cs typeface="+mn-cs"/>
              </a:rPr>
              <a:t>树枝</a:t>
            </a:r>
            <a:r>
              <a:rPr lang="en-US" altLang="zh-CN" sz="2000" dirty="0">
                <a:latin typeface="+mn-lt"/>
                <a:ea typeface="+mn-ea"/>
                <a:cs typeface="+mn-cs"/>
              </a:rPr>
              <a:t>a, b, c, d</a:t>
            </a:r>
            <a:r>
              <a:rPr lang="zh-CN" altLang="en-US" sz="2000" dirty="0">
                <a:latin typeface="+mn-lt"/>
                <a:ea typeface="+mn-ea"/>
                <a:cs typeface="+mn-cs"/>
              </a:rPr>
              <a:t>对应的基本割集分别为</a:t>
            </a:r>
          </a:p>
          <a:p>
            <a:pPr fontAlgn="auto">
              <a:spcBef>
                <a:spcPts val="0"/>
              </a:spcBef>
              <a:spcAft>
                <a:spcPts val="0"/>
              </a:spcAft>
            </a:pPr>
            <a:r>
              <a:rPr lang="zh-CN" altLang="en-US" sz="2000" dirty="0">
                <a:latin typeface="+mn-lt"/>
                <a:ea typeface="+mn-ea"/>
                <a:cs typeface="+mn-cs"/>
              </a:rPr>
              <a:t>          </a:t>
            </a:r>
            <a:r>
              <a:rPr lang="en-US" altLang="zh-CN" sz="2000" dirty="0">
                <a:latin typeface="+mn-lt"/>
                <a:ea typeface="+mn-ea"/>
                <a:cs typeface="+mn-cs"/>
              </a:rPr>
              <a:t>S</a:t>
            </a:r>
            <a:r>
              <a:rPr lang="en-US" altLang="zh-CN" sz="2000" baseline="-25000" dirty="0">
                <a:latin typeface="+mn-lt"/>
                <a:ea typeface="+mn-ea"/>
                <a:cs typeface="+mn-cs"/>
              </a:rPr>
              <a:t>a</a:t>
            </a:r>
            <a:r>
              <a:rPr lang="en-US" altLang="zh-CN" sz="2000" dirty="0">
                <a:latin typeface="+mn-lt"/>
                <a:ea typeface="+mn-ea"/>
                <a:cs typeface="+mn-cs"/>
              </a:rPr>
              <a:t>={a, f, g}, </a:t>
            </a:r>
            <a:r>
              <a:rPr lang="en-US" altLang="zh-CN" sz="2000" dirty="0" err="1">
                <a:latin typeface="+mn-lt"/>
                <a:ea typeface="+mn-ea"/>
                <a:cs typeface="+mn-cs"/>
              </a:rPr>
              <a:t>S</a:t>
            </a:r>
            <a:r>
              <a:rPr lang="en-US" altLang="zh-CN" sz="2000" baseline="-25000" dirty="0" err="1">
                <a:latin typeface="+mn-lt"/>
                <a:ea typeface="+mn-ea"/>
                <a:cs typeface="+mn-cs"/>
              </a:rPr>
              <a:t>b</a:t>
            </a:r>
            <a:r>
              <a:rPr lang="en-US" altLang="zh-CN" sz="2000" dirty="0">
                <a:latin typeface="+mn-lt"/>
                <a:ea typeface="+mn-ea"/>
                <a:cs typeface="+mn-cs"/>
              </a:rPr>
              <a:t>={b, e, f, g}, </a:t>
            </a:r>
            <a:r>
              <a:rPr lang="en-US" altLang="zh-CN" sz="2000" dirty="0" err="1">
                <a:latin typeface="+mn-lt"/>
                <a:ea typeface="+mn-ea"/>
                <a:cs typeface="+mn-cs"/>
              </a:rPr>
              <a:t>S</a:t>
            </a:r>
            <a:r>
              <a:rPr lang="en-US" altLang="zh-CN" sz="2000" baseline="-25000" dirty="0" err="1">
                <a:latin typeface="+mn-lt"/>
                <a:ea typeface="+mn-ea"/>
                <a:cs typeface="+mn-cs"/>
              </a:rPr>
              <a:t>c</a:t>
            </a:r>
            <a:r>
              <a:rPr lang="en-US" altLang="zh-CN" sz="2000" dirty="0">
                <a:latin typeface="+mn-lt"/>
                <a:ea typeface="+mn-ea"/>
                <a:cs typeface="+mn-cs"/>
              </a:rPr>
              <a:t>={c, e, f g}, </a:t>
            </a:r>
            <a:r>
              <a:rPr lang="en-US" altLang="zh-CN" sz="2000" dirty="0" err="1">
                <a:latin typeface="+mn-lt"/>
                <a:ea typeface="+mn-ea"/>
                <a:cs typeface="+mn-cs"/>
              </a:rPr>
              <a:t>S</a:t>
            </a:r>
            <a:r>
              <a:rPr lang="en-US" altLang="zh-CN" sz="2000" baseline="-25000" dirty="0" err="1">
                <a:latin typeface="+mn-lt"/>
                <a:ea typeface="+mn-ea"/>
                <a:cs typeface="+mn-cs"/>
              </a:rPr>
              <a:t>d</a:t>
            </a:r>
            <a:r>
              <a:rPr lang="en-US" altLang="zh-CN" sz="2000" dirty="0">
                <a:latin typeface="+mn-lt"/>
                <a:ea typeface="+mn-ea"/>
                <a:cs typeface="+mn-cs"/>
              </a:rPr>
              <a:t>={d, g}, </a:t>
            </a:r>
          </a:p>
        </p:txBody>
      </p:sp>
      <p:sp>
        <p:nvSpPr>
          <p:cNvPr id="185347" name="Rectangle 9"/>
          <p:cNvSpPr>
            <a:spLocks noChangeArrowheads="1"/>
          </p:cNvSpPr>
          <p:nvPr/>
        </p:nvSpPr>
        <p:spPr bwMode="auto">
          <a:xfrm>
            <a:off x="458788" y="1341438"/>
            <a:ext cx="7237879" cy="369332"/>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000" dirty="0">
                <a:latin typeface="+mn-lt"/>
                <a:ea typeface="+mn-ea"/>
                <a:cs typeface="+mn-cs"/>
              </a:rPr>
              <a:t>下实线边所示为生成树，求基本回路系统与基本割集系统</a:t>
            </a:r>
          </a:p>
        </p:txBody>
      </p:sp>
      <p:pic>
        <p:nvPicPr>
          <p:cNvPr id="185348" name="Picture 10" descr="16-5"/>
          <p:cNvPicPr>
            <a:picLocks noChangeAspect="1" noChangeArrowheads="1"/>
          </p:cNvPicPr>
          <p:nvPr/>
        </p:nvPicPr>
        <p:blipFill>
          <a:blip r:embed="rId3"/>
          <a:srcRect t="5997" b="26190"/>
          <a:stretch>
            <a:fillRect/>
          </a:stretch>
        </p:blipFill>
        <p:spPr bwMode="auto">
          <a:xfrm>
            <a:off x="2411413" y="1844675"/>
            <a:ext cx="3600450" cy="24415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646331"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a:t>
            </a:r>
          </a:p>
        </p:txBody>
      </p:sp>
      <p:sp>
        <p:nvSpPr>
          <p:cNvPr id="3" name="Rectangle 5" descr="新闻纸"/>
          <p:cNvSpPr>
            <a:spLocks noChangeArrowheads="1"/>
          </p:cNvSpPr>
          <p:nvPr/>
        </p:nvSpPr>
        <p:spPr bwMode="auto">
          <a:xfrm>
            <a:off x="285750" y="1285875"/>
            <a:ext cx="8429625" cy="1643063"/>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5363" name="Rectangle 3"/>
          <p:cNvSpPr txBox="1">
            <a:spLocks noChangeArrowheads="1"/>
          </p:cNvSpPr>
          <p:nvPr/>
        </p:nvSpPr>
        <p:spPr bwMode="auto">
          <a:xfrm>
            <a:off x="357188"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16.1</a:t>
            </a:r>
            <a:endParaRPr lang="zh-CN" altLang="en-US" sz="2200" b="1">
              <a:latin typeface="Calibri" pitchFamily="34" charset="0"/>
            </a:endParaRPr>
          </a:p>
        </p:txBody>
      </p:sp>
      <p:sp>
        <p:nvSpPr>
          <p:cNvPr id="15364" name="TextBox 4"/>
          <p:cNvSpPr txBox="1">
            <a:spLocks noChangeArrowheads="1"/>
          </p:cNvSpPr>
          <p:nvPr/>
        </p:nvSpPr>
        <p:spPr bwMode="auto">
          <a:xfrm>
            <a:off x="1714500" y="1357313"/>
            <a:ext cx="6929438" cy="1446212"/>
          </a:xfrm>
          <a:prstGeom prst="rect">
            <a:avLst/>
          </a:prstGeom>
          <a:noFill/>
          <a:ln w="9525">
            <a:noFill/>
            <a:miter lim="800000"/>
            <a:headEnd/>
            <a:tailEnd/>
          </a:ln>
        </p:spPr>
        <p:txBody>
          <a:bodyPr>
            <a:spAutoFit/>
          </a:bodyPr>
          <a:lstStyle/>
          <a:p>
            <a:r>
              <a:rPr lang="zh-CN" altLang="en-US" sz="2200">
                <a:latin typeface="Calibri" pitchFamily="34" charset="0"/>
              </a:rPr>
              <a:t>连通无回路的无向图称为无向树，简称为树。每个连通分支都是树的无向图称为森林。平凡图称为平凡树。在无向树中，悬挂顶点称为树叶，度数大于或等于</a:t>
            </a:r>
            <a:r>
              <a:rPr lang="en-US" altLang="zh-CN" sz="2200">
                <a:latin typeface="Calibri" pitchFamily="34" charset="0"/>
              </a:rPr>
              <a:t>2</a:t>
            </a:r>
            <a:r>
              <a:rPr lang="zh-CN" altLang="en-US" sz="2200">
                <a:latin typeface="Calibri" pitchFamily="34" charset="0"/>
              </a:rPr>
              <a:t>的顶点称为分支点。</a:t>
            </a:r>
          </a:p>
        </p:txBody>
      </p:sp>
      <p:sp>
        <p:nvSpPr>
          <p:cNvPr id="6" name="椭圆 5"/>
          <p:cNvSpPr/>
          <p:nvPr/>
        </p:nvSpPr>
        <p:spPr>
          <a:xfrm>
            <a:off x="2786050" y="4429132"/>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grpSp>
        <p:nvGrpSpPr>
          <p:cNvPr id="63" name="组合 62"/>
          <p:cNvGrpSpPr>
            <a:grpSpLocks/>
          </p:cNvGrpSpPr>
          <p:nvPr/>
        </p:nvGrpSpPr>
        <p:grpSpPr bwMode="auto">
          <a:xfrm>
            <a:off x="1714500" y="3500438"/>
            <a:ext cx="2714625" cy="2428875"/>
            <a:chOff x="3000364" y="3500438"/>
            <a:chExt cx="2714644" cy="2428892"/>
          </a:xfrm>
        </p:grpSpPr>
        <p:sp>
          <p:nvSpPr>
            <p:cNvPr id="19" name="椭圆 18"/>
            <p:cNvSpPr/>
            <p:nvPr/>
          </p:nvSpPr>
          <p:spPr>
            <a:xfrm>
              <a:off x="3214678" y="4357694"/>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0" name="椭圆 19"/>
            <p:cNvSpPr/>
            <p:nvPr/>
          </p:nvSpPr>
          <p:spPr>
            <a:xfrm>
              <a:off x="3929058" y="3500438"/>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1" name="椭圆 20"/>
            <p:cNvSpPr/>
            <p:nvPr/>
          </p:nvSpPr>
          <p:spPr>
            <a:xfrm>
              <a:off x="3071802" y="3643314"/>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2" name="椭圆 21"/>
            <p:cNvSpPr/>
            <p:nvPr/>
          </p:nvSpPr>
          <p:spPr>
            <a:xfrm>
              <a:off x="3000364" y="5072074"/>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3" name="椭圆 22"/>
            <p:cNvSpPr/>
            <p:nvPr/>
          </p:nvSpPr>
          <p:spPr>
            <a:xfrm>
              <a:off x="3857620" y="5715016"/>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4" name="椭圆 23"/>
            <p:cNvSpPr/>
            <p:nvPr/>
          </p:nvSpPr>
          <p:spPr>
            <a:xfrm>
              <a:off x="4857752" y="3857628"/>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25" name="椭圆 24"/>
            <p:cNvSpPr/>
            <p:nvPr/>
          </p:nvSpPr>
          <p:spPr>
            <a:xfrm>
              <a:off x="5214942" y="5143512"/>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27" name="直接连接符 26"/>
            <p:cNvCxnSpPr>
              <a:stCxn id="0" idx="7"/>
              <a:endCxn id="0" idx="3"/>
            </p:cNvCxnSpPr>
            <p:nvPr/>
          </p:nvCxnSpPr>
          <p:spPr>
            <a:xfrm rot="5400000" flipH="1" flipV="1">
              <a:off x="3682995" y="3754439"/>
              <a:ext cx="349252" cy="206376"/>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30" name="直接连接符 29"/>
            <p:cNvCxnSpPr>
              <a:stCxn id="0" idx="5"/>
              <a:endCxn id="0" idx="1"/>
            </p:cNvCxnSpPr>
            <p:nvPr/>
          </p:nvCxnSpPr>
          <p:spPr>
            <a:xfrm rot="16200000" flipH="1">
              <a:off x="3325803" y="3754440"/>
              <a:ext cx="206376" cy="349252"/>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32" name="直接连接符 31"/>
            <p:cNvCxnSpPr>
              <a:stCxn id="0" idx="3"/>
              <a:endCxn id="0" idx="7"/>
            </p:cNvCxnSpPr>
            <p:nvPr/>
          </p:nvCxnSpPr>
          <p:spPr>
            <a:xfrm rot="5400000">
              <a:off x="3397242" y="4183068"/>
              <a:ext cx="206376" cy="206376"/>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34" name="直接连接符 33"/>
            <p:cNvCxnSpPr>
              <a:stCxn id="0" idx="2"/>
              <a:endCxn id="0" idx="6"/>
            </p:cNvCxnSpPr>
            <p:nvPr/>
          </p:nvCxnSpPr>
          <p:spPr>
            <a:xfrm rot="10800000">
              <a:off x="3214679" y="5180025"/>
              <a:ext cx="428628" cy="71437"/>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36" name="直接连接符 35"/>
            <p:cNvCxnSpPr>
              <a:stCxn id="0" idx="4"/>
              <a:endCxn id="0" idx="0"/>
            </p:cNvCxnSpPr>
            <p:nvPr/>
          </p:nvCxnSpPr>
          <p:spPr>
            <a:xfrm rot="16200000" flipH="1">
              <a:off x="3679819" y="5429265"/>
              <a:ext cx="357189" cy="214313"/>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38" name="直接连接符 37"/>
            <p:cNvCxnSpPr>
              <a:stCxn id="0" idx="0"/>
              <a:endCxn id="0" idx="4"/>
            </p:cNvCxnSpPr>
            <p:nvPr/>
          </p:nvCxnSpPr>
          <p:spPr>
            <a:xfrm rot="5400000" flipH="1" flipV="1">
              <a:off x="4786315" y="4251330"/>
              <a:ext cx="357191" cy="1587"/>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40" name="直接连接符 39"/>
            <p:cNvCxnSpPr>
              <a:stCxn id="0" idx="5"/>
              <a:endCxn id="0" idx="1"/>
            </p:cNvCxnSpPr>
            <p:nvPr/>
          </p:nvCxnSpPr>
          <p:spPr>
            <a:xfrm rot="16200000" flipH="1">
              <a:off x="4861722" y="4790290"/>
              <a:ext cx="563566" cy="206376"/>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sp>
          <p:nvSpPr>
            <p:cNvPr id="45" name="椭圆 44"/>
            <p:cNvSpPr/>
            <p:nvPr/>
          </p:nvSpPr>
          <p:spPr>
            <a:xfrm>
              <a:off x="5500694" y="4357694"/>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55" name="直接连接符 54"/>
            <p:cNvCxnSpPr>
              <a:stCxn id="0" idx="2"/>
              <a:endCxn id="0" idx="6"/>
            </p:cNvCxnSpPr>
            <p:nvPr/>
          </p:nvCxnSpPr>
          <p:spPr>
            <a:xfrm rot="10800000" flipV="1">
              <a:off x="5072067" y="4465645"/>
              <a:ext cx="428628" cy="71437"/>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grpSp>
      <p:grpSp>
        <p:nvGrpSpPr>
          <p:cNvPr id="62" name="组合 61"/>
          <p:cNvGrpSpPr>
            <a:grpSpLocks/>
          </p:cNvGrpSpPr>
          <p:nvPr/>
        </p:nvGrpSpPr>
        <p:grpSpPr bwMode="auto">
          <a:xfrm>
            <a:off x="2286000" y="4000500"/>
            <a:ext cx="1500188" cy="1357313"/>
            <a:chOff x="3571868" y="4000504"/>
            <a:chExt cx="1500198" cy="1357322"/>
          </a:xfrm>
        </p:grpSpPr>
        <p:sp>
          <p:nvSpPr>
            <p:cNvPr id="7" name="椭圆 6"/>
            <p:cNvSpPr/>
            <p:nvPr/>
          </p:nvSpPr>
          <p:spPr>
            <a:xfrm>
              <a:off x="3571868" y="4000504"/>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8" name="椭圆 7"/>
            <p:cNvSpPr/>
            <p:nvPr/>
          </p:nvSpPr>
          <p:spPr>
            <a:xfrm>
              <a:off x="3643306" y="5143512"/>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9" name="椭圆 8"/>
            <p:cNvSpPr/>
            <p:nvPr/>
          </p:nvSpPr>
          <p:spPr>
            <a:xfrm>
              <a:off x="4857752" y="4429132"/>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11" name="直接连接符 10"/>
            <p:cNvCxnSpPr>
              <a:stCxn id="0" idx="5"/>
              <a:endCxn id="0" idx="1"/>
            </p:cNvCxnSpPr>
            <p:nvPr/>
          </p:nvCxnSpPr>
          <p:spPr>
            <a:xfrm rot="16200000" flipH="1">
              <a:off x="3790151" y="4147349"/>
              <a:ext cx="277814" cy="349252"/>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14" name="直接连接符 13"/>
            <p:cNvCxnSpPr>
              <a:stCxn id="0" idx="6"/>
              <a:endCxn id="0" idx="2"/>
            </p:cNvCxnSpPr>
            <p:nvPr/>
          </p:nvCxnSpPr>
          <p:spPr>
            <a:xfrm>
              <a:off x="4214810" y="4537083"/>
              <a:ext cx="642941" cy="1588"/>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16" name="直接连接符 15"/>
            <p:cNvCxnSpPr>
              <a:stCxn id="0" idx="3"/>
              <a:endCxn id="0" idx="0"/>
            </p:cNvCxnSpPr>
            <p:nvPr/>
          </p:nvCxnSpPr>
          <p:spPr>
            <a:xfrm rot="5400000">
              <a:off x="3661564" y="4701390"/>
              <a:ext cx="531816" cy="352427"/>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sp>
          <p:nvSpPr>
            <p:cNvPr id="48" name="椭圆 47"/>
            <p:cNvSpPr/>
            <p:nvPr/>
          </p:nvSpPr>
          <p:spPr>
            <a:xfrm>
              <a:off x="4429124" y="5143512"/>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57" name="直接连接符 56"/>
            <p:cNvCxnSpPr>
              <a:stCxn id="0" idx="1"/>
              <a:endCxn id="0" idx="5"/>
            </p:cNvCxnSpPr>
            <p:nvPr/>
          </p:nvCxnSpPr>
          <p:spPr>
            <a:xfrm rot="16200000" flipV="1">
              <a:off x="4040184" y="4754572"/>
              <a:ext cx="563566" cy="277814"/>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grpSp>
      <p:grpSp>
        <p:nvGrpSpPr>
          <p:cNvPr id="64" name="组合 63"/>
          <p:cNvGrpSpPr>
            <a:grpSpLocks/>
          </p:cNvGrpSpPr>
          <p:nvPr/>
        </p:nvGrpSpPr>
        <p:grpSpPr bwMode="auto">
          <a:xfrm>
            <a:off x="1143000" y="3429000"/>
            <a:ext cx="3143250" cy="2286000"/>
            <a:chOff x="2428860" y="3429000"/>
            <a:chExt cx="3143272" cy="2286016"/>
          </a:xfrm>
        </p:grpSpPr>
        <p:sp>
          <p:nvSpPr>
            <p:cNvPr id="44" name="椭圆 43"/>
            <p:cNvSpPr/>
            <p:nvPr/>
          </p:nvSpPr>
          <p:spPr>
            <a:xfrm>
              <a:off x="2500298" y="5500702"/>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6" name="椭圆 45"/>
            <p:cNvSpPr/>
            <p:nvPr/>
          </p:nvSpPr>
          <p:spPr>
            <a:xfrm>
              <a:off x="2428860" y="4000504"/>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sp>
          <p:nvSpPr>
            <p:cNvPr id="47" name="椭圆 46"/>
            <p:cNvSpPr/>
            <p:nvPr/>
          </p:nvSpPr>
          <p:spPr>
            <a:xfrm>
              <a:off x="5357818" y="3429000"/>
              <a:ext cx="214314" cy="214314"/>
            </a:xfrm>
            <a:prstGeom prst="ellipse">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a:latin typeface="仿宋_GB2312" pitchFamily="49" charset="-122"/>
                <a:ea typeface="仿宋_GB2312" pitchFamily="49" charset="-122"/>
              </a:endParaRPr>
            </a:p>
          </p:txBody>
        </p:sp>
        <p:cxnSp>
          <p:nvCxnSpPr>
            <p:cNvPr id="50" name="直接连接符 49"/>
            <p:cNvCxnSpPr>
              <a:stCxn id="0" idx="7"/>
              <a:endCxn id="0" idx="2"/>
            </p:cNvCxnSpPr>
            <p:nvPr/>
          </p:nvCxnSpPr>
          <p:spPr>
            <a:xfrm rot="5400000" flipH="1" flipV="1">
              <a:off x="2701119" y="3661571"/>
              <a:ext cx="280989" cy="460378"/>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53" name="直接连接符 52"/>
            <p:cNvCxnSpPr>
              <a:stCxn id="0" idx="3"/>
              <a:endCxn id="0" idx="7"/>
            </p:cNvCxnSpPr>
            <p:nvPr/>
          </p:nvCxnSpPr>
          <p:spPr>
            <a:xfrm rot="5400000">
              <a:off x="5076036" y="3575845"/>
              <a:ext cx="277814" cy="349252"/>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cxnSp>
          <p:nvCxnSpPr>
            <p:cNvPr id="61" name="直接连接符 60"/>
            <p:cNvCxnSpPr>
              <a:stCxn id="0" idx="7"/>
              <a:endCxn id="0" idx="3"/>
            </p:cNvCxnSpPr>
            <p:nvPr/>
          </p:nvCxnSpPr>
          <p:spPr>
            <a:xfrm rot="5400000" flipH="1" flipV="1">
              <a:off x="2718580" y="5218920"/>
              <a:ext cx="277815" cy="349252"/>
            </a:xfrm>
            <a:prstGeom prst="line">
              <a:avLst/>
            </a:prstGeom>
            <a:ln w="38100">
              <a:solidFill>
                <a:schemeClr val="tx1"/>
              </a:solidFill>
              <a:tailEnd type="none"/>
            </a:ln>
          </p:spPr>
          <p:style>
            <a:lnRef idx="3">
              <a:schemeClr val="dk1"/>
            </a:lnRef>
            <a:fillRef idx="0">
              <a:schemeClr val="dk1"/>
            </a:fillRef>
            <a:effectRef idx="2">
              <a:schemeClr val="dk1"/>
            </a:effectRef>
            <a:fontRef idx="minor">
              <a:schemeClr val="tx1"/>
            </a:fontRef>
          </p:style>
        </p:cxnSp>
      </p:grpSp>
      <p:cxnSp>
        <p:nvCxnSpPr>
          <p:cNvPr id="66" name="直接连接符 65"/>
          <p:cNvCxnSpPr/>
          <p:nvPr/>
        </p:nvCxnSpPr>
        <p:spPr>
          <a:xfrm rot="5400000" flipH="1" flipV="1">
            <a:off x="1624806" y="4736307"/>
            <a:ext cx="531813" cy="139700"/>
          </a:xfrm>
          <a:prstGeom prst="line">
            <a:avLst/>
          </a:prstGeom>
          <a:ln>
            <a:tailEnd type="none"/>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28596" y="4214818"/>
            <a:ext cx="5205271"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存在子图与圈同构则不是树</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dissolv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nodeType="clickEffect">
                                  <p:stCondLst>
                                    <p:cond delay="0"/>
                                  </p:stCondLst>
                                  <p:childTnLst>
                                    <p:animEffect transition="out" filter="fade">
                                      <p:cBhvr>
                                        <p:cTn id="31" dur="1000"/>
                                        <p:tgtEl>
                                          <p:spTgt spid="6"/>
                                        </p:tgtEl>
                                      </p:cBhvr>
                                    </p:animEffect>
                                    <p:anim calcmode="lin" valueType="num">
                                      <p:cBhvr>
                                        <p:cTn id="32" dur="1000"/>
                                        <p:tgtEl>
                                          <p:spTgt spid="6"/>
                                        </p:tgtEl>
                                        <p:attrNameLst>
                                          <p:attrName>style.rotation</p:attrName>
                                        </p:attrNameLst>
                                      </p:cBhvr>
                                      <p:tavLst>
                                        <p:tav tm="0">
                                          <p:val>
                                            <p:fltVal val="0"/>
                                          </p:val>
                                        </p:tav>
                                        <p:tav tm="100000">
                                          <p:val>
                                            <p:fltVal val="720"/>
                                          </p:val>
                                        </p:tav>
                                      </p:tavLst>
                                    </p:anim>
                                    <p:anim calcmode="lin" valueType="num">
                                      <p:cBhvr>
                                        <p:cTn id="33" dur="1000"/>
                                        <p:tgtEl>
                                          <p:spTgt spid="6"/>
                                        </p:tgtEl>
                                        <p:attrNameLst>
                                          <p:attrName>ppt_h</p:attrName>
                                        </p:attrNameLst>
                                      </p:cBhvr>
                                      <p:tavLst>
                                        <p:tav tm="0">
                                          <p:val>
                                            <p:strVal val="ppt_h"/>
                                          </p:val>
                                        </p:tav>
                                        <p:tav tm="100000">
                                          <p:val>
                                            <p:fltVal val="0"/>
                                          </p:val>
                                        </p:tav>
                                      </p:tavLst>
                                    </p:anim>
                                    <p:anim calcmode="lin" valueType="num">
                                      <p:cBhvr>
                                        <p:cTn id="34" dur="1000"/>
                                        <p:tgtEl>
                                          <p:spTgt spid="6"/>
                                        </p:tgtEl>
                                        <p:attrNameLst>
                                          <p:attrName>ppt_w</p:attrName>
                                        </p:attrNameLst>
                                      </p:cBhvr>
                                      <p:tavLst>
                                        <p:tav tm="0">
                                          <p:val>
                                            <p:strVal val="ppt_w"/>
                                          </p:val>
                                        </p:tav>
                                        <p:tav tm="100000">
                                          <p:val>
                                            <p:fltVal val="0"/>
                                          </p:val>
                                        </p:tav>
                                      </p:tavLst>
                                    </p:anim>
                                    <p:set>
                                      <p:cBhvr>
                                        <p:cTn id="35" dur="1" fill="hold">
                                          <p:stCondLst>
                                            <p:cond delay="999"/>
                                          </p:stCondLst>
                                        </p:cTn>
                                        <p:tgtEl>
                                          <p:spTgt spid="6"/>
                                        </p:tgtEl>
                                        <p:attrNameLst>
                                          <p:attrName>style.visibility</p:attrName>
                                        </p:attrNameLst>
                                      </p:cBhvr>
                                      <p:to>
                                        <p:strVal val="hidden"/>
                                      </p:to>
                                    </p:set>
                                  </p:childTnLst>
                                </p:cTn>
                              </p:par>
                              <p:par>
                                <p:cTn id="36" presetID="35" presetClass="exit" presetSubtype="0" fill="hold" nodeType="withEffect">
                                  <p:stCondLst>
                                    <p:cond delay="0"/>
                                  </p:stCondLst>
                                  <p:childTnLst>
                                    <p:animEffect transition="out" filter="fade">
                                      <p:cBhvr>
                                        <p:cTn id="37" dur="1000"/>
                                        <p:tgtEl>
                                          <p:spTgt spid="63"/>
                                        </p:tgtEl>
                                      </p:cBhvr>
                                    </p:animEffect>
                                    <p:anim calcmode="lin" valueType="num">
                                      <p:cBhvr>
                                        <p:cTn id="38" dur="1000"/>
                                        <p:tgtEl>
                                          <p:spTgt spid="63"/>
                                        </p:tgtEl>
                                        <p:attrNameLst>
                                          <p:attrName>style.rotation</p:attrName>
                                        </p:attrNameLst>
                                      </p:cBhvr>
                                      <p:tavLst>
                                        <p:tav tm="0">
                                          <p:val>
                                            <p:fltVal val="0"/>
                                          </p:val>
                                        </p:tav>
                                        <p:tav tm="100000">
                                          <p:val>
                                            <p:fltVal val="720"/>
                                          </p:val>
                                        </p:tav>
                                      </p:tavLst>
                                    </p:anim>
                                    <p:anim calcmode="lin" valueType="num">
                                      <p:cBhvr>
                                        <p:cTn id="39" dur="1000"/>
                                        <p:tgtEl>
                                          <p:spTgt spid="63"/>
                                        </p:tgtEl>
                                        <p:attrNameLst>
                                          <p:attrName>ppt_h</p:attrName>
                                        </p:attrNameLst>
                                      </p:cBhvr>
                                      <p:tavLst>
                                        <p:tav tm="0">
                                          <p:val>
                                            <p:strVal val="ppt_h"/>
                                          </p:val>
                                        </p:tav>
                                        <p:tav tm="100000">
                                          <p:val>
                                            <p:fltVal val="0"/>
                                          </p:val>
                                        </p:tav>
                                      </p:tavLst>
                                    </p:anim>
                                    <p:anim calcmode="lin" valueType="num">
                                      <p:cBhvr>
                                        <p:cTn id="40" dur="1000"/>
                                        <p:tgtEl>
                                          <p:spTgt spid="63"/>
                                        </p:tgtEl>
                                        <p:attrNameLst>
                                          <p:attrName>ppt_w</p:attrName>
                                        </p:attrNameLst>
                                      </p:cBhvr>
                                      <p:tavLst>
                                        <p:tav tm="0">
                                          <p:val>
                                            <p:strVal val="ppt_w"/>
                                          </p:val>
                                        </p:tav>
                                        <p:tav tm="100000">
                                          <p:val>
                                            <p:fltVal val="0"/>
                                          </p:val>
                                        </p:tav>
                                      </p:tavLst>
                                    </p:anim>
                                    <p:set>
                                      <p:cBhvr>
                                        <p:cTn id="41" dur="1" fill="hold">
                                          <p:stCondLst>
                                            <p:cond delay="999"/>
                                          </p:stCondLst>
                                        </p:cTn>
                                        <p:tgtEl>
                                          <p:spTgt spid="63"/>
                                        </p:tgtEl>
                                        <p:attrNameLst>
                                          <p:attrName>style.visibility</p:attrName>
                                        </p:attrNameLst>
                                      </p:cBhvr>
                                      <p:to>
                                        <p:strVal val="hidden"/>
                                      </p:to>
                                    </p:set>
                                  </p:childTnLst>
                                </p:cTn>
                              </p:par>
                              <p:par>
                                <p:cTn id="42" presetID="35" presetClass="exit" presetSubtype="0" fill="hold" nodeType="withEffect">
                                  <p:stCondLst>
                                    <p:cond delay="0"/>
                                  </p:stCondLst>
                                  <p:childTnLst>
                                    <p:animEffect transition="out" filter="fade">
                                      <p:cBhvr>
                                        <p:cTn id="43" dur="1000"/>
                                        <p:tgtEl>
                                          <p:spTgt spid="62"/>
                                        </p:tgtEl>
                                      </p:cBhvr>
                                    </p:animEffect>
                                    <p:anim calcmode="lin" valueType="num">
                                      <p:cBhvr>
                                        <p:cTn id="44" dur="1000"/>
                                        <p:tgtEl>
                                          <p:spTgt spid="62"/>
                                        </p:tgtEl>
                                        <p:attrNameLst>
                                          <p:attrName>style.rotation</p:attrName>
                                        </p:attrNameLst>
                                      </p:cBhvr>
                                      <p:tavLst>
                                        <p:tav tm="0">
                                          <p:val>
                                            <p:fltVal val="0"/>
                                          </p:val>
                                        </p:tav>
                                        <p:tav tm="100000">
                                          <p:val>
                                            <p:fltVal val="720"/>
                                          </p:val>
                                        </p:tav>
                                      </p:tavLst>
                                    </p:anim>
                                    <p:anim calcmode="lin" valueType="num">
                                      <p:cBhvr>
                                        <p:cTn id="45" dur="1000"/>
                                        <p:tgtEl>
                                          <p:spTgt spid="62"/>
                                        </p:tgtEl>
                                        <p:attrNameLst>
                                          <p:attrName>ppt_h</p:attrName>
                                        </p:attrNameLst>
                                      </p:cBhvr>
                                      <p:tavLst>
                                        <p:tav tm="0">
                                          <p:val>
                                            <p:strVal val="ppt_h"/>
                                          </p:val>
                                        </p:tav>
                                        <p:tav tm="100000">
                                          <p:val>
                                            <p:fltVal val="0"/>
                                          </p:val>
                                        </p:tav>
                                      </p:tavLst>
                                    </p:anim>
                                    <p:anim calcmode="lin" valueType="num">
                                      <p:cBhvr>
                                        <p:cTn id="46" dur="1000"/>
                                        <p:tgtEl>
                                          <p:spTgt spid="62"/>
                                        </p:tgtEl>
                                        <p:attrNameLst>
                                          <p:attrName>ppt_w</p:attrName>
                                        </p:attrNameLst>
                                      </p:cBhvr>
                                      <p:tavLst>
                                        <p:tav tm="0">
                                          <p:val>
                                            <p:strVal val="ppt_w"/>
                                          </p:val>
                                        </p:tav>
                                        <p:tav tm="100000">
                                          <p:val>
                                            <p:fltVal val="0"/>
                                          </p:val>
                                        </p:tav>
                                      </p:tavLst>
                                    </p:anim>
                                    <p:set>
                                      <p:cBhvr>
                                        <p:cTn id="47" dur="1" fill="hold">
                                          <p:stCondLst>
                                            <p:cond delay="999"/>
                                          </p:stCondLst>
                                        </p:cTn>
                                        <p:tgtEl>
                                          <p:spTgt spid="62"/>
                                        </p:tgtEl>
                                        <p:attrNameLst>
                                          <p:attrName>style.visibility</p:attrName>
                                        </p:attrNameLst>
                                      </p:cBhvr>
                                      <p:to>
                                        <p:strVal val="hidden"/>
                                      </p:to>
                                    </p:set>
                                  </p:childTnLst>
                                </p:cTn>
                              </p:par>
                              <p:par>
                                <p:cTn id="48" presetID="35" presetClass="exit" presetSubtype="0" fill="hold" nodeType="withEffect">
                                  <p:stCondLst>
                                    <p:cond delay="0"/>
                                  </p:stCondLst>
                                  <p:childTnLst>
                                    <p:animEffect transition="out" filter="fade">
                                      <p:cBhvr>
                                        <p:cTn id="49" dur="1000"/>
                                        <p:tgtEl>
                                          <p:spTgt spid="64"/>
                                        </p:tgtEl>
                                      </p:cBhvr>
                                    </p:animEffect>
                                    <p:anim calcmode="lin" valueType="num">
                                      <p:cBhvr>
                                        <p:cTn id="50" dur="1000"/>
                                        <p:tgtEl>
                                          <p:spTgt spid="64"/>
                                        </p:tgtEl>
                                        <p:attrNameLst>
                                          <p:attrName>style.rotation</p:attrName>
                                        </p:attrNameLst>
                                      </p:cBhvr>
                                      <p:tavLst>
                                        <p:tav tm="0">
                                          <p:val>
                                            <p:fltVal val="0"/>
                                          </p:val>
                                        </p:tav>
                                        <p:tav tm="100000">
                                          <p:val>
                                            <p:fltVal val="720"/>
                                          </p:val>
                                        </p:tav>
                                      </p:tavLst>
                                    </p:anim>
                                    <p:anim calcmode="lin" valueType="num">
                                      <p:cBhvr>
                                        <p:cTn id="51" dur="1000"/>
                                        <p:tgtEl>
                                          <p:spTgt spid="64"/>
                                        </p:tgtEl>
                                        <p:attrNameLst>
                                          <p:attrName>ppt_h</p:attrName>
                                        </p:attrNameLst>
                                      </p:cBhvr>
                                      <p:tavLst>
                                        <p:tav tm="0">
                                          <p:val>
                                            <p:strVal val="ppt_h"/>
                                          </p:val>
                                        </p:tav>
                                        <p:tav tm="100000">
                                          <p:val>
                                            <p:fltVal val="0"/>
                                          </p:val>
                                        </p:tav>
                                      </p:tavLst>
                                    </p:anim>
                                    <p:anim calcmode="lin" valueType="num">
                                      <p:cBhvr>
                                        <p:cTn id="52" dur="1000"/>
                                        <p:tgtEl>
                                          <p:spTgt spid="64"/>
                                        </p:tgtEl>
                                        <p:attrNameLst>
                                          <p:attrName>ppt_w</p:attrName>
                                        </p:attrNameLst>
                                      </p:cBhvr>
                                      <p:tavLst>
                                        <p:tav tm="0">
                                          <p:val>
                                            <p:strVal val="ppt_w"/>
                                          </p:val>
                                        </p:tav>
                                        <p:tav tm="100000">
                                          <p:val>
                                            <p:fltVal val="0"/>
                                          </p:val>
                                        </p:tav>
                                      </p:tavLst>
                                    </p:anim>
                                    <p:set>
                                      <p:cBhvr>
                                        <p:cTn id="53" dur="1" fill="hold">
                                          <p:stCondLst>
                                            <p:cond delay="999"/>
                                          </p:stCondLst>
                                        </p:cTn>
                                        <p:tgtEl>
                                          <p:spTgt spid="64"/>
                                        </p:tgtEl>
                                        <p:attrNameLst>
                                          <p:attrName>style.visibility</p:attrName>
                                        </p:attrNameLst>
                                      </p:cBhvr>
                                      <p:to>
                                        <p:strVal val="hidden"/>
                                      </p:to>
                                    </p:set>
                                  </p:childTnLst>
                                </p:cTn>
                              </p:par>
                              <p:par>
                                <p:cTn id="54" presetID="35" presetClass="exit" presetSubtype="0" fill="hold" nodeType="withEffect">
                                  <p:stCondLst>
                                    <p:cond delay="0"/>
                                  </p:stCondLst>
                                  <p:childTnLst>
                                    <p:animEffect transition="out" filter="fade">
                                      <p:cBhvr>
                                        <p:cTn id="55" dur="1000"/>
                                        <p:tgtEl>
                                          <p:spTgt spid="66"/>
                                        </p:tgtEl>
                                      </p:cBhvr>
                                    </p:animEffect>
                                    <p:anim calcmode="lin" valueType="num">
                                      <p:cBhvr>
                                        <p:cTn id="56" dur="1000"/>
                                        <p:tgtEl>
                                          <p:spTgt spid="66"/>
                                        </p:tgtEl>
                                        <p:attrNameLst>
                                          <p:attrName>style.rotation</p:attrName>
                                        </p:attrNameLst>
                                      </p:cBhvr>
                                      <p:tavLst>
                                        <p:tav tm="0">
                                          <p:val>
                                            <p:fltVal val="0"/>
                                          </p:val>
                                        </p:tav>
                                        <p:tav tm="100000">
                                          <p:val>
                                            <p:fltVal val="720"/>
                                          </p:val>
                                        </p:tav>
                                      </p:tavLst>
                                    </p:anim>
                                    <p:anim calcmode="lin" valueType="num">
                                      <p:cBhvr>
                                        <p:cTn id="57" dur="1000"/>
                                        <p:tgtEl>
                                          <p:spTgt spid="66"/>
                                        </p:tgtEl>
                                        <p:attrNameLst>
                                          <p:attrName>ppt_h</p:attrName>
                                        </p:attrNameLst>
                                      </p:cBhvr>
                                      <p:tavLst>
                                        <p:tav tm="0">
                                          <p:val>
                                            <p:strVal val="ppt_h"/>
                                          </p:val>
                                        </p:tav>
                                        <p:tav tm="100000">
                                          <p:val>
                                            <p:fltVal val="0"/>
                                          </p:val>
                                        </p:tav>
                                      </p:tavLst>
                                    </p:anim>
                                    <p:anim calcmode="lin" valueType="num">
                                      <p:cBhvr>
                                        <p:cTn id="58" dur="1000"/>
                                        <p:tgtEl>
                                          <p:spTgt spid="66"/>
                                        </p:tgtEl>
                                        <p:attrNameLst>
                                          <p:attrName>ppt_w</p:attrName>
                                        </p:attrNameLst>
                                      </p:cBhvr>
                                      <p:tavLst>
                                        <p:tav tm="0">
                                          <p:val>
                                            <p:strVal val="ppt_w"/>
                                          </p:val>
                                        </p:tav>
                                        <p:tav tm="100000">
                                          <p:val>
                                            <p:fltVal val="0"/>
                                          </p:val>
                                        </p:tav>
                                      </p:tavLst>
                                    </p:anim>
                                    <p:set>
                                      <p:cBhvr>
                                        <p:cTn id="59" dur="1" fill="hold">
                                          <p:stCondLst>
                                            <p:cond delay="999"/>
                                          </p:stCondLst>
                                        </p:cTn>
                                        <p:tgtEl>
                                          <p:spTgt spid="66"/>
                                        </p:tgtEl>
                                        <p:attrNameLst>
                                          <p:attrName>style.visibility</p:attrName>
                                        </p:attrNameLst>
                                      </p:cBhvr>
                                      <p:to>
                                        <p:strVal val="hidden"/>
                                      </p:to>
                                    </p:set>
                                  </p:childTnLst>
                                </p:cTn>
                              </p:par>
                              <p:par>
                                <p:cTn id="60" presetID="9" presetClass="entr" presetSubtype="0"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dissolve">
                                      <p:cBhvr>
                                        <p:cTn id="6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idx="4294967295"/>
          </p:nvPr>
        </p:nvSpPr>
        <p:spPr>
          <a:xfrm>
            <a:off x="0" y="260350"/>
            <a:ext cx="7235825" cy="882650"/>
          </a:xfrm>
        </p:spPr>
        <p:txBody>
          <a:bodyPr/>
          <a:lstStyle/>
          <a:p>
            <a:pPr algn="l" eaLnBrk="1" hangingPunct="1"/>
            <a:r>
              <a:rPr lang="zh-CN" altLang="en-US" smtClean="0"/>
              <a:t>例题</a:t>
            </a:r>
          </a:p>
        </p:txBody>
      </p:sp>
      <p:sp>
        <p:nvSpPr>
          <p:cNvPr id="120" name="Rectangle 3"/>
          <p:cNvSpPr>
            <a:spLocks noGrp="1" noChangeArrowheads="1"/>
          </p:cNvSpPr>
          <p:nvPr>
            <p:ph idx="4294967295"/>
          </p:nvPr>
        </p:nvSpPr>
        <p:spPr>
          <a:xfrm>
            <a:off x="467544" y="4005064"/>
            <a:ext cx="7992889" cy="2088232"/>
          </a:xfr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marL="0" indent="0" fontAlgn="auto">
              <a:spcBef>
                <a:spcPts val="0"/>
              </a:spcBef>
              <a:spcAft>
                <a:spcPts val="0"/>
              </a:spcAft>
              <a:buNone/>
            </a:pPr>
            <a:r>
              <a:rPr lang="zh-CN" altLang="en-US" sz="2000" dirty="0"/>
              <a:t>如左图中，树枝集是</a:t>
            </a:r>
            <a:r>
              <a:rPr lang="en-US" altLang="zh-CN" sz="2000" dirty="0"/>
              <a:t>{</a:t>
            </a:r>
            <a:r>
              <a:rPr lang="en-US" altLang="zh-CN" sz="2000" dirty="0" smtClean="0"/>
              <a:t>e</a:t>
            </a:r>
            <a:r>
              <a:rPr lang="en-US" altLang="zh-CN" sz="2000" baseline="-25000" dirty="0" smtClean="0"/>
              <a:t>1</a:t>
            </a:r>
            <a:r>
              <a:rPr lang="zh-CN" altLang="en-US" sz="2000" baseline="-25000" dirty="0" smtClean="0"/>
              <a:t>，</a:t>
            </a:r>
            <a:r>
              <a:rPr lang="en-US" altLang="zh-CN" sz="2000" dirty="0" smtClean="0"/>
              <a:t>e</a:t>
            </a:r>
            <a:r>
              <a:rPr lang="en-US" altLang="zh-CN" sz="2000" baseline="-25000" dirty="0" smtClean="0"/>
              <a:t>2</a:t>
            </a:r>
            <a:r>
              <a:rPr lang="zh-CN" altLang="en-US" sz="2000" dirty="0"/>
              <a:t>，</a:t>
            </a:r>
            <a:r>
              <a:rPr lang="en-US" altLang="zh-CN" sz="2000" dirty="0" smtClean="0"/>
              <a:t>e</a:t>
            </a:r>
            <a:r>
              <a:rPr lang="en-US" altLang="zh-CN" sz="2000" baseline="-25000" dirty="0" smtClean="0"/>
              <a:t>3</a:t>
            </a:r>
            <a:r>
              <a:rPr lang="zh-CN" altLang="en-US" sz="2000" baseline="-25000" dirty="0" smtClean="0"/>
              <a:t>，</a:t>
            </a:r>
            <a:r>
              <a:rPr lang="en-US" altLang="zh-CN" sz="2000" dirty="0" smtClean="0"/>
              <a:t>e</a:t>
            </a:r>
            <a:r>
              <a:rPr lang="en-US" altLang="zh-CN" sz="2000" baseline="-25000" dirty="0" smtClean="0"/>
              <a:t>9</a:t>
            </a:r>
            <a:r>
              <a:rPr lang="zh-CN" altLang="en-US" sz="2000" baseline="-25000" dirty="0" smtClean="0"/>
              <a:t>，</a:t>
            </a:r>
            <a:r>
              <a:rPr lang="en-US" altLang="zh-CN" sz="2000" dirty="0" smtClean="0"/>
              <a:t>e</a:t>
            </a:r>
            <a:r>
              <a:rPr lang="en-US" altLang="zh-CN" sz="2000" baseline="-25000" dirty="0" smtClean="0"/>
              <a:t>6</a:t>
            </a:r>
            <a:r>
              <a:rPr lang="zh-CN" altLang="en-US" sz="2000" baseline="-25000" dirty="0" smtClean="0"/>
              <a:t>，</a:t>
            </a:r>
            <a:r>
              <a:rPr lang="en-US" altLang="zh-CN" sz="2000" dirty="0" smtClean="0"/>
              <a:t>e</a:t>
            </a:r>
            <a:r>
              <a:rPr lang="en-US" altLang="zh-CN" sz="2000" baseline="-25000" dirty="0" smtClean="0"/>
              <a:t>8</a:t>
            </a:r>
            <a:r>
              <a:rPr lang="en-US" altLang="zh-CN" sz="2000" dirty="0"/>
              <a:t>}</a:t>
            </a:r>
            <a:r>
              <a:rPr lang="zh-CN" altLang="en-US" sz="2000" dirty="0"/>
              <a:t>，则</a:t>
            </a:r>
          </a:p>
          <a:p>
            <a:pPr marL="0" indent="0" fontAlgn="auto">
              <a:spcBef>
                <a:spcPts val="0"/>
              </a:spcBef>
              <a:spcAft>
                <a:spcPts val="0"/>
              </a:spcAft>
              <a:buNone/>
            </a:pPr>
            <a:r>
              <a:rPr lang="zh-CN" altLang="en-US" sz="2000" dirty="0"/>
              <a:t>对应于</a:t>
            </a:r>
            <a:r>
              <a:rPr lang="en-US" altLang="zh-CN" sz="2000" dirty="0"/>
              <a:t>e</a:t>
            </a:r>
            <a:r>
              <a:rPr lang="en-US" altLang="zh-CN" sz="2000" baseline="-25000" dirty="0"/>
              <a:t>1</a:t>
            </a:r>
            <a:r>
              <a:rPr lang="zh-CN" altLang="en-US" sz="2000" dirty="0"/>
              <a:t>的基本割集是</a:t>
            </a:r>
            <a:r>
              <a:rPr lang="en-US" altLang="zh-CN" sz="2000" dirty="0"/>
              <a:t>{e</a:t>
            </a:r>
            <a:r>
              <a:rPr lang="en-US" altLang="zh-CN" sz="2000" baseline="-25000" dirty="0"/>
              <a:t>1</a:t>
            </a:r>
            <a:r>
              <a:rPr lang="en-US" altLang="zh-CN" sz="2000" dirty="0"/>
              <a:t>, e</a:t>
            </a:r>
            <a:r>
              <a:rPr lang="en-US" altLang="zh-CN" sz="2000" baseline="-25000" dirty="0"/>
              <a:t>4</a:t>
            </a:r>
            <a:r>
              <a:rPr lang="en-US" altLang="zh-CN" sz="2000" dirty="0"/>
              <a:t>}</a:t>
            </a:r>
          </a:p>
          <a:p>
            <a:pPr marL="0" indent="0" fontAlgn="auto">
              <a:spcBef>
                <a:spcPts val="0"/>
              </a:spcBef>
              <a:spcAft>
                <a:spcPts val="0"/>
              </a:spcAft>
              <a:buNone/>
            </a:pPr>
            <a:r>
              <a:rPr lang="zh-CN" altLang="en-US" sz="2000" dirty="0"/>
              <a:t>对应于</a:t>
            </a:r>
            <a:r>
              <a:rPr lang="en-US" altLang="zh-CN" sz="2000" dirty="0"/>
              <a:t>e</a:t>
            </a:r>
            <a:r>
              <a:rPr lang="en-US" altLang="zh-CN" sz="2000" baseline="-25000" dirty="0"/>
              <a:t>2</a:t>
            </a:r>
            <a:r>
              <a:rPr lang="zh-CN" altLang="en-US" sz="2000" dirty="0"/>
              <a:t>的基本割集是</a:t>
            </a:r>
            <a:r>
              <a:rPr lang="en-US" altLang="zh-CN" sz="2000" dirty="0"/>
              <a:t>{e</a:t>
            </a:r>
            <a:r>
              <a:rPr lang="en-US" altLang="zh-CN" sz="2000" baseline="-25000" dirty="0"/>
              <a:t>2</a:t>
            </a:r>
            <a:r>
              <a:rPr lang="en-US" altLang="zh-CN" sz="2000" dirty="0"/>
              <a:t>, e</a:t>
            </a:r>
            <a:r>
              <a:rPr lang="en-US" altLang="zh-CN" sz="2000" baseline="-25000" dirty="0"/>
              <a:t>10</a:t>
            </a:r>
            <a:r>
              <a:rPr lang="en-US" altLang="zh-CN" sz="2000" dirty="0"/>
              <a:t> </a:t>
            </a:r>
            <a:r>
              <a:rPr lang="en-US" altLang="zh-CN" sz="2000" dirty="0" smtClean="0"/>
              <a:t>, e</a:t>
            </a:r>
            <a:r>
              <a:rPr lang="en-US" altLang="zh-CN" sz="2000" baseline="-25000" dirty="0" smtClean="0"/>
              <a:t>5</a:t>
            </a:r>
            <a:r>
              <a:rPr lang="en-US" altLang="zh-CN" sz="2000" dirty="0" smtClean="0"/>
              <a:t> </a:t>
            </a:r>
            <a:r>
              <a:rPr lang="en-US" altLang="zh-CN" sz="2000" dirty="0"/>
              <a:t>, e</a:t>
            </a:r>
            <a:r>
              <a:rPr lang="en-US" altLang="zh-CN" sz="2000" baseline="-25000" dirty="0"/>
              <a:t>4</a:t>
            </a:r>
            <a:r>
              <a:rPr lang="en-US" altLang="zh-CN" sz="2000" dirty="0"/>
              <a:t>}</a:t>
            </a:r>
          </a:p>
          <a:p>
            <a:pPr marL="0" indent="0" fontAlgn="auto">
              <a:spcBef>
                <a:spcPts val="0"/>
              </a:spcBef>
              <a:spcAft>
                <a:spcPts val="0"/>
              </a:spcAft>
              <a:buNone/>
            </a:pPr>
            <a:r>
              <a:rPr lang="zh-CN" altLang="en-US" sz="2000" dirty="0"/>
              <a:t>对应于</a:t>
            </a:r>
            <a:r>
              <a:rPr lang="en-US" altLang="zh-CN" sz="2000" dirty="0"/>
              <a:t>e</a:t>
            </a:r>
            <a:r>
              <a:rPr lang="en-US" altLang="zh-CN" sz="2000" baseline="-25000" dirty="0"/>
              <a:t>3</a:t>
            </a:r>
            <a:r>
              <a:rPr lang="zh-CN" altLang="en-US" sz="2000" dirty="0"/>
              <a:t>的基本割集是</a:t>
            </a:r>
            <a:r>
              <a:rPr lang="en-US" altLang="zh-CN" sz="2000" dirty="0"/>
              <a:t>{e</a:t>
            </a:r>
            <a:r>
              <a:rPr lang="en-US" altLang="zh-CN" sz="2000" baseline="-25000" dirty="0"/>
              <a:t>3</a:t>
            </a:r>
            <a:r>
              <a:rPr lang="en-US" altLang="zh-CN" sz="2000" dirty="0"/>
              <a:t>, e</a:t>
            </a:r>
            <a:r>
              <a:rPr lang="en-US" altLang="zh-CN" sz="2000" baseline="-25000" dirty="0"/>
              <a:t>5</a:t>
            </a:r>
            <a:r>
              <a:rPr lang="en-US" altLang="zh-CN" sz="2000" dirty="0"/>
              <a:t> , e</a:t>
            </a:r>
            <a:r>
              <a:rPr lang="en-US" altLang="zh-CN" sz="2000" baseline="-25000" dirty="0"/>
              <a:t>10</a:t>
            </a:r>
            <a:r>
              <a:rPr lang="en-US" altLang="zh-CN" sz="2000" dirty="0"/>
              <a:t> }</a:t>
            </a:r>
          </a:p>
          <a:p>
            <a:pPr marL="0" indent="0" fontAlgn="auto">
              <a:spcBef>
                <a:spcPts val="0"/>
              </a:spcBef>
              <a:spcAft>
                <a:spcPts val="0"/>
              </a:spcAft>
              <a:buNone/>
            </a:pPr>
            <a:r>
              <a:rPr lang="zh-CN" altLang="en-US" sz="2000" dirty="0"/>
              <a:t>对应于</a:t>
            </a:r>
            <a:r>
              <a:rPr lang="en-US" altLang="zh-CN" sz="2000" dirty="0"/>
              <a:t>e</a:t>
            </a:r>
            <a:r>
              <a:rPr lang="en-US" altLang="zh-CN" sz="2000" baseline="-25000" dirty="0"/>
              <a:t>9</a:t>
            </a:r>
            <a:r>
              <a:rPr lang="zh-CN" altLang="en-US" sz="2000" dirty="0"/>
              <a:t>的基本割集是</a:t>
            </a:r>
            <a:r>
              <a:rPr lang="en-US" altLang="zh-CN" sz="2000" dirty="0"/>
              <a:t>{e</a:t>
            </a:r>
            <a:r>
              <a:rPr lang="en-US" altLang="zh-CN" sz="2000" baseline="-25000" dirty="0"/>
              <a:t>9</a:t>
            </a:r>
            <a:r>
              <a:rPr lang="en-US" altLang="zh-CN" sz="2000" dirty="0"/>
              <a:t>, e</a:t>
            </a:r>
            <a:r>
              <a:rPr lang="en-US" altLang="zh-CN" sz="2000" baseline="-25000" dirty="0"/>
              <a:t>4</a:t>
            </a:r>
            <a:r>
              <a:rPr lang="en-US" altLang="zh-CN" sz="2000" dirty="0"/>
              <a:t> , e</a:t>
            </a:r>
            <a:r>
              <a:rPr lang="en-US" altLang="zh-CN" sz="2000" baseline="-25000" dirty="0"/>
              <a:t>7</a:t>
            </a:r>
            <a:r>
              <a:rPr lang="en-US" altLang="zh-CN" sz="2000" dirty="0"/>
              <a:t> </a:t>
            </a:r>
            <a:r>
              <a:rPr lang="en-US" altLang="zh-CN" sz="2000" dirty="0" smtClean="0"/>
              <a:t>, e</a:t>
            </a:r>
            <a:r>
              <a:rPr lang="en-US" altLang="zh-CN" sz="2000" baseline="-25000" dirty="0" smtClean="0"/>
              <a:t>5</a:t>
            </a:r>
            <a:r>
              <a:rPr lang="en-US" altLang="zh-CN" sz="2000" dirty="0"/>
              <a:t>}</a:t>
            </a:r>
          </a:p>
          <a:p>
            <a:pPr marL="0" indent="0" fontAlgn="auto">
              <a:spcBef>
                <a:spcPts val="0"/>
              </a:spcBef>
              <a:spcAft>
                <a:spcPts val="0"/>
              </a:spcAft>
              <a:buNone/>
            </a:pPr>
            <a:r>
              <a:rPr lang="zh-CN" altLang="en-US" sz="2000" dirty="0"/>
              <a:t>对应于</a:t>
            </a:r>
            <a:r>
              <a:rPr lang="en-US" altLang="zh-CN" sz="2000" dirty="0"/>
              <a:t>e</a:t>
            </a:r>
            <a:r>
              <a:rPr lang="en-US" altLang="zh-CN" sz="2000" baseline="-25000" dirty="0"/>
              <a:t>6</a:t>
            </a:r>
            <a:r>
              <a:rPr lang="zh-CN" altLang="en-US" sz="2000" dirty="0"/>
              <a:t>的基本割集是</a:t>
            </a:r>
            <a:r>
              <a:rPr lang="en-US" altLang="zh-CN" sz="2000" dirty="0"/>
              <a:t>{e</a:t>
            </a:r>
            <a:r>
              <a:rPr lang="en-US" altLang="zh-CN" sz="2000" baseline="-25000" dirty="0"/>
              <a:t>6</a:t>
            </a:r>
            <a:r>
              <a:rPr lang="en-US" altLang="zh-CN" sz="2000" dirty="0"/>
              <a:t>, e</a:t>
            </a:r>
            <a:r>
              <a:rPr lang="en-US" altLang="zh-CN" sz="2000" baseline="-25000" dirty="0"/>
              <a:t>7</a:t>
            </a:r>
            <a:r>
              <a:rPr lang="en-US" altLang="zh-CN" sz="2000" dirty="0"/>
              <a:t> , e</a:t>
            </a:r>
            <a:r>
              <a:rPr lang="en-US" altLang="zh-CN" sz="2000" baseline="-25000" dirty="0"/>
              <a:t>5</a:t>
            </a:r>
            <a:r>
              <a:rPr lang="en-US" altLang="zh-CN" sz="2000" dirty="0"/>
              <a:t>} </a:t>
            </a:r>
            <a:r>
              <a:rPr lang="zh-CN" altLang="en-US" sz="2000" dirty="0"/>
              <a:t>对应于</a:t>
            </a:r>
            <a:r>
              <a:rPr lang="en-US" altLang="zh-CN" sz="2000" dirty="0"/>
              <a:t>e</a:t>
            </a:r>
            <a:r>
              <a:rPr lang="en-US" altLang="zh-CN" sz="2000" baseline="-25000" dirty="0"/>
              <a:t>8</a:t>
            </a:r>
            <a:r>
              <a:rPr lang="zh-CN" altLang="en-US" sz="2000" dirty="0"/>
              <a:t>的基本割集是</a:t>
            </a:r>
            <a:r>
              <a:rPr lang="en-US" altLang="zh-CN" sz="2000" dirty="0"/>
              <a:t>{e</a:t>
            </a:r>
            <a:r>
              <a:rPr lang="en-US" altLang="zh-CN" sz="2000" baseline="-25000" dirty="0"/>
              <a:t>5</a:t>
            </a:r>
            <a:r>
              <a:rPr lang="en-US" altLang="zh-CN" sz="2000" dirty="0"/>
              <a:t>, e</a:t>
            </a:r>
            <a:r>
              <a:rPr lang="en-US" altLang="zh-CN" sz="2000" baseline="-25000" dirty="0"/>
              <a:t>8</a:t>
            </a:r>
            <a:r>
              <a:rPr lang="en-US" altLang="zh-CN" sz="2000" dirty="0"/>
              <a:t>}    </a:t>
            </a:r>
            <a:r>
              <a:rPr lang="en-US" altLang="zh-CN" sz="2000" dirty="0" smtClean="0"/>
              <a:t>  </a:t>
            </a:r>
            <a:endParaRPr lang="en-US" altLang="zh-CN" sz="2000" dirty="0"/>
          </a:p>
        </p:txBody>
      </p:sp>
      <p:grpSp>
        <p:nvGrpSpPr>
          <p:cNvPr id="186371" name="Group 5"/>
          <p:cNvGrpSpPr>
            <a:grpSpLocks/>
          </p:cNvGrpSpPr>
          <p:nvPr/>
        </p:nvGrpSpPr>
        <p:grpSpPr bwMode="auto">
          <a:xfrm>
            <a:off x="5348288" y="1112838"/>
            <a:ext cx="2438400" cy="2744787"/>
            <a:chOff x="2640" y="1968"/>
            <a:chExt cx="1344" cy="1632"/>
          </a:xfrm>
        </p:grpSpPr>
        <p:grpSp>
          <p:nvGrpSpPr>
            <p:cNvPr id="186396" name="Group 6"/>
            <p:cNvGrpSpPr>
              <a:grpSpLocks/>
            </p:cNvGrpSpPr>
            <p:nvPr/>
          </p:nvGrpSpPr>
          <p:grpSpPr bwMode="auto">
            <a:xfrm>
              <a:off x="2640" y="2128"/>
              <a:ext cx="1344" cy="1454"/>
              <a:chOff x="2811" y="8991"/>
              <a:chExt cx="1680" cy="1839"/>
            </a:xfrm>
          </p:grpSpPr>
          <p:sp>
            <p:nvSpPr>
              <p:cNvPr id="186403" name="Line 7"/>
              <p:cNvSpPr>
                <a:spLocks noChangeShapeType="1"/>
              </p:cNvSpPr>
              <p:nvPr/>
            </p:nvSpPr>
            <p:spPr bwMode="auto">
              <a:xfrm flipV="1">
                <a:off x="2811" y="8991"/>
                <a:ext cx="883" cy="426"/>
              </a:xfrm>
              <a:prstGeom prst="line">
                <a:avLst/>
              </a:prstGeom>
              <a:noFill/>
              <a:ln w="12700">
                <a:solidFill>
                  <a:srgbClr val="000000"/>
                </a:solidFill>
                <a:round/>
                <a:headEnd/>
                <a:tailEnd/>
              </a:ln>
            </p:spPr>
            <p:txBody>
              <a:bodyPr/>
              <a:lstStyle/>
              <a:p>
                <a:endParaRPr lang="en-US"/>
              </a:p>
            </p:txBody>
          </p:sp>
          <p:sp>
            <p:nvSpPr>
              <p:cNvPr id="186404" name="Line 8"/>
              <p:cNvSpPr>
                <a:spLocks noChangeShapeType="1"/>
              </p:cNvSpPr>
              <p:nvPr/>
            </p:nvSpPr>
            <p:spPr bwMode="auto">
              <a:xfrm>
                <a:off x="3651" y="9000"/>
                <a:ext cx="840" cy="416"/>
              </a:xfrm>
              <a:prstGeom prst="line">
                <a:avLst/>
              </a:prstGeom>
              <a:noFill/>
              <a:ln w="12700">
                <a:solidFill>
                  <a:srgbClr val="000000"/>
                </a:solidFill>
                <a:round/>
                <a:headEnd/>
                <a:tailEnd/>
              </a:ln>
            </p:spPr>
            <p:txBody>
              <a:bodyPr/>
              <a:lstStyle/>
              <a:p>
                <a:endParaRPr lang="en-US"/>
              </a:p>
            </p:txBody>
          </p:sp>
          <p:sp>
            <p:nvSpPr>
              <p:cNvPr id="186405" name="Line 9"/>
              <p:cNvSpPr>
                <a:spLocks noChangeShapeType="1"/>
              </p:cNvSpPr>
              <p:nvPr/>
            </p:nvSpPr>
            <p:spPr bwMode="auto">
              <a:xfrm>
                <a:off x="3651" y="9000"/>
                <a:ext cx="0" cy="832"/>
              </a:xfrm>
              <a:prstGeom prst="line">
                <a:avLst/>
              </a:prstGeom>
              <a:noFill/>
              <a:ln w="12700">
                <a:solidFill>
                  <a:srgbClr val="000000"/>
                </a:solidFill>
                <a:round/>
                <a:headEnd/>
                <a:tailEnd/>
              </a:ln>
            </p:spPr>
            <p:txBody>
              <a:bodyPr/>
              <a:lstStyle/>
              <a:p>
                <a:endParaRPr lang="en-US"/>
              </a:p>
            </p:txBody>
          </p:sp>
          <p:sp>
            <p:nvSpPr>
              <p:cNvPr id="186406" name="Line 10"/>
              <p:cNvSpPr>
                <a:spLocks noChangeShapeType="1"/>
              </p:cNvSpPr>
              <p:nvPr/>
            </p:nvSpPr>
            <p:spPr bwMode="auto">
              <a:xfrm flipH="1">
                <a:off x="2811" y="9832"/>
                <a:ext cx="840" cy="520"/>
              </a:xfrm>
              <a:prstGeom prst="line">
                <a:avLst/>
              </a:prstGeom>
              <a:noFill/>
              <a:ln w="12700">
                <a:solidFill>
                  <a:srgbClr val="000000"/>
                </a:solidFill>
                <a:round/>
                <a:headEnd/>
                <a:tailEnd/>
              </a:ln>
            </p:spPr>
            <p:txBody>
              <a:bodyPr/>
              <a:lstStyle/>
              <a:p>
                <a:endParaRPr lang="en-US"/>
              </a:p>
            </p:txBody>
          </p:sp>
          <p:sp>
            <p:nvSpPr>
              <p:cNvPr id="186407" name="Line 11"/>
              <p:cNvSpPr>
                <a:spLocks noChangeShapeType="1"/>
              </p:cNvSpPr>
              <p:nvPr/>
            </p:nvSpPr>
            <p:spPr bwMode="auto">
              <a:xfrm>
                <a:off x="2811" y="10352"/>
                <a:ext cx="840" cy="416"/>
              </a:xfrm>
              <a:prstGeom prst="line">
                <a:avLst/>
              </a:prstGeom>
              <a:noFill/>
              <a:ln w="12700">
                <a:solidFill>
                  <a:srgbClr val="000000"/>
                </a:solidFill>
                <a:round/>
                <a:headEnd/>
                <a:tailEnd/>
              </a:ln>
            </p:spPr>
            <p:txBody>
              <a:bodyPr/>
              <a:lstStyle/>
              <a:p>
                <a:endParaRPr lang="en-US"/>
              </a:p>
            </p:txBody>
          </p:sp>
          <p:sp>
            <p:nvSpPr>
              <p:cNvPr id="186408" name="Line 12"/>
              <p:cNvSpPr>
                <a:spLocks noChangeShapeType="1"/>
              </p:cNvSpPr>
              <p:nvPr/>
            </p:nvSpPr>
            <p:spPr bwMode="auto">
              <a:xfrm flipV="1">
                <a:off x="3651" y="10352"/>
                <a:ext cx="840" cy="416"/>
              </a:xfrm>
              <a:prstGeom prst="line">
                <a:avLst/>
              </a:prstGeom>
              <a:noFill/>
              <a:ln w="12700">
                <a:solidFill>
                  <a:srgbClr val="000000"/>
                </a:solidFill>
                <a:round/>
                <a:headEnd/>
                <a:tailEnd/>
              </a:ln>
            </p:spPr>
            <p:txBody>
              <a:bodyPr/>
              <a:lstStyle/>
              <a:p>
                <a:endParaRPr lang="en-US"/>
              </a:p>
            </p:txBody>
          </p:sp>
          <p:sp>
            <p:nvSpPr>
              <p:cNvPr id="186409" name="Oval 13"/>
              <p:cNvSpPr>
                <a:spLocks noChangeArrowheads="1"/>
              </p:cNvSpPr>
              <p:nvPr/>
            </p:nvSpPr>
            <p:spPr bwMode="auto">
              <a:xfrm>
                <a:off x="2811" y="10290"/>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sp>
            <p:nvSpPr>
              <p:cNvPr id="186410" name="Oval 14"/>
              <p:cNvSpPr>
                <a:spLocks noChangeArrowheads="1"/>
              </p:cNvSpPr>
              <p:nvPr/>
            </p:nvSpPr>
            <p:spPr bwMode="auto">
              <a:xfrm>
                <a:off x="2811" y="9354"/>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sp>
            <p:nvSpPr>
              <p:cNvPr id="186411" name="Oval 15"/>
              <p:cNvSpPr>
                <a:spLocks noChangeArrowheads="1"/>
              </p:cNvSpPr>
              <p:nvPr/>
            </p:nvSpPr>
            <p:spPr bwMode="auto">
              <a:xfrm>
                <a:off x="3651" y="9832"/>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sp>
            <p:nvSpPr>
              <p:cNvPr id="186412" name="Oval 16"/>
              <p:cNvSpPr>
                <a:spLocks noChangeArrowheads="1"/>
              </p:cNvSpPr>
              <p:nvPr/>
            </p:nvSpPr>
            <p:spPr bwMode="auto">
              <a:xfrm>
                <a:off x="4429" y="9416"/>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sp>
            <p:nvSpPr>
              <p:cNvPr id="186413" name="Oval 17"/>
              <p:cNvSpPr>
                <a:spLocks noChangeArrowheads="1"/>
              </p:cNvSpPr>
              <p:nvPr/>
            </p:nvSpPr>
            <p:spPr bwMode="auto">
              <a:xfrm>
                <a:off x="4429" y="10352"/>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sp>
            <p:nvSpPr>
              <p:cNvPr id="186414" name="Oval 18"/>
              <p:cNvSpPr>
                <a:spLocks noChangeArrowheads="1"/>
              </p:cNvSpPr>
              <p:nvPr/>
            </p:nvSpPr>
            <p:spPr bwMode="auto">
              <a:xfrm>
                <a:off x="3651" y="9000"/>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sp>
            <p:nvSpPr>
              <p:cNvPr id="186415" name="Oval 19"/>
              <p:cNvSpPr>
                <a:spLocks noChangeArrowheads="1"/>
              </p:cNvSpPr>
              <p:nvPr/>
            </p:nvSpPr>
            <p:spPr bwMode="auto">
              <a:xfrm>
                <a:off x="3651" y="10768"/>
                <a:ext cx="62" cy="62"/>
              </a:xfrm>
              <a:prstGeom prst="ellipse">
                <a:avLst/>
              </a:prstGeom>
              <a:solidFill>
                <a:srgbClr val="FFFF00"/>
              </a:solidFill>
              <a:ln w="15875">
                <a:solidFill>
                  <a:srgbClr val="000000"/>
                </a:solidFill>
                <a:round/>
                <a:headEnd/>
                <a:tailEnd/>
              </a:ln>
            </p:spPr>
            <p:txBody>
              <a:bodyPr/>
              <a:lstStyle/>
              <a:p>
                <a:endParaRPr lang="zh-CN" altLang="en-US">
                  <a:latin typeface="Calibri" pitchFamily="34" charset="0"/>
                </a:endParaRPr>
              </a:p>
            </p:txBody>
          </p:sp>
        </p:grpSp>
        <p:sp>
          <p:nvSpPr>
            <p:cNvPr id="186397" name="Text Box 20"/>
            <p:cNvSpPr txBox="1">
              <a:spLocks noChangeArrowheads="1"/>
            </p:cNvSpPr>
            <p:nvPr/>
          </p:nvSpPr>
          <p:spPr bwMode="auto">
            <a:xfrm>
              <a:off x="2784" y="1968"/>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1</a:t>
              </a:r>
            </a:p>
          </p:txBody>
        </p:sp>
        <p:sp>
          <p:nvSpPr>
            <p:cNvPr id="186398" name="Text Box 21"/>
            <p:cNvSpPr txBox="1">
              <a:spLocks noChangeArrowheads="1"/>
            </p:cNvSpPr>
            <p:nvPr/>
          </p:nvSpPr>
          <p:spPr bwMode="auto">
            <a:xfrm>
              <a:off x="3648" y="1968"/>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3</a:t>
              </a:r>
            </a:p>
          </p:txBody>
        </p:sp>
        <p:sp>
          <p:nvSpPr>
            <p:cNvPr id="186399" name="Text Box 22"/>
            <p:cNvSpPr txBox="1">
              <a:spLocks noChangeArrowheads="1"/>
            </p:cNvSpPr>
            <p:nvPr/>
          </p:nvSpPr>
          <p:spPr bwMode="auto">
            <a:xfrm>
              <a:off x="2784" y="2736"/>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9</a:t>
              </a:r>
            </a:p>
          </p:txBody>
        </p:sp>
        <p:sp>
          <p:nvSpPr>
            <p:cNvPr id="186400" name="Text Box 23"/>
            <p:cNvSpPr txBox="1">
              <a:spLocks noChangeArrowheads="1"/>
            </p:cNvSpPr>
            <p:nvPr/>
          </p:nvSpPr>
          <p:spPr bwMode="auto">
            <a:xfrm>
              <a:off x="3552" y="3312"/>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8</a:t>
              </a:r>
            </a:p>
          </p:txBody>
        </p:sp>
        <p:sp>
          <p:nvSpPr>
            <p:cNvPr id="186401" name="Text Box 24"/>
            <p:cNvSpPr txBox="1">
              <a:spLocks noChangeArrowheads="1"/>
            </p:cNvSpPr>
            <p:nvPr/>
          </p:nvSpPr>
          <p:spPr bwMode="auto">
            <a:xfrm>
              <a:off x="2784" y="3312"/>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6</a:t>
              </a:r>
            </a:p>
          </p:txBody>
        </p:sp>
        <p:sp>
          <p:nvSpPr>
            <p:cNvPr id="186402" name="Text Box 25"/>
            <p:cNvSpPr txBox="1">
              <a:spLocks noChangeArrowheads="1"/>
            </p:cNvSpPr>
            <p:nvPr/>
          </p:nvSpPr>
          <p:spPr bwMode="auto">
            <a:xfrm>
              <a:off x="3264" y="2400"/>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2</a:t>
              </a:r>
            </a:p>
          </p:txBody>
        </p:sp>
      </p:grpSp>
      <p:grpSp>
        <p:nvGrpSpPr>
          <p:cNvPr id="186372" name="Group 26"/>
          <p:cNvGrpSpPr>
            <a:grpSpLocks/>
          </p:cNvGrpSpPr>
          <p:nvPr/>
        </p:nvGrpSpPr>
        <p:grpSpPr bwMode="auto">
          <a:xfrm>
            <a:off x="1595438" y="1143000"/>
            <a:ext cx="3048000" cy="2514600"/>
            <a:chOff x="624" y="1968"/>
            <a:chExt cx="1920" cy="1584"/>
          </a:xfrm>
        </p:grpSpPr>
        <p:grpSp>
          <p:nvGrpSpPr>
            <p:cNvPr id="186373" name="Group 27"/>
            <p:cNvGrpSpPr>
              <a:grpSpLocks/>
            </p:cNvGrpSpPr>
            <p:nvPr/>
          </p:nvGrpSpPr>
          <p:grpSpPr bwMode="auto">
            <a:xfrm>
              <a:off x="864" y="2064"/>
              <a:ext cx="1392" cy="1488"/>
              <a:chOff x="771" y="8938"/>
              <a:chExt cx="1622" cy="1830"/>
            </a:xfrm>
          </p:grpSpPr>
          <p:grpSp>
            <p:nvGrpSpPr>
              <p:cNvPr id="186384" name="Group 28"/>
              <p:cNvGrpSpPr>
                <a:grpSpLocks/>
              </p:cNvGrpSpPr>
              <p:nvPr/>
            </p:nvGrpSpPr>
            <p:grpSpPr bwMode="auto">
              <a:xfrm>
                <a:off x="771" y="8965"/>
                <a:ext cx="1592" cy="1800"/>
                <a:chOff x="771" y="8965"/>
                <a:chExt cx="1592" cy="1800"/>
              </a:xfrm>
            </p:grpSpPr>
            <p:sp>
              <p:nvSpPr>
                <p:cNvPr id="186393" name="Line 29"/>
                <p:cNvSpPr>
                  <a:spLocks noChangeShapeType="1"/>
                </p:cNvSpPr>
                <p:nvPr/>
              </p:nvSpPr>
              <p:spPr bwMode="auto">
                <a:xfrm>
                  <a:off x="1560" y="8974"/>
                  <a:ext cx="0" cy="1768"/>
                </a:xfrm>
                <a:prstGeom prst="line">
                  <a:avLst/>
                </a:prstGeom>
                <a:noFill/>
                <a:ln w="12700">
                  <a:solidFill>
                    <a:srgbClr val="000000"/>
                  </a:solidFill>
                  <a:round/>
                  <a:headEnd/>
                  <a:tailEnd/>
                </a:ln>
              </p:spPr>
              <p:txBody>
                <a:bodyPr/>
                <a:lstStyle/>
                <a:p>
                  <a:endParaRPr lang="en-US"/>
                </a:p>
              </p:txBody>
            </p:sp>
            <p:sp>
              <p:nvSpPr>
                <p:cNvPr id="186394" name="Line 30"/>
                <p:cNvSpPr>
                  <a:spLocks noChangeShapeType="1"/>
                </p:cNvSpPr>
                <p:nvPr/>
              </p:nvSpPr>
              <p:spPr bwMode="auto">
                <a:xfrm flipH="1">
                  <a:off x="771" y="9416"/>
                  <a:ext cx="1581" cy="904"/>
                </a:xfrm>
                <a:prstGeom prst="line">
                  <a:avLst/>
                </a:prstGeom>
                <a:noFill/>
                <a:ln w="12700">
                  <a:solidFill>
                    <a:srgbClr val="000000"/>
                  </a:solidFill>
                  <a:round/>
                  <a:headEnd/>
                  <a:tailEnd/>
                </a:ln>
              </p:spPr>
              <p:txBody>
                <a:bodyPr/>
                <a:lstStyle/>
                <a:p>
                  <a:endParaRPr lang="en-US"/>
                </a:p>
              </p:txBody>
            </p:sp>
            <p:sp>
              <p:nvSpPr>
                <p:cNvPr id="186395" name="AutoShape 31"/>
                <p:cNvSpPr>
                  <a:spLocks noChangeArrowheads="1"/>
                </p:cNvSpPr>
                <p:nvPr/>
              </p:nvSpPr>
              <p:spPr bwMode="auto">
                <a:xfrm rot="5349196">
                  <a:off x="667" y="9069"/>
                  <a:ext cx="1800" cy="1592"/>
                </a:xfrm>
                <a:prstGeom prst="hexagon">
                  <a:avLst>
                    <a:gd name="adj" fmla="val 28266"/>
                    <a:gd name="vf" fmla="val 115470"/>
                  </a:avLst>
                </a:prstGeom>
                <a:noFill/>
                <a:ln w="12700">
                  <a:solidFill>
                    <a:srgbClr val="000000"/>
                  </a:solidFill>
                  <a:miter lim="800000"/>
                  <a:headEnd/>
                  <a:tailEnd/>
                </a:ln>
              </p:spPr>
              <p:txBody>
                <a:bodyPr/>
                <a:lstStyle/>
                <a:p>
                  <a:endParaRPr lang="zh-CN" altLang="en-US">
                    <a:latin typeface="Calibri" pitchFamily="34" charset="0"/>
                  </a:endParaRPr>
                </a:p>
              </p:txBody>
            </p:sp>
          </p:grpSp>
          <p:grpSp>
            <p:nvGrpSpPr>
              <p:cNvPr id="186385" name="Group 32"/>
              <p:cNvGrpSpPr>
                <a:grpSpLocks/>
              </p:cNvGrpSpPr>
              <p:nvPr/>
            </p:nvGrpSpPr>
            <p:grpSpPr bwMode="auto">
              <a:xfrm>
                <a:off x="771" y="8938"/>
                <a:ext cx="1622" cy="1830"/>
                <a:chOff x="771" y="8938"/>
                <a:chExt cx="1622" cy="1830"/>
              </a:xfrm>
            </p:grpSpPr>
            <p:sp>
              <p:nvSpPr>
                <p:cNvPr id="186386" name="Oval 33"/>
                <p:cNvSpPr>
                  <a:spLocks noChangeArrowheads="1"/>
                </p:cNvSpPr>
                <p:nvPr/>
              </p:nvSpPr>
              <p:spPr bwMode="auto">
                <a:xfrm>
                  <a:off x="1549" y="8938"/>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sp>
              <p:nvSpPr>
                <p:cNvPr id="186387" name="Oval 34"/>
                <p:cNvSpPr>
                  <a:spLocks noChangeArrowheads="1"/>
                </p:cNvSpPr>
                <p:nvPr/>
              </p:nvSpPr>
              <p:spPr bwMode="auto">
                <a:xfrm>
                  <a:off x="771" y="10290"/>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sp>
              <p:nvSpPr>
                <p:cNvPr id="186388" name="Oval 35"/>
                <p:cNvSpPr>
                  <a:spLocks noChangeArrowheads="1"/>
                </p:cNvSpPr>
                <p:nvPr/>
              </p:nvSpPr>
              <p:spPr bwMode="auto">
                <a:xfrm>
                  <a:off x="771" y="9416"/>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sp>
              <p:nvSpPr>
                <p:cNvPr id="186389" name="Oval 36"/>
                <p:cNvSpPr>
                  <a:spLocks noChangeArrowheads="1"/>
                </p:cNvSpPr>
                <p:nvPr/>
              </p:nvSpPr>
              <p:spPr bwMode="auto">
                <a:xfrm>
                  <a:off x="1549" y="10706"/>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sp>
              <p:nvSpPr>
                <p:cNvPr id="186390" name="Oval 37"/>
                <p:cNvSpPr>
                  <a:spLocks noChangeArrowheads="1"/>
                </p:cNvSpPr>
                <p:nvPr/>
              </p:nvSpPr>
              <p:spPr bwMode="auto">
                <a:xfrm>
                  <a:off x="2331" y="9416"/>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sp>
              <p:nvSpPr>
                <p:cNvPr id="186391" name="Oval 38"/>
                <p:cNvSpPr>
                  <a:spLocks noChangeArrowheads="1"/>
                </p:cNvSpPr>
                <p:nvPr/>
              </p:nvSpPr>
              <p:spPr bwMode="auto">
                <a:xfrm>
                  <a:off x="1549" y="9832"/>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sp>
              <p:nvSpPr>
                <p:cNvPr id="186392" name="Oval 39"/>
                <p:cNvSpPr>
                  <a:spLocks noChangeArrowheads="1"/>
                </p:cNvSpPr>
                <p:nvPr/>
              </p:nvSpPr>
              <p:spPr bwMode="auto">
                <a:xfrm>
                  <a:off x="2331" y="10248"/>
                  <a:ext cx="62" cy="62"/>
                </a:xfrm>
                <a:prstGeom prst="ellipse">
                  <a:avLst/>
                </a:prstGeom>
                <a:solidFill>
                  <a:srgbClr val="FFFF00"/>
                </a:solidFill>
                <a:ln w="15875">
                  <a:solidFill>
                    <a:srgbClr val="0000FF"/>
                  </a:solidFill>
                  <a:round/>
                  <a:headEnd/>
                  <a:tailEnd/>
                </a:ln>
              </p:spPr>
              <p:txBody>
                <a:bodyPr/>
                <a:lstStyle/>
                <a:p>
                  <a:endParaRPr lang="zh-CN" altLang="en-US">
                    <a:latin typeface="Calibri" pitchFamily="34" charset="0"/>
                  </a:endParaRPr>
                </a:p>
              </p:txBody>
            </p:sp>
          </p:grpSp>
        </p:grpSp>
        <p:sp>
          <p:nvSpPr>
            <p:cNvPr id="186374" name="Text Box 40"/>
            <p:cNvSpPr txBox="1">
              <a:spLocks noChangeArrowheads="1"/>
            </p:cNvSpPr>
            <p:nvPr/>
          </p:nvSpPr>
          <p:spPr bwMode="auto">
            <a:xfrm>
              <a:off x="1824" y="2016"/>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3</a:t>
              </a:r>
            </a:p>
          </p:txBody>
        </p:sp>
        <p:sp>
          <p:nvSpPr>
            <p:cNvPr id="186375" name="Text Box 41"/>
            <p:cNvSpPr txBox="1">
              <a:spLocks noChangeArrowheads="1"/>
            </p:cNvSpPr>
            <p:nvPr/>
          </p:nvSpPr>
          <p:spPr bwMode="auto">
            <a:xfrm>
              <a:off x="1296" y="2256"/>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2</a:t>
              </a:r>
            </a:p>
          </p:txBody>
        </p:sp>
        <p:sp>
          <p:nvSpPr>
            <p:cNvPr id="186376" name="Text Box 42"/>
            <p:cNvSpPr txBox="1">
              <a:spLocks noChangeArrowheads="1"/>
            </p:cNvSpPr>
            <p:nvPr/>
          </p:nvSpPr>
          <p:spPr bwMode="auto">
            <a:xfrm>
              <a:off x="624" y="2640"/>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4</a:t>
              </a:r>
            </a:p>
          </p:txBody>
        </p:sp>
        <p:sp>
          <p:nvSpPr>
            <p:cNvPr id="186377" name="Text Box 43"/>
            <p:cNvSpPr txBox="1">
              <a:spLocks noChangeArrowheads="1"/>
            </p:cNvSpPr>
            <p:nvPr/>
          </p:nvSpPr>
          <p:spPr bwMode="auto">
            <a:xfrm>
              <a:off x="960" y="3264"/>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6</a:t>
              </a:r>
            </a:p>
          </p:txBody>
        </p:sp>
        <p:sp>
          <p:nvSpPr>
            <p:cNvPr id="186378" name="Text Box 44"/>
            <p:cNvSpPr txBox="1">
              <a:spLocks noChangeArrowheads="1"/>
            </p:cNvSpPr>
            <p:nvPr/>
          </p:nvSpPr>
          <p:spPr bwMode="auto">
            <a:xfrm>
              <a:off x="2208" y="2640"/>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5</a:t>
              </a:r>
            </a:p>
          </p:txBody>
        </p:sp>
        <p:sp>
          <p:nvSpPr>
            <p:cNvPr id="186379" name="Text Box 45"/>
            <p:cNvSpPr txBox="1">
              <a:spLocks noChangeArrowheads="1"/>
            </p:cNvSpPr>
            <p:nvPr/>
          </p:nvSpPr>
          <p:spPr bwMode="auto">
            <a:xfrm>
              <a:off x="1296" y="2976"/>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7</a:t>
              </a:r>
            </a:p>
          </p:txBody>
        </p:sp>
        <p:sp>
          <p:nvSpPr>
            <p:cNvPr id="186380" name="Text Box 46"/>
            <p:cNvSpPr txBox="1">
              <a:spLocks noChangeArrowheads="1"/>
            </p:cNvSpPr>
            <p:nvPr/>
          </p:nvSpPr>
          <p:spPr bwMode="auto">
            <a:xfrm>
              <a:off x="1872" y="3264"/>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8</a:t>
              </a:r>
            </a:p>
          </p:txBody>
        </p:sp>
        <p:sp>
          <p:nvSpPr>
            <p:cNvPr id="186381" name="Text Box 47"/>
            <p:cNvSpPr txBox="1">
              <a:spLocks noChangeArrowheads="1"/>
            </p:cNvSpPr>
            <p:nvPr/>
          </p:nvSpPr>
          <p:spPr bwMode="auto">
            <a:xfrm>
              <a:off x="1056" y="2640"/>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9</a:t>
              </a:r>
            </a:p>
          </p:txBody>
        </p:sp>
        <p:sp>
          <p:nvSpPr>
            <p:cNvPr id="186382" name="Text Box 48"/>
            <p:cNvSpPr txBox="1">
              <a:spLocks noChangeArrowheads="1"/>
            </p:cNvSpPr>
            <p:nvPr/>
          </p:nvSpPr>
          <p:spPr bwMode="auto">
            <a:xfrm>
              <a:off x="912" y="1968"/>
              <a:ext cx="336" cy="288"/>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1</a:t>
              </a:r>
            </a:p>
          </p:txBody>
        </p:sp>
        <p:sp>
          <p:nvSpPr>
            <p:cNvPr id="186383" name="Text Box 49"/>
            <p:cNvSpPr txBox="1">
              <a:spLocks noChangeArrowheads="1"/>
            </p:cNvSpPr>
            <p:nvPr/>
          </p:nvSpPr>
          <p:spPr bwMode="auto">
            <a:xfrm>
              <a:off x="1728" y="2592"/>
              <a:ext cx="384" cy="336"/>
            </a:xfrm>
            <a:prstGeom prst="rect">
              <a:avLst/>
            </a:prstGeom>
            <a:noFill/>
            <a:ln w="9525">
              <a:noFill/>
              <a:miter lim="800000"/>
              <a:headEnd/>
              <a:tailEnd/>
            </a:ln>
          </p:spPr>
          <p:txBody>
            <a:bodyPr/>
            <a:lstStyle/>
            <a:p>
              <a:pPr eaLnBrk="0" hangingPunct="0"/>
              <a:r>
                <a:rPr lang="en-US" altLang="zh-CN">
                  <a:latin typeface="Calibri" pitchFamily="34" charset="0"/>
                </a:rPr>
                <a:t>e</a:t>
              </a:r>
              <a:r>
                <a:rPr lang="en-US" altLang="zh-CN" baseline="-25000">
                  <a:latin typeface="Calibri" pitchFamily="34" charset="0"/>
                </a:rPr>
                <a:t>10</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492990"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最小生成树</a:t>
            </a:r>
          </a:p>
        </p:txBody>
      </p:sp>
      <p:sp>
        <p:nvSpPr>
          <p:cNvPr id="3" name="Rectangle 5" descr="新闻纸"/>
          <p:cNvSpPr>
            <a:spLocks noChangeArrowheads="1"/>
          </p:cNvSpPr>
          <p:nvPr/>
        </p:nvSpPr>
        <p:spPr bwMode="auto">
          <a:xfrm>
            <a:off x="214313" y="1285875"/>
            <a:ext cx="8715375" cy="1357313"/>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87395" name="Rectangle 3"/>
          <p:cNvSpPr txBox="1">
            <a:spLocks noChangeArrowheads="1"/>
          </p:cNvSpPr>
          <p:nvPr/>
        </p:nvSpPr>
        <p:spPr bwMode="auto">
          <a:xfrm>
            <a:off x="214313"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16.5</a:t>
            </a:r>
            <a:endParaRPr lang="zh-CN" altLang="en-US" sz="2200" b="1">
              <a:latin typeface="Calibri" pitchFamily="34" charset="0"/>
            </a:endParaRPr>
          </a:p>
        </p:txBody>
      </p:sp>
      <p:sp>
        <p:nvSpPr>
          <p:cNvPr id="187396" name="TextBox 4"/>
          <p:cNvSpPr txBox="1">
            <a:spLocks noChangeArrowheads="1"/>
          </p:cNvSpPr>
          <p:nvPr/>
        </p:nvSpPr>
        <p:spPr bwMode="auto">
          <a:xfrm>
            <a:off x="1571625" y="1428750"/>
            <a:ext cx="7143750" cy="1108075"/>
          </a:xfrm>
          <a:prstGeom prst="rect">
            <a:avLst/>
          </a:prstGeom>
          <a:noFill/>
          <a:ln w="9525">
            <a:noFill/>
            <a:miter lim="800000"/>
            <a:headEnd/>
            <a:tailEnd/>
          </a:ln>
        </p:spPr>
        <p:txBody>
          <a:bodyPr>
            <a:spAutoFit/>
          </a:bodyPr>
          <a:lstStyle/>
          <a:p>
            <a:r>
              <a:rPr lang="zh-CN" altLang="en-US" sz="2200">
                <a:latin typeface="Calibri" pitchFamily="34" charset="0"/>
              </a:rPr>
              <a:t>设无向连通带权图</a:t>
            </a:r>
            <a:r>
              <a:rPr lang="en-US" altLang="zh-CN" sz="2200">
                <a:latin typeface="Calibri" pitchFamily="34" charset="0"/>
              </a:rPr>
              <a:t>G=&lt;V , E , W&gt;</a:t>
            </a:r>
            <a:r>
              <a:rPr lang="zh-CN" altLang="en-US" sz="2200">
                <a:latin typeface="Calibri" pitchFamily="34" charset="0"/>
              </a:rPr>
              <a:t>，</a:t>
            </a:r>
            <a:r>
              <a:rPr lang="en-US" altLang="zh-CN" sz="2200">
                <a:latin typeface="Calibri" pitchFamily="34" charset="0"/>
              </a:rPr>
              <a:t>T</a:t>
            </a:r>
            <a:r>
              <a:rPr lang="zh-CN" altLang="en-US" sz="2200">
                <a:latin typeface="Calibri" pitchFamily="34" charset="0"/>
              </a:rPr>
              <a:t>是</a:t>
            </a:r>
            <a:r>
              <a:rPr lang="en-US" altLang="zh-CN" sz="2200">
                <a:latin typeface="Calibri" pitchFamily="34" charset="0"/>
              </a:rPr>
              <a:t>G</a:t>
            </a:r>
            <a:r>
              <a:rPr lang="zh-CN" altLang="en-US" sz="2200">
                <a:latin typeface="Calibri" pitchFamily="34" charset="0"/>
              </a:rPr>
              <a:t>的一棵生成树，</a:t>
            </a:r>
            <a:r>
              <a:rPr lang="en-US" altLang="zh-CN" sz="2200">
                <a:latin typeface="Calibri" pitchFamily="34" charset="0"/>
              </a:rPr>
              <a:t>T</a:t>
            </a:r>
            <a:r>
              <a:rPr lang="zh-CN" altLang="en-US" sz="2200">
                <a:latin typeface="Calibri" pitchFamily="34" charset="0"/>
              </a:rPr>
              <a:t>的各边权之和称为</a:t>
            </a:r>
            <a:r>
              <a:rPr lang="en-US" altLang="zh-CN" sz="2200">
                <a:latin typeface="Calibri" pitchFamily="34" charset="0"/>
              </a:rPr>
              <a:t>T</a:t>
            </a:r>
            <a:r>
              <a:rPr lang="zh-CN" altLang="en-US" sz="2200">
                <a:latin typeface="Calibri" pitchFamily="34" charset="0"/>
              </a:rPr>
              <a:t>的权，记作</a:t>
            </a:r>
            <a:r>
              <a:rPr lang="en-US" altLang="zh-CN" sz="2200">
                <a:latin typeface="Calibri" pitchFamily="34" charset="0"/>
              </a:rPr>
              <a:t>W(T)</a:t>
            </a:r>
            <a:r>
              <a:rPr lang="zh-CN" altLang="en-US" sz="2200">
                <a:latin typeface="Calibri" pitchFamily="34" charset="0"/>
              </a:rPr>
              <a:t>。</a:t>
            </a:r>
            <a:r>
              <a:rPr lang="en-US" altLang="zh-CN" sz="2200">
                <a:latin typeface="Calibri" pitchFamily="34" charset="0"/>
              </a:rPr>
              <a:t>G</a:t>
            </a:r>
            <a:r>
              <a:rPr lang="zh-CN" altLang="en-US" sz="2200">
                <a:latin typeface="Calibri" pitchFamily="34" charset="0"/>
              </a:rPr>
              <a:t>的所有生成树中权最小的生成树称为</a:t>
            </a:r>
            <a:r>
              <a:rPr lang="en-US" altLang="zh-CN" sz="2200">
                <a:latin typeface="Calibri" pitchFamily="34" charset="0"/>
              </a:rPr>
              <a:t>G</a:t>
            </a:r>
            <a:r>
              <a:rPr lang="zh-CN" altLang="en-US" sz="2200">
                <a:latin typeface="Calibri" pitchFamily="34" charset="0"/>
              </a:rPr>
              <a:t>的最小生成树。</a:t>
            </a:r>
          </a:p>
        </p:txBody>
      </p:sp>
      <p:pic>
        <p:nvPicPr>
          <p:cNvPr id="125954" name="Picture 2"/>
          <p:cNvPicPr>
            <a:picLocks noChangeAspect="1" noChangeArrowheads="1"/>
          </p:cNvPicPr>
          <p:nvPr/>
        </p:nvPicPr>
        <p:blipFill>
          <a:blip r:embed="rId3"/>
          <a:srcRect/>
          <a:stretch>
            <a:fillRect/>
          </a:stretch>
        </p:blipFill>
        <p:spPr bwMode="auto">
          <a:xfrm>
            <a:off x="1939925" y="2857500"/>
            <a:ext cx="3633788" cy="3109913"/>
          </a:xfrm>
          <a:prstGeom prst="rect">
            <a:avLst/>
          </a:prstGeom>
          <a:noFill/>
          <a:ln w="9525">
            <a:noFill/>
            <a:miter lim="800000"/>
            <a:headEnd/>
            <a:tailEnd/>
          </a:ln>
        </p:spPr>
      </p:pic>
      <p:sp>
        <p:nvSpPr>
          <p:cNvPr id="8" name="TextBox 7"/>
          <p:cNvSpPr txBox="1"/>
          <p:nvPr/>
        </p:nvSpPr>
        <p:spPr>
          <a:xfrm rot="20416090">
            <a:off x="1150665" y="3290310"/>
            <a:ext cx="2215671"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通信光缆的铺设</a:t>
            </a:r>
          </a:p>
        </p:txBody>
      </p:sp>
      <p:grpSp>
        <p:nvGrpSpPr>
          <p:cNvPr id="11" name="组合 10"/>
          <p:cNvGrpSpPr>
            <a:grpSpLocks/>
          </p:cNvGrpSpPr>
          <p:nvPr/>
        </p:nvGrpSpPr>
        <p:grpSpPr bwMode="auto">
          <a:xfrm>
            <a:off x="5857875" y="3071813"/>
            <a:ext cx="2286000" cy="2571750"/>
            <a:chOff x="5857884" y="3071810"/>
            <a:chExt cx="2286016" cy="2571755"/>
          </a:xfrm>
        </p:grpSpPr>
        <p:pic>
          <p:nvPicPr>
            <p:cNvPr id="187404" name="Picture 3"/>
            <p:cNvPicPr>
              <a:picLocks noChangeAspect="1" noChangeArrowheads="1"/>
            </p:cNvPicPr>
            <p:nvPr/>
          </p:nvPicPr>
          <p:blipFill>
            <a:blip r:embed="rId4"/>
            <a:srcRect/>
            <a:stretch>
              <a:fillRect/>
            </a:stretch>
          </p:blipFill>
          <p:spPr bwMode="auto">
            <a:xfrm>
              <a:off x="6288129" y="4071942"/>
              <a:ext cx="1274062" cy="1571623"/>
            </a:xfrm>
            <a:prstGeom prst="rect">
              <a:avLst/>
            </a:prstGeom>
            <a:noFill/>
            <a:ln w="9525">
              <a:noFill/>
              <a:miter lim="800000"/>
              <a:headEnd/>
              <a:tailEnd/>
            </a:ln>
          </p:spPr>
        </p:pic>
        <p:pic>
          <p:nvPicPr>
            <p:cNvPr id="187405" name="Picture 4"/>
            <p:cNvPicPr>
              <a:picLocks noChangeAspect="1" noChangeArrowheads="1"/>
            </p:cNvPicPr>
            <p:nvPr/>
          </p:nvPicPr>
          <p:blipFill>
            <a:blip r:embed="rId5"/>
            <a:srcRect/>
            <a:stretch>
              <a:fillRect/>
            </a:stretch>
          </p:blipFill>
          <p:spPr bwMode="auto">
            <a:xfrm>
              <a:off x="7347877" y="3643314"/>
              <a:ext cx="796023" cy="928694"/>
            </a:xfrm>
            <a:prstGeom prst="rect">
              <a:avLst/>
            </a:prstGeom>
            <a:noFill/>
            <a:ln w="9525">
              <a:noFill/>
              <a:miter lim="800000"/>
              <a:headEnd/>
              <a:tailEnd/>
            </a:ln>
          </p:spPr>
        </p:pic>
        <p:pic>
          <p:nvPicPr>
            <p:cNvPr id="187406" name="Picture 5"/>
            <p:cNvPicPr>
              <a:picLocks noChangeAspect="1" noChangeArrowheads="1"/>
            </p:cNvPicPr>
            <p:nvPr/>
          </p:nvPicPr>
          <p:blipFill>
            <a:blip r:embed="rId6"/>
            <a:srcRect/>
            <a:stretch>
              <a:fillRect/>
            </a:stretch>
          </p:blipFill>
          <p:spPr bwMode="auto">
            <a:xfrm>
              <a:off x="5857884" y="3071810"/>
              <a:ext cx="1107985" cy="1076328"/>
            </a:xfrm>
            <a:prstGeom prst="rect">
              <a:avLst/>
            </a:prstGeom>
            <a:noFill/>
            <a:ln w="9525">
              <a:noFill/>
              <a:miter lim="800000"/>
              <a:headEnd/>
              <a:tailEnd/>
            </a:ln>
          </p:spPr>
        </p:pic>
      </p:grpSp>
      <p:grpSp>
        <p:nvGrpSpPr>
          <p:cNvPr id="16" name="组合 15"/>
          <p:cNvGrpSpPr>
            <a:grpSpLocks/>
          </p:cNvGrpSpPr>
          <p:nvPr/>
        </p:nvGrpSpPr>
        <p:grpSpPr bwMode="auto">
          <a:xfrm>
            <a:off x="142875" y="3929063"/>
            <a:ext cx="2357438" cy="2201862"/>
            <a:chOff x="142844" y="3929066"/>
            <a:chExt cx="2357454" cy="2202595"/>
          </a:xfrm>
        </p:grpSpPr>
        <p:pic>
          <p:nvPicPr>
            <p:cNvPr id="187401" name="Picture 1" descr="C:\Users\hp\AppData\Local\Microsoft\Windows\Temporary Internet Files\Content.IE5\VCPM9HYH\MC900294334[1].wmf"/>
            <p:cNvPicPr>
              <a:picLocks noChangeAspect="1" noChangeArrowheads="1"/>
            </p:cNvPicPr>
            <p:nvPr/>
          </p:nvPicPr>
          <p:blipFill>
            <a:blip r:embed="rId7"/>
            <a:srcRect/>
            <a:stretch>
              <a:fillRect/>
            </a:stretch>
          </p:blipFill>
          <p:spPr bwMode="auto">
            <a:xfrm>
              <a:off x="1357290" y="4929198"/>
              <a:ext cx="1143008" cy="1202463"/>
            </a:xfrm>
            <a:prstGeom prst="rect">
              <a:avLst/>
            </a:prstGeom>
            <a:noFill/>
            <a:ln w="9525">
              <a:noFill/>
              <a:miter lim="800000"/>
              <a:headEnd/>
              <a:tailEnd/>
            </a:ln>
          </p:spPr>
        </p:pic>
        <p:pic>
          <p:nvPicPr>
            <p:cNvPr id="187402" name="Picture 2" descr="C:\Users\hp\AppData\Local\Microsoft\Windows\Temporary Internet Files\Content.IE5\IAATGTMX\MC900300233[1].wmf"/>
            <p:cNvPicPr>
              <a:picLocks noChangeAspect="1" noChangeArrowheads="1"/>
            </p:cNvPicPr>
            <p:nvPr/>
          </p:nvPicPr>
          <p:blipFill>
            <a:blip r:embed="rId8"/>
            <a:srcRect/>
            <a:stretch>
              <a:fillRect/>
            </a:stretch>
          </p:blipFill>
          <p:spPr bwMode="auto">
            <a:xfrm>
              <a:off x="142844" y="3929066"/>
              <a:ext cx="646992" cy="714379"/>
            </a:xfrm>
            <a:prstGeom prst="rect">
              <a:avLst/>
            </a:prstGeom>
            <a:noFill/>
            <a:ln w="9525">
              <a:noFill/>
              <a:miter lim="800000"/>
              <a:headEnd/>
              <a:tailEnd/>
            </a:ln>
          </p:spPr>
        </p:pic>
        <p:cxnSp>
          <p:nvCxnSpPr>
            <p:cNvPr id="15" name="直接连接符 14"/>
            <p:cNvCxnSpPr/>
            <p:nvPr/>
          </p:nvCxnSpPr>
          <p:spPr>
            <a:xfrm rot="16200000" flipH="1">
              <a:off x="821388" y="4750975"/>
              <a:ext cx="714613" cy="642942"/>
            </a:xfrm>
            <a:prstGeom prst="line">
              <a:avLst/>
            </a:prstGeom>
            <a:ln w="38100">
              <a:solidFill>
                <a:srgbClr val="FF0000"/>
              </a:solidFill>
              <a:prstDash val="sysDash"/>
              <a:tailEnd type="none" w="sm" len="sm"/>
            </a:ln>
          </p:spPr>
          <p:style>
            <a:lnRef idx="3">
              <a:schemeClr val="dk1"/>
            </a:lnRef>
            <a:fillRef idx="0">
              <a:schemeClr val="dk1"/>
            </a:fillRef>
            <a:effectRef idx="2">
              <a:schemeClr val="dk1"/>
            </a:effectRef>
            <a:fontRef idx="minor">
              <a:schemeClr val="tx1"/>
            </a:fontRef>
          </p:style>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dissolve">
                                      <p:cBhvr>
                                        <p:cTn id="7" dur="500"/>
                                        <p:tgtEl>
                                          <p:spTgt spid="12595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style.rotation</p:attrName>
                                        </p:attrNameLst>
                                      </p:cBhvr>
                                      <p:tavLst>
                                        <p:tav tm="0">
                                          <p:val>
                                            <p:fltVal val="720"/>
                                          </p:val>
                                        </p:tav>
                                        <p:tav tm="100000">
                                          <p:val>
                                            <p:fltVal val="0"/>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7340471" cy="646331"/>
          </a:xfrm>
          <a:prstGeom prst="rect">
            <a:avLst/>
          </a:prstGeom>
          <a:noFill/>
        </p:spPr>
        <p:txBody>
          <a:bodyPr wrap="none">
            <a:spAutoFit/>
          </a:bodyPr>
          <a:lstStyle/>
          <a:p>
            <a:pPr fontAlgn="auto">
              <a:spcBef>
                <a:spcPts val="0"/>
              </a:spcBef>
              <a:spcAft>
                <a:spcPts val="0"/>
              </a:spcAft>
              <a:defRPr/>
            </a:pPr>
            <a:r>
              <a:rPr lang="zh-CN" altLang="en-US" sz="3600" dirty="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最小生成树的</a:t>
            </a:r>
            <a:r>
              <a:rPr lang="zh-CN" altLang="en-US" sz="3600" dirty="0" smtClean="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生成（</a:t>
            </a:r>
            <a:r>
              <a:rPr lang="en-US" altLang="zh-CN" sz="3600" dirty="0" err="1" smtClean="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Kruskal</a:t>
            </a:r>
            <a:r>
              <a:rPr lang="zh-CN" altLang="en-US" sz="3600" dirty="0" smtClean="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算法）</a:t>
            </a:r>
            <a:endParaRPr lang="zh-CN" altLang="en-US" sz="3600" dirty="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endParaRPr>
          </a:p>
        </p:txBody>
      </p:sp>
      <p:pic>
        <p:nvPicPr>
          <p:cNvPr id="126978" name="Picture 2"/>
          <p:cNvPicPr>
            <a:picLocks noChangeAspect="1" noChangeArrowheads="1"/>
          </p:cNvPicPr>
          <p:nvPr/>
        </p:nvPicPr>
        <p:blipFill>
          <a:blip r:embed="rId3"/>
          <a:srcRect/>
          <a:stretch>
            <a:fillRect/>
          </a:stretch>
        </p:blipFill>
        <p:spPr bwMode="auto">
          <a:xfrm>
            <a:off x="1214414" y="1285860"/>
            <a:ext cx="1543050" cy="1895475"/>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6979" name="Rectangle 3"/>
          <p:cNvSpPr>
            <a:spLocks noChangeArrowheads="1"/>
          </p:cNvSpPr>
          <p:nvPr/>
        </p:nvSpPr>
        <p:spPr bwMode="auto">
          <a:xfrm>
            <a:off x="285750" y="3271838"/>
            <a:ext cx="3429000" cy="280035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indent="266700">
              <a:defRPr/>
            </a:pPr>
            <a:r>
              <a:rPr lang="zh-CN" altLang="en-US" sz="1600" dirty="0">
                <a:latin typeface="宋体" charset="-122"/>
                <a:ea typeface="宋体" charset="-122"/>
                <a:cs typeface="+mn-cs"/>
              </a:rPr>
              <a:t>当克鲁斯卡尔是二年级研究生时，他发现了产生最小生成树的算法。他不能肯定他这个只有两页半的论文是否值得发表，但是被其他人说服而递交了它。</a:t>
            </a:r>
            <a:endParaRPr lang="zh-CN" altLang="en-US" sz="1600" dirty="0">
              <a:ea typeface="宋体" charset="-122"/>
              <a:cs typeface="+mn-cs"/>
            </a:endParaRPr>
          </a:p>
          <a:p>
            <a:pPr indent="266700" eaLnBrk="0" hangingPunct="0">
              <a:defRPr/>
            </a:pPr>
            <a:r>
              <a:rPr lang="zh-CN" altLang="en-US" sz="1600" dirty="0">
                <a:latin typeface="宋体" charset="-122"/>
                <a:ea typeface="宋体" charset="-122"/>
                <a:cs typeface="+mn-cs"/>
              </a:rPr>
              <a:t>克鲁斯卡尔和罗伯特</a:t>
            </a:r>
            <a:r>
              <a:rPr lang="en-US" altLang="zh-CN" sz="1600" dirty="0">
                <a:ea typeface="宋体" charset="-122"/>
                <a:cs typeface="+mn-cs"/>
              </a:rPr>
              <a:t>·</a:t>
            </a:r>
            <a:r>
              <a:rPr lang="zh-CN" altLang="en-US" sz="1600" dirty="0">
                <a:latin typeface="宋体" charset="-122"/>
                <a:ea typeface="宋体" charset="-122"/>
                <a:cs typeface="+mn-cs"/>
              </a:rPr>
              <a:t>普林在</a:t>
            </a:r>
            <a:r>
              <a:rPr lang="en-US" altLang="zh-CN" sz="1600" dirty="0">
                <a:latin typeface="宋体" charset="-122"/>
                <a:ea typeface="宋体" charset="-122"/>
                <a:cs typeface="+mn-cs"/>
              </a:rPr>
              <a:t>20</a:t>
            </a:r>
            <a:r>
              <a:rPr lang="zh-CN" altLang="en-US" sz="1600" dirty="0">
                <a:latin typeface="宋体" charset="-122"/>
                <a:ea typeface="宋体" charset="-122"/>
                <a:cs typeface="+mn-cs"/>
              </a:rPr>
              <a:t>世纪</a:t>
            </a:r>
            <a:r>
              <a:rPr lang="en-US" altLang="zh-CN" sz="1600" dirty="0">
                <a:latin typeface="宋体" charset="-122"/>
                <a:ea typeface="宋体" charset="-122"/>
                <a:cs typeface="+mn-cs"/>
              </a:rPr>
              <a:t>50</a:t>
            </a:r>
            <a:r>
              <a:rPr lang="zh-CN" altLang="en-US" sz="1600" dirty="0">
                <a:latin typeface="宋体" charset="-122"/>
                <a:ea typeface="宋体" charset="-122"/>
                <a:cs typeface="+mn-cs"/>
              </a:rPr>
              <a:t>年代中期提出他们的算法。不过，他们不是首先发现这些算法的人。例如，人类学家扬</a:t>
            </a:r>
            <a:r>
              <a:rPr lang="en-US" altLang="zh-CN" sz="1600" dirty="0">
                <a:ea typeface="宋体" charset="-122"/>
                <a:cs typeface="+mn-cs"/>
              </a:rPr>
              <a:t>·</a:t>
            </a:r>
            <a:r>
              <a:rPr lang="zh-CN" altLang="en-US" sz="1600" dirty="0">
                <a:latin typeface="宋体" charset="-122"/>
                <a:ea typeface="宋体" charset="-122"/>
                <a:cs typeface="+mn-cs"/>
              </a:rPr>
              <a:t>切卡诺夫斯基在</a:t>
            </a:r>
            <a:r>
              <a:rPr lang="en-US" altLang="zh-CN" sz="1600" dirty="0">
                <a:latin typeface="宋体" charset="-122"/>
                <a:ea typeface="宋体" charset="-122"/>
                <a:cs typeface="+mn-cs"/>
              </a:rPr>
              <a:t>1909</a:t>
            </a:r>
            <a:r>
              <a:rPr lang="zh-CN" altLang="en-US" sz="1600" dirty="0">
                <a:latin typeface="宋体" charset="-122"/>
                <a:ea typeface="宋体" charset="-122"/>
                <a:cs typeface="+mn-cs"/>
              </a:rPr>
              <a:t>年的工作就包含了求最小生成树所需要的许多想法</a:t>
            </a:r>
          </a:p>
        </p:txBody>
      </p:sp>
      <p:sp>
        <p:nvSpPr>
          <p:cNvPr id="6" name="矩形 5"/>
          <p:cNvSpPr/>
          <p:nvPr/>
        </p:nvSpPr>
        <p:spPr>
          <a:xfrm>
            <a:off x="4071934" y="1857364"/>
            <a:ext cx="4572000" cy="378565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fontAlgn="auto">
              <a:spcBef>
                <a:spcPts val="0"/>
              </a:spcBef>
              <a:spcAft>
                <a:spcPts val="0"/>
              </a:spcAft>
              <a:buFont typeface="Wingdings" pitchFamily="2" charset="2"/>
              <a:buNone/>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在</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t>
            </a:r>
            <a:r>
              <a:rPr lang="en-US" altLang="zh-CN"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n,m</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中选取权最小的边</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记作</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置</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i=1</a:t>
            </a:r>
          </a:p>
          <a:p>
            <a:pPr algn="just" fontAlgn="auto">
              <a:spcBef>
                <a:spcPts val="0"/>
              </a:spcBef>
              <a:spcAft>
                <a:spcPts val="0"/>
              </a:spcAft>
              <a:buFont typeface="Wingdings" pitchFamily="2" charset="2"/>
              <a:buNone/>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当</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i=n-1</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时结束</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否则转</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a:p>
            <a:pPr algn="just" fontAlgn="auto">
              <a:spcBef>
                <a:spcPts val="0"/>
              </a:spcBef>
              <a:spcAft>
                <a:spcPts val="0"/>
              </a:spcAft>
              <a:buFont typeface="Wingdings" pitchFamily="2" charset="2"/>
              <a:buNone/>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设已选择边为</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altLang="zh-CN"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a:t>
            </a: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此时无回路。</a:t>
            </a:r>
          </a:p>
          <a:p>
            <a:pPr algn="just" fontAlgn="auto">
              <a:spcBef>
                <a:spcPts val="0"/>
              </a:spcBef>
              <a:spcAft>
                <a:spcPts val="0"/>
              </a:spcAft>
              <a:buFont typeface="Wingdings" pitchFamily="2" charset="2"/>
              <a:buNone/>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在</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中除这</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条边外</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选择边</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i+1</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该边使得</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i+1</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生成的子图中无回路</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并</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a:t>
            </a:r>
            <a:r>
              <a:rPr lang="en-US" altLang="zh-CN"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i+1</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是满足该条件中权最小的一条边。</a:t>
            </a:r>
          </a:p>
          <a:p>
            <a:pPr algn="just" fontAlgn="auto">
              <a:spcBef>
                <a:spcPts val="0"/>
              </a:spcBef>
              <a:spcAft>
                <a:spcPts val="0"/>
              </a:spcAft>
              <a:buFont typeface="Wingdings" pitchFamily="2" charset="2"/>
              <a:buNone/>
              <a:defRPr/>
            </a:pP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置</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i:=i+1,</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转</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2" name="Title 1"/>
          <p:cNvSpPr>
            <a:spLocks noGrp="1"/>
          </p:cNvSpPr>
          <p:nvPr>
            <p:ph type="title" idx="4294967295"/>
          </p:nvPr>
        </p:nvSpPr>
        <p:spPr>
          <a:xfrm>
            <a:off x="457200" y="274638"/>
            <a:ext cx="8229600" cy="850900"/>
          </a:xfrm>
        </p:spPr>
        <p:txBody>
          <a:bodyPr/>
          <a:lstStyle/>
          <a:p>
            <a:pPr algn="l" eaLnBrk="1" hangingPunct="1"/>
            <a:r>
              <a:rPr lang="zh-CN" altLang="en-US" smtClean="0"/>
              <a:t>例题</a:t>
            </a:r>
          </a:p>
        </p:txBody>
      </p:sp>
      <p:grpSp>
        <p:nvGrpSpPr>
          <p:cNvPr id="2" name="Group 2"/>
          <p:cNvGrpSpPr>
            <a:grpSpLocks/>
          </p:cNvGrpSpPr>
          <p:nvPr/>
        </p:nvGrpSpPr>
        <p:grpSpPr bwMode="auto">
          <a:xfrm>
            <a:off x="4327525" y="2224088"/>
            <a:ext cx="3749675" cy="3562350"/>
            <a:chOff x="2726" y="1104"/>
            <a:chExt cx="2362" cy="2244"/>
          </a:xfrm>
        </p:grpSpPr>
        <p:pic>
          <p:nvPicPr>
            <p:cNvPr id="177174" name="Picture 3"/>
            <p:cNvPicPr>
              <a:picLocks noChangeAspect="1" noChangeArrowheads="1"/>
            </p:cNvPicPr>
            <p:nvPr/>
          </p:nvPicPr>
          <p:blipFill>
            <a:blip r:embed="rId3"/>
            <a:srcRect/>
            <a:stretch>
              <a:fillRect/>
            </a:stretch>
          </p:blipFill>
          <p:spPr bwMode="auto">
            <a:xfrm>
              <a:off x="2980" y="1104"/>
              <a:ext cx="2108" cy="2184"/>
            </a:xfrm>
            <a:prstGeom prst="rect">
              <a:avLst/>
            </a:prstGeom>
            <a:noFill/>
            <a:ln w="9525">
              <a:noFill/>
              <a:miter lim="800000"/>
              <a:headEnd/>
              <a:tailEnd/>
            </a:ln>
          </p:spPr>
        </p:pic>
        <p:sp>
          <p:nvSpPr>
            <p:cNvPr id="177175" name="Text Box 4"/>
            <p:cNvSpPr txBox="1">
              <a:spLocks noChangeArrowheads="1"/>
            </p:cNvSpPr>
            <p:nvPr/>
          </p:nvSpPr>
          <p:spPr bwMode="auto">
            <a:xfrm>
              <a:off x="2726" y="1324"/>
              <a:ext cx="566" cy="327"/>
            </a:xfrm>
            <a:prstGeom prst="rect">
              <a:avLst/>
            </a:prstGeom>
            <a:noFill/>
            <a:ln w="9525">
              <a:noFill/>
              <a:miter lim="800000"/>
              <a:headEnd/>
              <a:tailEnd/>
            </a:ln>
          </p:spPr>
          <p:txBody>
            <a:bodyPr wrap="none">
              <a:spAutoFit/>
            </a:bodyPr>
            <a:lstStyle/>
            <a:p>
              <a:r>
                <a:rPr kumimoji="1" lang="zh-CN" altLang="en-US" sz="2800" b="1">
                  <a:solidFill>
                    <a:schemeClr val="tx2"/>
                  </a:solidFill>
                  <a:ea typeface="楷体_GB2312"/>
                  <a:cs typeface="楷体_GB2312"/>
                </a:rPr>
                <a:t>解：</a:t>
              </a:r>
            </a:p>
          </p:txBody>
        </p:sp>
        <p:graphicFrame>
          <p:nvGraphicFramePr>
            <p:cNvPr id="177158" name="Object 6"/>
            <p:cNvGraphicFramePr>
              <a:graphicFrameLocks noChangeAspect="1"/>
            </p:cNvGraphicFramePr>
            <p:nvPr/>
          </p:nvGraphicFramePr>
          <p:xfrm>
            <a:off x="3936" y="2991"/>
            <a:ext cx="220" cy="357"/>
          </p:xfrm>
          <a:graphic>
            <a:graphicData uri="http://schemas.openxmlformats.org/presentationml/2006/ole">
              <mc:AlternateContent xmlns:mc="http://schemas.openxmlformats.org/markup-compatibility/2006">
                <mc:Choice xmlns:v="urn:schemas-microsoft-com:vml" Requires="v">
                  <p:oleObj spid="_x0000_s177182" name="Equation" r:id="rId4" imgW="139700" imgH="228600" progId="">
                    <p:embed/>
                  </p:oleObj>
                </mc:Choice>
                <mc:Fallback>
                  <p:oleObj name="Equation" r:id="rId4" imgW="139700" imgH="2286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2991"/>
                          <a:ext cx="22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4" name="Picture 12"/>
          <p:cNvPicPr>
            <a:picLocks noChangeAspect="1" noChangeArrowheads="1"/>
          </p:cNvPicPr>
          <p:nvPr/>
        </p:nvPicPr>
        <p:blipFill>
          <a:blip r:embed="rId6"/>
          <a:srcRect/>
          <a:stretch>
            <a:fillRect/>
          </a:stretch>
        </p:blipFill>
        <p:spPr bwMode="auto">
          <a:xfrm>
            <a:off x="539750" y="2224088"/>
            <a:ext cx="3346450" cy="4191000"/>
          </a:xfrm>
          <a:prstGeom prst="rect">
            <a:avLst/>
          </a:prstGeom>
          <a:noFill/>
          <a:ln w="9525">
            <a:noFill/>
            <a:miter lim="800000"/>
            <a:headEnd/>
            <a:tailEnd/>
          </a:ln>
        </p:spPr>
      </p:pic>
      <p:pic>
        <p:nvPicPr>
          <p:cNvPr id="15" name="Picture 13"/>
          <p:cNvPicPr>
            <a:picLocks noChangeAspect="1" noChangeArrowheads="1"/>
          </p:cNvPicPr>
          <p:nvPr/>
        </p:nvPicPr>
        <p:blipFill>
          <a:blip r:embed="rId7"/>
          <a:srcRect/>
          <a:stretch>
            <a:fillRect/>
          </a:stretch>
        </p:blipFill>
        <p:spPr bwMode="auto">
          <a:xfrm>
            <a:off x="6262688" y="2681288"/>
            <a:ext cx="328612" cy="1447800"/>
          </a:xfrm>
          <a:prstGeom prst="rect">
            <a:avLst/>
          </a:prstGeom>
          <a:noFill/>
          <a:ln w="9525">
            <a:noFill/>
            <a:miter lim="800000"/>
            <a:headEnd/>
            <a:tailEnd/>
          </a:ln>
        </p:spPr>
      </p:pic>
      <p:pic>
        <p:nvPicPr>
          <p:cNvPr id="16" name="Picture 14"/>
          <p:cNvPicPr>
            <a:picLocks noChangeAspect="1" noChangeArrowheads="1"/>
          </p:cNvPicPr>
          <p:nvPr/>
        </p:nvPicPr>
        <p:blipFill>
          <a:blip r:embed="rId8"/>
          <a:srcRect/>
          <a:stretch>
            <a:fillRect/>
          </a:stretch>
        </p:blipFill>
        <p:spPr bwMode="auto">
          <a:xfrm>
            <a:off x="7137400" y="3633788"/>
            <a:ext cx="635000" cy="1600200"/>
          </a:xfrm>
          <a:prstGeom prst="rect">
            <a:avLst/>
          </a:prstGeom>
          <a:noFill/>
          <a:ln w="9525">
            <a:noFill/>
            <a:miter lim="800000"/>
            <a:headEnd/>
            <a:tailEnd/>
          </a:ln>
        </p:spPr>
      </p:pic>
      <p:pic>
        <p:nvPicPr>
          <p:cNvPr id="17" name="Picture 15"/>
          <p:cNvPicPr>
            <a:picLocks noChangeAspect="1" noChangeArrowheads="1"/>
          </p:cNvPicPr>
          <p:nvPr/>
        </p:nvPicPr>
        <p:blipFill>
          <a:blip r:embed="rId9"/>
          <a:srcRect/>
          <a:stretch>
            <a:fillRect/>
          </a:stretch>
        </p:blipFill>
        <p:spPr bwMode="auto">
          <a:xfrm>
            <a:off x="4972050" y="3652838"/>
            <a:ext cx="635000" cy="1600200"/>
          </a:xfrm>
          <a:prstGeom prst="rect">
            <a:avLst/>
          </a:prstGeom>
          <a:noFill/>
          <a:ln w="9525">
            <a:noFill/>
            <a:miter lim="800000"/>
            <a:headEnd/>
            <a:tailEnd/>
          </a:ln>
        </p:spPr>
      </p:pic>
      <p:pic>
        <p:nvPicPr>
          <p:cNvPr id="18" name="Picture 16"/>
          <p:cNvPicPr>
            <a:picLocks noChangeAspect="1" noChangeArrowheads="1"/>
          </p:cNvPicPr>
          <p:nvPr/>
        </p:nvPicPr>
        <p:blipFill>
          <a:blip r:embed="rId10"/>
          <a:srcRect/>
          <a:stretch>
            <a:fillRect/>
          </a:stretch>
        </p:blipFill>
        <p:spPr bwMode="auto">
          <a:xfrm>
            <a:off x="5010150" y="3476625"/>
            <a:ext cx="1371600" cy="671513"/>
          </a:xfrm>
          <a:prstGeom prst="rect">
            <a:avLst/>
          </a:prstGeom>
          <a:noFill/>
          <a:ln w="9525">
            <a:noFill/>
            <a:miter lim="800000"/>
            <a:headEnd/>
            <a:tailEnd/>
          </a:ln>
        </p:spPr>
      </p:pic>
      <p:pic>
        <p:nvPicPr>
          <p:cNvPr id="19" name="Picture 17"/>
          <p:cNvPicPr>
            <a:picLocks noChangeAspect="1" noChangeArrowheads="1"/>
          </p:cNvPicPr>
          <p:nvPr/>
        </p:nvPicPr>
        <p:blipFill>
          <a:blip r:embed="rId11"/>
          <a:srcRect/>
          <a:stretch>
            <a:fillRect/>
          </a:stretch>
        </p:blipFill>
        <p:spPr bwMode="auto">
          <a:xfrm>
            <a:off x="6305550" y="4071938"/>
            <a:ext cx="930275" cy="1219200"/>
          </a:xfrm>
          <a:prstGeom prst="rect">
            <a:avLst/>
          </a:prstGeom>
          <a:noFill/>
          <a:ln w="9525">
            <a:noFill/>
            <a:miter lim="800000"/>
            <a:headEnd/>
            <a:tailEnd/>
          </a:ln>
        </p:spPr>
      </p:pic>
      <p:graphicFrame>
        <p:nvGraphicFramePr>
          <p:cNvPr id="20" name="Object 9"/>
          <p:cNvGraphicFramePr>
            <a:graphicFrameLocks noChangeAspect="1"/>
          </p:cNvGraphicFramePr>
          <p:nvPr/>
        </p:nvGraphicFramePr>
        <p:xfrm>
          <a:off x="5486400" y="5715000"/>
          <a:ext cx="1714500" cy="566738"/>
        </p:xfrm>
        <a:graphic>
          <a:graphicData uri="http://schemas.openxmlformats.org/presentationml/2006/ole">
            <mc:AlternateContent xmlns:mc="http://schemas.openxmlformats.org/markup-compatibility/2006">
              <mc:Choice xmlns:v="urn:schemas-microsoft-com:vml" Requires="v">
                <p:oleObj spid="_x0000_s177183" name="Equation" r:id="rId12" imgW="685800" imgH="228600" progId="">
                  <p:embed/>
                </p:oleObj>
              </mc:Choice>
              <mc:Fallback>
                <p:oleObj name="Equation" r:id="rId12" imgW="685800" imgH="228600" progId="">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5715000"/>
                        <a:ext cx="1714500"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矩形 2"/>
          <p:cNvSpPr/>
          <p:nvPr/>
        </p:nvSpPr>
        <p:spPr>
          <a:xfrm>
            <a:off x="323528" y="1331958"/>
            <a:ext cx="6728927" cy="619469"/>
          </a:xfrm>
          <a:prstGeom prst="rect">
            <a:avLst/>
          </a:prstGeom>
          <a:blipFill dpi="0" rotWithShape="1">
            <a:blip r:embed="rId14"/>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800" dirty="0">
                <a:latin typeface="+mn-lt"/>
                <a:ea typeface="+mn-ea"/>
                <a:cs typeface="+mn-cs"/>
              </a:rPr>
              <a:t>求以下连通图的最小生成树</a:t>
            </a:r>
            <a:r>
              <a:rPr lang="en-US" altLang="zh-CN" sz="2800" i="1" dirty="0" smtClean="0">
                <a:latin typeface="+mn-lt"/>
                <a:ea typeface="+mn-ea"/>
                <a:cs typeface="+mn-cs"/>
              </a:rPr>
              <a:t>T</a:t>
            </a:r>
            <a:r>
              <a:rPr lang="zh-CN" altLang="en-US" sz="2800" dirty="0" smtClean="0">
                <a:latin typeface="+mn-lt"/>
                <a:ea typeface="+mn-ea"/>
                <a:cs typeface="+mn-cs"/>
              </a:rPr>
              <a:t>以及</a:t>
            </a:r>
            <a:r>
              <a:rPr lang="en-US" altLang="zh-CN" sz="2800" i="1" dirty="0" smtClean="0">
                <a:latin typeface="+mn-lt"/>
                <a:ea typeface="+mn-ea"/>
                <a:cs typeface="+mn-cs"/>
              </a:rPr>
              <a:t>W(T</a:t>
            </a:r>
            <a:r>
              <a:rPr lang="en-US" altLang="zh-CN" sz="2800" i="1" dirty="0">
                <a:latin typeface="+mn-lt"/>
                <a:ea typeface="+mn-ea"/>
                <a:cs typeface="+mn-cs"/>
              </a:rPr>
              <a:t>)</a:t>
            </a:r>
            <a:endParaRPr lang="zh-CN" altLang="en-US" sz="2800" i="1" dirty="0">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182" name="Group 2"/>
          <p:cNvGrpSpPr>
            <a:grpSpLocks/>
          </p:cNvGrpSpPr>
          <p:nvPr/>
        </p:nvGrpSpPr>
        <p:grpSpPr bwMode="auto">
          <a:xfrm>
            <a:off x="4327525" y="1357313"/>
            <a:ext cx="3762375" cy="3886200"/>
            <a:chOff x="2726" y="1104"/>
            <a:chExt cx="2370" cy="2448"/>
          </a:xfrm>
        </p:grpSpPr>
        <p:pic>
          <p:nvPicPr>
            <p:cNvPr id="178184" name="Picture 3"/>
            <p:cNvPicPr>
              <a:picLocks noChangeAspect="1" noChangeArrowheads="1"/>
            </p:cNvPicPr>
            <p:nvPr/>
          </p:nvPicPr>
          <p:blipFill>
            <a:blip r:embed="rId3"/>
            <a:srcRect/>
            <a:stretch>
              <a:fillRect/>
            </a:stretch>
          </p:blipFill>
          <p:spPr bwMode="auto">
            <a:xfrm>
              <a:off x="2988" y="1104"/>
              <a:ext cx="2108" cy="2184"/>
            </a:xfrm>
            <a:prstGeom prst="rect">
              <a:avLst/>
            </a:prstGeom>
            <a:noFill/>
            <a:ln w="9525">
              <a:noFill/>
              <a:miter lim="800000"/>
              <a:headEnd/>
              <a:tailEnd/>
            </a:ln>
          </p:spPr>
        </p:pic>
        <p:sp>
          <p:nvSpPr>
            <p:cNvPr id="178185" name="Text Box 4"/>
            <p:cNvSpPr txBox="1">
              <a:spLocks noChangeArrowheads="1"/>
            </p:cNvSpPr>
            <p:nvPr/>
          </p:nvSpPr>
          <p:spPr bwMode="auto">
            <a:xfrm>
              <a:off x="2726" y="1324"/>
              <a:ext cx="566" cy="327"/>
            </a:xfrm>
            <a:prstGeom prst="rect">
              <a:avLst/>
            </a:prstGeom>
            <a:noFill/>
            <a:ln w="9525">
              <a:noFill/>
              <a:miter lim="800000"/>
              <a:headEnd/>
              <a:tailEnd/>
            </a:ln>
          </p:spPr>
          <p:txBody>
            <a:bodyPr wrap="none">
              <a:spAutoFit/>
            </a:bodyPr>
            <a:lstStyle/>
            <a:p>
              <a:r>
                <a:rPr kumimoji="1" lang="zh-CN" altLang="en-US" sz="2800" b="1">
                  <a:solidFill>
                    <a:schemeClr val="tx2"/>
                  </a:solidFill>
                  <a:ea typeface="楷体_GB2312"/>
                  <a:cs typeface="楷体_GB2312"/>
                </a:rPr>
                <a:t>解：</a:t>
              </a:r>
            </a:p>
          </p:txBody>
        </p:sp>
        <p:graphicFrame>
          <p:nvGraphicFramePr>
            <p:cNvPr id="178180" name="Object 4"/>
            <p:cNvGraphicFramePr>
              <a:graphicFrameLocks noChangeAspect="1"/>
            </p:cNvGraphicFramePr>
            <p:nvPr/>
          </p:nvGraphicFramePr>
          <p:xfrm>
            <a:off x="3886" y="3195"/>
            <a:ext cx="320" cy="357"/>
          </p:xfrm>
          <a:graphic>
            <a:graphicData uri="http://schemas.openxmlformats.org/presentationml/2006/ole">
              <mc:AlternateContent xmlns:mc="http://schemas.openxmlformats.org/markup-compatibility/2006">
                <mc:Choice xmlns:v="urn:schemas-microsoft-com:vml" Requires="v">
                  <p:oleObj spid="_x0000_s178198" name="Equation" r:id="rId4" imgW="203112" imgH="228501" progId="">
                    <p:embed/>
                  </p:oleObj>
                </mc:Choice>
                <mc:Fallback>
                  <p:oleObj name="Equation" r:id="rId4" imgW="203112" imgH="228501"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 y="3195"/>
                          <a:ext cx="32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78183" name="Picture 12"/>
          <p:cNvPicPr>
            <a:picLocks noChangeAspect="1" noChangeArrowheads="1"/>
          </p:cNvPicPr>
          <p:nvPr/>
        </p:nvPicPr>
        <p:blipFill>
          <a:blip r:embed="rId6"/>
          <a:srcRect/>
          <a:stretch>
            <a:fillRect/>
          </a:stretch>
        </p:blipFill>
        <p:spPr bwMode="auto">
          <a:xfrm>
            <a:off x="539750" y="1357313"/>
            <a:ext cx="3346450" cy="4191000"/>
          </a:xfrm>
          <a:prstGeom prst="rect">
            <a:avLst/>
          </a:prstGeom>
          <a:noFill/>
          <a:ln w="9525">
            <a:noFill/>
            <a:miter lim="800000"/>
            <a:headEnd/>
            <a:tailEnd/>
          </a:ln>
        </p:spPr>
      </p:pic>
      <p:graphicFrame>
        <p:nvGraphicFramePr>
          <p:cNvPr id="9" name="Object 5"/>
          <p:cNvGraphicFramePr>
            <a:graphicFrameLocks noChangeAspect="1"/>
          </p:cNvGraphicFramePr>
          <p:nvPr/>
        </p:nvGraphicFramePr>
        <p:xfrm>
          <a:off x="4876800" y="5210175"/>
          <a:ext cx="3048000" cy="566738"/>
        </p:xfrm>
        <a:graphic>
          <a:graphicData uri="http://schemas.openxmlformats.org/presentationml/2006/ole">
            <mc:AlternateContent xmlns:mc="http://schemas.openxmlformats.org/markup-compatibility/2006">
              <mc:Choice xmlns:v="urn:schemas-microsoft-com:vml" Requires="v">
                <p:oleObj spid="_x0000_s178199" name="Equation" r:id="rId7" imgW="1219200" imgH="228600" progId="">
                  <p:embed/>
                </p:oleObj>
              </mc:Choice>
              <mc:Fallback>
                <p:oleObj name="Equation" r:id="rId7" imgW="1219200" imgH="22860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5210175"/>
                        <a:ext cx="3048000"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0" name="Title 1"/>
          <p:cNvSpPr>
            <a:spLocks noGrp="1"/>
          </p:cNvSpPr>
          <p:nvPr>
            <p:ph type="title" idx="4294967295"/>
          </p:nvPr>
        </p:nvSpPr>
        <p:spPr>
          <a:xfrm>
            <a:off x="457200" y="274638"/>
            <a:ext cx="8229600" cy="850900"/>
          </a:xfrm>
        </p:spPr>
        <p:txBody>
          <a:bodyPr/>
          <a:lstStyle/>
          <a:p>
            <a:pPr algn="l" eaLnBrk="1" hangingPunct="1"/>
            <a:r>
              <a:rPr lang="zh-CN" altLang="en-US" smtClean="0"/>
              <a:t>例题</a:t>
            </a:r>
          </a:p>
        </p:txBody>
      </p:sp>
      <p:grpSp>
        <p:nvGrpSpPr>
          <p:cNvPr id="2" name="Group 2"/>
          <p:cNvGrpSpPr>
            <a:grpSpLocks/>
          </p:cNvGrpSpPr>
          <p:nvPr/>
        </p:nvGrpSpPr>
        <p:grpSpPr bwMode="auto">
          <a:xfrm>
            <a:off x="4403725" y="2224088"/>
            <a:ext cx="3355975" cy="3886200"/>
            <a:chOff x="2774" y="1152"/>
            <a:chExt cx="2114" cy="2448"/>
          </a:xfrm>
        </p:grpSpPr>
        <p:pic>
          <p:nvPicPr>
            <p:cNvPr id="179222" name="Picture 3"/>
            <p:cNvPicPr>
              <a:picLocks noChangeAspect="1" noChangeArrowheads="1"/>
            </p:cNvPicPr>
            <p:nvPr/>
          </p:nvPicPr>
          <p:blipFill>
            <a:blip r:embed="rId3"/>
            <a:srcRect/>
            <a:stretch>
              <a:fillRect/>
            </a:stretch>
          </p:blipFill>
          <p:spPr bwMode="auto">
            <a:xfrm>
              <a:off x="3120" y="1152"/>
              <a:ext cx="1768" cy="2183"/>
            </a:xfrm>
            <a:prstGeom prst="rect">
              <a:avLst/>
            </a:prstGeom>
            <a:noFill/>
            <a:ln w="9525">
              <a:noFill/>
              <a:miter lim="800000"/>
              <a:headEnd/>
              <a:tailEnd/>
            </a:ln>
          </p:spPr>
        </p:pic>
        <p:sp>
          <p:nvSpPr>
            <p:cNvPr id="179223" name="Text Box 4"/>
            <p:cNvSpPr txBox="1">
              <a:spLocks noChangeArrowheads="1"/>
            </p:cNvSpPr>
            <p:nvPr/>
          </p:nvSpPr>
          <p:spPr bwMode="auto">
            <a:xfrm>
              <a:off x="2774" y="1324"/>
              <a:ext cx="504" cy="291"/>
            </a:xfrm>
            <a:prstGeom prst="rect">
              <a:avLst/>
            </a:prstGeom>
            <a:noFill/>
            <a:ln w="9525">
              <a:noFill/>
              <a:miter lim="800000"/>
              <a:headEnd/>
              <a:tailEnd/>
            </a:ln>
          </p:spPr>
          <p:txBody>
            <a:bodyPr wrap="none">
              <a:spAutoFit/>
            </a:bodyPr>
            <a:lstStyle/>
            <a:p>
              <a:r>
                <a:rPr kumimoji="1" lang="zh-CN" altLang="en-US" sz="2400" b="1">
                  <a:solidFill>
                    <a:schemeClr val="tx2"/>
                  </a:solidFill>
                  <a:latin typeface="宋体" pitchFamily="2" charset="-122"/>
                  <a:ea typeface="楷体_GB2312"/>
                  <a:cs typeface="楷体_GB2312"/>
                </a:rPr>
                <a:t>解：</a:t>
              </a:r>
            </a:p>
          </p:txBody>
        </p:sp>
        <p:graphicFrame>
          <p:nvGraphicFramePr>
            <p:cNvPr id="179206" name="Object 6"/>
            <p:cNvGraphicFramePr>
              <a:graphicFrameLocks noChangeAspect="1"/>
            </p:cNvGraphicFramePr>
            <p:nvPr/>
          </p:nvGraphicFramePr>
          <p:xfrm>
            <a:off x="3916" y="3243"/>
            <a:ext cx="260" cy="357"/>
          </p:xfrm>
          <a:graphic>
            <a:graphicData uri="http://schemas.openxmlformats.org/presentationml/2006/ole">
              <mc:AlternateContent xmlns:mc="http://schemas.openxmlformats.org/markup-compatibility/2006">
                <mc:Choice xmlns:v="urn:schemas-microsoft-com:vml" Requires="v">
                  <p:oleObj spid="_x0000_s179230" name="Equation" r:id="rId4" imgW="165028" imgH="228501" progId="">
                    <p:embed/>
                  </p:oleObj>
                </mc:Choice>
                <mc:Fallback>
                  <p:oleObj name="Equation" r:id="rId4" imgW="165028" imgH="228501"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 y="3243"/>
                          <a:ext cx="26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79212" name="Picture 12"/>
          <p:cNvPicPr>
            <a:picLocks noChangeAspect="1" noChangeArrowheads="1"/>
          </p:cNvPicPr>
          <p:nvPr/>
        </p:nvPicPr>
        <p:blipFill>
          <a:blip r:embed="rId6"/>
          <a:srcRect/>
          <a:stretch>
            <a:fillRect/>
          </a:stretch>
        </p:blipFill>
        <p:spPr bwMode="auto">
          <a:xfrm>
            <a:off x="433388" y="2224088"/>
            <a:ext cx="3681412" cy="4114800"/>
          </a:xfrm>
          <a:prstGeom prst="rect">
            <a:avLst/>
          </a:prstGeom>
          <a:noFill/>
          <a:ln w="9525">
            <a:noFill/>
            <a:miter lim="800000"/>
            <a:headEnd/>
            <a:tailEnd/>
          </a:ln>
        </p:spPr>
      </p:pic>
      <p:pic>
        <p:nvPicPr>
          <p:cNvPr id="9" name="Picture 13"/>
          <p:cNvPicPr>
            <a:picLocks noChangeAspect="1" noChangeArrowheads="1"/>
          </p:cNvPicPr>
          <p:nvPr/>
        </p:nvPicPr>
        <p:blipFill>
          <a:blip r:embed="rId7"/>
          <a:srcRect/>
          <a:stretch>
            <a:fillRect/>
          </a:stretch>
        </p:blipFill>
        <p:spPr bwMode="auto">
          <a:xfrm>
            <a:off x="5145088" y="2603500"/>
            <a:ext cx="1187450" cy="744538"/>
          </a:xfrm>
          <a:prstGeom prst="rect">
            <a:avLst/>
          </a:prstGeom>
          <a:noFill/>
          <a:ln w="9525">
            <a:noFill/>
            <a:miter lim="800000"/>
            <a:headEnd/>
            <a:tailEnd/>
          </a:ln>
        </p:spPr>
      </p:pic>
      <p:pic>
        <p:nvPicPr>
          <p:cNvPr id="10" name="Picture 14"/>
          <p:cNvPicPr>
            <a:picLocks noChangeAspect="1" noChangeArrowheads="1"/>
          </p:cNvPicPr>
          <p:nvPr/>
        </p:nvPicPr>
        <p:blipFill>
          <a:blip r:embed="rId8"/>
          <a:srcRect/>
          <a:stretch>
            <a:fillRect/>
          </a:stretch>
        </p:blipFill>
        <p:spPr bwMode="auto">
          <a:xfrm>
            <a:off x="6229350" y="2624138"/>
            <a:ext cx="409575" cy="2663825"/>
          </a:xfrm>
          <a:prstGeom prst="rect">
            <a:avLst/>
          </a:prstGeom>
          <a:noFill/>
          <a:ln w="9525">
            <a:noFill/>
            <a:miter lim="800000"/>
            <a:headEnd/>
            <a:tailEnd/>
          </a:ln>
        </p:spPr>
      </p:pic>
      <p:pic>
        <p:nvPicPr>
          <p:cNvPr id="11" name="Picture 15"/>
          <p:cNvPicPr>
            <a:picLocks noChangeAspect="1" noChangeArrowheads="1"/>
          </p:cNvPicPr>
          <p:nvPr/>
        </p:nvPicPr>
        <p:blipFill>
          <a:blip r:embed="rId9"/>
          <a:srcRect/>
          <a:stretch>
            <a:fillRect/>
          </a:stretch>
        </p:blipFill>
        <p:spPr bwMode="auto">
          <a:xfrm>
            <a:off x="5094288" y="3271838"/>
            <a:ext cx="373062" cy="1355725"/>
          </a:xfrm>
          <a:prstGeom prst="rect">
            <a:avLst/>
          </a:prstGeom>
          <a:noFill/>
          <a:ln w="9525">
            <a:noFill/>
            <a:miter lim="800000"/>
            <a:headEnd/>
            <a:tailEnd/>
          </a:ln>
        </p:spPr>
      </p:pic>
      <p:pic>
        <p:nvPicPr>
          <p:cNvPr id="12" name="Picture 16"/>
          <p:cNvPicPr>
            <a:picLocks noChangeAspect="1" noChangeArrowheads="1"/>
          </p:cNvPicPr>
          <p:nvPr/>
        </p:nvPicPr>
        <p:blipFill>
          <a:blip r:embed="rId10"/>
          <a:srcRect/>
          <a:stretch>
            <a:fillRect/>
          </a:stretch>
        </p:blipFill>
        <p:spPr bwMode="auto">
          <a:xfrm>
            <a:off x="6267450" y="4548188"/>
            <a:ext cx="1171575" cy="736600"/>
          </a:xfrm>
          <a:prstGeom prst="rect">
            <a:avLst/>
          </a:prstGeom>
          <a:noFill/>
          <a:ln w="9525">
            <a:noFill/>
            <a:miter lim="800000"/>
            <a:headEnd/>
            <a:tailEnd/>
          </a:ln>
        </p:spPr>
      </p:pic>
      <p:pic>
        <p:nvPicPr>
          <p:cNvPr id="13" name="Picture 17"/>
          <p:cNvPicPr>
            <a:picLocks noChangeAspect="1" noChangeArrowheads="1"/>
          </p:cNvPicPr>
          <p:nvPr/>
        </p:nvPicPr>
        <p:blipFill>
          <a:blip r:embed="rId11"/>
          <a:srcRect/>
          <a:stretch>
            <a:fillRect/>
          </a:stretch>
        </p:blipFill>
        <p:spPr bwMode="auto">
          <a:xfrm>
            <a:off x="6257925" y="2605088"/>
            <a:ext cx="1171575" cy="758825"/>
          </a:xfrm>
          <a:prstGeom prst="rect">
            <a:avLst/>
          </a:prstGeom>
          <a:noFill/>
          <a:ln w="9525">
            <a:noFill/>
            <a:miter lim="800000"/>
            <a:headEnd/>
            <a:tailEnd/>
          </a:ln>
        </p:spPr>
      </p:pic>
      <p:graphicFrame>
        <p:nvGraphicFramePr>
          <p:cNvPr id="14" name="Object 7"/>
          <p:cNvGraphicFramePr>
            <a:graphicFrameLocks noChangeAspect="1"/>
          </p:cNvGraphicFramePr>
          <p:nvPr/>
        </p:nvGraphicFramePr>
        <p:xfrm>
          <a:off x="6754813" y="5500688"/>
          <a:ext cx="1746250" cy="565150"/>
        </p:xfrm>
        <a:graphic>
          <a:graphicData uri="http://schemas.openxmlformats.org/presentationml/2006/ole">
            <mc:AlternateContent xmlns:mc="http://schemas.openxmlformats.org/markup-compatibility/2006">
              <mc:Choice xmlns:v="urn:schemas-microsoft-com:vml" Requires="v">
                <p:oleObj spid="_x0000_s179231" name="Equation" r:id="rId12" imgW="698500" imgH="228600" progId="">
                  <p:embed/>
                </p:oleObj>
              </mc:Choice>
              <mc:Fallback>
                <p:oleObj name="Equation" r:id="rId12" imgW="698500" imgH="228600" progId="">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54813" y="5500688"/>
                        <a:ext cx="17462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矩形 19"/>
          <p:cNvSpPr/>
          <p:nvPr/>
        </p:nvSpPr>
        <p:spPr>
          <a:xfrm>
            <a:off x="323528" y="1331958"/>
            <a:ext cx="6728927" cy="619469"/>
          </a:xfrm>
          <a:prstGeom prst="rect">
            <a:avLst/>
          </a:prstGeom>
          <a:blipFill dpi="0" rotWithShape="1">
            <a:blip r:embed="rId14"/>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800" dirty="0">
                <a:latin typeface="+mn-lt"/>
                <a:ea typeface="+mn-ea"/>
                <a:cs typeface="+mn-cs"/>
              </a:rPr>
              <a:t>求以下连通图的最小生成树</a:t>
            </a:r>
            <a:r>
              <a:rPr lang="en-US" altLang="zh-CN" sz="2800" i="1" dirty="0" smtClean="0">
                <a:latin typeface="+mn-lt"/>
                <a:ea typeface="+mn-ea"/>
                <a:cs typeface="+mn-cs"/>
              </a:rPr>
              <a:t>T</a:t>
            </a:r>
            <a:r>
              <a:rPr lang="zh-CN" altLang="en-US" sz="2800" dirty="0" smtClean="0">
                <a:latin typeface="+mn-lt"/>
                <a:ea typeface="+mn-ea"/>
                <a:cs typeface="+mn-cs"/>
              </a:rPr>
              <a:t>以及</a:t>
            </a:r>
            <a:r>
              <a:rPr lang="en-US" altLang="zh-CN" sz="2800" i="1" dirty="0" smtClean="0">
                <a:latin typeface="+mn-lt"/>
                <a:ea typeface="+mn-ea"/>
                <a:cs typeface="+mn-cs"/>
              </a:rPr>
              <a:t>W(T</a:t>
            </a:r>
            <a:r>
              <a:rPr lang="en-US" altLang="zh-CN" sz="2800" i="1" dirty="0">
                <a:latin typeface="+mn-lt"/>
                <a:ea typeface="+mn-ea"/>
                <a:cs typeface="+mn-cs"/>
              </a:rPr>
              <a:t>)</a:t>
            </a:r>
            <a:endParaRPr lang="zh-CN" altLang="en-US" sz="2800" i="1" dirty="0">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234" name="Group 2"/>
          <p:cNvGrpSpPr>
            <a:grpSpLocks/>
          </p:cNvGrpSpPr>
          <p:nvPr/>
        </p:nvGrpSpPr>
        <p:grpSpPr bwMode="auto">
          <a:xfrm>
            <a:off x="627063" y="1828800"/>
            <a:ext cx="3368675" cy="3886200"/>
            <a:chOff x="2774" y="1152"/>
            <a:chExt cx="2122" cy="2448"/>
          </a:xfrm>
        </p:grpSpPr>
        <p:pic>
          <p:nvPicPr>
            <p:cNvPr id="180239" name="Picture 3"/>
            <p:cNvPicPr>
              <a:picLocks noChangeAspect="1" noChangeArrowheads="1"/>
            </p:cNvPicPr>
            <p:nvPr/>
          </p:nvPicPr>
          <p:blipFill>
            <a:blip r:embed="rId3"/>
            <a:srcRect/>
            <a:stretch>
              <a:fillRect/>
            </a:stretch>
          </p:blipFill>
          <p:spPr bwMode="auto">
            <a:xfrm>
              <a:off x="3128" y="1152"/>
              <a:ext cx="1768" cy="2185"/>
            </a:xfrm>
            <a:prstGeom prst="rect">
              <a:avLst/>
            </a:prstGeom>
            <a:noFill/>
            <a:ln w="9525">
              <a:noFill/>
              <a:miter lim="800000"/>
              <a:headEnd/>
              <a:tailEnd/>
            </a:ln>
          </p:spPr>
        </p:pic>
        <p:sp>
          <p:nvSpPr>
            <p:cNvPr id="180240" name="Text Box 4"/>
            <p:cNvSpPr txBox="1">
              <a:spLocks noChangeArrowheads="1"/>
            </p:cNvSpPr>
            <p:nvPr/>
          </p:nvSpPr>
          <p:spPr bwMode="auto">
            <a:xfrm>
              <a:off x="2774" y="1324"/>
              <a:ext cx="566" cy="327"/>
            </a:xfrm>
            <a:prstGeom prst="rect">
              <a:avLst/>
            </a:prstGeom>
            <a:noFill/>
            <a:ln w="9525">
              <a:noFill/>
              <a:miter lim="800000"/>
              <a:headEnd/>
              <a:tailEnd/>
            </a:ln>
          </p:spPr>
          <p:txBody>
            <a:bodyPr wrap="none">
              <a:spAutoFit/>
            </a:bodyPr>
            <a:lstStyle/>
            <a:p>
              <a:r>
                <a:rPr kumimoji="1" lang="zh-CN" altLang="en-US" sz="2800" b="1">
                  <a:solidFill>
                    <a:schemeClr val="tx2"/>
                  </a:solidFill>
                  <a:ea typeface="楷体_GB2312"/>
                  <a:cs typeface="楷体_GB2312"/>
                </a:rPr>
                <a:t>解：</a:t>
              </a:r>
            </a:p>
          </p:txBody>
        </p:sp>
        <p:graphicFrame>
          <p:nvGraphicFramePr>
            <p:cNvPr id="180230" name="Object 6"/>
            <p:cNvGraphicFramePr>
              <a:graphicFrameLocks noChangeAspect="1"/>
            </p:cNvGraphicFramePr>
            <p:nvPr/>
          </p:nvGraphicFramePr>
          <p:xfrm>
            <a:off x="3876" y="3243"/>
            <a:ext cx="340" cy="357"/>
          </p:xfrm>
          <a:graphic>
            <a:graphicData uri="http://schemas.openxmlformats.org/presentationml/2006/ole">
              <mc:AlternateContent xmlns:mc="http://schemas.openxmlformats.org/markup-compatibility/2006">
                <mc:Choice xmlns:v="urn:schemas-microsoft-com:vml" Requires="v">
                  <p:oleObj spid="_x0000_s180266" name="Equation" r:id="rId4" imgW="215806" imgH="228501" progId="">
                    <p:embed/>
                  </p:oleObj>
                </mc:Choice>
                <mc:Fallback>
                  <p:oleObj name="Equation" r:id="rId4" imgW="215806" imgH="228501"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 y="3243"/>
                          <a:ext cx="34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6" name="Object 7"/>
          <p:cNvGraphicFramePr>
            <a:graphicFrameLocks noChangeAspect="1"/>
          </p:cNvGraphicFramePr>
          <p:nvPr/>
        </p:nvGraphicFramePr>
        <p:xfrm>
          <a:off x="992188" y="5683250"/>
          <a:ext cx="3079750" cy="565150"/>
        </p:xfrm>
        <a:graphic>
          <a:graphicData uri="http://schemas.openxmlformats.org/presentationml/2006/ole">
            <mc:AlternateContent xmlns:mc="http://schemas.openxmlformats.org/markup-compatibility/2006">
              <mc:Choice xmlns:v="urn:schemas-microsoft-com:vml" Requires="v">
                <p:oleObj spid="_x0000_s180267" name="Equation" r:id="rId6" imgW="1231366" imgH="228501" progId="">
                  <p:embed/>
                </p:oleObj>
              </mc:Choice>
              <mc:Fallback>
                <p:oleObj name="Equation" r:id="rId6" imgW="1231366" imgH="228501"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188" y="5683250"/>
                        <a:ext cx="30797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0235" name="Group 3"/>
          <p:cNvGrpSpPr>
            <a:grpSpLocks/>
          </p:cNvGrpSpPr>
          <p:nvPr/>
        </p:nvGrpSpPr>
        <p:grpSpPr bwMode="auto">
          <a:xfrm>
            <a:off x="3292475" y="1368425"/>
            <a:ext cx="5197475" cy="1081088"/>
            <a:chOff x="960" y="783"/>
            <a:chExt cx="3274" cy="681"/>
          </a:xfrm>
        </p:grpSpPr>
        <p:sp>
          <p:nvSpPr>
            <p:cNvPr id="180236" name="Text Box 4"/>
            <p:cNvSpPr txBox="1">
              <a:spLocks noChangeArrowheads="1"/>
            </p:cNvSpPr>
            <p:nvPr/>
          </p:nvSpPr>
          <p:spPr bwMode="auto">
            <a:xfrm>
              <a:off x="1200" y="783"/>
              <a:ext cx="2420" cy="288"/>
            </a:xfrm>
            <a:prstGeom prst="rect">
              <a:avLst/>
            </a:prstGeom>
            <a:noFill/>
            <a:ln w="9525">
              <a:noFill/>
              <a:miter lim="800000"/>
              <a:headEnd/>
              <a:tailEnd/>
            </a:ln>
          </p:spPr>
          <p:txBody>
            <a:bodyPr wrap="none">
              <a:spAutoFit/>
            </a:bodyPr>
            <a:lstStyle/>
            <a:p>
              <a:r>
                <a:rPr kumimoji="1" lang="zh-CN" altLang="en-US" sz="2400">
                  <a:latin typeface="Times New Roman" pitchFamily="18" charset="0"/>
                  <a:ea typeface="楷体" pitchFamily="49" charset="-122"/>
                  <a:cs typeface="楷体_GB2312"/>
                </a:rPr>
                <a:t>的最小生成树可能不唯一，</a:t>
              </a:r>
            </a:p>
          </p:txBody>
        </p:sp>
        <p:graphicFrame>
          <p:nvGraphicFramePr>
            <p:cNvPr id="180232" name="Object 8"/>
            <p:cNvGraphicFramePr>
              <a:graphicFrameLocks noChangeAspect="1"/>
            </p:cNvGraphicFramePr>
            <p:nvPr/>
          </p:nvGraphicFramePr>
          <p:xfrm>
            <a:off x="1036" y="811"/>
            <a:ext cx="260" cy="277"/>
          </p:xfrm>
          <a:graphic>
            <a:graphicData uri="http://schemas.openxmlformats.org/presentationml/2006/ole">
              <mc:AlternateContent xmlns:mc="http://schemas.openxmlformats.org/markup-compatibility/2006">
                <mc:Choice xmlns:v="urn:schemas-microsoft-com:vml" Requires="v">
                  <p:oleObj spid="_x0000_s180268" name="Equation" r:id="rId8" imgW="164814" imgH="177492" progId="">
                    <p:embed/>
                  </p:oleObj>
                </mc:Choice>
                <mc:Fallback>
                  <p:oleObj name="Equation" r:id="rId8" imgW="164814" imgH="177492" progId="">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 y="811"/>
                          <a:ext cx="260"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237" name="Text Box 6"/>
            <p:cNvSpPr txBox="1">
              <a:spLocks noChangeArrowheads="1"/>
            </p:cNvSpPr>
            <p:nvPr/>
          </p:nvSpPr>
          <p:spPr bwMode="auto">
            <a:xfrm>
              <a:off x="960" y="1176"/>
              <a:ext cx="309" cy="288"/>
            </a:xfrm>
            <a:prstGeom prst="rect">
              <a:avLst/>
            </a:prstGeom>
            <a:noFill/>
            <a:ln w="9525">
              <a:noFill/>
              <a:miter lim="800000"/>
              <a:headEnd/>
              <a:tailEnd/>
            </a:ln>
          </p:spPr>
          <p:txBody>
            <a:bodyPr wrap="none">
              <a:spAutoFit/>
            </a:bodyPr>
            <a:lstStyle/>
            <a:p>
              <a:r>
                <a:rPr kumimoji="1" lang="zh-CN" altLang="en-US" sz="2400">
                  <a:latin typeface="Times New Roman" pitchFamily="18" charset="0"/>
                  <a:ea typeface="楷体" pitchFamily="49" charset="-122"/>
                  <a:cs typeface="楷体_GB2312"/>
                </a:rPr>
                <a:t>但</a:t>
              </a:r>
            </a:p>
          </p:txBody>
        </p:sp>
        <p:graphicFrame>
          <p:nvGraphicFramePr>
            <p:cNvPr id="180233" name="Object 9"/>
            <p:cNvGraphicFramePr>
              <a:graphicFrameLocks noChangeAspect="1"/>
            </p:cNvGraphicFramePr>
            <p:nvPr/>
          </p:nvGraphicFramePr>
          <p:xfrm>
            <a:off x="1248" y="1174"/>
            <a:ext cx="260" cy="277"/>
          </p:xfrm>
          <a:graphic>
            <a:graphicData uri="http://schemas.openxmlformats.org/presentationml/2006/ole">
              <mc:AlternateContent xmlns:mc="http://schemas.openxmlformats.org/markup-compatibility/2006">
                <mc:Choice xmlns:v="urn:schemas-microsoft-com:vml" Requires="v">
                  <p:oleObj spid="_x0000_s180269" name="Equation" r:id="rId10" imgW="164814" imgH="177492" progId="">
                    <p:embed/>
                  </p:oleObj>
                </mc:Choice>
                <mc:Fallback>
                  <p:oleObj name="Equation" r:id="rId10" imgW="164814" imgH="177492"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 y="1174"/>
                          <a:ext cx="260"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238" name="Text Box 8"/>
            <p:cNvSpPr txBox="1">
              <a:spLocks noChangeArrowheads="1"/>
            </p:cNvSpPr>
            <p:nvPr/>
          </p:nvSpPr>
          <p:spPr bwMode="auto">
            <a:xfrm>
              <a:off x="1430" y="1176"/>
              <a:ext cx="2804" cy="288"/>
            </a:xfrm>
            <a:prstGeom prst="rect">
              <a:avLst/>
            </a:prstGeom>
            <a:noFill/>
            <a:ln w="9525">
              <a:noFill/>
              <a:miter lim="800000"/>
              <a:headEnd/>
              <a:tailEnd/>
            </a:ln>
          </p:spPr>
          <p:txBody>
            <a:bodyPr wrap="none">
              <a:spAutoFit/>
            </a:bodyPr>
            <a:lstStyle/>
            <a:p>
              <a:r>
                <a:rPr kumimoji="1" lang="zh-CN" altLang="en-US" sz="2400">
                  <a:latin typeface="Times New Roman" pitchFamily="18" charset="0"/>
                  <a:ea typeface="楷体" pitchFamily="49" charset="-122"/>
                  <a:cs typeface="楷体_GB2312"/>
                </a:rPr>
                <a:t>的不同最小生成树权的值一样。</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6647974" cy="646331"/>
          </a:xfrm>
          <a:prstGeom prst="rect">
            <a:avLst/>
          </a:prstGeom>
          <a:noFill/>
        </p:spPr>
        <p:txBody>
          <a:bodyPr wrap="none">
            <a:spAutoFit/>
          </a:bodyPr>
          <a:lstStyle/>
          <a:p>
            <a:pPr fontAlgn="auto">
              <a:spcBef>
                <a:spcPts val="0"/>
              </a:spcBef>
              <a:spcAft>
                <a:spcPts val="0"/>
              </a:spcAft>
              <a:defRPr/>
            </a:pPr>
            <a:r>
              <a:rPr lang="zh-CN" altLang="en-US" sz="3600" dirty="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rPr>
              <a:t>最小生成树的</a:t>
            </a:r>
            <a:r>
              <a:rPr lang="zh-CN" altLang="en-US" sz="3600" dirty="0" smtClean="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rPr>
              <a:t>生成（</a:t>
            </a:r>
            <a:r>
              <a:rPr lang="en-US" altLang="zh-CN" sz="3600" dirty="0" smtClean="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rPr>
              <a:t>Prim</a:t>
            </a:r>
            <a:r>
              <a:rPr lang="zh-CN" altLang="en-US" sz="3600" dirty="0" smtClean="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rPr>
              <a:t>算法）</a:t>
            </a:r>
            <a:endParaRPr lang="zh-CN" altLang="en-US" sz="3600" dirty="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endParaRPr>
          </a:p>
        </p:txBody>
      </p:sp>
      <p:sp>
        <p:nvSpPr>
          <p:cNvPr id="3" name="矩形 2"/>
          <p:cNvSpPr/>
          <p:nvPr/>
        </p:nvSpPr>
        <p:spPr>
          <a:xfrm>
            <a:off x="214282" y="1214422"/>
            <a:ext cx="8715436" cy="1631216"/>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fontAlgn="auto">
              <a:spcBef>
                <a:spcPts val="0"/>
              </a:spcBef>
              <a:spcAft>
                <a:spcPts val="0"/>
              </a:spcAft>
              <a:buFont typeface="Wingdings" pitchFamily="2" charset="2"/>
              <a:buNone/>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在</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G(V , E , W)</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中选取一个顶点</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将其加入</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just" fontAlgn="auto">
              <a:spcBef>
                <a:spcPts val="0"/>
              </a:spcBef>
              <a:spcAft>
                <a:spcPts val="0"/>
              </a:spcAft>
              <a:buFont typeface="Wingdings" pitchFamily="2" charset="2"/>
              <a:buNone/>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当</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包含</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中所有顶点时结束</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否则转</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a:p>
            <a:pPr algn="just" fontAlgn="auto">
              <a:spcBef>
                <a:spcPts val="0"/>
              </a:spcBef>
              <a:spcAft>
                <a:spcPts val="0"/>
              </a:spcAft>
              <a:buFont typeface="Wingdings" pitchFamily="2" charset="2"/>
              <a:buNone/>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考察</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V-V1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中所有顶点与</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中顶点之间的边，选择其中权最小的边对应的顶点加入</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，并保留相应的边。</a:t>
            </a:r>
          </a:p>
          <a:p>
            <a:pPr algn="just" fontAlgn="auto">
              <a:spcBef>
                <a:spcPts val="0"/>
              </a:spcBef>
              <a:spcAft>
                <a:spcPts val="0"/>
              </a:spcAft>
              <a:buFont typeface="Wingdings" pitchFamily="2" charset="2"/>
              <a:buNone/>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置</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i:=i+1,</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转</a:t>
            </a: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pic>
        <p:nvPicPr>
          <p:cNvPr id="171010" name="Picture 2"/>
          <p:cNvPicPr>
            <a:picLocks noChangeAspect="1" noChangeArrowheads="1"/>
          </p:cNvPicPr>
          <p:nvPr/>
        </p:nvPicPr>
        <p:blipFill>
          <a:blip r:embed="rId2"/>
          <a:srcRect/>
          <a:stretch>
            <a:fillRect/>
          </a:stretch>
        </p:blipFill>
        <p:spPr bwMode="auto">
          <a:xfrm>
            <a:off x="2857500" y="2500313"/>
            <a:ext cx="5810250" cy="1895475"/>
          </a:xfrm>
          <a:prstGeom prst="rect">
            <a:avLst/>
          </a:prstGeom>
          <a:ln>
            <a:noFill/>
          </a:ln>
          <a:effectLst>
            <a:outerShdw blurRad="292100" dist="139700" dir="2700000" algn="tl" rotWithShape="0">
              <a:srgbClr val="333333">
                <a:alpha val="65000"/>
              </a:srgbClr>
            </a:outerShdw>
          </a:effectLst>
        </p:spPr>
      </p:pic>
      <p:pic>
        <p:nvPicPr>
          <p:cNvPr id="171011" name="Picture 3"/>
          <p:cNvPicPr>
            <a:picLocks noChangeAspect="1" noChangeArrowheads="1"/>
          </p:cNvPicPr>
          <p:nvPr/>
        </p:nvPicPr>
        <p:blipFill>
          <a:blip r:embed="rId3"/>
          <a:srcRect/>
          <a:stretch>
            <a:fillRect/>
          </a:stretch>
        </p:blipFill>
        <p:spPr bwMode="auto">
          <a:xfrm>
            <a:off x="347663" y="4500563"/>
            <a:ext cx="5867400" cy="1695450"/>
          </a:xfrm>
          <a:prstGeom prst="rect">
            <a:avLst/>
          </a:prstGeom>
          <a:noFill/>
          <a:ln w="9525">
            <a:noFill/>
            <a:miter lim="800000"/>
            <a:headEnd/>
            <a:tailEnd/>
          </a:ln>
        </p:spPr>
      </p:pic>
      <p:sp>
        <p:nvSpPr>
          <p:cNvPr id="6" name="TextBox 5"/>
          <p:cNvSpPr txBox="1"/>
          <p:nvPr/>
        </p:nvSpPr>
        <p:spPr>
          <a:xfrm rot="19811529">
            <a:off x="6215074" y="5000636"/>
            <a:ext cx="2505814"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rPr>
              <a:t>无需进行回路判断</a:t>
            </a:r>
          </a:p>
        </p:txBody>
      </p:sp>
    </p:spTree>
    <p:extLst>
      <p:ext uri="{BB962C8B-B14F-4D97-AF65-F5344CB8AC3E}">
        <p14:creationId xmlns:p14="http://schemas.microsoft.com/office/powerpoint/2010/main" val="40935198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dissolve">
                                      <p:cBhvr>
                                        <p:cTn id="7" dur="500"/>
                                        <p:tgtEl>
                                          <p:spTgt spid="171010"/>
                                        </p:tgtEl>
                                      </p:cBhvr>
                                    </p:animEffect>
                                  </p:childTnLst>
                                </p:cTn>
                              </p:par>
                              <p:par>
                                <p:cTn id="8" presetID="9" presetClass="entr" presetSubtype="0" fill="hold"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dissolve">
                                      <p:cBhvr>
                                        <p:cTn id="10" dur="500"/>
                                        <p:tgtEl>
                                          <p:spTgt spid="171011"/>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style.rotation</p:attrName>
                                        </p:attrNameLst>
                                      </p:cBhvr>
                                      <p:tavLst>
                                        <p:tav tm="0">
                                          <p:val>
                                            <p:fltVal val="720"/>
                                          </p:val>
                                        </p:tav>
                                        <p:tav tm="100000">
                                          <p:val>
                                            <p:fltVal val="0"/>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根树</a:t>
            </a:r>
          </a:p>
        </p:txBody>
      </p:sp>
      <p:sp>
        <p:nvSpPr>
          <p:cNvPr id="3" name="Rectangle 5" descr="新闻纸"/>
          <p:cNvSpPr>
            <a:spLocks noChangeArrowheads="1"/>
          </p:cNvSpPr>
          <p:nvPr/>
        </p:nvSpPr>
        <p:spPr bwMode="auto">
          <a:xfrm>
            <a:off x="214313" y="1285875"/>
            <a:ext cx="5000625" cy="457200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96611" name="Rectangle 3"/>
          <p:cNvSpPr txBox="1">
            <a:spLocks noChangeArrowheads="1"/>
          </p:cNvSpPr>
          <p:nvPr/>
        </p:nvSpPr>
        <p:spPr bwMode="auto">
          <a:xfrm>
            <a:off x="214313" y="14001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16.6</a:t>
            </a:r>
            <a:endParaRPr lang="zh-CN" altLang="en-US" sz="2200" b="1">
              <a:latin typeface="Calibri" pitchFamily="34" charset="0"/>
            </a:endParaRPr>
          </a:p>
        </p:txBody>
      </p:sp>
      <p:sp>
        <p:nvSpPr>
          <p:cNvPr id="196612" name="TextBox 4"/>
          <p:cNvSpPr txBox="1">
            <a:spLocks noChangeArrowheads="1"/>
          </p:cNvSpPr>
          <p:nvPr/>
        </p:nvSpPr>
        <p:spPr bwMode="auto">
          <a:xfrm>
            <a:off x="1500188" y="1382713"/>
            <a:ext cx="3643312" cy="4154487"/>
          </a:xfrm>
          <a:prstGeom prst="rect">
            <a:avLst/>
          </a:prstGeom>
          <a:noFill/>
          <a:ln w="9525">
            <a:noFill/>
            <a:miter lim="800000"/>
            <a:headEnd/>
            <a:tailEnd/>
          </a:ln>
        </p:spPr>
        <p:txBody>
          <a:bodyPr>
            <a:spAutoFit/>
          </a:bodyPr>
          <a:lstStyle/>
          <a:p>
            <a:r>
              <a:rPr lang="zh-CN" altLang="en-US" sz="2200" dirty="0">
                <a:latin typeface="Calibri" pitchFamily="34" charset="0"/>
              </a:rPr>
              <a:t>若</a:t>
            </a:r>
            <a:r>
              <a:rPr lang="zh-CN" altLang="en-US" sz="2200" b="1" dirty="0">
                <a:solidFill>
                  <a:srgbClr val="FF0000"/>
                </a:solidFill>
                <a:latin typeface="Calibri" pitchFamily="34" charset="0"/>
              </a:rPr>
              <a:t>有向图</a:t>
            </a:r>
            <a:r>
              <a:rPr lang="zh-CN" altLang="en-US" sz="2200" dirty="0">
                <a:latin typeface="Calibri" pitchFamily="34" charset="0"/>
              </a:rPr>
              <a:t>的基图是无向树，则称这个有向图为</a:t>
            </a:r>
            <a:r>
              <a:rPr lang="zh-CN" altLang="en-US" sz="2200" b="1" dirty="0">
                <a:solidFill>
                  <a:srgbClr val="0070C0"/>
                </a:solidFill>
                <a:latin typeface="Calibri" pitchFamily="34" charset="0"/>
              </a:rPr>
              <a:t>有向树</a:t>
            </a:r>
            <a:r>
              <a:rPr lang="zh-CN" altLang="en-US" sz="2200" dirty="0">
                <a:latin typeface="Calibri" pitchFamily="34" charset="0"/>
              </a:rPr>
              <a:t>。一个顶点的入度为</a:t>
            </a:r>
            <a:r>
              <a:rPr lang="en-US" altLang="zh-CN" sz="2200" dirty="0">
                <a:latin typeface="Calibri" pitchFamily="34" charset="0"/>
              </a:rPr>
              <a:t>0</a:t>
            </a:r>
            <a:r>
              <a:rPr lang="zh-CN" altLang="en-US" sz="2200" dirty="0">
                <a:latin typeface="Calibri" pitchFamily="34" charset="0"/>
              </a:rPr>
              <a:t>，其余顶点的入度为</a:t>
            </a:r>
            <a:r>
              <a:rPr lang="en-US" altLang="zh-CN" sz="2200" dirty="0">
                <a:latin typeface="Calibri" pitchFamily="34" charset="0"/>
              </a:rPr>
              <a:t>1</a:t>
            </a:r>
            <a:r>
              <a:rPr lang="zh-CN" altLang="en-US" sz="2200" dirty="0">
                <a:latin typeface="Calibri" pitchFamily="34" charset="0"/>
              </a:rPr>
              <a:t>的</a:t>
            </a:r>
            <a:r>
              <a:rPr lang="zh-CN" altLang="en-US" sz="2200" dirty="0" smtClean="0">
                <a:latin typeface="Calibri" pitchFamily="34" charset="0"/>
              </a:rPr>
              <a:t>有向树称为</a:t>
            </a:r>
            <a:r>
              <a:rPr lang="zh-CN" altLang="en-US" sz="2200" b="1" dirty="0">
                <a:solidFill>
                  <a:srgbClr val="0070C0"/>
                </a:solidFill>
                <a:latin typeface="Calibri" pitchFamily="34" charset="0"/>
              </a:rPr>
              <a:t>根树</a:t>
            </a:r>
            <a:r>
              <a:rPr lang="zh-CN" altLang="en-US" sz="2200" dirty="0">
                <a:latin typeface="Calibri" pitchFamily="34" charset="0"/>
              </a:rPr>
              <a:t>。入度为</a:t>
            </a:r>
            <a:r>
              <a:rPr lang="en-US" altLang="zh-CN" sz="2200" dirty="0">
                <a:latin typeface="Calibri" pitchFamily="34" charset="0"/>
              </a:rPr>
              <a:t>0</a:t>
            </a:r>
            <a:r>
              <a:rPr lang="zh-CN" altLang="en-US" sz="2200" dirty="0">
                <a:latin typeface="Calibri" pitchFamily="34" charset="0"/>
              </a:rPr>
              <a:t>的顶点称为</a:t>
            </a:r>
            <a:r>
              <a:rPr lang="zh-CN" altLang="en-US" sz="2200" b="1" dirty="0">
                <a:solidFill>
                  <a:srgbClr val="0070C0"/>
                </a:solidFill>
                <a:latin typeface="Calibri" pitchFamily="34" charset="0"/>
              </a:rPr>
              <a:t>树根</a:t>
            </a:r>
            <a:r>
              <a:rPr lang="zh-CN" altLang="en-US" sz="2200" dirty="0">
                <a:latin typeface="Calibri" pitchFamily="34" charset="0"/>
              </a:rPr>
              <a:t>，入度为</a:t>
            </a:r>
            <a:r>
              <a:rPr lang="en-US" altLang="zh-CN" sz="2200" dirty="0">
                <a:latin typeface="Calibri" pitchFamily="34" charset="0"/>
              </a:rPr>
              <a:t>1</a:t>
            </a:r>
            <a:r>
              <a:rPr lang="zh-CN" altLang="en-US" sz="2200" dirty="0">
                <a:latin typeface="Calibri" pitchFamily="34" charset="0"/>
              </a:rPr>
              <a:t>出度为</a:t>
            </a:r>
            <a:r>
              <a:rPr lang="en-US" altLang="zh-CN" sz="2200" dirty="0">
                <a:latin typeface="Calibri" pitchFamily="34" charset="0"/>
              </a:rPr>
              <a:t>0</a:t>
            </a:r>
            <a:r>
              <a:rPr lang="zh-CN" altLang="en-US" sz="2200" dirty="0">
                <a:latin typeface="Calibri" pitchFamily="34" charset="0"/>
              </a:rPr>
              <a:t>的顶点称为</a:t>
            </a:r>
            <a:r>
              <a:rPr lang="zh-CN" altLang="en-US" sz="2200" b="1" dirty="0">
                <a:solidFill>
                  <a:srgbClr val="0070C0"/>
                </a:solidFill>
                <a:latin typeface="Calibri" pitchFamily="34" charset="0"/>
              </a:rPr>
              <a:t>树叶</a:t>
            </a:r>
            <a:r>
              <a:rPr lang="zh-CN" altLang="en-US" sz="2200" dirty="0">
                <a:latin typeface="Calibri" pitchFamily="34" charset="0"/>
              </a:rPr>
              <a:t>，入度为</a:t>
            </a:r>
            <a:r>
              <a:rPr lang="en-US" altLang="zh-CN" sz="2200" dirty="0">
                <a:latin typeface="Calibri" pitchFamily="34" charset="0"/>
              </a:rPr>
              <a:t>1</a:t>
            </a:r>
            <a:r>
              <a:rPr lang="zh-CN" altLang="en-US" sz="2200" dirty="0">
                <a:latin typeface="Calibri" pitchFamily="34" charset="0"/>
              </a:rPr>
              <a:t>出度不为</a:t>
            </a:r>
            <a:r>
              <a:rPr lang="en-US" altLang="zh-CN" sz="2200" dirty="0">
                <a:latin typeface="Calibri" pitchFamily="34" charset="0"/>
              </a:rPr>
              <a:t>0</a:t>
            </a:r>
            <a:r>
              <a:rPr lang="zh-CN" altLang="en-US" sz="2200" dirty="0">
                <a:latin typeface="Calibri" pitchFamily="34" charset="0"/>
              </a:rPr>
              <a:t>的顶点称为</a:t>
            </a:r>
            <a:r>
              <a:rPr lang="zh-CN" altLang="en-US" sz="2200" b="1" dirty="0">
                <a:solidFill>
                  <a:srgbClr val="0070C0"/>
                </a:solidFill>
                <a:latin typeface="Calibri" pitchFamily="34" charset="0"/>
              </a:rPr>
              <a:t>内点</a:t>
            </a:r>
            <a:r>
              <a:rPr lang="zh-CN" altLang="en-US" sz="2200" dirty="0">
                <a:latin typeface="Calibri" pitchFamily="34" charset="0"/>
              </a:rPr>
              <a:t>。内点和树根统称为分支点。从树根到任意顶点</a:t>
            </a:r>
            <a:r>
              <a:rPr lang="en-US" altLang="zh-CN" sz="2200" dirty="0">
                <a:latin typeface="Calibri" pitchFamily="34" charset="0"/>
              </a:rPr>
              <a:t>v</a:t>
            </a:r>
            <a:r>
              <a:rPr lang="zh-CN" altLang="en-US" sz="2200" dirty="0">
                <a:latin typeface="Calibri" pitchFamily="34" charset="0"/>
              </a:rPr>
              <a:t>的路径的长度称为</a:t>
            </a:r>
            <a:r>
              <a:rPr lang="en-US" altLang="zh-CN" sz="2200" dirty="0">
                <a:latin typeface="Calibri" pitchFamily="34" charset="0"/>
              </a:rPr>
              <a:t>v</a:t>
            </a:r>
            <a:r>
              <a:rPr lang="zh-CN" altLang="en-US" sz="2200" dirty="0">
                <a:latin typeface="Calibri" pitchFamily="34" charset="0"/>
              </a:rPr>
              <a:t>的</a:t>
            </a:r>
            <a:r>
              <a:rPr lang="zh-CN" altLang="en-US" sz="2200" b="1" dirty="0">
                <a:solidFill>
                  <a:srgbClr val="0070C0"/>
                </a:solidFill>
                <a:latin typeface="Calibri" pitchFamily="34" charset="0"/>
              </a:rPr>
              <a:t>层数</a:t>
            </a:r>
            <a:r>
              <a:rPr lang="zh-CN" altLang="en-US" sz="2200" dirty="0">
                <a:latin typeface="Calibri" pitchFamily="34" charset="0"/>
              </a:rPr>
              <a:t>。所有顶点的最大层数称为</a:t>
            </a:r>
            <a:r>
              <a:rPr lang="zh-CN" altLang="en-US" sz="2200" b="1" dirty="0">
                <a:solidFill>
                  <a:srgbClr val="0070C0"/>
                </a:solidFill>
                <a:latin typeface="Calibri" pitchFamily="34" charset="0"/>
              </a:rPr>
              <a:t>树高</a:t>
            </a:r>
            <a:r>
              <a:rPr lang="zh-CN" altLang="en-US" sz="2200" dirty="0">
                <a:latin typeface="Calibri" pitchFamily="34" charset="0"/>
              </a:rPr>
              <a:t>。</a:t>
            </a:r>
          </a:p>
        </p:txBody>
      </p:sp>
      <p:pic>
        <p:nvPicPr>
          <p:cNvPr id="172034" name="Picture 2"/>
          <p:cNvPicPr>
            <a:picLocks noChangeAspect="1" noChangeArrowheads="1"/>
          </p:cNvPicPr>
          <p:nvPr/>
        </p:nvPicPr>
        <p:blipFill>
          <a:blip r:embed="rId3"/>
          <a:srcRect/>
          <a:stretch>
            <a:fillRect/>
          </a:stretch>
        </p:blipFill>
        <p:spPr bwMode="auto">
          <a:xfrm>
            <a:off x="5572125" y="928688"/>
            <a:ext cx="3271838" cy="5072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dissolve">
                                      <p:cBhvr>
                                        <p:cTn id="7" dur="500"/>
                                        <p:tgtEl>
                                          <p:spTgt spid="17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1107996"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根树</a:t>
            </a:r>
          </a:p>
        </p:txBody>
      </p:sp>
      <p:sp>
        <p:nvSpPr>
          <p:cNvPr id="3" name="Rectangle 5" descr="新闻纸"/>
          <p:cNvSpPr>
            <a:spLocks noChangeArrowheads="1"/>
          </p:cNvSpPr>
          <p:nvPr/>
        </p:nvSpPr>
        <p:spPr bwMode="auto">
          <a:xfrm>
            <a:off x="214313" y="1357313"/>
            <a:ext cx="8572500" cy="1643062"/>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97635" name="Rectangle 3"/>
          <p:cNvSpPr txBox="1">
            <a:spLocks noChangeArrowheads="1"/>
          </p:cNvSpPr>
          <p:nvPr/>
        </p:nvSpPr>
        <p:spPr bwMode="auto">
          <a:xfrm>
            <a:off x="214313" y="1428750"/>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16.7</a:t>
            </a:r>
            <a:endParaRPr lang="zh-CN" altLang="en-US" sz="2200" b="1">
              <a:latin typeface="Calibri" pitchFamily="34" charset="0"/>
            </a:endParaRPr>
          </a:p>
        </p:txBody>
      </p:sp>
      <p:sp>
        <p:nvSpPr>
          <p:cNvPr id="197636" name="TextBox 4"/>
          <p:cNvSpPr txBox="1">
            <a:spLocks noChangeArrowheads="1"/>
          </p:cNvSpPr>
          <p:nvPr/>
        </p:nvSpPr>
        <p:spPr bwMode="auto">
          <a:xfrm>
            <a:off x="1643063" y="1411288"/>
            <a:ext cx="7000875" cy="1446212"/>
          </a:xfrm>
          <a:prstGeom prst="rect">
            <a:avLst/>
          </a:prstGeom>
          <a:noFill/>
          <a:ln w="9525">
            <a:noFill/>
            <a:miter lim="800000"/>
            <a:headEnd/>
            <a:tailEnd/>
          </a:ln>
        </p:spPr>
        <p:txBody>
          <a:bodyPr>
            <a:spAutoFit/>
          </a:bodyPr>
          <a:lstStyle/>
          <a:p>
            <a:r>
              <a:rPr lang="zh-CN" altLang="en-US" sz="2200">
                <a:latin typeface="宋体" pitchFamily="2" charset="-122"/>
              </a:rPr>
              <a:t>设</a:t>
            </a:r>
            <a:r>
              <a:rPr lang="en-US" altLang="zh-CN" sz="2200">
                <a:latin typeface="宋体" pitchFamily="2" charset="-122"/>
              </a:rPr>
              <a:t>T</a:t>
            </a:r>
            <a:r>
              <a:rPr lang="zh-CN" altLang="en-US" sz="2200">
                <a:latin typeface="宋体" pitchFamily="2" charset="-122"/>
              </a:rPr>
              <a:t>为一棵非平凡的根树，</a:t>
            </a:r>
            <a:r>
              <a:rPr lang="zh-CN" altLang="en-US" sz="2200">
                <a:latin typeface="宋体" pitchFamily="2" charset="-122"/>
                <a:ea typeface="Arial Unicode MS" pitchFamily="34" charset="-122"/>
                <a:cs typeface="Arial Unicode MS" pitchFamily="34" charset="-122"/>
              </a:rPr>
              <a:t>∀</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en-US" altLang="zh-CN" sz="2200">
                <a:latin typeface="宋体" pitchFamily="2" charset="-122"/>
                <a:ea typeface="Arial Unicode MS" pitchFamily="34" charset="-122"/>
                <a:cs typeface="Arial Unicode MS" pitchFamily="34" charset="-122"/>
              </a:rPr>
              <a:t>∈V(T)</a:t>
            </a:r>
            <a:r>
              <a:rPr lang="zh-CN" altLang="en-US" sz="2200">
                <a:latin typeface="宋体" pitchFamily="2" charset="-122"/>
                <a:ea typeface="Arial Unicode MS" pitchFamily="34" charset="-122"/>
                <a:cs typeface="Arial Unicode MS" pitchFamily="34" charset="-122"/>
              </a:rPr>
              <a:t>，若</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zh-CN" altLang="en-US" sz="2200">
                <a:latin typeface="宋体" pitchFamily="2" charset="-122"/>
                <a:ea typeface="Arial Unicode MS" pitchFamily="34" charset="-122"/>
                <a:cs typeface="Arial Unicode MS" pitchFamily="34" charset="-122"/>
              </a:rPr>
              <a:t>可达</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，则称</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zh-CN" altLang="en-US" sz="2200">
                <a:latin typeface="宋体" pitchFamily="2" charset="-122"/>
                <a:ea typeface="Arial Unicode MS" pitchFamily="34" charset="-122"/>
                <a:cs typeface="Arial Unicode MS" pitchFamily="34" charset="-122"/>
              </a:rPr>
              <a:t>为</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的</a:t>
            </a:r>
            <a:r>
              <a:rPr lang="zh-CN" altLang="en-US" sz="2200" b="1">
                <a:solidFill>
                  <a:srgbClr val="0070C0"/>
                </a:solidFill>
                <a:latin typeface="宋体" pitchFamily="2" charset="-122"/>
                <a:ea typeface="Arial Unicode MS" pitchFamily="34" charset="-122"/>
                <a:cs typeface="Arial Unicode MS" pitchFamily="34" charset="-122"/>
              </a:rPr>
              <a:t>祖先</a:t>
            </a:r>
            <a:r>
              <a:rPr lang="zh-CN" altLang="en-US" sz="2200">
                <a:latin typeface="宋体" pitchFamily="2" charset="-122"/>
                <a:ea typeface="Arial Unicode MS" pitchFamily="34" charset="-122"/>
                <a:cs typeface="Arial Unicode MS" pitchFamily="34" charset="-122"/>
              </a:rPr>
              <a:t>，</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为</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zh-CN" altLang="en-US" sz="2200">
                <a:latin typeface="宋体" pitchFamily="2" charset="-122"/>
                <a:ea typeface="Arial Unicode MS" pitchFamily="34" charset="-122"/>
                <a:cs typeface="Arial Unicode MS" pitchFamily="34" charset="-122"/>
              </a:rPr>
              <a:t>的</a:t>
            </a:r>
            <a:r>
              <a:rPr lang="zh-CN" altLang="en-US" sz="2200" b="1">
                <a:solidFill>
                  <a:srgbClr val="0070C0"/>
                </a:solidFill>
                <a:latin typeface="宋体" pitchFamily="2" charset="-122"/>
                <a:ea typeface="Arial Unicode MS" pitchFamily="34" charset="-122"/>
                <a:cs typeface="Arial Unicode MS" pitchFamily="34" charset="-122"/>
              </a:rPr>
              <a:t>后代</a:t>
            </a:r>
            <a:r>
              <a:rPr lang="zh-CN" altLang="en-US" sz="2200">
                <a:latin typeface="宋体" pitchFamily="2" charset="-122"/>
                <a:ea typeface="Arial Unicode MS" pitchFamily="34" charset="-122"/>
                <a:cs typeface="Arial Unicode MS" pitchFamily="34" charset="-122"/>
              </a:rPr>
              <a:t>；若</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zh-CN" altLang="en-US" sz="2200">
                <a:latin typeface="宋体" pitchFamily="2" charset="-122"/>
                <a:ea typeface="Arial Unicode MS" pitchFamily="34" charset="-122"/>
                <a:cs typeface="Arial Unicode MS" pitchFamily="34" charset="-122"/>
              </a:rPr>
              <a:t>邻接到</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，则称</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zh-CN" altLang="en-US" sz="2200">
                <a:latin typeface="宋体" pitchFamily="2" charset="-122"/>
                <a:ea typeface="Arial Unicode MS" pitchFamily="34" charset="-122"/>
                <a:cs typeface="Arial Unicode MS" pitchFamily="34" charset="-122"/>
              </a:rPr>
              <a:t>为</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的</a:t>
            </a:r>
            <a:r>
              <a:rPr lang="zh-CN" altLang="en-US" sz="2200" b="1">
                <a:solidFill>
                  <a:srgbClr val="0070C0"/>
                </a:solidFill>
                <a:latin typeface="宋体" pitchFamily="2" charset="-122"/>
                <a:ea typeface="Arial Unicode MS" pitchFamily="34" charset="-122"/>
                <a:cs typeface="Arial Unicode MS" pitchFamily="34" charset="-122"/>
              </a:rPr>
              <a:t>父亲</a:t>
            </a:r>
            <a:r>
              <a:rPr lang="zh-CN" altLang="en-US" sz="2200">
                <a:latin typeface="宋体" pitchFamily="2" charset="-122"/>
                <a:ea typeface="Arial Unicode MS" pitchFamily="34" charset="-122"/>
                <a:cs typeface="Arial Unicode MS" pitchFamily="34" charset="-122"/>
              </a:rPr>
              <a:t>，</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为</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zh-CN" altLang="en-US" sz="2200">
                <a:latin typeface="宋体" pitchFamily="2" charset="-122"/>
                <a:ea typeface="Arial Unicode MS" pitchFamily="34" charset="-122"/>
                <a:cs typeface="Arial Unicode MS" pitchFamily="34" charset="-122"/>
              </a:rPr>
              <a:t>的</a:t>
            </a:r>
            <a:r>
              <a:rPr lang="zh-CN" altLang="en-US" sz="2200" b="1">
                <a:solidFill>
                  <a:srgbClr val="0070C0"/>
                </a:solidFill>
                <a:latin typeface="宋体" pitchFamily="2" charset="-122"/>
                <a:ea typeface="Arial Unicode MS" pitchFamily="34" charset="-122"/>
                <a:cs typeface="Arial Unicode MS" pitchFamily="34" charset="-122"/>
              </a:rPr>
              <a:t>儿子</a:t>
            </a:r>
            <a:r>
              <a:rPr lang="zh-CN" altLang="en-US" sz="2200">
                <a:latin typeface="宋体" pitchFamily="2" charset="-122"/>
                <a:ea typeface="Arial Unicode MS" pitchFamily="34" charset="-122"/>
                <a:cs typeface="Arial Unicode MS" pitchFamily="34" charset="-122"/>
              </a:rPr>
              <a:t>。若</a:t>
            </a:r>
            <a:r>
              <a:rPr lang="en-US" altLang="zh-CN" sz="2200">
                <a:latin typeface="宋体" pitchFamily="2" charset="-122"/>
                <a:ea typeface="Arial Unicode MS" pitchFamily="34" charset="-122"/>
                <a:cs typeface="Arial Unicode MS" pitchFamily="34" charset="-122"/>
              </a:rPr>
              <a:t>v</a:t>
            </a:r>
            <a:r>
              <a:rPr lang="en-US" altLang="zh-CN" sz="2200" baseline="-25000">
                <a:latin typeface="宋体" pitchFamily="2" charset="-122"/>
                <a:ea typeface="Arial Unicode MS" pitchFamily="34" charset="-122"/>
                <a:cs typeface="Arial Unicode MS" pitchFamily="34" charset="-122"/>
              </a:rPr>
              <a:t>i</a:t>
            </a:r>
            <a:r>
              <a:rPr lang="en-US" altLang="zh-CN" sz="2200">
                <a:latin typeface="宋体" pitchFamily="2" charset="-122"/>
                <a:ea typeface="Arial Unicode MS" pitchFamily="34" charset="-122"/>
                <a:cs typeface="Arial Unicode MS" pitchFamily="34" charset="-122"/>
              </a:rPr>
              <a:t>, v</a:t>
            </a:r>
            <a:r>
              <a:rPr lang="en-US" altLang="zh-CN" sz="2200" baseline="-25000">
                <a:latin typeface="宋体" pitchFamily="2" charset="-122"/>
                <a:ea typeface="Arial Unicode MS" pitchFamily="34" charset="-122"/>
                <a:cs typeface="Arial Unicode MS" pitchFamily="34" charset="-122"/>
              </a:rPr>
              <a:t>j</a:t>
            </a:r>
            <a:r>
              <a:rPr lang="zh-CN" altLang="en-US" sz="2200">
                <a:latin typeface="宋体" pitchFamily="2" charset="-122"/>
                <a:ea typeface="Arial Unicode MS" pitchFamily="34" charset="-122"/>
                <a:cs typeface="Arial Unicode MS" pitchFamily="34" charset="-122"/>
              </a:rPr>
              <a:t>父亲相同，则称两顶点是</a:t>
            </a:r>
            <a:r>
              <a:rPr lang="zh-CN" altLang="en-US" sz="2200" b="1">
                <a:solidFill>
                  <a:srgbClr val="0070C0"/>
                </a:solidFill>
                <a:latin typeface="宋体" pitchFamily="2" charset="-122"/>
                <a:ea typeface="Arial Unicode MS" pitchFamily="34" charset="-122"/>
                <a:cs typeface="Arial Unicode MS" pitchFamily="34" charset="-122"/>
              </a:rPr>
              <a:t>兄弟</a:t>
            </a:r>
            <a:r>
              <a:rPr lang="zh-CN" altLang="en-US" sz="2200">
                <a:latin typeface="宋体" pitchFamily="2" charset="-122"/>
                <a:ea typeface="Arial Unicode MS" pitchFamily="34" charset="-122"/>
                <a:cs typeface="Arial Unicode MS" pitchFamily="34" charset="-122"/>
              </a:rPr>
              <a:t>。</a:t>
            </a:r>
            <a:endParaRPr lang="zh-CN" altLang="en-US" sz="2200" baseline="-25000">
              <a:latin typeface="宋体" pitchFamily="2" charset="-122"/>
              <a:ea typeface="Arial Unicode MS" pitchFamily="34" charset="-122"/>
              <a:cs typeface="Arial Unicode MS" pitchFamily="34" charset="-122"/>
            </a:endParaRPr>
          </a:p>
        </p:txBody>
      </p:sp>
      <p:pic>
        <p:nvPicPr>
          <p:cNvPr id="173058" name="Picture 2"/>
          <p:cNvPicPr>
            <a:picLocks noChangeAspect="1" noChangeArrowheads="1"/>
          </p:cNvPicPr>
          <p:nvPr/>
        </p:nvPicPr>
        <p:blipFill>
          <a:blip r:embed="rId3"/>
          <a:srcRect/>
          <a:stretch>
            <a:fillRect/>
          </a:stretch>
        </p:blipFill>
        <p:spPr bwMode="auto">
          <a:xfrm>
            <a:off x="1928813" y="1214438"/>
            <a:ext cx="5276850" cy="4703762"/>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500034" y="3286124"/>
            <a:ext cx="8215370" cy="769441"/>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若</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的每个分支点至多有</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个儿子，则称</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为</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叉树；又若</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叉树是有序的，则称它为</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叉有序树。</a:t>
            </a:r>
            <a:endParaRPr lang="zh-CN" altLang="en-US" sz="2200"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500034" y="4214818"/>
            <a:ext cx="8215370" cy="769441"/>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若</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的每个分支点恰好有</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个儿子，则称</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为</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叉正则树；又若</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叉树是有序的，则称它为</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叉正则有序树。</a:t>
            </a:r>
            <a:endParaRPr lang="zh-CN" altLang="en-US" sz="2200"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500034" y="5159889"/>
            <a:ext cx="8215370" cy="769441"/>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fontAlgn="auto">
              <a:spcBef>
                <a:spcPts val="0"/>
              </a:spcBef>
              <a:spcAft>
                <a:spcPts val="0"/>
              </a:spcAft>
              <a:defRPr/>
            </a:pP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若</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是</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叉正则树，且每个树叶的层数均为树高，则称</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为</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叉完全正则树，又若</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T</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是有序的，则称它为</a:t>
            </a:r>
            <a:r>
              <a:rPr lang="en-US" altLang="zh-CN" sz="2200">
                <a:ln w="3175" cmpd="sng">
                  <a:solidFill>
                    <a:srgbClr val="FFFFFF"/>
                  </a:solidFill>
                  <a:prstDash val="solid"/>
                </a:ln>
                <a:solidFill>
                  <a:srgbClr val="FFFFFF"/>
                </a:solidFill>
                <a:effectLst>
                  <a:outerShdw blurRad="63500" dir="3600000" algn="tl" rotWithShape="0">
                    <a:srgbClr val="000000">
                      <a:alpha val="70000"/>
                    </a:srgbClr>
                  </a:outerShdw>
                </a:effectLst>
              </a:rPr>
              <a:t>r</a:t>
            </a:r>
            <a:r>
              <a:rPr lang="zh-CN" altLang="en-US" sz="2200">
                <a:ln w="3175" cmpd="sng">
                  <a:solidFill>
                    <a:srgbClr val="FFFFFF"/>
                  </a:solidFill>
                  <a:prstDash val="solid"/>
                </a:ln>
                <a:solidFill>
                  <a:srgbClr val="FFFFFF"/>
                </a:solidFill>
                <a:effectLst>
                  <a:outerShdw blurRad="63500" dir="3600000" algn="tl" rotWithShape="0">
                    <a:srgbClr val="000000">
                      <a:alpha val="70000"/>
                    </a:srgbClr>
                  </a:outerShdw>
                </a:effectLst>
              </a:rPr>
              <a:t>叉完全正则有序树。</a:t>
            </a:r>
            <a:endParaRPr lang="zh-CN" altLang="en-US" sz="2200"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84" name="组合 83"/>
          <p:cNvGrpSpPr>
            <a:grpSpLocks/>
          </p:cNvGrpSpPr>
          <p:nvPr/>
        </p:nvGrpSpPr>
        <p:grpSpPr bwMode="auto">
          <a:xfrm>
            <a:off x="71438" y="1981200"/>
            <a:ext cx="2928937" cy="2519363"/>
            <a:chOff x="357158" y="1980570"/>
            <a:chExt cx="2928958" cy="2520000"/>
          </a:xfrm>
        </p:grpSpPr>
        <p:sp>
          <p:nvSpPr>
            <p:cNvPr id="10" name="矩形 9"/>
            <p:cNvSpPr/>
            <p:nvPr/>
          </p:nvSpPr>
          <p:spPr>
            <a:xfrm>
              <a:off x="357158" y="1980570"/>
              <a:ext cx="2928958" cy="2520000"/>
            </a:xfrm>
            <a:prstGeom prst="rect">
              <a:avLst/>
            </a:prstGeom>
            <a:ln w="76200"/>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1" name="椭圆 10"/>
            <p:cNvSpPr/>
            <p:nvPr/>
          </p:nvSpPr>
          <p:spPr>
            <a:xfrm>
              <a:off x="1643042" y="2143116"/>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2" name="椭圆 11"/>
            <p:cNvSpPr/>
            <p:nvPr/>
          </p:nvSpPr>
          <p:spPr>
            <a:xfrm>
              <a:off x="1142976" y="2714620"/>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3" name="椭圆 12"/>
            <p:cNvSpPr/>
            <p:nvPr/>
          </p:nvSpPr>
          <p:spPr>
            <a:xfrm>
              <a:off x="2143108" y="2714620"/>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4" name="椭圆 13"/>
            <p:cNvSpPr/>
            <p:nvPr/>
          </p:nvSpPr>
          <p:spPr>
            <a:xfrm>
              <a:off x="584172" y="335756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5" name="椭圆 14"/>
            <p:cNvSpPr/>
            <p:nvPr/>
          </p:nvSpPr>
          <p:spPr>
            <a:xfrm>
              <a:off x="1643042" y="337026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6" name="椭圆 15"/>
            <p:cNvSpPr/>
            <p:nvPr/>
          </p:nvSpPr>
          <p:spPr>
            <a:xfrm>
              <a:off x="2643174" y="335756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7" name="椭圆 16"/>
            <p:cNvSpPr/>
            <p:nvPr/>
          </p:nvSpPr>
          <p:spPr>
            <a:xfrm>
              <a:off x="2143108" y="4000504"/>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8" name="椭圆 17"/>
            <p:cNvSpPr/>
            <p:nvPr/>
          </p:nvSpPr>
          <p:spPr>
            <a:xfrm>
              <a:off x="1150914" y="4000504"/>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20" name="直接连接符 19"/>
            <p:cNvCxnSpPr>
              <a:stCxn id="11" idx="5"/>
              <a:endCxn id="13" idx="1"/>
            </p:cNvCxnSpPr>
            <p:nvPr/>
          </p:nvCxnSpPr>
          <p:spPr>
            <a:xfrm rot="16200000" flipH="1">
              <a:off x="1851228" y="2422740"/>
              <a:ext cx="369446"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22" name="直接连接符 21"/>
            <p:cNvCxnSpPr>
              <a:stCxn id="11" idx="3"/>
              <a:endCxn id="12" idx="7"/>
            </p:cNvCxnSpPr>
            <p:nvPr/>
          </p:nvCxnSpPr>
          <p:spPr>
            <a:xfrm rot="5400000">
              <a:off x="1351162" y="2422740"/>
              <a:ext cx="369446"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24" name="直接连接符 23"/>
            <p:cNvCxnSpPr>
              <a:stCxn id="12" idx="3"/>
              <a:endCxn id="14" idx="7"/>
            </p:cNvCxnSpPr>
            <p:nvPr/>
          </p:nvCxnSpPr>
          <p:spPr>
            <a:xfrm rot="5400000">
              <a:off x="786008" y="3000594"/>
              <a:ext cx="440884" cy="356746"/>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27" name="直接连接符 26"/>
            <p:cNvCxnSpPr>
              <a:stCxn id="12" idx="5"/>
              <a:endCxn id="15" idx="1"/>
            </p:cNvCxnSpPr>
            <p:nvPr/>
          </p:nvCxnSpPr>
          <p:spPr>
            <a:xfrm rot="16200000" flipH="1">
              <a:off x="1309093" y="3036313"/>
              <a:ext cx="45358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29" name="直接连接符 28"/>
            <p:cNvCxnSpPr>
              <a:stCxn id="13" idx="5"/>
              <a:endCxn id="16" idx="1"/>
            </p:cNvCxnSpPr>
            <p:nvPr/>
          </p:nvCxnSpPr>
          <p:spPr>
            <a:xfrm rot="16200000" flipH="1">
              <a:off x="2315575" y="3029963"/>
              <a:ext cx="44088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31" name="直接连接符 30"/>
            <p:cNvCxnSpPr>
              <a:stCxn id="16" idx="3"/>
              <a:endCxn id="17" idx="7"/>
            </p:cNvCxnSpPr>
            <p:nvPr/>
          </p:nvCxnSpPr>
          <p:spPr>
            <a:xfrm rot="5400000">
              <a:off x="2315575" y="3672905"/>
              <a:ext cx="44088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33" name="直接连接符 32"/>
            <p:cNvCxnSpPr>
              <a:stCxn id="14" idx="5"/>
              <a:endCxn id="18" idx="1"/>
            </p:cNvCxnSpPr>
            <p:nvPr/>
          </p:nvCxnSpPr>
          <p:spPr>
            <a:xfrm rot="16200000" flipH="1">
              <a:off x="789977" y="3639567"/>
              <a:ext cx="440884" cy="364684"/>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34" name="TextBox 33"/>
            <p:cNvSpPr txBox="1"/>
            <p:nvPr/>
          </p:nvSpPr>
          <p:spPr>
            <a:xfrm rot="19817815">
              <a:off x="394593" y="2233335"/>
              <a:ext cx="1055097"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solidFill>
                    <a:srgbClr val="00B05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二叉树</a:t>
              </a:r>
              <a:endParaRPr lang="zh-CN" altLang="en-US" sz="2200" b="1" spc="50" dirty="0">
                <a:ln w="11430"/>
                <a:solidFill>
                  <a:srgbClr val="00B05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grpSp>
      <p:grpSp>
        <p:nvGrpSpPr>
          <p:cNvPr id="83" name="组合 82"/>
          <p:cNvGrpSpPr>
            <a:grpSpLocks/>
          </p:cNvGrpSpPr>
          <p:nvPr/>
        </p:nvGrpSpPr>
        <p:grpSpPr bwMode="auto">
          <a:xfrm>
            <a:off x="3071813" y="2000250"/>
            <a:ext cx="3132137" cy="2519363"/>
            <a:chOff x="5143504" y="1285860"/>
            <a:chExt cx="3132361" cy="2520000"/>
          </a:xfrm>
        </p:grpSpPr>
        <p:sp>
          <p:nvSpPr>
            <p:cNvPr id="36" name="矩形 35"/>
            <p:cNvSpPr/>
            <p:nvPr/>
          </p:nvSpPr>
          <p:spPr>
            <a:xfrm>
              <a:off x="5143504" y="1285860"/>
              <a:ext cx="2928958" cy="2520000"/>
            </a:xfrm>
            <a:prstGeom prst="rect">
              <a:avLst/>
            </a:prstGeom>
            <a:ln w="76200"/>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37" name="椭圆 36"/>
            <p:cNvSpPr/>
            <p:nvPr/>
          </p:nvSpPr>
          <p:spPr>
            <a:xfrm>
              <a:off x="6429388" y="1448406"/>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38" name="椭圆 37"/>
            <p:cNvSpPr/>
            <p:nvPr/>
          </p:nvSpPr>
          <p:spPr>
            <a:xfrm>
              <a:off x="5929322" y="2019910"/>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39" name="椭圆 38"/>
            <p:cNvSpPr/>
            <p:nvPr/>
          </p:nvSpPr>
          <p:spPr>
            <a:xfrm>
              <a:off x="6929454" y="2019910"/>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40" name="椭圆 39"/>
            <p:cNvSpPr/>
            <p:nvPr/>
          </p:nvSpPr>
          <p:spPr>
            <a:xfrm>
              <a:off x="5429256" y="264318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41" name="椭圆 40"/>
            <p:cNvSpPr/>
            <p:nvPr/>
          </p:nvSpPr>
          <p:spPr>
            <a:xfrm>
              <a:off x="6143636" y="264318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42" name="椭圆 41"/>
            <p:cNvSpPr/>
            <p:nvPr/>
          </p:nvSpPr>
          <p:spPr>
            <a:xfrm>
              <a:off x="7429520" y="266285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43" name="椭圆 42"/>
            <p:cNvSpPr/>
            <p:nvPr/>
          </p:nvSpPr>
          <p:spPr>
            <a:xfrm>
              <a:off x="6929454" y="3305794"/>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45" name="直接连接符 44"/>
            <p:cNvCxnSpPr>
              <a:stCxn id="37" idx="5"/>
              <a:endCxn id="39" idx="1"/>
            </p:cNvCxnSpPr>
            <p:nvPr/>
          </p:nvCxnSpPr>
          <p:spPr>
            <a:xfrm rot="16200000" flipH="1">
              <a:off x="6637574" y="1728030"/>
              <a:ext cx="369446"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46" name="直接连接符 45"/>
            <p:cNvCxnSpPr>
              <a:stCxn id="37" idx="3"/>
              <a:endCxn id="38" idx="7"/>
            </p:cNvCxnSpPr>
            <p:nvPr/>
          </p:nvCxnSpPr>
          <p:spPr>
            <a:xfrm rot="5400000">
              <a:off x="6137508" y="1728030"/>
              <a:ext cx="369446"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47" name="直接连接符 46"/>
            <p:cNvCxnSpPr>
              <a:stCxn id="38" idx="3"/>
              <a:endCxn id="40" idx="7"/>
            </p:cNvCxnSpPr>
            <p:nvPr/>
          </p:nvCxnSpPr>
          <p:spPr>
            <a:xfrm rot="5400000">
              <a:off x="5611558" y="2325418"/>
              <a:ext cx="42121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48" name="直接连接符 47"/>
            <p:cNvCxnSpPr>
              <a:stCxn id="38" idx="5"/>
              <a:endCxn id="41" idx="0"/>
            </p:cNvCxnSpPr>
            <p:nvPr/>
          </p:nvCxnSpPr>
          <p:spPr>
            <a:xfrm rot="16200000" flipH="1">
              <a:off x="6040186" y="2396855"/>
              <a:ext cx="379367" cy="113285"/>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49" name="直接连接符 48"/>
            <p:cNvCxnSpPr>
              <a:stCxn id="39" idx="5"/>
              <a:endCxn id="42" idx="1"/>
            </p:cNvCxnSpPr>
            <p:nvPr/>
          </p:nvCxnSpPr>
          <p:spPr>
            <a:xfrm rot="16200000" flipH="1">
              <a:off x="7101921" y="2335253"/>
              <a:ext cx="44088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50" name="直接连接符 49"/>
            <p:cNvCxnSpPr>
              <a:stCxn id="42" idx="3"/>
              <a:endCxn id="43" idx="7"/>
            </p:cNvCxnSpPr>
            <p:nvPr/>
          </p:nvCxnSpPr>
          <p:spPr>
            <a:xfrm rot="5400000">
              <a:off x="7101921" y="2978195"/>
              <a:ext cx="44088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52" name="TextBox 51"/>
            <p:cNvSpPr txBox="1"/>
            <p:nvPr/>
          </p:nvSpPr>
          <p:spPr>
            <a:xfrm rot="2386002">
              <a:off x="6640481" y="1665671"/>
              <a:ext cx="1635384"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solidFill>
                    <a:srgbClr val="00B05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二叉正则树</a:t>
              </a:r>
              <a:endParaRPr lang="zh-CN" altLang="en-US" sz="2200" b="1" spc="50" dirty="0">
                <a:ln w="11430"/>
                <a:solidFill>
                  <a:srgbClr val="00B05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sp>
          <p:nvSpPr>
            <p:cNvPr id="54" name="椭圆 53"/>
            <p:cNvSpPr/>
            <p:nvPr/>
          </p:nvSpPr>
          <p:spPr>
            <a:xfrm>
              <a:off x="6643702" y="264318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58" name="直接连接符 57"/>
            <p:cNvCxnSpPr>
              <a:stCxn id="39" idx="3"/>
              <a:endCxn id="54" idx="0"/>
            </p:cNvCxnSpPr>
            <p:nvPr/>
          </p:nvCxnSpPr>
          <p:spPr>
            <a:xfrm rot="5400000">
              <a:off x="6689257" y="2361137"/>
              <a:ext cx="379367" cy="184723"/>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60" name="椭圆 59"/>
            <p:cNvSpPr/>
            <p:nvPr/>
          </p:nvSpPr>
          <p:spPr>
            <a:xfrm>
              <a:off x="7723210" y="331946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62" name="直接连接符 61"/>
            <p:cNvCxnSpPr>
              <a:stCxn id="42" idx="5"/>
              <a:endCxn id="60" idx="0"/>
            </p:cNvCxnSpPr>
            <p:nvPr/>
          </p:nvCxnSpPr>
          <p:spPr>
            <a:xfrm rot="16200000" flipH="1">
              <a:off x="7563403" y="3016778"/>
              <a:ext cx="412705" cy="192661"/>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grpSp>
      <p:grpSp>
        <p:nvGrpSpPr>
          <p:cNvPr id="85" name="组合 84"/>
          <p:cNvGrpSpPr>
            <a:grpSpLocks/>
          </p:cNvGrpSpPr>
          <p:nvPr/>
        </p:nvGrpSpPr>
        <p:grpSpPr bwMode="auto">
          <a:xfrm>
            <a:off x="6072188" y="2000250"/>
            <a:ext cx="2928937" cy="2519363"/>
            <a:chOff x="5143504" y="1285860"/>
            <a:chExt cx="2928958" cy="2520000"/>
          </a:xfrm>
        </p:grpSpPr>
        <p:sp>
          <p:nvSpPr>
            <p:cNvPr id="86" name="矩形 85"/>
            <p:cNvSpPr/>
            <p:nvPr/>
          </p:nvSpPr>
          <p:spPr>
            <a:xfrm>
              <a:off x="5143504" y="1285860"/>
              <a:ext cx="2928958" cy="2520000"/>
            </a:xfrm>
            <a:prstGeom prst="rect">
              <a:avLst/>
            </a:prstGeom>
            <a:ln w="76200"/>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87" name="椭圆 86"/>
            <p:cNvSpPr/>
            <p:nvPr/>
          </p:nvSpPr>
          <p:spPr>
            <a:xfrm>
              <a:off x="6429388" y="1448406"/>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88" name="椭圆 87"/>
            <p:cNvSpPr/>
            <p:nvPr/>
          </p:nvSpPr>
          <p:spPr>
            <a:xfrm>
              <a:off x="5929322" y="2019910"/>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89" name="椭圆 88"/>
            <p:cNvSpPr/>
            <p:nvPr/>
          </p:nvSpPr>
          <p:spPr>
            <a:xfrm>
              <a:off x="6929454" y="2019910"/>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90" name="椭圆 89"/>
            <p:cNvSpPr/>
            <p:nvPr/>
          </p:nvSpPr>
          <p:spPr>
            <a:xfrm>
              <a:off x="5357818" y="264318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91" name="椭圆 90"/>
            <p:cNvSpPr/>
            <p:nvPr/>
          </p:nvSpPr>
          <p:spPr>
            <a:xfrm>
              <a:off x="6143636" y="264318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92" name="椭圆 91"/>
            <p:cNvSpPr/>
            <p:nvPr/>
          </p:nvSpPr>
          <p:spPr>
            <a:xfrm>
              <a:off x="7429520" y="266285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94" name="直接连接符 93"/>
            <p:cNvCxnSpPr>
              <a:stCxn id="87" idx="5"/>
              <a:endCxn id="89" idx="1"/>
            </p:cNvCxnSpPr>
            <p:nvPr/>
          </p:nvCxnSpPr>
          <p:spPr>
            <a:xfrm rot="16200000" flipH="1">
              <a:off x="6637574" y="1728030"/>
              <a:ext cx="369446"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95" name="直接连接符 94"/>
            <p:cNvCxnSpPr>
              <a:stCxn id="87" idx="3"/>
              <a:endCxn id="88" idx="7"/>
            </p:cNvCxnSpPr>
            <p:nvPr/>
          </p:nvCxnSpPr>
          <p:spPr>
            <a:xfrm rot="5400000">
              <a:off x="6137508" y="1728030"/>
              <a:ext cx="369446"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96" name="直接连接符 95"/>
            <p:cNvCxnSpPr>
              <a:stCxn id="88" idx="3"/>
              <a:endCxn id="90" idx="7"/>
            </p:cNvCxnSpPr>
            <p:nvPr/>
          </p:nvCxnSpPr>
          <p:spPr>
            <a:xfrm rot="5400000">
              <a:off x="5575839" y="2289699"/>
              <a:ext cx="421214" cy="369446"/>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97" name="直接连接符 96"/>
            <p:cNvCxnSpPr>
              <a:stCxn id="88" idx="5"/>
              <a:endCxn id="91" idx="0"/>
            </p:cNvCxnSpPr>
            <p:nvPr/>
          </p:nvCxnSpPr>
          <p:spPr>
            <a:xfrm rot="16200000" flipH="1">
              <a:off x="6040186" y="2396855"/>
              <a:ext cx="379367" cy="113285"/>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98" name="直接连接符 97"/>
            <p:cNvCxnSpPr>
              <a:stCxn id="89" idx="5"/>
              <a:endCxn id="92" idx="1"/>
            </p:cNvCxnSpPr>
            <p:nvPr/>
          </p:nvCxnSpPr>
          <p:spPr>
            <a:xfrm rot="16200000" flipH="1">
              <a:off x="7101921" y="2335253"/>
              <a:ext cx="440884" cy="298008"/>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100" name="TextBox 99"/>
            <p:cNvSpPr txBox="1"/>
            <p:nvPr/>
          </p:nvSpPr>
          <p:spPr>
            <a:xfrm>
              <a:off x="5500694" y="3214686"/>
              <a:ext cx="2215671"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solidFill>
                    <a:srgbClr val="00B05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二叉完全正则树</a:t>
              </a:r>
              <a:endParaRPr lang="zh-CN" altLang="en-US" sz="2200" b="1" spc="50" dirty="0">
                <a:ln w="11430"/>
                <a:solidFill>
                  <a:srgbClr val="00B050"/>
                </a:soli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sp>
          <p:nvSpPr>
            <p:cNvPr id="101" name="椭圆 100"/>
            <p:cNvSpPr/>
            <p:nvPr/>
          </p:nvSpPr>
          <p:spPr>
            <a:xfrm>
              <a:off x="6643702" y="2643182"/>
              <a:ext cx="285752" cy="285752"/>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102" name="直接连接符 101"/>
            <p:cNvCxnSpPr>
              <a:stCxn id="89" idx="3"/>
              <a:endCxn id="101" idx="0"/>
            </p:cNvCxnSpPr>
            <p:nvPr/>
          </p:nvCxnSpPr>
          <p:spPr>
            <a:xfrm rot="5400000">
              <a:off x="6689257" y="2361137"/>
              <a:ext cx="379367" cy="184723"/>
            </a:xfrm>
            <a:prstGeom prst="line">
              <a:avLst/>
            </a:prstGeom>
            <a:ln w="76200">
              <a:solidFill>
                <a:schemeClr val="bg1"/>
              </a:solidFill>
              <a:tailEnd type="none" w="sm" len="sm"/>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dissolve">
                                      <p:cBhvr>
                                        <p:cTn id="7" dur="500"/>
                                        <p:tgtEl>
                                          <p:spTgt spid="1730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73058"/>
                                        </p:tgtEl>
                                      </p:cBhvr>
                                    </p:animEffect>
                                    <p:set>
                                      <p:cBhvr>
                                        <p:cTn id="12" dur="1" fill="hold">
                                          <p:stCondLst>
                                            <p:cond delay="499"/>
                                          </p:stCondLst>
                                        </p:cTn>
                                        <p:tgtEl>
                                          <p:spTgt spid="1730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dissolv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dissolv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dissolve">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4" name="Rectangle 5" descr="新闻纸"/>
          <p:cNvSpPr>
            <a:spLocks noChangeArrowheads="1"/>
          </p:cNvSpPr>
          <p:nvPr/>
        </p:nvSpPr>
        <p:spPr bwMode="auto">
          <a:xfrm>
            <a:off x="285750" y="1500188"/>
            <a:ext cx="8429625" cy="3071812"/>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6387" name="Rectangle 3"/>
          <p:cNvSpPr txBox="1">
            <a:spLocks noChangeArrowheads="1"/>
          </p:cNvSpPr>
          <p:nvPr/>
        </p:nvSpPr>
        <p:spPr bwMode="auto">
          <a:xfrm>
            <a:off x="357188" y="1614488"/>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定理 </a:t>
            </a:r>
            <a:r>
              <a:rPr lang="en-US" altLang="zh-CN" sz="2200" b="1">
                <a:latin typeface="Calibri" pitchFamily="34" charset="0"/>
              </a:rPr>
              <a:t>16.1</a:t>
            </a:r>
            <a:endParaRPr lang="zh-CN" altLang="en-US" sz="2200" b="1">
              <a:latin typeface="Calibri" pitchFamily="34" charset="0"/>
            </a:endParaRPr>
          </a:p>
        </p:txBody>
      </p:sp>
      <p:sp>
        <p:nvSpPr>
          <p:cNvPr id="3" name="矩形 2"/>
          <p:cNvSpPr/>
          <p:nvPr/>
        </p:nvSpPr>
        <p:spPr>
          <a:xfrm>
            <a:off x="1785938" y="1643063"/>
            <a:ext cx="6786562" cy="2751137"/>
          </a:xfrm>
          <a:prstGeom prst="rect">
            <a:avLst/>
          </a:prstGeom>
        </p:spPr>
        <p:txBody>
          <a:bodyPr>
            <a:spAutoFit/>
          </a:bodyPr>
          <a:lstStyle/>
          <a:p>
            <a:pPr algn="just" fontAlgn="auto">
              <a:lnSpc>
                <a:spcPct val="90000"/>
              </a:lnSpc>
              <a:spcBef>
                <a:spcPts val="0"/>
              </a:spcBef>
              <a:spcAft>
                <a:spcPts val="0"/>
              </a:spcAft>
              <a:buFont typeface="Wingdings" pitchFamily="2" charset="2"/>
              <a:buNone/>
              <a:defRPr/>
            </a:pPr>
            <a:r>
              <a:rPr lang="zh-CN" altLang="en-US" sz="2400" dirty="0">
                <a:latin typeface="+mn-ea"/>
                <a:ea typeface="+mn-ea"/>
                <a:cs typeface="+mn-cs"/>
              </a:rPr>
              <a:t>设</a:t>
            </a:r>
            <a:r>
              <a:rPr lang="en-US" altLang="zh-CN" sz="2400" dirty="0">
                <a:latin typeface="+mn-ea"/>
                <a:ea typeface="+mn-ea"/>
                <a:cs typeface="+mn-cs"/>
              </a:rPr>
              <a:t>G=&lt;V , E&gt;</a:t>
            </a:r>
            <a:r>
              <a:rPr lang="zh-CN" altLang="en-US" sz="2400" dirty="0">
                <a:latin typeface="+mn-ea"/>
                <a:ea typeface="+mn-ea"/>
                <a:cs typeface="+mn-cs"/>
              </a:rPr>
              <a:t>是</a:t>
            </a:r>
            <a:r>
              <a:rPr lang="en-US" altLang="zh-CN" sz="2400" dirty="0">
                <a:latin typeface="+mn-ea"/>
                <a:ea typeface="+mn-ea"/>
                <a:cs typeface="+mn-cs"/>
              </a:rPr>
              <a:t>n</a:t>
            </a:r>
            <a:r>
              <a:rPr lang="zh-CN" altLang="en-US" sz="2400" dirty="0">
                <a:latin typeface="+mn-ea"/>
                <a:ea typeface="+mn-ea"/>
                <a:cs typeface="+mn-cs"/>
              </a:rPr>
              <a:t>阶</a:t>
            </a:r>
            <a:r>
              <a:rPr lang="en-US" altLang="zh-CN" sz="2400" dirty="0">
                <a:latin typeface="+mn-ea"/>
                <a:ea typeface="+mn-ea"/>
                <a:cs typeface="+mn-cs"/>
              </a:rPr>
              <a:t>m</a:t>
            </a:r>
            <a:r>
              <a:rPr lang="zh-CN" altLang="en-US" sz="2400" dirty="0">
                <a:latin typeface="+mn-ea"/>
                <a:ea typeface="+mn-ea"/>
                <a:cs typeface="+mn-cs"/>
              </a:rPr>
              <a:t>条边的无向图，则下面各命题等价：</a:t>
            </a:r>
            <a:endParaRPr lang="en-US" altLang="zh-CN" sz="2400" dirty="0">
              <a:latin typeface="+mn-ea"/>
              <a:ea typeface="+mn-ea"/>
              <a:cs typeface="+mn-cs"/>
            </a:endParaRPr>
          </a:p>
          <a:p>
            <a:pPr lvl="1" algn="just" fontAlgn="auto">
              <a:lnSpc>
                <a:spcPct val="90000"/>
              </a:lnSpc>
              <a:spcBef>
                <a:spcPts val="0"/>
              </a:spcBef>
              <a:spcAft>
                <a:spcPts val="0"/>
              </a:spcAft>
              <a:buFontTx/>
              <a:buBlip>
                <a:blip r:embed="rId4"/>
              </a:buBlip>
              <a:defRPr/>
            </a:pPr>
            <a:r>
              <a:rPr lang="zh-CN" altLang="en-US" sz="2400" dirty="0">
                <a:latin typeface="+mn-ea"/>
                <a:ea typeface="+mn-ea"/>
                <a:cs typeface="+mn-cs"/>
              </a:rPr>
              <a:t> </a:t>
            </a:r>
            <a:r>
              <a:rPr lang="en-US" altLang="zh-CN" sz="2400" dirty="0">
                <a:latin typeface="+mn-ea"/>
                <a:ea typeface="+mn-ea"/>
                <a:cs typeface="+mn-cs"/>
              </a:rPr>
              <a:t>G</a:t>
            </a:r>
            <a:r>
              <a:rPr lang="zh-CN" altLang="en-US" sz="2400" dirty="0">
                <a:latin typeface="+mn-ea"/>
                <a:ea typeface="+mn-ea"/>
                <a:cs typeface="+mn-cs"/>
              </a:rPr>
              <a:t>是树；</a:t>
            </a:r>
          </a:p>
          <a:p>
            <a:pPr lvl="1" algn="just" fontAlgn="auto">
              <a:lnSpc>
                <a:spcPct val="90000"/>
              </a:lnSpc>
              <a:spcBef>
                <a:spcPts val="0"/>
              </a:spcBef>
              <a:spcAft>
                <a:spcPts val="0"/>
              </a:spcAft>
              <a:buFontTx/>
              <a:buBlip>
                <a:blip r:embed="rId4"/>
              </a:buBlip>
              <a:defRPr/>
            </a:pPr>
            <a:r>
              <a:rPr lang="zh-CN" altLang="en-US" sz="2400" dirty="0">
                <a:latin typeface="+mn-ea"/>
                <a:ea typeface="+mn-ea"/>
                <a:cs typeface="+mn-cs"/>
              </a:rPr>
              <a:t> </a:t>
            </a:r>
            <a:r>
              <a:rPr lang="en-US" altLang="zh-CN" sz="2400" dirty="0">
                <a:latin typeface="+mn-ea"/>
                <a:ea typeface="+mn-ea"/>
                <a:cs typeface="+mn-cs"/>
              </a:rPr>
              <a:t>G</a:t>
            </a:r>
            <a:r>
              <a:rPr lang="zh-CN" altLang="en-US" sz="2400" dirty="0">
                <a:latin typeface="+mn-ea"/>
                <a:ea typeface="+mn-ea"/>
                <a:cs typeface="+mn-cs"/>
              </a:rPr>
              <a:t>中任意两个顶点之间存在唯一的路径；</a:t>
            </a:r>
          </a:p>
          <a:p>
            <a:pPr lvl="1" algn="just" fontAlgn="auto">
              <a:lnSpc>
                <a:spcPct val="90000"/>
              </a:lnSpc>
              <a:spcBef>
                <a:spcPts val="0"/>
              </a:spcBef>
              <a:spcAft>
                <a:spcPts val="0"/>
              </a:spcAft>
              <a:buFontTx/>
              <a:buBlip>
                <a:blip r:embed="rId4"/>
              </a:buBlip>
              <a:defRPr/>
            </a:pPr>
            <a:r>
              <a:rPr lang="zh-CN" altLang="en-US" sz="2400" dirty="0">
                <a:latin typeface="+mn-ea"/>
                <a:ea typeface="+mn-ea"/>
                <a:cs typeface="+mn-cs"/>
              </a:rPr>
              <a:t> </a:t>
            </a:r>
            <a:r>
              <a:rPr lang="en-US" altLang="zh-CN" sz="2400" dirty="0">
                <a:latin typeface="+mn-ea"/>
                <a:ea typeface="+mn-ea"/>
                <a:cs typeface="+mn-cs"/>
              </a:rPr>
              <a:t>G</a:t>
            </a:r>
            <a:r>
              <a:rPr lang="zh-CN" altLang="en-US" sz="2400" dirty="0">
                <a:latin typeface="+mn-ea"/>
                <a:ea typeface="+mn-ea"/>
                <a:cs typeface="+mn-cs"/>
              </a:rPr>
              <a:t>无回路且</a:t>
            </a:r>
            <a:r>
              <a:rPr lang="en-US" altLang="zh-CN" sz="2400" dirty="0">
                <a:latin typeface="+mn-ea"/>
                <a:ea typeface="+mn-ea"/>
                <a:cs typeface="+mn-cs"/>
              </a:rPr>
              <a:t>m=n-1</a:t>
            </a:r>
            <a:r>
              <a:rPr lang="zh-CN" altLang="en-US" sz="2400" dirty="0">
                <a:latin typeface="+mn-ea"/>
                <a:ea typeface="+mn-ea"/>
                <a:cs typeface="+mn-cs"/>
              </a:rPr>
              <a:t>；</a:t>
            </a:r>
            <a:endParaRPr lang="en-US" altLang="zh-CN" sz="2400" dirty="0">
              <a:latin typeface="+mn-ea"/>
              <a:ea typeface="+mn-ea"/>
              <a:cs typeface="+mn-cs"/>
            </a:endParaRPr>
          </a:p>
          <a:p>
            <a:pPr lvl="1" algn="just" fontAlgn="auto">
              <a:lnSpc>
                <a:spcPct val="90000"/>
              </a:lnSpc>
              <a:spcBef>
                <a:spcPts val="0"/>
              </a:spcBef>
              <a:spcAft>
                <a:spcPts val="0"/>
              </a:spcAft>
              <a:buFontTx/>
              <a:buBlip>
                <a:blip r:embed="rId4"/>
              </a:buBlip>
              <a:defRPr/>
            </a:pPr>
            <a:r>
              <a:rPr lang="zh-CN" altLang="en-US" sz="2400" dirty="0">
                <a:latin typeface="+mn-ea"/>
                <a:ea typeface="+mn-ea"/>
                <a:cs typeface="+mn-cs"/>
              </a:rPr>
              <a:t> </a:t>
            </a:r>
            <a:r>
              <a:rPr lang="en-US" altLang="zh-CN" sz="2400" dirty="0">
                <a:latin typeface="+mn-ea"/>
                <a:ea typeface="+mn-ea"/>
                <a:cs typeface="+mn-cs"/>
              </a:rPr>
              <a:t>G</a:t>
            </a:r>
            <a:r>
              <a:rPr lang="zh-CN" altLang="en-US" sz="2400" dirty="0">
                <a:latin typeface="+mn-ea"/>
                <a:ea typeface="+mn-ea"/>
                <a:cs typeface="+mn-cs"/>
              </a:rPr>
              <a:t>连通且</a:t>
            </a:r>
            <a:r>
              <a:rPr lang="en-US" altLang="zh-CN" sz="2400" dirty="0">
                <a:latin typeface="+mn-ea"/>
                <a:ea typeface="+mn-ea"/>
                <a:cs typeface="+mn-cs"/>
              </a:rPr>
              <a:t>m=n-1</a:t>
            </a:r>
            <a:r>
              <a:rPr lang="zh-CN" altLang="en-US" sz="2400" dirty="0">
                <a:latin typeface="+mn-ea"/>
                <a:ea typeface="+mn-ea"/>
                <a:cs typeface="+mn-cs"/>
              </a:rPr>
              <a:t>；</a:t>
            </a:r>
            <a:endParaRPr lang="en-US" altLang="zh-CN" sz="2400" dirty="0">
              <a:latin typeface="+mn-ea"/>
              <a:ea typeface="+mn-ea"/>
              <a:cs typeface="+mn-cs"/>
            </a:endParaRPr>
          </a:p>
          <a:p>
            <a:pPr lvl="1" algn="just" fontAlgn="auto">
              <a:lnSpc>
                <a:spcPct val="90000"/>
              </a:lnSpc>
              <a:spcBef>
                <a:spcPts val="0"/>
              </a:spcBef>
              <a:spcAft>
                <a:spcPts val="0"/>
              </a:spcAft>
              <a:buFontTx/>
              <a:buBlip>
                <a:blip r:embed="rId4"/>
              </a:buBlip>
              <a:defRPr/>
            </a:pPr>
            <a:r>
              <a:rPr lang="zh-CN" altLang="en-US" sz="2400" dirty="0">
                <a:latin typeface="+mn-ea"/>
                <a:ea typeface="+mn-ea"/>
                <a:cs typeface="+mn-cs"/>
              </a:rPr>
              <a:t> </a:t>
            </a:r>
            <a:r>
              <a:rPr lang="en-US" altLang="zh-CN" sz="2400" dirty="0">
                <a:latin typeface="+mn-ea"/>
                <a:ea typeface="+mn-ea"/>
                <a:cs typeface="+mn-cs"/>
              </a:rPr>
              <a:t>G</a:t>
            </a:r>
            <a:r>
              <a:rPr lang="zh-CN" altLang="en-US" sz="2400" dirty="0">
                <a:latin typeface="+mn-ea"/>
                <a:ea typeface="+mn-ea"/>
                <a:cs typeface="+mn-cs"/>
              </a:rPr>
              <a:t>连通且任何边都是桥；</a:t>
            </a:r>
            <a:endParaRPr lang="en-US" altLang="zh-CN" sz="2400" dirty="0">
              <a:latin typeface="+mn-ea"/>
              <a:ea typeface="+mn-ea"/>
              <a:cs typeface="+mn-cs"/>
            </a:endParaRPr>
          </a:p>
          <a:p>
            <a:pPr lvl="1" algn="just" fontAlgn="auto">
              <a:lnSpc>
                <a:spcPct val="90000"/>
              </a:lnSpc>
              <a:spcBef>
                <a:spcPts val="0"/>
              </a:spcBef>
              <a:spcAft>
                <a:spcPts val="0"/>
              </a:spcAft>
              <a:buFontTx/>
              <a:buBlip>
                <a:blip r:embed="rId4"/>
              </a:buBlip>
              <a:defRPr/>
            </a:pPr>
            <a:r>
              <a:rPr lang="zh-CN" altLang="en-US" sz="2400" dirty="0">
                <a:latin typeface="+mn-ea"/>
                <a:ea typeface="+mn-ea"/>
                <a:cs typeface="+mn-cs"/>
              </a:rPr>
              <a:t> </a:t>
            </a:r>
            <a:r>
              <a:rPr lang="en-US" altLang="zh-CN" sz="2400" dirty="0">
                <a:latin typeface="+mn-ea"/>
                <a:ea typeface="+mn-ea"/>
                <a:cs typeface="+mn-cs"/>
              </a:rPr>
              <a:t>G</a:t>
            </a:r>
            <a:r>
              <a:rPr lang="zh-CN" altLang="en-US" sz="2400" dirty="0">
                <a:latin typeface="+mn-ea"/>
                <a:ea typeface="+mn-ea"/>
                <a:cs typeface="+mn-cs"/>
              </a:rPr>
              <a:t>无回路</a:t>
            </a:r>
            <a:r>
              <a:rPr lang="en-US" altLang="zh-CN" sz="2400" dirty="0">
                <a:latin typeface="+mn-ea"/>
                <a:ea typeface="+mn-ea"/>
                <a:cs typeface="+mn-cs"/>
              </a:rPr>
              <a:t>,</a:t>
            </a:r>
            <a:r>
              <a:rPr lang="zh-CN" altLang="en-US" sz="2400" dirty="0">
                <a:latin typeface="+mn-ea"/>
                <a:ea typeface="+mn-ea"/>
                <a:cs typeface="+mn-cs"/>
              </a:rPr>
              <a:t>但增加一边后得到且仅得一个圈；</a:t>
            </a:r>
          </a:p>
        </p:txBody>
      </p:sp>
      <p:sp>
        <p:nvSpPr>
          <p:cNvPr id="12" name="矩形 11"/>
          <p:cNvSpPr/>
          <p:nvPr/>
        </p:nvSpPr>
        <p:spPr>
          <a:xfrm>
            <a:off x="20606" y="1285860"/>
            <a:ext cx="8786874" cy="3429024"/>
          </a:xfrm>
          <a:prstGeom prst="rect">
            <a:avLst/>
          </a:prstGeom>
          <a:solidFill>
            <a:schemeClr val="bg1">
              <a:alpha val="90000"/>
            </a:schemeClr>
          </a:solid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6" name="矩形 5"/>
          <p:cNvSpPr/>
          <p:nvPr/>
        </p:nvSpPr>
        <p:spPr>
          <a:xfrm>
            <a:off x="4473877" y="1500174"/>
            <a:ext cx="76174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矩形 6"/>
          <p:cNvSpPr/>
          <p:nvPr/>
        </p:nvSpPr>
        <p:spPr>
          <a:xfrm>
            <a:off x="1902109" y="2357430"/>
            <a:ext cx="1785950"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矩形 7"/>
          <p:cNvSpPr/>
          <p:nvPr/>
        </p:nvSpPr>
        <p:spPr>
          <a:xfrm>
            <a:off x="2500298" y="4357694"/>
            <a:ext cx="1357322"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矩形 9"/>
          <p:cNvSpPr/>
          <p:nvPr/>
        </p:nvSpPr>
        <p:spPr>
          <a:xfrm>
            <a:off x="6188389" y="2143116"/>
            <a:ext cx="1831729"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矩形 10"/>
          <p:cNvSpPr/>
          <p:nvPr/>
        </p:nvSpPr>
        <p:spPr>
          <a:xfrm>
            <a:off x="6617017" y="3500438"/>
            <a:ext cx="1669759"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矩形 8"/>
          <p:cNvSpPr/>
          <p:nvPr/>
        </p:nvSpPr>
        <p:spPr>
          <a:xfrm>
            <a:off x="4831067" y="5286388"/>
            <a:ext cx="156966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5" name="组合 64"/>
          <p:cNvGrpSpPr>
            <a:grpSpLocks/>
          </p:cNvGrpSpPr>
          <p:nvPr/>
        </p:nvGrpSpPr>
        <p:grpSpPr bwMode="auto">
          <a:xfrm>
            <a:off x="2795588" y="1684338"/>
            <a:ext cx="4656137" cy="3786187"/>
            <a:chOff x="2536017" y="1899154"/>
            <a:chExt cx="4656976" cy="3786743"/>
          </a:xfrm>
        </p:grpSpPr>
        <p:cxnSp>
          <p:nvCxnSpPr>
            <p:cNvPr id="16" name="直接连接符 15"/>
            <p:cNvCxnSpPr>
              <a:stCxn id="6" idx="2"/>
              <a:endCxn id="8" idx="0"/>
            </p:cNvCxnSpPr>
            <p:nvPr/>
          </p:nvCxnSpPr>
          <p:spPr>
            <a:xfrm rot="5400000">
              <a:off x="2513035" y="2490557"/>
              <a:ext cx="2489566" cy="1675114"/>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grpSp>
          <p:nvGrpSpPr>
            <p:cNvPr id="16400" name="组合 63"/>
            <p:cNvGrpSpPr>
              <a:grpSpLocks/>
            </p:cNvGrpSpPr>
            <p:nvPr/>
          </p:nvGrpSpPr>
          <p:grpSpPr bwMode="auto">
            <a:xfrm>
              <a:off x="2536017" y="1899154"/>
              <a:ext cx="4656976" cy="3786743"/>
              <a:chOff x="2536017" y="1899154"/>
              <a:chExt cx="4656976" cy="3786743"/>
            </a:xfrm>
          </p:grpSpPr>
          <p:cxnSp>
            <p:nvCxnSpPr>
              <p:cNvPr id="14" name="直接连接符 13"/>
              <p:cNvCxnSpPr>
                <a:stCxn id="6" idx="1"/>
                <a:endCxn id="7" idx="0"/>
              </p:cNvCxnSpPr>
              <p:nvPr/>
            </p:nvCxnSpPr>
            <p:spPr>
              <a:xfrm rot="10800000" flipV="1">
                <a:off x="2607467" y="1899154"/>
                <a:ext cx="1678290" cy="673199"/>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8" name="直接连接符 17"/>
              <p:cNvCxnSpPr>
                <a:stCxn id="6" idx="2"/>
                <a:endCxn id="9" idx="0"/>
              </p:cNvCxnSpPr>
              <p:nvPr/>
            </p:nvCxnSpPr>
            <p:spPr>
              <a:xfrm rot="16200000" flipH="1">
                <a:off x="3338700" y="3411457"/>
                <a:ext cx="3418389" cy="762137"/>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0" name="直接连接符 19"/>
              <p:cNvCxnSpPr>
                <a:stCxn id="6" idx="2"/>
                <a:endCxn id="11" idx="1"/>
              </p:cNvCxnSpPr>
              <p:nvPr/>
            </p:nvCxnSpPr>
            <p:spPr>
              <a:xfrm>
                <a:off x="4595375" y="2084918"/>
                <a:ext cx="1762443" cy="1952912"/>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2" name="直接连接符 21"/>
              <p:cNvCxnSpPr>
                <a:stCxn id="6" idx="3"/>
                <a:endCxn id="10" idx="0"/>
              </p:cNvCxnSpPr>
              <p:nvPr/>
            </p:nvCxnSpPr>
            <p:spPr>
              <a:xfrm>
                <a:off x="4976444" y="1899154"/>
                <a:ext cx="1868825" cy="458854"/>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9" name="直接连接符 28"/>
              <p:cNvCxnSpPr>
                <a:stCxn id="7" idx="2"/>
                <a:endCxn id="8" idx="0"/>
              </p:cNvCxnSpPr>
              <p:nvPr/>
            </p:nvCxnSpPr>
            <p:spPr>
              <a:xfrm rot="16200000" flipH="1">
                <a:off x="2189103" y="3841739"/>
                <a:ext cx="1078071" cy="384244"/>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1" name="直接连接符 30"/>
              <p:cNvCxnSpPr>
                <a:stCxn id="7" idx="3"/>
                <a:endCxn id="10" idx="1"/>
              </p:cNvCxnSpPr>
              <p:nvPr/>
            </p:nvCxnSpPr>
            <p:spPr>
              <a:xfrm flipV="1">
                <a:off x="3428353" y="2820039"/>
                <a:ext cx="2500763" cy="214343"/>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3" name="直接连接符 32"/>
              <p:cNvCxnSpPr>
                <a:stCxn id="7" idx="3"/>
                <a:endCxn id="11" idx="1"/>
              </p:cNvCxnSpPr>
              <p:nvPr/>
            </p:nvCxnSpPr>
            <p:spPr>
              <a:xfrm>
                <a:off x="3428353" y="3034383"/>
                <a:ext cx="2929465" cy="1003447"/>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5" name="直接连接符 34"/>
              <p:cNvCxnSpPr>
                <a:stCxn id="7" idx="3"/>
                <a:endCxn id="9" idx="0"/>
              </p:cNvCxnSpPr>
              <p:nvPr/>
            </p:nvCxnSpPr>
            <p:spPr>
              <a:xfrm>
                <a:off x="3428353" y="3032795"/>
                <a:ext cx="1929160" cy="2468925"/>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7" name="直接连接符 36"/>
              <p:cNvCxnSpPr>
                <a:stCxn id="8" idx="3"/>
                <a:endCxn id="10" idx="1"/>
              </p:cNvCxnSpPr>
              <p:nvPr/>
            </p:nvCxnSpPr>
            <p:spPr>
              <a:xfrm flipV="1">
                <a:off x="3598245" y="2820039"/>
                <a:ext cx="2330870" cy="2075167"/>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9" name="直接连接符 38"/>
              <p:cNvCxnSpPr>
                <a:stCxn id="8" idx="3"/>
                <a:endCxn id="11" idx="1"/>
              </p:cNvCxnSpPr>
              <p:nvPr/>
            </p:nvCxnSpPr>
            <p:spPr>
              <a:xfrm flipV="1">
                <a:off x="3598245" y="4037830"/>
                <a:ext cx="2759572" cy="857376"/>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2" name="直接连接符 41"/>
              <p:cNvCxnSpPr>
                <a:stCxn id="8" idx="2"/>
                <a:endCxn id="9" idx="1"/>
              </p:cNvCxnSpPr>
              <p:nvPr/>
            </p:nvCxnSpPr>
            <p:spPr>
              <a:xfrm rot="16200000" flipH="1">
                <a:off x="3512513" y="4626852"/>
                <a:ext cx="466794" cy="1651297"/>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1" name="直接连接符 50"/>
              <p:cNvCxnSpPr>
                <a:stCxn id="9" idx="0"/>
                <a:endCxn id="10" idx="1"/>
              </p:cNvCxnSpPr>
              <p:nvPr/>
            </p:nvCxnSpPr>
            <p:spPr>
              <a:xfrm flipV="1">
                <a:off x="5357512" y="2820039"/>
                <a:ext cx="571603" cy="2681681"/>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3" name="直接连接符 52"/>
              <p:cNvCxnSpPr>
                <a:stCxn id="9" idx="3"/>
                <a:endCxn id="11" idx="2"/>
              </p:cNvCxnSpPr>
              <p:nvPr/>
            </p:nvCxnSpPr>
            <p:spPr>
              <a:xfrm flipV="1">
                <a:off x="6141879" y="4361728"/>
                <a:ext cx="1051114" cy="1324169"/>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5" name="直接连接符 54"/>
              <p:cNvCxnSpPr>
                <a:stCxn id="11" idx="0"/>
                <a:endCxn id="10" idx="2"/>
              </p:cNvCxnSpPr>
              <p:nvPr/>
            </p:nvCxnSpPr>
            <p:spPr>
              <a:xfrm flipH="1" flipV="1">
                <a:off x="6845268" y="3280482"/>
                <a:ext cx="347725" cy="435039"/>
              </a:xfrm>
              <a:prstGeom prst="line">
                <a:avLst/>
              </a:prstGeom>
              <a:ln w="76200">
                <a:solidFill>
                  <a:schemeClr val="tx2">
                    <a:lumMod val="60000"/>
                    <a:lumOff val="40000"/>
                  </a:schemeClr>
                </a:solidFill>
                <a:headEnd type="triangle"/>
                <a:tailEnd type="triangle"/>
              </a:ln>
            </p:spPr>
            <p:style>
              <a:lnRef idx="3">
                <a:schemeClr val="dk1"/>
              </a:lnRef>
              <a:fillRef idx="0">
                <a:schemeClr val="dk1"/>
              </a:fillRef>
              <a:effectRef idx="2">
                <a:schemeClr val="dk1"/>
              </a:effectRef>
              <a:fontRef idx="minor">
                <a:schemeClr val="tx1"/>
              </a:fontRef>
            </p:style>
          </p:cxn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dissolve">
                                      <p:cBhvr>
                                        <p:cTn id="3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4108817"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根子树及最优</a:t>
            </a: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2</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叉树</a:t>
            </a:r>
          </a:p>
        </p:txBody>
      </p:sp>
      <p:sp>
        <p:nvSpPr>
          <p:cNvPr id="3" name="Rectangle 5" descr="新闻纸"/>
          <p:cNvSpPr>
            <a:spLocks noChangeArrowheads="1"/>
          </p:cNvSpPr>
          <p:nvPr/>
        </p:nvSpPr>
        <p:spPr bwMode="auto">
          <a:xfrm>
            <a:off x="214313" y="1357313"/>
            <a:ext cx="8572500" cy="1785937"/>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74093" name="Rectangle 3"/>
          <p:cNvSpPr txBox="1">
            <a:spLocks noChangeArrowheads="1"/>
          </p:cNvSpPr>
          <p:nvPr/>
        </p:nvSpPr>
        <p:spPr bwMode="auto">
          <a:xfrm>
            <a:off x="214313" y="1428750"/>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16.8</a:t>
            </a:r>
            <a:endParaRPr lang="zh-CN" altLang="en-US" sz="2200" b="1">
              <a:latin typeface="Calibri" pitchFamily="34" charset="0"/>
            </a:endParaRPr>
          </a:p>
        </p:txBody>
      </p:sp>
      <p:sp>
        <p:nvSpPr>
          <p:cNvPr id="174094" name="TextBox 4"/>
          <p:cNvSpPr txBox="1">
            <a:spLocks noChangeArrowheads="1"/>
          </p:cNvSpPr>
          <p:nvPr/>
        </p:nvSpPr>
        <p:spPr bwMode="auto">
          <a:xfrm>
            <a:off x="1571625" y="1428750"/>
            <a:ext cx="6929438" cy="769938"/>
          </a:xfrm>
          <a:prstGeom prst="rect">
            <a:avLst/>
          </a:prstGeom>
          <a:noFill/>
          <a:ln w="9525">
            <a:noFill/>
            <a:miter lim="800000"/>
            <a:headEnd/>
            <a:tailEnd/>
          </a:ln>
        </p:spPr>
        <p:txBody>
          <a:bodyPr>
            <a:spAutoFit/>
          </a:bodyPr>
          <a:lstStyle/>
          <a:p>
            <a:r>
              <a:rPr lang="zh-CN" altLang="en-US" sz="2200">
                <a:latin typeface="宋体" pitchFamily="2" charset="-122"/>
              </a:rPr>
              <a:t>设</a:t>
            </a:r>
            <a:r>
              <a:rPr lang="en-US" altLang="zh-CN" sz="2200">
                <a:latin typeface="宋体" pitchFamily="2" charset="-122"/>
              </a:rPr>
              <a:t>T</a:t>
            </a:r>
            <a:r>
              <a:rPr lang="zh-CN" altLang="en-US" sz="2200">
                <a:latin typeface="宋体" pitchFamily="2" charset="-122"/>
              </a:rPr>
              <a:t>为一棵根树，</a:t>
            </a:r>
            <a:r>
              <a:rPr lang="zh-CN" altLang="en-US" sz="2200">
                <a:latin typeface="宋体" pitchFamily="2" charset="-122"/>
                <a:ea typeface="Arial Unicode MS" pitchFamily="34" charset="-122"/>
                <a:cs typeface="Arial Unicode MS" pitchFamily="34" charset="-122"/>
              </a:rPr>
              <a:t>∀</a:t>
            </a:r>
            <a:r>
              <a:rPr lang="en-US" altLang="zh-CN" sz="2200">
                <a:latin typeface="宋体" pitchFamily="2" charset="-122"/>
                <a:ea typeface="Arial Unicode MS" pitchFamily="34" charset="-122"/>
                <a:cs typeface="Arial Unicode MS" pitchFamily="34" charset="-122"/>
              </a:rPr>
              <a:t>v∈V(T)</a:t>
            </a:r>
            <a:r>
              <a:rPr lang="zh-CN" altLang="en-US" sz="2200">
                <a:latin typeface="宋体" pitchFamily="2" charset="-122"/>
                <a:ea typeface="Arial Unicode MS" pitchFamily="34" charset="-122"/>
                <a:cs typeface="Arial Unicode MS" pitchFamily="34" charset="-122"/>
              </a:rPr>
              <a:t>，称</a:t>
            </a:r>
            <a:r>
              <a:rPr lang="en-US" altLang="zh-CN" sz="2200">
                <a:latin typeface="宋体" pitchFamily="2" charset="-122"/>
                <a:ea typeface="Arial Unicode MS" pitchFamily="34" charset="-122"/>
                <a:cs typeface="Arial Unicode MS" pitchFamily="34" charset="-122"/>
              </a:rPr>
              <a:t>v</a:t>
            </a:r>
            <a:r>
              <a:rPr lang="zh-CN" altLang="en-US" sz="2200">
                <a:latin typeface="宋体" pitchFamily="2" charset="-122"/>
                <a:ea typeface="Arial Unicode MS" pitchFamily="34" charset="-122"/>
                <a:cs typeface="Arial Unicode MS" pitchFamily="34" charset="-122"/>
              </a:rPr>
              <a:t>及其后代的导出子图</a:t>
            </a:r>
            <a:r>
              <a:rPr lang="en-US" altLang="zh-CN" sz="2200">
                <a:latin typeface="宋体" pitchFamily="2" charset="-122"/>
                <a:ea typeface="Arial Unicode MS" pitchFamily="34" charset="-122"/>
                <a:cs typeface="Arial Unicode MS" pitchFamily="34" charset="-122"/>
              </a:rPr>
              <a:t>T</a:t>
            </a:r>
            <a:r>
              <a:rPr lang="en-US" altLang="zh-CN" sz="2200" baseline="-25000">
                <a:latin typeface="宋体" pitchFamily="2" charset="-122"/>
                <a:ea typeface="Arial Unicode MS" pitchFamily="34" charset="-122"/>
                <a:cs typeface="Arial Unicode MS" pitchFamily="34" charset="-122"/>
              </a:rPr>
              <a:t>v</a:t>
            </a:r>
            <a:r>
              <a:rPr lang="zh-CN" altLang="en-US" sz="2200">
                <a:latin typeface="宋体" pitchFamily="2" charset="-122"/>
                <a:ea typeface="Arial Unicode MS" pitchFamily="34" charset="-122"/>
                <a:cs typeface="Arial Unicode MS" pitchFamily="34" charset="-122"/>
              </a:rPr>
              <a:t>为</a:t>
            </a:r>
            <a:r>
              <a:rPr lang="en-US" altLang="zh-CN" sz="2200">
                <a:latin typeface="宋体" pitchFamily="2" charset="-122"/>
                <a:ea typeface="Arial Unicode MS" pitchFamily="34" charset="-122"/>
                <a:cs typeface="Arial Unicode MS" pitchFamily="34" charset="-122"/>
              </a:rPr>
              <a:t>T</a:t>
            </a:r>
            <a:r>
              <a:rPr lang="zh-CN" altLang="en-US" sz="2200">
                <a:latin typeface="宋体" pitchFamily="2" charset="-122"/>
                <a:ea typeface="Arial Unicode MS" pitchFamily="34" charset="-122"/>
                <a:cs typeface="Arial Unicode MS" pitchFamily="34" charset="-122"/>
              </a:rPr>
              <a:t>的以</a:t>
            </a:r>
            <a:r>
              <a:rPr lang="en-US" altLang="zh-CN" sz="2200">
                <a:latin typeface="宋体" pitchFamily="2" charset="-122"/>
                <a:ea typeface="Arial Unicode MS" pitchFamily="34" charset="-122"/>
                <a:cs typeface="Arial Unicode MS" pitchFamily="34" charset="-122"/>
              </a:rPr>
              <a:t>v</a:t>
            </a:r>
            <a:r>
              <a:rPr lang="zh-CN" altLang="en-US" sz="2200">
                <a:latin typeface="宋体" pitchFamily="2" charset="-122"/>
                <a:ea typeface="Arial Unicode MS" pitchFamily="34" charset="-122"/>
                <a:cs typeface="Arial Unicode MS" pitchFamily="34" charset="-122"/>
              </a:rPr>
              <a:t>为根的</a:t>
            </a:r>
            <a:r>
              <a:rPr lang="zh-CN" altLang="en-US" sz="2200" b="1">
                <a:solidFill>
                  <a:srgbClr val="0070C0"/>
                </a:solidFill>
                <a:latin typeface="宋体" pitchFamily="2" charset="-122"/>
                <a:ea typeface="Arial Unicode MS" pitchFamily="34" charset="-122"/>
                <a:cs typeface="Arial Unicode MS" pitchFamily="34" charset="-122"/>
              </a:rPr>
              <a:t>根子树</a:t>
            </a:r>
            <a:r>
              <a:rPr lang="zh-CN" altLang="en-US" sz="2200">
                <a:latin typeface="宋体" pitchFamily="2" charset="-122"/>
                <a:ea typeface="Arial Unicode MS" pitchFamily="34" charset="-122"/>
                <a:cs typeface="Arial Unicode MS" pitchFamily="34" charset="-122"/>
              </a:rPr>
              <a:t>。</a:t>
            </a:r>
            <a:endParaRPr lang="zh-CN" altLang="en-US" sz="2200">
              <a:latin typeface="宋体" pitchFamily="2" charset="-122"/>
            </a:endParaRPr>
          </a:p>
        </p:txBody>
      </p:sp>
      <p:sp>
        <p:nvSpPr>
          <p:cNvPr id="174095" name="TextBox 5"/>
          <p:cNvSpPr txBox="1">
            <a:spLocks noChangeArrowheads="1"/>
          </p:cNvSpPr>
          <p:nvPr/>
        </p:nvSpPr>
        <p:spPr bwMode="auto">
          <a:xfrm>
            <a:off x="1571625" y="2230438"/>
            <a:ext cx="6858000" cy="769937"/>
          </a:xfrm>
          <a:prstGeom prst="rect">
            <a:avLst/>
          </a:prstGeom>
          <a:noFill/>
          <a:ln w="9525">
            <a:noFill/>
            <a:miter lim="800000"/>
            <a:headEnd/>
            <a:tailEnd/>
          </a:ln>
        </p:spPr>
        <p:txBody>
          <a:bodyPr>
            <a:spAutoFit/>
          </a:bodyPr>
          <a:lstStyle/>
          <a:p>
            <a:r>
              <a:rPr lang="en-US" altLang="zh-CN" sz="2200">
                <a:latin typeface="Calibri" pitchFamily="34" charset="0"/>
              </a:rPr>
              <a:t>2</a:t>
            </a:r>
            <a:r>
              <a:rPr lang="zh-CN" altLang="en-US" sz="2200">
                <a:latin typeface="Calibri" pitchFamily="34" charset="0"/>
              </a:rPr>
              <a:t>叉正则</a:t>
            </a:r>
            <a:r>
              <a:rPr lang="zh-CN" altLang="en-US" sz="2200" b="1">
                <a:solidFill>
                  <a:srgbClr val="FF0000"/>
                </a:solidFill>
                <a:latin typeface="Calibri" pitchFamily="34" charset="0"/>
              </a:rPr>
              <a:t>有序</a:t>
            </a:r>
            <a:r>
              <a:rPr lang="zh-CN" altLang="en-US" sz="2200">
                <a:latin typeface="Calibri" pitchFamily="34" charset="0"/>
              </a:rPr>
              <a:t>树的每个分支点的两个儿子导出的根子树分别称为该分支点的</a:t>
            </a:r>
            <a:r>
              <a:rPr lang="zh-CN" altLang="en-US" sz="2200" b="1">
                <a:solidFill>
                  <a:srgbClr val="0070C0"/>
                </a:solidFill>
                <a:latin typeface="Calibri" pitchFamily="34" charset="0"/>
              </a:rPr>
              <a:t>左子树</a:t>
            </a:r>
            <a:r>
              <a:rPr lang="zh-CN" altLang="en-US" sz="2200">
                <a:latin typeface="Calibri" pitchFamily="34" charset="0"/>
              </a:rPr>
              <a:t>和</a:t>
            </a:r>
            <a:r>
              <a:rPr lang="zh-CN" altLang="en-US" sz="2200" b="1">
                <a:solidFill>
                  <a:srgbClr val="0070C0"/>
                </a:solidFill>
                <a:latin typeface="Calibri" pitchFamily="34" charset="0"/>
              </a:rPr>
              <a:t>右子树</a:t>
            </a:r>
            <a:r>
              <a:rPr lang="zh-CN" altLang="en-US" sz="2200">
                <a:latin typeface="Calibri" pitchFamily="34" charset="0"/>
              </a:rPr>
              <a:t>。</a:t>
            </a:r>
          </a:p>
        </p:txBody>
      </p:sp>
      <p:sp>
        <p:nvSpPr>
          <p:cNvPr id="7" name="Rectangle 5" descr="新闻纸"/>
          <p:cNvSpPr>
            <a:spLocks noChangeArrowheads="1"/>
          </p:cNvSpPr>
          <p:nvPr/>
        </p:nvSpPr>
        <p:spPr bwMode="auto">
          <a:xfrm>
            <a:off x="214313" y="3500438"/>
            <a:ext cx="8572500" cy="2357437"/>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defRPr/>
            </a:pPr>
            <a:endParaRPr lang="en-US" altLang="zh-CN">
              <a:latin typeface="+mn-lt"/>
              <a:ea typeface="+mn-ea"/>
              <a:cs typeface="+mn-cs"/>
            </a:endParaRPr>
          </a:p>
        </p:txBody>
      </p:sp>
      <p:sp>
        <p:nvSpPr>
          <p:cNvPr id="174097" name="Rectangle 3"/>
          <p:cNvSpPr txBox="1">
            <a:spLocks noChangeArrowheads="1"/>
          </p:cNvSpPr>
          <p:nvPr/>
        </p:nvSpPr>
        <p:spPr bwMode="auto">
          <a:xfrm>
            <a:off x="214313" y="3571875"/>
            <a:ext cx="1357312" cy="428625"/>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zh-CN" altLang="en-US" sz="2200" b="1">
                <a:latin typeface="Calibri" pitchFamily="34" charset="0"/>
              </a:rPr>
              <a:t>定义 </a:t>
            </a:r>
            <a:r>
              <a:rPr lang="en-US" altLang="zh-CN" sz="2200" b="1">
                <a:latin typeface="Calibri" pitchFamily="34" charset="0"/>
              </a:rPr>
              <a:t>16.9</a:t>
            </a:r>
            <a:endParaRPr lang="zh-CN" altLang="en-US" sz="2200" b="1">
              <a:latin typeface="Calibri" pitchFamily="34" charset="0"/>
            </a:endParaRPr>
          </a:p>
        </p:txBody>
      </p:sp>
      <p:sp>
        <p:nvSpPr>
          <p:cNvPr id="174098" name="TextBox 8"/>
          <p:cNvSpPr txBox="1">
            <a:spLocks noChangeArrowheads="1"/>
          </p:cNvSpPr>
          <p:nvPr/>
        </p:nvSpPr>
        <p:spPr bwMode="auto">
          <a:xfrm>
            <a:off x="1571625" y="3571875"/>
            <a:ext cx="7143750" cy="430213"/>
          </a:xfrm>
          <a:prstGeom prst="rect">
            <a:avLst/>
          </a:prstGeom>
          <a:noFill/>
          <a:ln w="9525">
            <a:noFill/>
            <a:miter lim="800000"/>
            <a:headEnd/>
            <a:tailEnd/>
          </a:ln>
        </p:spPr>
        <p:txBody>
          <a:bodyPr>
            <a:spAutoFit/>
          </a:bodyPr>
          <a:lstStyle/>
          <a:p>
            <a:r>
              <a:rPr lang="zh-CN" altLang="en-US" sz="2200" dirty="0">
                <a:latin typeface="Calibri" pitchFamily="34" charset="0"/>
              </a:rPr>
              <a:t>设</a:t>
            </a:r>
            <a:r>
              <a:rPr lang="en-US" altLang="zh-CN" sz="2200" dirty="0">
                <a:latin typeface="Calibri" pitchFamily="34" charset="0"/>
              </a:rPr>
              <a:t>2</a:t>
            </a:r>
            <a:r>
              <a:rPr lang="zh-CN" altLang="en-US" sz="2200" dirty="0">
                <a:latin typeface="Calibri" pitchFamily="34" charset="0"/>
              </a:rPr>
              <a:t>叉树</a:t>
            </a:r>
            <a:r>
              <a:rPr lang="en-US" altLang="zh-CN" sz="2200" dirty="0">
                <a:latin typeface="Calibri" pitchFamily="34" charset="0"/>
              </a:rPr>
              <a:t>T</a:t>
            </a:r>
            <a:r>
              <a:rPr lang="zh-CN" altLang="en-US" sz="2200" dirty="0">
                <a:latin typeface="Calibri" pitchFamily="34" charset="0"/>
              </a:rPr>
              <a:t>有</a:t>
            </a:r>
            <a:r>
              <a:rPr lang="en-US" altLang="zh-CN" sz="2200" dirty="0">
                <a:latin typeface="Calibri" pitchFamily="34" charset="0"/>
              </a:rPr>
              <a:t>t</a:t>
            </a:r>
            <a:r>
              <a:rPr lang="zh-CN" altLang="en-US" sz="2200" dirty="0">
                <a:latin typeface="Calibri" pitchFamily="34" charset="0"/>
              </a:rPr>
              <a:t>片树叶</a:t>
            </a:r>
            <a:r>
              <a:rPr lang="en-US" altLang="zh-CN" sz="2200" dirty="0">
                <a:latin typeface="Calibri" pitchFamily="34" charset="0"/>
              </a:rPr>
              <a:t>v</a:t>
            </a:r>
            <a:r>
              <a:rPr lang="en-US" altLang="zh-CN" sz="2200" baseline="-25000" dirty="0">
                <a:latin typeface="Calibri" pitchFamily="34" charset="0"/>
              </a:rPr>
              <a:t>1</a:t>
            </a:r>
            <a:r>
              <a:rPr lang="en-US" altLang="zh-CN" sz="2200" dirty="0">
                <a:latin typeface="Calibri" pitchFamily="34" charset="0"/>
              </a:rPr>
              <a:t>, v</a:t>
            </a:r>
            <a:r>
              <a:rPr lang="en-US" altLang="zh-CN" sz="2200" baseline="-25000" dirty="0">
                <a:latin typeface="Calibri" pitchFamily="34" charset="0"/>
              </a:rPr>
              <a:t>2</a:t>
            </a:r>
            <a:r>
              <a:rPr lang="en-US" altLang="zh-CN" sz="2200" dirty="0">
                <a:latin typeface="Calibri" pitchFamily="34" charset="0"/>
              </a:rPr>
              <a:t>, …, </a:t>
            </a:r>
            <a:r>
              <a:rPr lang="en-US" altLang="zh-CN" sz="2200" dirty="0" err="1">
                <a:latin typeface="Calibri" pitchFamily="34" charset="0"/>
              </a:rPr>
              <a:t>v</a:t>
            </a:r>
            <a:r>
              <a:rPr lang="en-US" altLang="zh-CN" sz="2200" baseline="-25000" dirty="0" err="1">
                <a:latin typeface="Calibri" pitchFamily="34" charset="0"/>
              </a:rPr>
              <a:t>t</a:t>
            </a:r>
            <a:r>
              <a:rPr lang="zh-CN" altLang="en-US" sz="2200" dirty="0">
                <a:latin typeface="Calibri" pitchFamily="34" charset="0"/>
              </a:rPr>
              <a:t>，权分别为</a:t>
            </a:r>
            <a:r>
              <a:rPr lang="en-US" altLang="zh-CN" sz="2200" dirty="0">
                <a:latin typeface="Calibri" pitchFamily="34" charset="0"/>
              </a:rPr>
              <a:t>w</a:t>
            </a:r>
            <a:r>
              <a:rPr lang="en-US" altLang="zh-CN" sz="2200" baseline="-25000" dirty="0">
                <a:latin typeface="Calibri" pitchFamily="34" charset="0"/>
              </a:rPr>
              <a:t>1</a:t>
            </a:r>
            <a:r>
              <a:rPr lang="en-US" altLang="zh-CN" sz="2200" dirty="0">
                <a:latin typeface="Calibri" pitchFamily="34" charset="0"/>
              </a:rPr>
              <a:t>, w</a:t>
            </a:r>
            <a:r>
              <a:rPr lang="en-US" altLang="zh-CN" sz="2200" baseline="-25000" dirty="0">
                <a:latin typeface="Calibri" pitchFamily="34" charset="0"/>
              </a:rPr>
              <a:t>2</a:t>
            </a:r>
            <a:r>
              <a:rPr lang="en-US" altLang="zh-CN" sz="2200" dirty="0">
                <a:latin typeface="Calibri" pitchFamily="34" charset="0"/>
              </a:rPr>
              <a:t>, …, </a:t>
            </a:r>
            <a:r>
              <a:rPr lang="en-US" altLang="zh-CN" sz="2200" dirty="0" err="1">
                <a:latin typeface="Calibri" pitchFamily="34" charset="0"/>
              </a:rPr>
              <a:t>w</a:t>
            </a:r>
            <a:r>
              <a:rPr lang="en-US" altLang="zh-CN" sz="2200" baseline="-25000" dirty="0" err="1">
                <a:latin typeface="Calibri" pitchFamily="34" charset="0"/>
              </a:rPr>
              <a:t>t</a:t>
            </a:r>
            <a:r>
              <a:rPr lang="zh-CN" altLang="en-US" sz="2200" dirty="0">
                <a:latin typeface="Calibri" pitchFamily="34" charset="0"/>
              </a:rPr>
              <a:t>，称</a:t>
            </a:r>
          </a:p>
        </p:txBody>
      </p:sp>
      <p:graphicFrame>
        <p:nvGraphicFramePr>
          <p:cNvPr id="174090" name="Object 10"/>
          <p:cNvGraphicFramePr>
            <a:graphicFrameLocks noChangeAspect="1"/>
          </p:cNvGraphicFramePr>
          <p:nvPr/>
        </p:nvGraphicFramePr>
        <p:xfrm>
          <a:off x="3857625" y="4071938"/>
          <a:ext cx="1890713" cy="714375"/>
        </p:xfrm>
        <a:graphic>
          <a:graphicData uri="http://schemas.openxmlformats.org/presentationml/2006/ole">
            <mc:AlternateContent xmlns:mc="http://schemas.openxmlformats.org/markup-compatibility/2006">
              <mc:Choice xmlns:v="urn:schemas-microsoft-com:vml" Requires="v">
                <p:oleObj spid="_x0000_s174100" name="公式" r:id="rId4" imgW="1143000" imgH="431800" progId="Equation.3">
                  <p:embed/>
                </p:oleObj>
              </mc:Choice>
              <mc:Fallback>
                <p:oleObj name="公式" r:id="rId4" imgW="1143000" imgH="4318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4071938"/>
                        <a:ext cx="1890713"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99" name="TextBox 10"/>
          <p:cNvSpPr txBox="1">
            <a:spLocks noChangeArrowheads="1"/>
          </p:cNvSpPr>
          <p:nvPr/>
        </p:nvSpPr>
        <p:spPr bwMode="auto">
          <a:xfrm>
            <a:off x="1643063" y="4802188"/>
            <a:ext cx="7072312" cy="769937"/>
          </a:xfrm>
          <a:prstGeom prst="rect">
            <a:avLst/>
          </a:prstGeom>
          <a:noFill/>
          <a:ln w="9525">
            <a:noFill/>
            <a:miter lim="800000"/>
            <a:headEnd/>
            <a:tailEnd/>
          </a:ln>
        </p:spPr>
        <p:txBody>
          <a:bodyPr>
            <a:spAutoFit/>
          </a:bodyPr>
          <a:lstStyle/>
          <a:p>
            <a:r>
              <a:rPr lang="zh-CN" altLang="en-US" sz="2200">
                <a:latin typeface="Calibri" pitchFamily="34" charset="0"/>
              </a:rPr>
              <a:t>为</a:t>
            </a:r>
            <a:r>
              <a:rPr lang="en-US" altLang="zh-CN" sz="2200">
                <a:latin typeface="Calibri" pitchFamily="34" charset="0"/>
              </a:rPr>
              <a:t>T</a:t>
            </a:r>
            <a:r>
              <a:rPr lang="zh-CN" altLang="en-US" sz="2200">
                <a:latin typeface="Calibri" pitchFamily="34" charset="0"/>
              </a:rPr>
              <a:t>的权，其中</a:t>
            </a:r>
            <a:r>
              <a:rPr lang="en-US" altLang="zh-CN" sz="2200" i="1">
                <a:latin typeface="Calibri" pitchFamily="34" charset="0"/>
              </a:rPr>
              <a:t>l</a:t>
            </a:r>
            <a:r>
              <a:rPr lang="en-US" altLang="zh-CN" sz="2200">
                <a:latin typeface="Calibri" pitchFamily="34" charset="0"/>
              </a:rPr>
              <a:t>(v</a:t>
            </a:r>
            <a:r>
              <a:rPr lang="en-US" altLang="zh-CN" sz="2200" baseline="-25000">
                <a:latin typeface="Calibri" pitchFamily="34" charset="0"/>
              </a:rPr>
              <a:t>i</a:t>
            </a:r>
            <a:r>
              <a:rPr lang="en-US" altLang="zh-CN" sz="2200">
                <a:latin typeface="Calibri" pitchFamily="34" charset="0"/>
              </a:rPr>
              <a:t>)</a:t>
            </a:r>
            <a:r>
              <a:rPr lang="zh-CN" altLang="en-US" sz="2200">
                <a:latin typeface="Calibri" pitchFamily="34" charset="0"/>
              </a:rPr>
              <a:t>为</a:t>
            </a:r>
            <a:r>
              <a:rPr lang="en-US" altLang="zh-CN" sz="2200">
                <a:latin typeface="Calibri" pitchFamily="34" charset="0"/>
              </a:rPr>
              <a:t>v</a:t>
            </a:r>
            <a:r>
              <a:rPr lang="en-US" altLang="zh-CN" sz="2200" baseline="-25000">
                <a:latin typeface="Calibri" pitchFamily="34" charset="0"/>
              </a:rPr>
              <a:t>i</a:t>
            </a:r>
            <a:r>
              <a:rPr lang="zh-CN" altLang="en-US" sz="2200">
                <a:latin typeface="Calibri" pitchFamily="34" charset="0"/>
              </a:rPr>
              <a:t>的层数。在所有的</a:t>
            </a:r>
            <a:r>
              <a:rPr lang="en-US" altLang="zh-CN" sz="2200">
                <a:latin typeface="Calibri" pitchFamily="34" charset="0"/>
              </a:rPr>
              <a:t>t</a:t>
            </a:r>
            <a:r>
              <a:rPr lang="zh-CN" altLang="en-US" sz="2200">
                <a:latin typeface="Calibri" pitchFamily="34" charset="0"/>
              </a:rPr>
              <a:t>片树叶，带权</a:t>
            </a:r>
            <a:r>
              <a:rPr lang="en-US" altLang="zh-CN" sz="2200">
                <a:latin typeface="Calibri" pitchFamily="34" charset="0"/>
              </a:rPr>
              <a:t>w</a:t>
            </a:r>
            <a:r>
              <a:rPr lang="en-US" altLang="zh-CN" sz="2200" baseline="-25000">
                <a:latin typeface="Calibri" pitchFamily="34" charset="0"/>
              </a:rPr>
              <a:t>1</a:t>
            </a:r>
            <a:r>
              <a:rPr lang="en-US" altLang="zh-CN" sz="2200">
                <a:latin typeface="Calibri" pitchFamily="34" charset="0"/>
              </a:rPr>
              <a:t>, w</a:t>
            </a:r>
            <a:r>
              <a:rPr lang="en-US" altLang="zh-CN" sz="2200" baseline="-25000">
                <a:latin typeface="Calibri" pitchFamily="34" charset="0"/>
              </a:rPr>
              <a:t>2</a:t>
            </a:r>
            <a:r>
              <a:rPr lang="en-US" altLang="zh-CN" sz="2200">
                <a:latin typeface="Calibri" pitchFamily="34" charset="0"/>
              </a:rPr>
              <a:t>, …, w</a:t>
            </a:r>
            <a:r>
              <a:rPr lang="en-US" altLang="zh-CN" sz="2200" baseline="-25000">
                <a:latin typeface="Calibri" pitchFamily="34" charset="0"/>
              </a:rPr>
              <a:t>t</a:t>
            </a:r>
            <a:r>
              <a:rPr lang="zh-CN" altLang="en-US" sz="2200">
                <a:latin typeface="Calibri" pitchFamily="34" charset="0"/>
              </a:rPr>
              <a:t>的</a:t>
            </a:r>
            <a:r>
              <a:rPr lang="en-US" altLang="zh-CN" sz="2200">
                <a:latin typeface="Calibri" pitchFamily="34" charset="0"/>
              </a:rPr>
              <a:t>2</a:t>
            </a:r>
            <a:r>
              <a:rPr lang="zh-CN" altLang="en-US" sz="2200">
                <a:latin typeface="Calibri" pitchFamily="34" charset="0"/>
              </a:rPr>
              <a:t>叉树中，权最小的</a:t>
            </a:r>
            <a:r>
              <a:rPr lang="en-US" altLang="zh-CN" sz="2200">
                <a:latin typeface="Calibri" pitchFamily="34" charset="0"/>
              </a:rPr>
              <a:t>2</a:t>
            </a:r>
            <a:r>
              <a:rPr lang="zh-CN" altLang="en-US" sz="2200">
                <a:latin typeface="Calibri" pitchFamily="34" charset="0"/>
              </a:rPr>
              <a:t>叉树称为最优</a:t>
            </a:r>
            <a:r>
              <a:rPr lang="en-US" altLang="zh-CN" sz="2200">
                <a:latin typeface="Calibri" pitchFamily="34" charset="0"/>
              </a:rPr>
              <a:t>2</a:t>
            </a:r>
            <a:r>
              <a:rPr lang="zh-CN" altLang="en-US" sz="2200">
                <a:latin typeface="Calibri" pitchFamily="34" charset="0"/>
              </a:rPr>
              <a:t>叉树。</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723823" cy="646331"/>
          </a:xfrm>
          <a:prstGeom prst="rect">
            <a:avLst/>
          </a:prstGeom>
          <a:noFill/>
        </p:spPr>
        <p:txBody>
          <a:bodyPr wrap="none">
            <a:spAutoFit/>
          </a:bodyPr>
          <a:lstStyle/>
          <a:p>
            <a:pPr fontAlgn="auto">
              <a:spcBef>
                <a:spcPts val="0"/>
              </a:spcBef>
              <a:spcAft>
                <a:spcPts val="0"/>
              </a:spcAft>
              <a:defRPr/>
            </a:pPr>
            <a:r>
              <a:rPr lang="en-US" altLang="zh-CN"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Huffman</a:t>
            </a: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算法</a:t>
            </a:r>
          </a:p>
        </p:txBody>
      </p:sp>
      <p:sp>
        <p:nvSpPr>
          <p:cNvPr id="3" name="矩形 2"/>
          <p:cNvSpPr/>
          <p:nvPr/>
        </p:nvSpPr>
        <p:spPr>
          <a:xfrm>
            <a:off x="500063" y="1357313"/>
            <a:ext cx="8215312" cy="2397579"/>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000" dirty="0">
                <a:latin typeface="+mn-lt"/>
                <a:ea typeface="+mn-ea"/>
                <a:cs typeface="+mn-cs"/>
              </a:rPr>
              <a:t>给定实数</a:t>
            </a:r>
            <a:r>
              <a:rPr lang="en-US" altLang="zh-CN" sz="2000" dirty="0">
                <a:latin typeface="+mn-lt"/>
                <a:ea typeface="+mn-ea"/>
                <a:cs typeface="+mn-cs"/>
              </a:rPr>
              <a:t>w</a:t>
            </a:r>
            <a:r>
              <a:rPr lang="en-US" altLang="zh-CN" sz="2000" baseline="-25000" dirty="0">
                <a:latin typeface="+mn-lt"/>
                <a:ea typeface="+mn-ea"/>
                <a:cs typeface="+mn-cs"/>
              </a:rPr>
              <a:t>1</a:t>
            </a:r>
            <a:r>
              <a:rPr lang="en-US" altLang="zh-CN" sz="2000" dirty="0">
                <a:latin typeface="+mn-lt"/>
                <a:ea typeface="+mn-ea"/>
                <a:cs typeface="+mn-cs"/>
              </a:rPr>
              <a:t>, w</a:t>
            </a:r>
            <a:r>
              <a:rPr lang="en-US" altLang="zh-CN" sz="2000" baseline="-25000" dirty="0">
                <a:latin typeface="+mn-lt"/>
                <a:ea typeface="+mn-ea"/>
                <a:cs typeface="+mn-cs"/>
              </a:rPr>
              <a:t>2</a:t>
            </a:r>
            <a:r>
              <a:rPr lang="en-US" altLang="zh-CN" sz="2000" dirty="0">
                <a:latin typeface="+mn-lt"/>
                <a:ea typeface="+mn-ea"/>
                <a:cs typeface="+mn-cs"/>
              </a:rPr>
              <a:t>,…, </a:t>
            </a:r>
            <a:r>
              <a:rPr lang="en-US" altLang="zh-CN" sz="2000" dirty="0" err="1">
                <a:latin typeface="+mn-lt"/>
                <a:ea typeface="+mn-ea"/>
                <a:cs typeface="+mn-cs"/>
              </a:rPr>
              <a:t>w</a:t>
            </a:r>
            <a:r>
              <a:rPr lang="en-US" altLang="zh-CN" sz="2000" baseline="-25000" dirty="0" err="1">
                <a:latin typeface="+mn-lt"/>
                <a:ea typeface="+mn-ea"/>
                <a:cs typeface="+mn-cs"/>
              </a:rPr>
              <a:t>t</a:t>
            </a:r>
            <a:r>
              <a:rPr lang="zh-CN" altLang="en-US" sz="2000" dirty="0">
                <a:latin typeface="+mn-lt"/>
                <a:ea typeface="+mn-ea"/>
                <a:cs typeface="+mn-cs"/>
              </a:rPr>
              <a:t>，且</a:t>
            </a:r>
            <a:r>
              <a:rPr lang="en-US" altLang="zh-CN" sz="2000" dirty="0">
                <a:latin typeface="+mn-lt"/>
                <a:ea typeface="+mn-ea"/>
                <a:cs typeface="+mn-cs"/>
              </a:rPr>
              <a:t>w</a:t>
            </a:r>
            <a:r>
              <a:rPr lang="en-US" altLang="zh-CN" sz="2000" baseline="-25000" dirty="0">
                <a:latin typeface="+mn-lt"/>
                <a:ea typeface="+mn-ea"/>
                <a:cs typeface="+mn-cs"/>
              </a:rPr>
              <a:t>1</a:t>
            </a:r>
            <a:r>
              <a:rPr lang="en-US" altLang="zh-CN" sz="2000" dirty="0">
                <a:latin typeface="+mn-lt"/>
                <a:ea typeface="+mn-ea"/>
                <a:cs typeface="+mn-cs"/>
              </a:rPr>
              <a:t>≤w</a:t>
            </a:r>
            <a:r>
              <a:rPr lang="en-US" altLang="zh-CN" sz="2000" baseline="-25000" dirty="0">
                <a:latin typeface="+mn-lt"/>
                <a:ea typeface="+mn-ea"/>
                <a:cs typeface="+mn-cs"/>
              </a:rPr>
              <a:t>2</a:t>
            </a:r>
            <a:r>
              <a:rPr lang="en-US" altLang="zh-CN" sz="2000" dirty="0">
                <a:latin typeface="+mn-lt"/>
                <a:ea typeface="+mn-ea"/>
                <a:cs typeface="+mn-cs"/>
              </a:rPr>
              <a:t>≤…≤ </a:t>
            </a:r>
            <a:r>
              <a:rPr lang="en-US" altLang="zh-CN" sz="2000" dirty="0" err="1">
                <a:latin typeface="+mn-lt"/>
                <a:ea typeface="+mn-ea"/>
                <a:cs typeface="+mn-cs"/>
              </a:rPr>
              <a:t>w</a:t>
            </a:r>
            <a:r>
              <a:rPr lang="en-US" altLang="zh-CN" sz="2000" baseline="-25000" dirty="0" err="1">
                <a:latin typeface="+mn-lt"/>
                <a:ea typeface="+mn-ea"/>
                <a:cs typeface="+mn-cs"/>
              </a:rPr>
              <a:t>t</a:t>
            </a:r>
            <a:r>
              <a:rPr lang="en-US" altLang="zh-CN" sz="2000" dirty="0">
                <a:latin typeface="+mn-lt"/>
                <a:ea typeface="+mn-ea"/>
                <a:cs typeface="+mn-cs"/>
              </a:rPr>
              <a:t> </a:t>
            </a:r>
            <a:r>
              <a:rPr lang="zh-CN" altLang="en-US" sz="2000" dirty="0">
                <a:latin typeface="+mn-lt"/>
                <a:ea typeface="+mn-ea"/>
                <a:cs typeface="+mn-cs"/>
              </a:rPr>
              <a:t>。</a:t>
            </a:r>
            <a:endParaRPr lang="en-US" altLang="zh-CN" sz="2000" dirty="0">
              <a:latin typeface="+mn-lt"/>
              <a:ea typeface="+mn-ea"/>
              <a:cs typeface="+mn-cs"/>
            </a:endParaRPr>
          </a:p>
          <a:p>
            <a:pPr fontAlgn="auto">
              <a:spcBef>
                <a:spcPts val="0"/>
              </a:spcBef>
              <a:spcAft>
                <a:spcPts val="0"/>
              </a:spcAft>
            </a:pPr>
            <a:endParaRPr lang="zh-CN" altLang="en-US" sz="2000" dirty="0">
              <a:latin typeface="+mn-lt"/>
              <a:ea typeface="+mn-ea"/>
              <a:cs typeface="+mn-cs"/>
            </a:endParaRPr>
          </a:p>
          <a:p>
            <a:pPr fontAlgn="auto">
              <a:spcBef>
                <a:spcPts val="0"/>
              </a:spcBef>
              <a:spcAft>
                <a:spcPts val="0"/>
              </a:spcAft>
            </a:pPr>
            <a:r>
              <a:rPr lang="en-US" altLang="zh-CN" sz="2000" dirty="0">
                <a:latin typeface="+mn-lt"/>
                <a:ea typeface="+mn-ea"/>
                <a:cs typeface="+mn-cs"/>
              </a:rPr>
              <a:t>1</a:t>
            </a:r>
            <a:r>
              <a:rPr lang="zh-CN" altLang="en-US" sz="2000" dirty="0">
                <a:latin typeface="+mn-lt"/>
                <a:ea typeface="+mn-ea"/>
                <a:cs typeface="+mn-cs"/>
              </a:rPr>
              <a:t>）连接权为</a:t>
            </a:r>
            <a:r>
              <a:rPr lang="en-US" altLang="zh-CN" sz="2000" dirty="0">
                <a:latin typeface="+mn-lt"/>
                <a:ea typeface="+mn-ea"/>
                <a:cs typeface="+mn-cs"/>
              </a:rPr>
              <a:t>w</a:t>
            </a:r>
            <a:r>
              <a:rPr lang="en-US" altLang="zh-CN" sz="2000" baseline="-25000" dirty="0">
                <a:latin typeface="+mn-lt"/>
                <a:ea typeface="+mn-ea"/>
                <a:cs typeface="+mn-cs"/>
              </a:rPr>
              <a:t>1</a:t>
            </a:r>
            <a:r>
              <a:rPr lang="en-US" altLang="zh-CN" sz="2000" dirty="0">
                <a:latin typeface="+mn-lt"/>
                <a:ea typeface="+mn-ea"/>
                <a:cs typeface="+mn-cs"/>
              </a:rPr>
              <a:t>, w</a:t>
            </a:r>
            <a:r>
              <a:rPr lang="en-US" altLang="zh-CN" sz="2000" baseline="-25000" dirty="0">
                <a:latin typeface="+mn-lt"/>
                <a:ea typeface="+mn-ea"/>
                <a:cs typeface="+mn-cs"/>
              </a:rPr>
              <a:t>2</a:t>
            </a:r>
            <a:r>
              <a:rPr lang="zh-CN" altLang="en-US" sz="2000" dirty="0">
                <a:latin typeface="+mn-lt"/>
                <a:ea typeface="+mn-ea"/>
                <a:cs typeface="+mn-cs"/>
              </a:rPr>
              <a:t>的两片树叶，得一个分支点，其权为</a:t>
            </a:r>
            <a:r>
              <a:rPr lang="en-US" altLang="zh-CN" sz="2000" dirty="0">
                <a:latin typeface="+mn-lt"/>
                <a:ea typeface="+mn-ea"/>
                <a:cs typeface="+mn-cs"/>
              </a:rPr>
              <a:t>w</a:t>
            </a:r>
            <a:r>
              <a:rPr lang="en-US" altLang="zh-CN" sz="2000" baseline="-25000" dirty="0">
                <a:latin typeface="+mn-lt"/>
                <a:ea typeface="+mn-ea"/>
                <a:cs typeface="+mn-cs"/>
              </a:rPr>
              <a:t>1</a:t>
            </a:r>
            <a:r>
              <a:rPr lang="zh-CN" altLang="en-US" sz="2000" dirty="0" smtClean="0">
                <a:latin typeface="+mn-lt"/>
                <a:ea typeface="+mn-ea"/>
                <a:cs typeface="+mn-cs"/>
              </a:rPr>
              <a:t>＋</a:t>
            </a:r>
            <a:r>
              <a:rPr lang="en-US" altLang="zh-CN" sz="2000" dirty="0" smtClean="0">
                <a:latin typeface="+mn-lt"/>
                <a:ea typeface="+mn-ea"/>
                <a:cs typeface="+mn-cs"/>
              </a:rPr>
              <a:t>w</a:t>
            </a:r>
            <a:r>
              <a:rPr lang="en-US" altLang="zh-CN" sz="2000" baseline="-25000" dirty="0" smtClean="0">
                <a:latin typeface="+mn-lt"/>
                <a:ea typeface="+mn-ea"/>
                <a:cs typeface="+mn-cs"/>
              </a:rPr>
              <a:t>2</a:t>
            </a:r>
            <a:r>
              <a:rPr lang="zh-CN" altLang="en-US" sz="2000" dirty="0">
                <a:latin typeface="+mn-lt"/>
                <a:ea typeface="+mn-ea"/>
                <a:cs typeface="+mn-cs"/>
              </a:rPr>
              <a:t>。</a:t>
            </a:r>
            <a:endParaRPr lang="en-US" altLang="zh-CN" sz="2000" dirty="0">
              <a:latin typeface="+mn-lt"/>
              <a:ea typeface="+mn-ea"/>
              <a:cs typeface="+mn-cs"/>
            </a:endParaRPr>
          </a:p>
          <a:p>
            <a:pPr fontAlgn="auto">
              <a:spcBef>
                <a:spcPts val="0"/>
              </a:spcBef>
              <a:spcAft>
                <a:spcPts val="0"/>
              </a:spcAft>
            </a:pPr>
            <a:endParaRPr lang="zh-CN" altLang="en-US" sz="2000" dirty="0">
              <a:latin typeface="+mn-lt"/>
              <a:ea typeface="+mn-ea"/>
              <a:cs typeface="+mn-cs"/>
            </a:endParaRPr>
          </a:p>
          <a:p>
            <a:pPr fontAlgn="auto">
              <a:spcBef>
                <a:spcPts val="0"/>
              </a:spcBef>
              <a:spcAft>
                <a:spcPts val="0"/>
              </a:spcAft>
            </a:pPr>
            <a:r>
              <a:rPr lang="en-US" altLang="zh-CN" sz="2000" dirty="0">
                <a:latin typeface="+mn-lt"/>
                <a:ea typeface="+mn-ea"/>
                <a:cs typeface="+mn-cs"/>
              </a:rPr>
              <a:t>2</a:t>
            </a:r>
            <a:r>
              <a:rPr lang="zh-CN" altLang="en-US" sz="2000" dirty="0">
                <a:latin typeface="+mn-lt"/>
                <a:ea typeface="+mn-ea"/>
                <a:cs typeface="+mn-cs"/>
              </a:rPr>
              <a:t>）在</a:t>
            </a:r>
            <a:r>
              <a:rPr lang="en-US" altLang="zh-CN" sz="2000" dirty="0">
                <a:latin typeface="+mn-lt"/>
                <a:ea typeface="+mn-ea"/>
                <a:cs typeface="+mn-cs"/>
              </a:rPr>
              <a:t>w</a:t>
            </a:r>
            <a:r>
              <a:rPr lang="en-US" altLang="zh-CN" sz="2000" baseline="-25000" dirty="0">
                <a:latin typeface="+mn-lt"/>
                <a:ea typeface="+mn-ea"/>
                <a:cs typeface="+mn-cs"/>
              </a:rPr>
              <a:t>1</a:t>
            </a:r>
            <a:r>
              <a:rPr lang="en-US" altLang="zh-CN" sz="2000" dirty="0">
                <a:latin typeface="+mn-lt"/>
                <a:ea typeface="+mn-ea"/>
                <a:cs typeface="+mn-cs"/>
              </a:rPr>
              <a:t>+w</a:t>
            </a:r>
            <a:r>
              <a:rPr lang="en-US" altLang="zh-CN" sz="2000" baseline="-25000" dirty="0">
                <a:latin typeface="+mn-lt"/>
                <a:ea typeface="+mn-ea"/>
                <a:cs typeface="+mn-cs"/>
              </a:rPr>
              <a:t>2</a:t>
            </a:r>
            <a:r>
              <a:rPr lang="en-US" altLang="zh-CN" sz="2000" dirty="0">
                <a:latin typeface="+mn-lt"/>
                <a:ea typeface="+mn-ea"/>
                <a:cs typeface="+mn-cs"/>
              </a:rPr>
              <a:t>, w</a:t>
            </a:r>
            <a:r>
              <a:rPr lang="en-US" altLang="zh-CN" sz="2000" baseline="-25000" dirty="0">
                <a:latin typeface="+mn-lt"/>
                <a:ea typeface="+mn-ea"/>
                <a:cs typeface="+mn-cs"/>
              </a:rPr>
              <a:t>3</a:t>
            </a:r>
            <a:r>
              <a:rPr lang="en-US" altLang="zh-CN" sz="2000" dirty="0">
                <a:latin typeface="+mn-lt"/>
                <a:ea typeface="+mn-ea"/>
                <a:cs typeface="+mn-cs"/>
              </a:rPr>
              <a:t>,…, </a:t>
            </a:r>
            <a:r>
              <a:rPr lang="en-US" altLang="zh-CN" sz="2000" dirty="0" err="1">
                <a:latin typeface="+mn-lt"/>
                <a:ea typeface="+mn-ea"/>
                <a:cs typeface="+mn-cs"/>
              </a:rPr>
              <a:t>w</a:t>
            </a:r>
            <a:r>
              <a:rPr lang="en-US" altLang="zh-CN" sz="2000" baseline="-25000" dirty="0" err="1">
                <a:latin typeface="+mn-lt"/>
                <a:ea typeface="+mn-ea"/>
                <a:cs typeface="+mn-cs"/>
              </a:rPr>
              <a:t>t</a:t>
            </a:r>
            <a:r>
              <a:rPr lang="zh-CN" altLang="en-US" sz="2000" dirty="0">
                <a:latin typeface="+mn-lt"/>
                <a:ea typeface="+mn-ea"/>
                <a:cs typeface="+mn-cs"/>
              </a:rPr>
              <a:t>中选两个最小的权</a:t>
            </a:r>
            <a:r>
              <a:rPr lang="zh-CN" altLang="en-US" sz="2000" dirty="0" smtClean="0">
                <a:latin typeface="+mn-lt"/>
                <a:ea typeface="+mn-ea"/>
                <a:cs typeface="+mn-cs"/>
              </a:rPr>
              <a:t>，</a:t>
            </a:r>
            <a:endParaRPr lang="en-US" altLang="zh-CN" sz="2000" dirty="0" smtClean="0">
              <a:latin typeface="+mn-lt"/>
              <a:ea typeface="+mn-ea"/>
              <a:cs typeface="+mn-cs"/>
            </a:endParaRPr>
          </a:p>
          <a:p>
            <a:pPr fontAlgn="auto">
              <a:spcBef>
                <a:spcPts val="0"/>
              </a:spcBef>
              <a:spcAft>
                <a:spcPts val="0"/>
              </a:spcAft>
            </a:pPr>
            <a:r>
              <a:rPr lang="zh-CN" altLang="en-US" sz="2000" dirty="0" smtClean="0">
                <a:latin typeface="+mn-lt"/>
                <a:ea typeface="+mn-ea"/>
                <a:cs typeface="+mn-cs"/>
              </a:rPr>
              <a:t>连接</a:t>
            </a:r>
            <a:r>
              <a:rPr lang="zh-CN" altLang="en-US" sz="2000" dirty="0">
                <a:latin typeface="+mn-lt"/>
                <a:ea typeface="+mn-ea"/>
                <a:cs typeface="+mn-cs"/>
              </a:rPr>
              <a:t>它们对应的顶点（不一定是树叶），得新分支点及所带的权。</a:t>
            </a:r>
            <a:endParaRPr lang="en-US" altLang="zh-CN" sz="2000" dirty="0">
              <a:latin typeface="+mn-lt"/>
              <a:ea typeface="+mn-ea"/>
              <a:cs typeface="+mn-cs"/>
            </a:endParaRPr>
          </a:p>
          <a:p>
            <a:pPr fontAlgn="auto">
              <a:spcBef>
                <a:spcPts val="0"/>
              </a:spcBef>
              <a:spcAft>
                <a:spcPts val="0"/>
              </a:spcAft>
            </a:pPr>
            <a:endParaRPr lang="zh-CN" altLang="en-US" sz="2000" dirty="0">
              <a:latin typeface="+mn-lt"/>
              <a:ea typeface="+mn-ea"/>
              <a:cs typeface="+mn-cs"/>
            </a:endParaRPr>
          </a:p>
          <a:p>
            <a:pPr fontAlgn="auto">
              <a:spcBef>
                <a:spcPts val="0"/>
              </a:spcBef>
              <a:spcAft>
                <a:spcPts val="0"/>
              </a:spcAft>
            </a:pPr>
            <a:r>
              <a:rPr lang="en-US" altLang="zh-CN" sz="2000" dirty="0">
                <a:latin typeface="+mn-lt"/>
                <a:ea typeface="+mn-ea"/>
                <a:cs typeface="+mn-cs"/>
              </a:rPr>
              <a:t>3</a:t>
            </a:r>
            <a:r>
              <a:rPr lang="zh-CN" altLang="en-US" sz="2000" dirty="0">
                <a:latin typeface="+mn-lt"/>
                <a:ea typeface="+mn-ea"/>
                <a:cs typeface="+mn-cs"/>
              </a:rPr>
              <a:t>）重复</a:t>
            </a:r>
            <a:r>
              <a:rPr lang="en-US" altLang="zh-CN" sz="2000" dirty="0">
                <a:latin typeface="+mn-lt"/>
                <a:ea typeface="+mn-ea"/>
                <a:cs typeface="+mn-cs"/>
              </a:rPr>
              <a:t>2</a:t>
            </a:r>
            <a:r>
              <a:rPr lang="zh-CN" altLang="en-US" sz="2000" dirty="0">
                <a:latin typeface="+mn-lt"/>
                <a:ea typeface="+mn-ea"/>
                <a:cs typeface="+mn-cs"/>
              </a:rPr>
              <a:t>）直到形成</a:t>
            </a:r>
            <a:r>
              <a:rPr lang="en-US" altLang="zh-CN" sz="2000" dirty="0">
                <a:latin typeface="+mn-lt"/>
                <a:ea typeface="+mn-ea"/>
                <a:cs typeface="+mn-cs"/>
              </a:rPr>
              <a:t>t</a:t>
            </a:r>
            <a:r>
              <a:rPr lang="zh-CN" altLang="en-US" sz="2000" dirty="0">
                <a:latin typeface="+mn-lt"/>
                <a:ea typeface="+mn-ea"/>
                <a:cs typeface="+mn-cs"/>
              </a:rPr>
              <a:t>－</a:t>
            </a:r>
            <a:r>
              <a:rPr lang="en-US" altLang="zh-CN" sz="2000" dirty="0">
                <a:latin typeface="+mn-lt"/>
                <a:ea typeface="+mn-ea"/>
                <a:cs typeface="+mn-cs"/>
              </a:rPr>
              <a:t>1</a:t>
            </a:r>
            <a:r>
              <a:rPr lang="zh-CN" altLang="en-US" sz="2000" dirty="0">
                <a:latin typeface="+mn-lt"/>
                <a:ea typeface="+mn-ea"/>
                <a:cs typeface="+mn-cs"/>
              </a:rPr>
              <a:t>个分支点，</a:t>
            </a:r>
            <a:r>
              <a:rPr lang="en-US" altLang="zh-CN" sz="2000" dirty="0">
                <a:latin typeface="+mn-lt"/>
                <a:ea typeface="+mn-ea"/>
                <a:cs typeface="+mn-cs"/>
              </a:rPr>
              <a:t>t</a:t>
            </a:r>
            <a:r>
              <a:rPr lang="zh-CN" altLang="en-US" sz="2000" dirty="0">
                <a:latin typeface="+mn-lt"/>
                <a:ea typeface="+mn-ea"/>
                <a:cs typeface="+mn-cs"/>
              </a:rPr>
              <a:t>片树叶为止。</a:t>
            </a:r>
          </a:p>
        </p:txBody>
      </p:sp>
      <p:sp>
        <p:nvSpPr>
          <p:cNvPr id="4" name="TextBox 3"/>
          <p:cNvSpPr txBox="1"/>
          <p:nvPr/>
        </p:nvSpPr>
        <p:spPr>
          <a:xfrm rot="20923385">
            <a:off x="5758217" y="3683516"/>
            <a:ext cx="3376245"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尽量使权重小者远离树根</a:t>
            </a:r>
            <a:endParaRPr lang="zh-CN" alt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62" name="Title 1"/>
          <p:cNvSpPr>
            <a:spLocks noGrp="1"/>
          </p:cNvSpPr>
          <p:nvPr>
            <p:ph type="title" idx="4294967295"/>
          </p:nvPr>
        </p:nvSpPr>
        <p:spPr>
          <a:xfrm>
            <a:off x="611188" y="260350"/>
            <a:ext cx="6808787" cy="892175"/>
          </a:xfrm>
        </p:spPr>
        <p:txBody>
          <a:bodyPr/>
          <a:lstStyle/>
          <a:p>
            <a:pPr algn="l" eaLnBrk="1" hangingPunct="1"/>
            <a:r>
              <a:rPr lang="zh-CN" altLang="en-US" smtClean="0"/>
              <a:t>例题</a:t>
            </a:r>
          </a:p>
        </p:txBody>
      </p:sp>
      <p:grpSp>
        <p:nvGrpSpPr>
          <p:cNvPr id="2" name="Group 13"/>
          <p:cNvGrpSpPr>
            <a:grpSpLocks/>
          </p:cNvGrpSpPr>
          <p:nvPr/>
        </p:nvGrpSpPr>
        <p:grpSpPr bwMode="auto">
          <a:xfrm>
            <a:off x="323528" y="2364056"/>
            <a:ext cx="3192462" cy="2933700"/>
            <a:chOff x="581" y="1632"/>
            <a:chExt cx="2011" cy="1848"/>
          </a:xfrm>
        </p:grpSpPr>
        <p:pic>
          <p:nvPicPr>
            <p:cNvPr id="181275" name="Picture 14"/>
            <p:cNvPicPr>
              <a:picLocks noChangeAspect="1" noChangeArrowheads="1"/>
            </p:cNvPicPr>
            <p:nvPr/>
          </p:nvPicPr>
          <p:blipFill>
            <a:blip r:embed="rId3"/>
            <a:srcRect/>
            <a:stretch>
              <a:fillRect/>
            </a:stretch>
          </p:blipFill>
          <p:spPr bwMode="auto">
            <a:xfrm>
              <a:off x="581" y="1632"/>
              <a:ext cx="2011" cy="1848"/>
            </a:xfrm>
            <a:prstGeom prst="rect">
              <a:avLst/>
            </a:prstGeom>
            <a:noFill/>
            <a:ln w="9525">
              <a:noFill/>
              <a:miter lim="800000"/>
              <a:headEnd/>
              <a:tailEnd/>
            </a:ln>
          </p:spPr>
        </p:pic>
        <p:graphicFrame>
          <p:nvGraphicFramePr>
            <p:cNvPr id="181256" name="Object 8"/>
            <p:cNvGraphicFramePr>
              <a:graphicFrameLocks noChangeAspect="1"/>
            </p:cNvGraphicFramePr>
            <p:nvPr/>
          </p:nvGraphicFramePr>
          <p:xfrm>
            <a:off x="672" y="1803"/>
            <a:ext cx="220" cy="357"/>
          </p:xfrm>
          <a:graphic>
            <a:graphicData uri="http://schemas.openxmlformats.org/presentationml/2006/ole">
              <mc:AlternateContent xmlns:mc="http://schemas.openxmlformats.org/markup-compatibility/2006">
                <mc:Choice xmlns:v="urn:schemas-microsoft-com:vml" Requires="v">
                  <p:oleObj spid="_x0000_s181304" name="Equation" r:id="rId4" imgW="139700" imgH="228600" progId="">
                    <p:embed/>
                  </p:oleObj>
                </mc:Choice>
                <mc:Fallback>
                  <p:oleObj name="Equation" r:id="rId4" imgW="139700" imgH="2286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803"/>
                          <a:ext cx="22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6"/>
          <p:cNvGrpSpPr>
            <a:grpSpLocks/>
          </p:cNvGrpSpPr>
          <p:nvPr/>
        </p:nvGrpSpPr>
        <p:grpSpPr bwMode="auto">
          <a:xfrm>
            <a:off x="170089" y="5297756"/>
            <a:ext cx="6535738" cy="566738"/>
            <a:chOff x="384" y="3552"/>
            <a:chExt cx="4117" cy="357"/>
          </a:xfrm>
        </p:grpSpPr>
        <p:sp>
          <p:nvSpPr>
            <p:cNvPr id="181274" name="Text Box 17"/>
            <p:cNvSpPr txBox="1">
              <a:spLocks noChangeArrowheads="1"/>
            </p:cNvSpPr>
            <p:nvPr/>
          </p:nvSpPr>
          <p:spPr bwMode="auto">
            <a:xfrm>
              <a:off x="384" y="3552"/>
              <a:ext cx="566" cy="327"/>
            </a:xfrm>
            <a:prstGeom prst="rect">
              <a:avLst/>
            </a:prstGeom>
            <a:noFill/>
            <a:ln w="9525">
              <a:noFill/>
              <a:miter lim="800000"/>
              <a:headEnd/>
              <a:tailEnd/>
            </a:ln>
          </p:spPr>
          <p:txBody>
            <a:bodyPr wrap="none">
              <a:spAutoFit/>
            </a:bodyPr>
            <a:lstStyle/>
            <a:p>
              <a:r>
                <a:rPr kumimoji="1" lang="zh-CN" altLang="en-US" sz="2800" b="1">
                  <a:solidFill>
                    <a:schemeClr val="tx2"/>
                  </a:solidFill>
                  <a:ea typeface="楷体_GB2312"/>
                  <a:cs typeface="楷体_GB2312"/>
                </a:rPr>
                <a:t>解：</a:t>
              </a:r>
            </a:p>
          </p:txBody>
        </p:sp>
        <p:graphicFrame>
          <p:nvGraphicFramePr>
            <p:cNvPr id="181257" name="Object 9"/>
            <p:cNvGraphicFramePr>
              <a:graphicFrameLocks noChangeAspect="1"/>
            </p:cNvGraphicFramePr>
            <p:nvPr>
              <p:extLst>
                <p:ext uri="{D42A27DB-BD31-4B8C-83A1-F6EECF244321}">
                  <p14:modId xmlns:p14="http://schemas.microsoft.com/office/powerpoint/2010/main" val="292991262"/>
                </p:ext>
              </p:extLst>
            </p:nvPr>
          </p:nvGraphicFramePr>
          <p:xfrm>
            <a:off x="841" y="3552"/>
            <a:ext cx="3660" cy="357"/>
          </p:xfrm>
          <a:graphic>
            <a:graphicData uri="http://schemas.openxmlformats.org/presentationml/2006/ole">
              <mc:AlternateContent xmlns:mc="http://schemas.openxmlformats.org/markup-compatibility/2006">
                <mc:Choice xmlns:v="urn:schemas-microsoft-com:vml" Requires="v">
                  <p:oleObj spid="_x0000_s181305" name="Equation" r:id="rId6" imgW="2324100" imgH="228600" progId="">
                    <p:embed/>
                  </p:oleObj>
                </mc:Choice>
                <mc:Fallback>
                  <p:oleObj name="Equation" r:id="rId6" imgW="2324100" imgH="22860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 y="3552"/>
                          <a:ext cx="366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1266" name="Group 16"/>
          <p:cNvGrpSpPr>
            <a:grpSpLocks/>
          </p:cNvGrpSpPr>
          <p:nvPr/>
        </p:nvGrpSpPr>
        <p:grpSpPr bwMode="auto">
          <a:xfrm>
            <a:off x="4211960" y="2192606"/>
            <a:ext cx="3121025" cy="3276600"/>
            <a:chOff x="652" y="1584"/>
            <a:chExt cx="1966" cy="2064"/>
          </a:xfrm>
        </p:grpSpPr>
        <p:graphicFrame>
          <p:nvGraphicFramePr>
            <p:cNvPr id="181260" name="Object 12"/>
            <p:cNvGraphicFramePr>
              <a:graphicFrameLocks noChangeAspect="1"/>
            </p:cNvGraphicFramePr>
            <p:nvPr/>
          </p:nvGraphicFramePr>
          <p:xfrm>
            <a:off x="652" y="1803"/>
            <a:ext cx="260" cy="357"/>
          </p:xfrm>
          <a:graphic>
            <a:graphicData uri="http://schemas.openxmlformats.org/presentationml/2006/ole">
              <mc:AlternateContent xmlns:mc="http://schemas.openxmlformats.org/markup-compatibility/2006">
                <mc:Choice xmlns:v="urn:schemas-microsoft-com:vml" Requires="v">
                  <p:oleObj spid="_x0000_s181306" name="Equation" r:id="rId8" imgW="165028" imgH="228501" progId="">
                    <p:embed/>
                  </p:oleObj>
                </mc:Choice>
                <mc:Fallback>
                  <p:oleObj name="Equation" r:id="rId8" imgW="165028" imgH="228501" progId="">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 y="1803"/>
                          <a:ext cx="260" cy="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1267" name="Picture 18"/>
            <p:cNvPicPr>
              <a:picLocks noChangeAspect="1" noChangeArrowheads="1"/>
            </p:cNvPicPr>
            <p:nvPr/>
          </p:nvPicPr>
          <p:blipFill>
            <a:blip r:embed="rId10"/>
            <a:srcRect/>
            <a:stretch>
              <a:fillRect/>
            </a:stretch>
          </p:blipFill>
          <p:spPr bwMode="auto">
            <a:xfrm>
              <a:off x="816" y="1584"/>
              <a:ext cx="1802" cy="2064"/>
            </a:xfrm>
            <a:prstGeom prst="rect">
              <a:avLst/>
            </a:prstGeom>
            <a:noFill/>
            <a:ln w="9525">
              <a:noFill/>
              <a:miter lim="800000"/>
              <a:headEnd/>
              <a:tailEnd/>
            </a:ln>
          </p:spPr>
        </p:pic>
      </p:grpSp>
      <p:graphicFrame>
        <p:nvGraphicFramePr>
          <p:cNvPr id="181261" name="Object 13"/>
          <p:cNvGraphicFramePr>
            <a:graphicFrameLocks noChangeAspect="1"/>
          </p:cNvGraphicFramePr>
          <p:nvPr>
            <p:extLst>
              <p:ext uri="{D42A27DB-BD31-4B8C-83A1-F6EECF244321}">
                <p14:modId xmlns:p14="http://schemas.microsoft.com/office/powerpoint/2010/main" val="919799605"/>
              </p:ext>
            </p:extLst>
          </p:nvPr>
        </p:nvGraphicFramePr>
        <p:xfrm>
          <a:off x="674219" y="5733256"/>
          <a:ext cx="6477000" cy="565150"/>
        </p:xfrm>
        <a:graphic>
          <a:graphicData uri="http://schemas.openxmlformats.org/presentationml/2006/ole">
            <mc:AlternateContent xmlns:mc="http://schemas.openxmlformats.org/markup-compatibility/2006">
              <mc:Choice xmlns:v="urn:schemas-microsoft-com:vml" Requires="v">
                <p:oleObj spid="_x0000_s181307" name="Equation" r:id="rId11" imgW="2590800" imgH="228600" progId="">
                  <p:embed/>
                </p:oleObj>
              </mc:Choice>
              <mc:Fallback>
                <p:oleObj name="Equation" r:id="rId11" imgW="2590800" imgH="228600"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219" y="5733256"/>
                        <a:ext cx="64770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矩形 3"/>
          <p:cNvSpPr/>
          <p:nvPr/>
        </p:nvSpPr>
        <p:spPr>
          <a:xfrm>
            <a:off x="205180" y="1215074"/>
            <a:ext cx="7560840" cy="1011925"/>
          </a:xfrm>
          <a:prstGeom prst="rect">
            <a:avLst/>
          </a:prstGeom>
          <a:blipFill dpi="0" rotWithShape="1">
            <a:blip r:embed="rId1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800" dirty="0">
                <a:latin typeface="+mn-lt"/>
                <a:ea typeface="+mn-ea"/>
                <a:cs typeface="+mn-cs"/>
              </a:rPr>
              <a:t>下图中的树都是带权</a:t>
            </a:r>
            <a:r>
              <a:rPr lang="en-US" altLang="zh-CN" sz="2800" dirty="0">
                <a:latin typeface="+mn-lt"/>
                <a:ea typeface="+mn-ea"/>
                <a:cs typeface="+mn-cs"/>
              </a:rPr>
              <a:t>1</a:t>
            </a:r>
            <a:r>
              <a:rPr lang="zh-CN" altLang="en-US" sz="2800" dirty="0">
                <a:latin typeface="+mn-lt"/>
                <a:ea typeface="+mn-ea"/>
                <a:cs typeface="+mn-cs"/>
              </a:rPr>
              <a:t>，</a:t>
            </a:r>
            <a:r>
              <a:rPr lang="en-US" altLang="zh-CN" sz="2800" dirty="0">
                <a:latin typeface="+mn-lt"/>
                <a:ea typeface="+mn-ea"/>
                <a:cs typeface="+mn-cs"/>
              </a:rPr>
              <a:t>3</a:t>
            </a:r>
            <a:r>
              <a:rPr lang="zh-CN" altLang="en-US" sz="2800" dirty="0">
                <a:latin typeface="+mn-lt"/>
                <a:ea typeface="+mn-ea"/>
                <a:cs typeface="+mn-cs"/>
              </a:rPr>
              <a:t>，</a:t>
            </a:r>
            <a:r>
              <a:rPr lang="en-US" altLang="zh-CN" sz="2800" dirty="0">
                <a:latin typeface="+mn-lt"/>
                <a:ea typeface="+mn-ea"/>
                <a:cs typeface="+mn-cs"/>
              </a:rPr>
              <a:t>4</a:t>
            </a:r>
            <a:r>
              <a:rPr lang="zh-CN" altLang="en-US" sz="2800" dirty="0">
                <a:latin typeface="+mn-lt"/>
                <a:ea typeface="+mn-ea"/>
                <a:cs typeface="+mn-cs"/>
              </a:rPr>
              <a:t>，</a:t>
            </a:r>
            <a:r>
              <a:rPr lang="en-US" altLang="zh-CN" sz="2800" dirty="0">
                <a:latin typeface="+mn-lt"/>
                <a:ea typeface="+mn-ea"/>
                <a:cs typeface="+mn-cs"/>
              </a:rPr>
              <a:t>5</a:t>
            </a:r>
            <a:r>
              <a:rPr lang="zh-CN" altLang="en-US" sz="2800" dirty="0">
                <a:latin typeface="+mn-lt"/>
                <a:ea typeface="+mn-ea"/>
                <a:cs typeface="+mn-cs"/>
              </a:rPr>
              <a:t>，</a:t>
            </a:r>
            <a:r>
              <a:rPr lang="en-US" altLang="zh-CN" sz="2800" dirty="0" smtClean="0">
                <a:latin typeface="+mn-lt"/>
                <a:ea typeface="+mn-ea"/>
                <a:cs typeface="+mn-cs"/>
              </a:rPr>
              <a:t>6</a:t>
            </a:r>
            <a:r>
              <a:rPr lang="zh-CN" altLang="en-US" sz="2800" dirty="0" smtClean="0">
                <a:latin typeface="+mn-lt"/>
                <a:ea typeface="+mn-ea"/>
                <a:cs typeface="+mn-cs"/>
              </a:rPr>
              <a:t>的</a:t>
            </a:r>
            <a:r>
              <a:rPr lang="en-US" altLang="zh-CN" sz="2800" dirty="0">
                <a:latin typeface="+mn-lt"/>
                <a:ea typeface="+mn-ea"/>
                <a:cs typeface="+mn-cs"/>
              </a:rPr>
              <a:t>2</a:t>
            </a:r>
            <a:r>
              <a:rPr lang="zh-CN" altLang="en-US" sz="2800" dirty="0">
                <a:latin typeface="+mn-lt"/>
                <a:ea typeface="+mn-ea"/>
                <a:cs typeface="+mn-cs"/>
              </a:rPr>
              <a:t>叉树</a:t>
            </a:r>
            <a:r>
              <a:rPr lang="zh-CN" altLang="en-US" sz="2800" dirty="0" smtClean="0">
                <a:latin typeface="+mn-lt"/>
                <a:ea typeface="+mn-ea"/>
                <a:cs typeface="+mn-cs"/>
              </a:rPr>
              <a:t>，</a:t>
            </a:r>
            <a:endParaRPr lang="en-US" altLang="zh-CN" sz="2800" dirty="0" smtClean="0">
              <a:latin typeface="+mn-lt"/>
              <a:ea typeface="+mn-ea"/>
              <a:cs typeface="+mn-cs"/>
            </a:endParaRPr>
          </a:p>
          <a:p>
            <a:pPr fontAlgn="auto">
              <a:spcBef>
                <a:spcPts val="0"/>
              </a:spcBef>
              <a:spcAft>
                <a:spcPts val="0"/>
              </a:spcAft>
            </a:pPr>
            <a:r>
              <a:rPr lang="zh-CN" altLang="en-US" sz="2800" dirty="0" smtClean="0">
                <a:latin typeface="+mn-lt"/>
                <a:ea typeface="+mn-ea"/>
                <a:cs typeface="+mn-cs"/>
              </a:rPr>
              <a:t>求</a:t>
            </a:r>
            <a:r>
              <a:rPr lang="en-US" altLang="zh-CN" sz="2800" i="1" dirty="0">
                <a:latin typeface="+mn-lt"/>
                <a:ea typeface="+mn-ea"/>
                <a:cs typeface="+mn-cs"/>
              </a:rPr>
              <a:t>W(T</a:t>
            </a:r>
            <a:r>
              <a:rPr lang="en-US" altLang="zh-CN" sz="2800" i="1" baseline="-25000" dirty="0">
                <a:latin typeface="+mn-lt"/>
                <a:ea typeface="+mn-ea"/>
                <a:cs typeface="+mn-cs"/>
              </a:rPr>
              <a:t>1</a:t>
            </a:r>
            <a:r>
              <a:rPr lang="en-US" altLang="zh-CN" sz="2800" i="1" dirty="0">
                <a:latin typeface="+mn-lt"/>
                <a:ea typeface="+mn-ea"/>
                <a:cs typeface="+mn-cs"/>
              </a:rPr>
              <a:t>)</a:t>
            </a:r>
            <a:r>
              <a:rPr lang="en-US" altLang="zh-CN" sz="2800" dirty="0">
                <a:latin typeface="+mn-lt"/>
                <a:ea typeface="+mn-ea"/>
                <a:cs typeface="+mn-cs"/>
              </a:rPr>
              <a:t>,</a:t>
            </a:r>
            <a:r>
              <a:rPr lang="en-US" altLang="zh-CN" sz="2800" i="1" dirty="0">
                <a:latin typeface="+mn-lt"/>
                <a:ea typeface="+mn-ea"/>
                <a:cs typeface="+mn-cs"/>
              </a:rPr>
              <a:t>W(T</a:t>
            </a:r>
            <a:r>
              <a:rPr lang="en-US" altLang="zh-CN" sz="2800" i="1" baseline="-25000" dirty="0">
                <a:latin typeface="+mn-lt"/>
                <a:ea typeface="+mn-ea"/>
                <a:cs typeface="+mn-cs"/>
              </a:rPr>
              <a:t>2</a:t>
            </a:r>
            <a:r>
              <a:rPr lang="en-US" altLang="zh-CN" sz="2800" i="1" dirty="0">
                <a:latin typeface="+mn-lt"/>
                <a:ea typeface="+mn-ea"/>
                <a:cs typeface="+mn-cs"/>
              </a:rPr>
              <a:t>)</a:t>
            </a:r>
            <a:endParaRPr lang="zh-CN" altLang="en-US" sz="2800" i="1" dirty="0">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126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1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标题 1"/>
          <p:cNvSpPr>
            <a:spLocks noGrp="1"/>
          </p:cNvSpPr>
          <p:nvPr>
            <p:ph type="title" idx="4294967295"/>
          </p:nvPr>
        </p:nvSpPr>
        <p:spPr>
          <a:xfrm>
            <a:off x="457200" y="274638"/>
            <a:ext cx="8229600" cy="922337"/>
          </a:xfrm>
        </p:spPr>
        <p:txBody>
          <a:bodyPr/>
          <a:lstStyle/>
          <a:p>
            <a:pPr algn="l"/>
            <a:r>
              <a:rPr lang="zh-CN" altLang="en-US" smtClean="0"/>
              <a:t>例题</a:t>
            </a:r>
          </a:p>
        </p:txBody>
      </p:sp>
      <p:sp>
        <p:nvSpPr>
          <p:cNvPr id="202754" name="Rectangle 8"/>
          <p:cNvSpPr>
            <a:spLocks noChangeArrowheads="1"/>
          </p:cNvSpPr>
          <p:nvPr/>
        </p:nvSpPr>
        <p:spPr bwMode="auto">
          <a:xfrm>
            <a:off x="395288" y="1268760"/>
            <a:ext cx="7820025" cy="857755"/>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800" dirty="0">
                <a:latin typeface="+mn-lt"/>
                <a:ea typeface="+mn-ea"/>
                <a:cs typeface="+mn-cs"/>
              </a:rPr>
              <a:t>求带权为</a:t>
            </a:r>
            <a:r>
              <a:rPr lang="en-US" altLang="zh-CN" sz="2800" dirty="0">
                <a:latin typeface="+mn-lt"/>
                <a:ea typeface="+mn-ea"/>
                <a:cs typeface="+mn-cs"/>
              </a:rPr>
              <a:t>1, 1, 2, 3, 4, 5</a:t>
            </a:r>
            <a:r>
              <a:rPr lang="zh-CN" altLang="en-US" sz="2800" dirty="0">
                <a:latin typeface="+mn-lt"/>
                <a:ea typeface="+mn-ea"/>
                <a:cs typeface="+mn-cs"/>
              </a:rPr>
              <a:t>的最</a:t>
            </a:r>
            <a:r>
              <a:rPr lang="zh-CN" altLang="en-US" sz="2800" dirty="0" smtClean="0">
                <a:latin typeface="+mn-lt"/>
                <a:ea typeface="+mn-ea"/>
                <a:cs typeface="+mn-cs"/>
              </a:rPr>
              <a:t>优二叉树</a:t>
            </a:r>
            <a:r>
              <a:rPr lang="zh-CN" altLang="en-US" sz="2800" dirty="0">
                <a:latin typeface="+mn-lt"/>
                <a:ea typeface="+mn-ea"/>
                <a:cs typeface="+mn-cs"/>
              </a:rPr>
              <a:t>。</a:t>
            </a:r>
            <a:endParaRPr lang="en-US" altLang="zh-CN" sz="2800" dirty="0">
              <a:latin typeface="+mn-lt"/>
              <a:ea typeface="+mn-ea"/>
              <a:cs typeface="+mn-cs"/>
            </a:endParaRPr>
          </a:p>
        </p:txBody>
      </p:sp>
      <p:pic>
        <p:nvPicPr>
          <p:cNvPr id="202755" name="Picture 9" descr="16-9"/>
          <p:cNvPicPr>
            <a:picLocks noChangeAspect="1" noChangeArrowheads="1"/>
          </p:cNvPicPr>
          <p:nvPr/>
        </p:nvPicPr>
        <p:blipFill>
          <a:blip r:embed="rId3"/>
          <a:srcRect/>
          <a:stretch>
            <a:fillRect/>
          </a:stretch>
        </p:blipFill>
        <p:spPr bwMode="auto">
          <a:xfrm>
            <a:off x="611188" y="2492375"/>
            <a:ext cx="8172450" cy="2738438"/>
          </a:xfrm>
          <a:prstGeom prst="rect">
            <a:avLst/>
          </a:prstGeom>
          <a:noFill/>
          <a:ln w="9525">
            <a:noFill/>
            <a:miter lim="800000"/>
            <a:headEnd/>
            <a:tailEnd/>
          </a:ln>
        </p:spPr>
      </p:pic>
      <p:sp>
        <p:nvSpPr>
          <p:cNvPr id="2" name="矩形 1"/>
          <p:cNvSpPr/>
          <p:nvPr/>
        </p:nvSpPr>
        <p:spPr>
          <a:xfrm>
            <a:off x="611188" y="5517232"/>
            <a:ext cx="5032147" cy="523220"/>
          </a:xfrm>
          <a:prstGeom prst="rect">
            <a:avLst/>
          </a:prstGeom>
          <a:blipFill dpi="0" rotWithShape="1">
            <a:blip r:embed="rId2"/>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800" dirty="0">
                <a:latin typeface="+mn-lt"/>
                <a:ea typeface="+mn-ea"/>
                <a:cs typeface="+mn-cs"/>
              </a:rPr>
              <a:t>解题过程由上图给出，</a:t>
            </a:r>
            <a:r>
              <a:rPr lang="en-US" altLang="zh-CN" sz="2800" dirty="0">
                <a:latin typeface="+mn-lt"/>
                <a:ea typeface="+mn-ea"/>
                <a:cs typeface="+mn-cs"/>
              </a:rPr>
              <a:t>W(T)=38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0" name="Title 1"/>
          <p:cNvSpPr>
            <a:spLocks noGrp="1"/>
          </p:cNvSpPr>
          <p:nvPr>
            <p:ph type="title" idx="4294967295"/>
          </p:nvPr>
        </p:nvSpPr>
        <p:spPr>
          <a:xfrm>
            <a:off x="611188" y="333375"/>
            <a:ext cx="6808787" cy="792163"/>
          </a:xfrm>
        </p:spPr>
        <p:txBody>
          <a:bodyPr/>
          <a:lstStyle/>
          <a:p>
            <a:pPr algn="l" eaLnBrk="1" hangingPunct="1"/>
            <a:r>
              <a:rPr lang="zh-CN" altLang="en-US" smtClean="0"/>
              <a:t>例题</a:t>
            </a:r>
          </a:p>
        </p:txBody>
      </p:sp>
      <p:pic>
        <p:nvPicPr>
          <p:cNvPr id="10" name="Picture 8"/>
          <p:cNvPicPr>
            <a:picLocks noChangeAspect="1" noChangeArrowheads="1"/>
          </p:cNvPicPr>
          <p:nvPr/>
        </p:nvPicPr>
        <p:blipFill>
          <a:blip r:embed="rId3"/>
          <a:srcRect/>
          <a:stretch>
            <a:fillRect/>
          </a:stretch>
        </p:blipFill>
        <p:spPr bwMode="auto">
          <a:xfrm>
            <a:off x="571500" y="3476625"/>
            <a:ext cx="1752600" cy="1604963"/>
          </a:xfrm>
          <a:prstGeom prst="rect">
            <a:avLst/>
          </a:prstGeom>
          <a:noFill/>
          <a:ln w="9525">
            <a:noFill/>
            <a:miter lim="800000"/>
            <a:headEnd/>
            <a:tailEnd/>
          </a:ln>
        </p:spPr>
      </p:pic>
      <p:pic>
        <p:nvPicPr>
          <p:cNvPr id="11" name="Picture 9"/>
          <p:cNvPicPr>
            <a:picLocks noChangeAspect="1" noChangeArrowheads="1"/>
          </p:cNvPicPr>
          <p:nvPr/>
        </p:nvPicPr>
        <p:blipFill>
          <a:blip r:embed="rId4"/>
          <a:srcRect/>
          <a:stretch>
            <a:fillRect/>
          </a:stretch>
        </p:blipFill>
        <p:spPr bwMode="auto">
          <a:xfrm>
            <a:off x="1368425" y="2684463"/>
            <a:ext cx="1116013" cy="1460500"/>
          </a:xfrm>
          <a:prstGeom prst="rect">
            <a:avLst/>
          </a:prstGeom>
          <a:noFill/>
          <a:ln w="9525">
            <a:noFill/>
            <a:miter lim="800000"/>
            <a:headEnd/>
            <a:tailEnd/>
          </a:ln>
        </p:spPr>
      </p:pic>
      <p:pic>
        <p:nvPicPr>
          <p:cNvPr id="12" name="Picture 10"/>
          <p:cNvPicPr>
            <a:picLocks noChangeAspect="1" noChangeArrowheads="1"/>
          </p:cNvPicPr>
          <p:nvPr/>
        </p:nvPicPr>
        <p:blipFill>
          <a:blip r:embed="rId5"/>
          <a:srcRect/>
          <a:stretch>
            <a:fillRect/>
          </a:stretch>
        </p:blipFill>
        <p:spPr bwMode="auto">
          <a:xfrm>
            <a:off x="2771775" y="2684463"/>
            <a:ext cx="1325563" cy="1524000"/>
          </a:xfrm>
          <a:prstGeom prst="rect">
            <a:avLst/>
          </a:prstGeom>
          <a:noFill/>
          <a:ln w="9525">
            <a:noFill/>
            <a:miter lim="800000"/>
            <a:headEnd/>
            <a:tailEnd/>
          </a:ln>
        </p:spPr>
      </p:pic>
      <p:pic>
        <p:nvPicPr>
          <p:cNvPr id="13" name="Picture 11"/>
          <p:cNvPicPr>
            <a:picLocks noChangeAspect="1" noChangeArrowheads="1"/>
          </p:cNvPicPr>
          <p:nvPr/>
        </p:nvPicPr>
        <p:blipFill>
          <a:blip r:embed="rId6"/>
          <a:srcRect/>
          <a:stretch>
            <a:fillRect/>
          </a:stretch>
        </p:blipFill>
        <p:spPr bwMode="auto">
          <a:xfrm>
            <a:off x="1828800" y="1654175"/>
            <a:ext cx="1524000" cy="1520825"/>
          </a:xfrm>
          <a:prstGeom prst="rect">
            <a:avLst/>
          </a:prstGeom>
          <a:noFill/>
          <a:ln w="9525">
            <a:noFill/>
            <a:miter lim="800000"/>
            <a:headEnd/>
            <a:tailEnd/>
          </a:ln>
        </p:spPr>
      </p:pic>
      <p:sp>
        <p:nvSpPr>
          <p:cNvPr id="14" name="Text Box 12"/>
          <p:cNvSpPr txBox="1">
            <a:spLocks noChangeArrowheads="1"/>
          </p:cNvSpPr>
          <p:nvPr/>
        </p:nvSpPr>
        <p:spPr bwMode="auto">
          <a:xfrm>
            <a:off x="427038" y="2047875"/>
            <a:ext cx="895350" cy="519113"/>
          </a:xfrm>
          <a:prstGeom prst="rect">
            <a:avLst/>
          </a:prstGeom>
          <a:noFill/>
          <a:ln w="9525">
            <a:noFill/>
            <a:miter lim="800000"/>
            <a:headEnd/>
            <a:tailEnd/>
          </a:ln>
        </p:spPr>
        <p:txBody>
          <a:bodyPr wrap="none">
            <a:spAutoFit/>
          </a:bodyPr>
          <a:lstStyle/>
          <a:p>
            <a:r>
              <a:rPr kumimoji="1" lang="zh-CN" altLang="en-US" sz="2800">
                <a:solidFill>
                  <a:schemeClr val="tx2"/>
                </a:solidFill>
                <a:latin typeface="Times New Roman" pitchFamily="18" charset="0"/>
                <a:ea typeface="楷体" pitchFamily="49" charset="-122"/>
                <a:cs typeface="楷体_GB2312"/>
              </a:rPr>
              <a:t>解：</a:t>
            </a:r>
          </a:p>
        </p:txBody>
      </p:sp>
      <p:graphicFrame>
        <p:nvGraphicFramePr>
          <p:cNvPr id="15" name="Object 12"/>
          <p:cNvGraphicFramePr>
            <a:graphicFrameLocks noChangeAspect="1"/>
          </p:cNvGraphicFramePr>
          <p:nvPr/>
        </p:nvGraphicFramePr>
        <p:xfrm>
          <a:off x="609600" y="5059363"/>
          <a:ext cx="5778500" cy="504825"/>
        </p:xfrm>
        <a:graphic>
          <a:graphicData uri="http://schemas.openxmlformats.org/presentationml/2006/ole">
            <mc:AlternateContent xmlns:mc="http://schemas.openxmlformats.org/markup-compatibility/2006">
              <mc:Choice xmlns:v="urn:schemas-microsoft-com:vml" Requires="v">
                <p:oleObj spid="_x0000_s182344" name="Equation" r:id="rId7" imgW="2311400" imgH="203200" progId="">
                  <p:embed/>
                </p:oleObj>
              </mc:Choice>
              <mc:Fallback>
                <p:oleObj name="Equation" r:id="rId7" imgW="2311400" imgH="203200" progId="">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059363"/>
                        <a:ext cx="57785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4"/>
          <p:cNvGrpSpPr>
            <a:grpSpLocks/>
          </p:cNvGrpSpPr>
          <p:nvPr/>
        </p:nvGrpSpPr>
        <p:grpSpPr bwMode="auto">
          <a:xfrm>
            <a:off x="4343400" y="2047875"/>
            <a:ext cx="3740150" cy="2498725"/>
            <a:chOff x="2736" y="1228"/>
            <a:chExt cx="2356" cy="1574"/>
          </a:xfrm>
        </p:grpSpPr>
        <p:sp>
          <p:nvSpPr>
            <p:cNvPr id="182302" name="Text Box 15"/>
            <p:cNvSpPr txBox="1">
              <a:spLocks noChangeArrowheads="1"/>
            </p:cNvSpPr>
            <p:nvPr/>
          </p:nvSpPr>
          <p:spPr bwMode="auto">
            <a:xfrm>
              <a:off x="2736" y="1228"/>
              <a:ext cx="564" cy="327"/>
            </a:xfrm>
            <a:prstGeom prst="rect">
              <a:avLst/>
            </a:prstGeom>
            <a:noFill/>
            <a:ln w="9525">
              <a:noFill/>
              <a:miter lim="800000"/>
              <a:headEnd/>
              <a:tailEnd/>
            </a:ln>
          </p:spPr>
          <p:txBody>
            <a:bodyPr wrap="none">
              <a:spAutoFit/>
            </a:bodyPr>
            <a:lstStyle/>
            <a:p>
              <a:r>
                <a:rPr kumimoji="1" lang="zh-CN" altLang="en-US" sz="2800">
                  <a:latin typeface="Times New Roman" pitchFamily="18" charset="0"/>
                  <a:ea typeface="楷体" pitchFamily="49" charset="-122"/>
                  <a:cs typeface="楷体_GB2312"/>
                </a:rPr>
                <a:t>其实</a:t>
              </a:r>
            </a:p>
          </p:txBody>
        </p:sp>
        <p:graphicFrame>
          <p:nvGraphicFramePr>
            <p:cNvPr id="182285" name="Object 13"/>
            <p:cNvGraphicFramePr>
              <a:graphicFrameLocks noChangeAspect="1"/>
            </p:cNvGraphicFramePr>
            <p:nvPr/>
          </p:nvGraphicFramePr>
          <p:xfrm>
            <a:off x="3240" y="1284"/>
            <a:ext cx="600" cy="316"/>
          </p:xfrm>
          <a:graphic>
            <a:graphicData uri="http://schemas.openxmlformats.org/presentationml/2006/ole">
              <mc:AlternateContent xmlns:mc="http://schemas.openxmlformats.org/markup-compatibility/2006">
                <mc:Choice xmlns:v="urn:schemas-microsoft-com:vml" Requires="v">
                  <p:oleObj spid="_x0000_s182345" name="Equation" r:id="rId9" imgW="380835" imgH="203112" progId="">
                    <p:embed/>
                  </p:oleObj>
                </mc:Choice>
                <mc:Fallback>
                  <p:oleObj name="Equation" r:id="rId9" imgW="380835" imgH="203112" progId="">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0" y="1284"/>
                          <a:ext cx="600"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303" name="Text Box 17"/>
            <p:cNvSpPr txBox="1">
              <a:spLocks noChangeArrowheads="1"/>
            </p:cNvSpPr>
            <p:nvPr/>
          </p:nvSpPr>
          <p:spPr bwMode="auto">
            <a:xfrm>
              <a:off x="3792" y="1240"/>
              <a:ext cx="564" cy="327"/>
            </a:xfrm>
            <a:prstGeom prst="rect">
              <a:avLst/>
            </a:prstGeom>
            <a:noFill/>
            <a:ln w="9525">
              <a:noFill/>
              <a:miter lim="800000"/>
              <a:headEnd/>
              <a:tailEnd/>
            </a:ln>
          </p:spPr>
          <p:txBody>
            <a:bodyPr wrap="none">
              <a:spAutoFit/>
            </a:bodyPr>
            <a:lstStyle/>
            <a:p>
              <a:r>
                <a:rPr kumimoji="1" lang="zh-CN" altLang="en-US" sz="2800">
                  <a:latin typeface="Times New Roman" pitchFamily="18" charset="0"/>
                  <a:ea typeface="楷体" pitchFamily="49" charset="-122"/>
                  <a:cs typeface="楷体_GB2312"/>
                </a:rPr>
                <a:t>等于</a:t>
              </a:r>
            </a:p>
          </p:txBody>
        </p:sp>
        <p:graphicFrame>
          <p:nvGraphicFramePr>
            <p:cNvPr id="182286" name="Object 14"/>
            <p:cNvGraphicFramePr>
              <a:graphicFrameLocks noChangeAspect="1"/>
            </p:cNvGraphicFramePr>
            <p:nvPr/>
          </p:nvGraphicFramePr>
          <p:xfrm>
            <a:off x="4272" y="1296"/>
            <a:ext cx="220" cy="257"/>
          </p:xfrm>
          <a:graphic>
            <a:graphicData uri="http://schemas.openxmlformats.org/presentationml/2006/ole">
              <mc:AlternateContent xmlns:mc="http://schemas.openxmlformats.org/markup-compatibility/2006">
                <mc:Choice xmlns:v="urn:schemas-microsoft-com:vml" Requires="v">
                  <p:oleObj spid="_x0000_s182346" name="Equation" r:id="rId11" imgW="139579" imgH="164957" progId="">
                    <p:embed/>
                  </p:oleObj>
                </mc:Choice>
                <mc:Fallback>
                  <p:oleObj name="Equation" r:id="rId11" imgW="139579" imgH="164957" progId="">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2" y="1296"/>
                          <a:ext cx="220"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304" name="Text Box 19"/>
            <p:cNvSpPr txBox="1">
              <a:spLocks noChangeArrowheads="1"/>
            </p:cNvSpPr>
            <p:nvPr/>
          </p:nvSpPr>
          <p:spPr bwMode="auto">
            <a:xfrm>
              <a:off x="4454" y="1240"/>
              <a:ext cx="341" cy="327"/>
            </a:xfrm>
            <a:prstGeom prst="rect">
              <a:avLst/>
            </a:prstGeom>
            <a:noFill/>
            <a:ln w="9525">
              <a:noFill/>
              <a:miter lim="800000"/>
              <a:headEnd/>
              <a:tailEnd/>
            </a:ln>
          </p:spPr>
          <p:txBody>
            <a:bodyPr wrap="none">
              <a:spAutoFit/>
            </a:bodyPr>
            <a:lstStyle/>
            <a:p>
              <a:r>
                <a:rPr kumimoji="1" lang="zh-CN" altLang="en-US" sz="2800">
                  <a:latin typeface="Times New Roman" pitchFamily="18" charset="0"/>
                  <a:ea typeface="楷体" pitchFamily="49" charset="-122"/>
                  <a:cs typeface="楷体_GB2312"/>
                </a:rPr>
                <a:t>的</a:t>
              </a:r>
            </a:p>
          </p:txBody>
        </p:sp>
        <p:sp>
          <p:nvSpPr>
            <p:cNvPr id="182305" name="Text Box 20"/>
            <p:cNvSpPr txBox="1">
              <a:spLocks noChangeArrowheads="1"/>
            </p:cNvSpPr>
            <p:nvPr/>
          </p:nvSpPr>
          <p:spPr bwMode="auto">
            <a:xfrm>
              <a:off x="2736" y="1680"/>
              <a:ext cx="2356" cy="327"/>
            </a:xfrm>
            <a:prstGeom prst="rect">
              <a:avLst/>
            </a:prstGeom>
            <a:noFill/>
            <a:ln w="9525">
              <a:noFill/>
              <a:miter lim="800000"/>
              <a:headEnd/>
              <a:tailEnd/>
            </a:ln>
          </p:spPr>
          <p:txBody>
            <a:bodyPr wrap="none">
              <a:spAutoFit/>
            </a:bodyPr>
            <a:lstStyle/>
            <a:p>
              <a:r>
                <a:rPr kumimoji="1" lang="zh-CN" altLang="en-US" sz="2800" dirty="0">
                  <a:latin typeface="Times New Roman" pitchFamily="18" charset="0"/>
                  <a:ea typeface="楷体" pitchFamily="49" charset="-122"/>
                  <a:cs typeface="楷体_GB2312"/>
                </a:rPr>
                <a:t>各分支点的权之和，即</a:t>
              </a:r>
            </a:p>
          </p:txBody>
        </p:sp>
        <p:graphicFrame>
          <p:nvGraphicFramePr>
            <p:cNvPr id="182287" name="Object 15"/>
            <p:cNvGraphicFramePr>
              <a:graphicFrameLocks noChangeAspect="1"/>
            </p:cNvGraphicFramePr>
            <p:nvPr/>
          </p:nvGraphicFramePr>
          <p:xfrm>
            <a:off x="2832" y="2179"/>
            <a:ext cx="2120" cy="317"/>
          </p:xfrm>
          <a:graphic>
            <a:graphicData uri="http://schemas.openxmlformats.org/presentationml/2006/ole">
              <mc:AlternateContent xmlns:mc="http://schemas.openxmlformats.org/markup-compatibility/2006">
                <mc:Choice xmlns:v="urn:schemas-microsoft-com:vml" Requires="v">
                  <p:oleObj spid="_x0000_s182347" name="Equation" r:id="rId13" imgW="1346200" imgH="203200" progId="">
                    <p:embed/>
                  </p:oleObj>
                </mc:Choice>
                <mc:Fallback>
                  <p:oleObj name="Equation" r:id="rId13" imgW="1346200" imgH="203200" progId="">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2" y="2179"/>
                          <a:ext cx="2120" cy="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288" name="Object 16"/>
            <p:cNvGraphicFramePr>
              <a:graphicFrameLocks noChangeAspect="1"/>
            </p:cNvGraphicFramePr>
            <p:nvPr/>
          </p:nvGraphicFramePr>
          <p:xfrm>
            <a:off x="3436" y="2544"/>
            <a:ext cx="500" cy="258"/>
          </p:xfrm>
          <a:graphic>
            <a:graphicData uri="http://schemas.openxmlformats.org/presentationml/2006/ole">
              <mc:AlternateContent xmlns:mc="http://schemas.openxmlformats.org/markup-compatibility/2006">
                <mc:Choice xmlns:v="urn:schemas-microsoft-com:vml" Requires="v">
                  <p:oleObj spid="_x0000_s182348" name="Equation" r:id="rId15" imgW="317087" imgH="164885" progId="">
                    <p:embed/>
                  </p:oleObj>
                </mc:Choice>
                <mc:Fallback>
                  <p:oleObj name="Equation" r:id="rId15" imgW="317087" imgH="164885" progId="">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36" y="2544"/>
                          <a:ext cx="500" cy="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0"/>
          <p:cNvGrpSpPr>
            <a:grpSpLocks/>
          </p:cNvGrpSpPr>
          <p:nvPr/>
        </p:nvGrpSpPr>
        <p:grpSpPr bwMode="auto">
          <a:xfrm>
            <a:off x="511175" y="5573713"/>
            <a:ext cx="7300913" cy="998537"/>
            <a:chOff x="269" y="3300"/>
            <a:chExt cx="4599" cy="629"/>
          </a:xfrm>
        </p:grpSpPr>
        <p:sp>
          <p:nvSpPr>
            <p:cNvPr id="182299" name="Text Box 26"/>
            <p:cNvSpPr txBox="1">
              <a:spLocks noChangeArrowheads="1"/>
            </p:cNvSpPr>
            <p:nvPr/>
          </p:nvSpPr>
          <p:spPr bwMode="auto">
            <a:xfrm>
              <a:off x="269" y="3300"/>
              <a:ext cx="2356" cy="327"/>
            </a:xfrm>
            <a:prstGeom prst="rect">
              <a:avLst/>
            </a:prstGeom>
            <a:noFill/>
            <a:ln w="9525">
              <a:noFill/>
              <a:miter lim="800000"/>
              <a:headEnd/>
              <a:tailEnd/>
            </a:ln>
          </p:spPr>
          <p:txBody>
            <a:bodyPr wrap="none">
              <a:spAutoFit/>
            </a:bodyPr>
            <a:lstStyle/>
            <a:p>
              <a:r>
                <a:rPr kumimoji="1" lang="zh-CN" altLang="en-US" sz="2800">
                  <a:latin typeface="Times New Roman" pitchFamily="18" charset="0"/>
                  <a:ea typeface="楷体" pitchFamily="49" charset="-122"/>
                  <a:cs typeface="楷体_GB2312"/>
                </a:rPr>
                <a:t>最优树是不唯一的，但</a:t>
              </a:r>
            </a:p>
          </p:txBody>
        </p:sp>
        <p:graphicFrame>
          <p:nvGraphicFramePr>
            <p:cNvPr id="182289" name="Object 17"/>
            <p:cNvGraphicFramePr>
              <a:graphicFrameLocks noChangeAspect="1"/>
            </p:cNvGraphicFramePr>
            <p:nvPr/>
          </p:nvGraphicFramePr>
          <p:xfrm>
            <a:off x="2544" y="3348"/>
            <a:ext cx="920" cy="317"/>
          </p:xfrm>
          <a:graphic>
            <a:graphicData uri="http://schemas.openxmlformats.org/presentationml/2006/ole">
              <mc:AlternateContent xmlns:mc="http://schemas.openxmlformats.org/markup-compatibility/2006">
                <mc:Choice xmlns:v="urn:schemas-microsoft-com:vml" Requires="v">
                  <p:oleObj spid="_x0000_s182349" name="Equation" r:id="rId17" imgW="583947" imgH="203112" progId="">
                    <p:embed/>
                  </p:oleObj>
                </mc:Choice>
                <mc:Fallback>
                  <p:oleObj name="Equation" r:id="rId17" imgW="583947" imgH="203112" progId="">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44" y="3348"/>
                          <a:ext cx="920" cy="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300" name="Text Box 28"/>
            <p:cNvSpPr txBox="1">
              <a:spLocks noChangeArrowheads="1"/>
            </p:cNvSpPr>
            <p:nvPr/>
          </p:nvSpPr>
          <p:spPr bwMode="auto">
            <a:xfrm>
              <a:off x="3408" y="3300"/>
              <a:ext cx="1460" cy="327"/>
            </a:xfrm>
            <a:prstGeom prst="rect">
              <a:avLst/>
            </a:prstGeom>
            <a:noFill/>
            <a:ln w="9525">
              <a:noFill/>
              <a:miter lim="800000"/>
              <a:headEnd/>
              <a:tailEnd/>
            </a:ln>
          </p:spPr>
          <p:txBody>
            <a:bodyPr wrap="none">
              <a:spAutoFit/>
            </a:bodyPr>
            <a:lstStyle/>
            <a:p>
              <a:r>
                <a:rPr kumimoji="1" lang="zh-CN" altLang="en-US" sz="2800">
                  <a:latin typeface="Times New Roman" pitchFamily="18" charset="0"/>
                  <a:ea typeface="楷体" pitchFamily="49" charset="-122"/>
                  <a:cs typeface="楷体_GB2312"/>
                </a:rPr>
                <a:t>算法得到的树</a:t>
              </a:r>
            </a:p>
          </p:txBody>
        </p:sp>
        <p:sp>
          <p:nvSpPr>
            <p:cNvPr id="182301" name="Text Box 29"/>
            <p:cNvSpPr txBox="1">
              <a:spLocks noChangeArrowheads="1"/>
            </p:cNvSpPr>
            <p:nvPr/>
          </p:nvSpPr>
          <p:spPr bwMode="auto">
            <a:xfrm>
              <a:off x="269" y="3602"/>
              <a:ext cx="1684" cy="327"/>
            </a:xfrm>
            <a:prstGeom prst="rect">
              <a:avLst/>
            </a:prstGeom>
            <a:noFill/>
            <a:ln w="9525">
              <a:noFill/>
              <a:miter lim="800000"/>
              <a:headEnd/>
              <a:tailEnd/>
            </a:ln>
          </p:spPr>
          <p:txBody>
            <a:bodyPr wrap="none">
              <a:spAutoFit/>
            </a:bodyPr>
            <a:lstStyle/>
            <a:p>
              <a:r>
                <a:rPr kumimoji="1" lang="zh-CN" altLang="en-US" sz="2800">
                  <a:latin typeface="Times New Roman" pitchFamily="18" charset="0"/>
                  <a:ea typeface="楷体" pitchFamily="49" charset="-122"/>
                  <a:cs typeface="楷体_GB2312"/>
                </a:rPr>
                <a:t>一定是最优树。</a:t>
              </a:r>
            </a:p>
          </p:txBody>
        </p:sp>
      </p:grpSp>
      <p:sp>
        <p:nvSpPr>
          <p:cNvPr id="2" name="矩形 1"/>
          <p:cNvSpPr/>
          <p:nvPr/>
        </p:nvSpPr>
        <p:spPr>
          <a:xfrm>
            <a:off x="397991" y="1299089"/>
            <a:ext cx="6258445" cy="523220"/>
          </a:xfrm>
          <a:prstGeom prst="rect">
            <a:avLst/>
          </a:prstGeom>
          <a:blipFill dpi="0" rotWithShape="1">
            <a:blip r:embed="rId19"/>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p>
            <a:pPr fontAlgn="auto">
              <a:spcBef>
                <a:spcPts val="0"/>
              </a:spcBef>
              <a:spcAft>
                <a:spcPts val="0"/>
              </a:spcAft>
            </a:pPr>
            <a:r>
              <a:rPr lang="zh-CN" altLang="en-US" sz="2800" dirty="0">
                <a:latin typeface="+mn-lt"/>
                <a:ea typeface="+mn-ea"/>
                <a:cs typeface="+mn-cs"/>
              </a:rPr>
              <a:t>求带权</a:t>
            </a:r>
            <a:r>
              <a:rPr lang="en-US" altLang="zh-CN" sz="2800" dirty="0">
                <a:latin typeface="+mn-lt"/>
                <a:ea typeface="+mn-ea"/>
                <a:cs typeface="+mn-cs"/>
              </a:rPr>
              <a:t>1,3,4,5,6</a:t>
            </a:r>
            <a:r>
              <a:rPr lang="zh-CN" altLang="en-US" sz="2800" dirty="0">
                <a:latin typeface="+mn-lt"/>
                <a:ea typeface="+mn-ea"/>
                <a:cs typeface="+mn-cs"/>
              </a:rPr>
              <a:t>的最优</a:t>
            </a:r>
            <a:r>
              <a:rPr lang="en-US" altLang="zh-CN" sz="2800" dirty="0">
                <a:latin typeface="+mn-lt"/>
                <a:ea typeface="+mn-ea"/>
                <a:cs typeface="+mn-cs"/>
              </a:rPr>
              <a:t>2</a:t>
            </a:r>
            <a:r>
              <a:rPr lang="zh-CN" altLang="en-US" sz="2800" dirty="0">
                <a:latin typeface="+mn-lt"/>
                <a:ea typeface="+mn-ea"/>
                <a:cs typeface="+mn-cs"/>
              </a:rPr>
              <a:t>叉树</a:t>
            </a:r>
            <a:r>
              <a:rPr lang="en-US" altLang="zh-CN" sz="2800" i="1" dirty="0">
                <a:latin typeface="+mn-lt"/>
                <a:ea typeface="+mn-ea"/>
                <a:cs typeface="+mn-cs"/>
              </a:rPr>
              <a:t>T</a:t>
            </a:r>
            <a:r>
              <a:rPr lang="zh-CN" altLang="en-US" sz="2800" dirty="0">
                <a:latin typeface="+mn-lt"/>
                <a:ea typeface="+mn-ea"/>
                <a:cs typeface="+mn-cs"/>
              </a:rPr>
              <a:t>及</a:t>
            </a:r>
            <a:r>
              <a:rPr lang="en-US" altLang="zh-CN" sz="2800" i="1" dirty="0" smtClean="0">
                <a:latin typeface="+mn-lt"/>
                <a:ea typeface="+mn-ea"/>
                <a:cs typeface="+mn-cs"/>
              </a:rPr>
              <a:t>W(T)</a:t>
            </a:r>
            <a:endParaRPr lang="zh-CN" altLang="en-US" sz="2800" i="1" dirty="0">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18" name="Text Box 3"/>
          <p:cNvSpPr txBox="1">
            <a:spLocks noChangeArrowheads="1"/>
          </p:cNvSpPr>
          <p:nvPr/>
        </p:nvSpPr>
        <p:spPr bwMode="auto">
          <a:xfrm>
            <a:off x="495300" y="1228725"/>
            <a:ext cx="5341527" cy="523220"/>
          </a:xfrm>
          <a:prstGeom prst="rect">
            <a:avLst/>
          </a:prstGeom>
          <a:blipFill dpi="0" rotWithShape="1">
            <a:blip r:embed="rId3"/>
            <a:srcRect/>
            <a:tile tx="0" ty="0" sx="100000" sy="100000" flip="none" algn="tl"/>
          </a:blipFill>
          <a:ln w="9525">
            <a:solidFill>
              <a:srgbClr val="C0C0C0"/>
            </a:solidFill>
            <a:miter lim="800000"/>
            <a:headEnd/>
            <a:tailEnd/>
          </a:ln>
          <a:effectLst>
            <a:outerShdw blurRad="63500" dist="63500" dir="2700000" algn="ctr" rotWithShape="0">
              <a:schemeClr val="tx1">
                <a:lumMod val="75000"/>
                <a:lumOff val="25000"/>
              </a:schemeClr>
            </a:outerShdw>
          </a:effectLst>
        </p:spPr>
        <p:txBody>
          <a:bodyPr wrap="none" anchor="ctr"/>
          <a:lstStyle>
            <a:defPPr>
              <a:defRPr lang="zh-CN"/>
            </a:defPPr>
            <a:lvl1pPr fontAlgn="auto">
              <a:spcBef>
                <a:spcPts val="0"/>
              </a:spcBef>
              <a:spcAft>
                <a:spcPts val="0"/>
              </a:spcAft>
              <a:defRPr sz="2800">
                <a:latin typeface="+mn-lt"/>
                <a:ea typeface="+mn-ea"/>
                <a:cs typeface="+mn-cs"/>
              </a:defRPr>
            </a:lvl1pPr>
          </a:lstStyle>
          <a:p>
            <a:r>
              <a:rPr lang="zh-CN" altLang="en-US" dirty="0"/>
              <a:t>求带权为</a:t>
            </a:r>
            <a:r>
              <a:rPr lang="en-US" altLang="zh-CN" dirty="0"/>
              <a:t>2,3,5,7,8,9</a:t>
            </a:r>
            <a:r>
              <a:rPr lang="zh-CN" altLang="en-US" dirty="0"/>
              <a:t>的最优</a:t>
            </a:r>
            <a:r>
              <a:rPr lang="en-US" altLang="zh-CN" dirty="0"/>
              <a:t>2</a:t>
            </a:r>
            <a:r>
              <a:rPr lang="zh-CN" altLang="en-US" dirty="0"/>
              <a:t>叉树</a:t>
            </a:r>
            <a:r>
              <a:rPr lang="en-US" altLang="zh-CN" dirty="0"/>
              <a:t>T</a:t>
            </a:r>
          </a:p>
        </p:txBody>
      </p:sp>
      <p:pic>
        <p:nvPicPr>
          <p:cNvPr id="5" name="Picture 6"/>
          <p:cNvPicPr>
            <a:picLocks noChangeAspect="1" noChangeArrowheads="1"/>
          </p:cNvPicPr>
          <p:nvPr/>
        </p:nvPicPr>
        <p:blipFill>
          <a:blip r:embed="rId4"/>
          <a:srcRect/>
          <a:stretch>
            <a:fillRect/>
          </a:stretch>
        </p:blipFill>
        <p:spPr bwMode="auto">
          <a:xfrm>
            <a:off x="647700" y="4518025"/>
            <a:ext cx="1752600" cy="1485900"/>
          </a:xfrm>
          <a:prstGeom prst="rect">
            <a:avLst/>
          </a:prstGeom>
          <a:noFill/>
          <a:ln w="9525">
            <a:noFill/>
            <a:miter lim="800000"/>
            <a:headEnd/>
            <a:tailEnd/>
          </a:ln>
        </p:spPr>
      </p:pic>
      <p:pic>
        <p:nvPicPr>
          <p:cNvPr id="6" name="Picture 7"/>
          <p:cNvPicPr>
            <a:picLocks noChangeAspect="1" noChangeArrowheads="1"/>
          </p:cNvPicPr>
          <p:nvPr/>
        </p:nvPicPr>
        <p:blipFill>
          <a:blip r:embed="rId5"/>
          <a:srcRect/>
          <a:stretch>
            <a:fillRect/>
          </a:stretch>
        </p:blipFill>
        <p:spPr bwMode="auto">
          <a:xfrm>
            <a:off x="1504950" y="3571875"/>
            <a:ext cx="1377950" cy="1517650"/>
          </a:xfrm>
          <a:prstGeom prst="rect">
            <a:avLst/>
          </a:prstGeom>
          <a:noFill/>
          <a:ln w="9525">
            <a:noFill/>
            <a:miter lim="800000"/>
            <a:headEnd/>
            <a:tailEnd/>
          </a:ln>
        </p:spPr>
      </p:pic>
      <p:pic>
        <p:nvPicPr>
          <p:cNvPr id="7" name="Picture 8"/>
          <p:cNvPicPr>
            <a:picLocks noChangeAspect="1" noChangeArrowheads="1"/>
          </p:cNvPicPr>
          <p:nvPr/>
        </p:nvPicPr>
        <p:blipFill>
          <a:blip r:embed="rId6"/>
          <a:srcRect/>
          <a:stretch>
            <a:fillRect/>
          </a:stretch>
        </p:blipFill>
        <p:spPr bwMode="auto">
          <a:xfrm>
            <a:off x="2011363" y="2752725"/>
            <a:ext cx="1360487" cy="1524000"/>
          </a:xfrm>
          <a:prstGeom prst="rect">
            <a:avLst/>
          </a:prstGeom>
          <a:noFill/>
          <a:ln w="9525">
            <a:noFill/>
            <a:miter lim="800000"/>
            <a:headEnd/>
            <a:tailEnd/>
          </a:ln>
        </p:spPr>
      </p:pic>
      <p:pic>
        <p:nvPicPr>
          <p:cNvPr id="8" name="Picture 9"/>
          <p:cNvPicPr>
            <a:picLocks noChangeAspect="1" noChangeArrowheads="1"/>
          </p:cNvPicPr>
          <p:nvPr/>
        </p:nvPicPr>
        <p:blipFill>
          <a:blip r:embed="rId7"/>
          <a:srcRect/>
          <a:stretch>
            <a:fillRect/>
          </a:stretch>
        </p:blipFill>
        <p:spPr bwMode="auto">
          <a:xfrm>
            <a:off x="3448050" y="2809875"/>
            <a:ext cx="1504950" cy="1431925"/>
          </a:xfrm>
          <a:prstGeom prst="rect">
            <a:avLst/>
          </a:prstGeom>
          <a:noFill/>
          <a:ln w="9525">
            <a:noFill/>
            <a:miter lim="800000"/>
            <a:headEnd/>
            <a:tailEnd/>
          </a:ln>
        </p:spPr>
      </p:pic>
      <p:pic>
        <p:nvPicPr>
          <p:cNvPr id="9" name="Picture 10"/>
          <p:cNvPicPr>
            <a:picLocks noChangeAspect="1" noChangeArrowheads="1"/>
          </p:cNvPicPr>
          <p:nvPr/>
        </p:nvPicPr>
        <p:blipFill>
          <a:blip r:embed="rId8"/>
          <a:srcRect/>
          <a:stretch>
            <a:fillRect/>
          </a:stretch>
        </p:blipFill>
        <p:spPr bwMode="auto">
          <a:xfrm>
            <a:off x="2571750" y="1682750"/>
            <a:ext cx="1676400" cy="1649413"/>
          </a:xfrm>
          <a:prstGeom prst="rect">
            <a:avLst/>
          </a:prstGeom>
          <a:noFill/>
          <a:ln w="9525">
            <a:noFill/>
            <a:miter lim="800000"/>
            <a:headEnd/>
            <a:tailEnd/>
          </a:ln>
        </p:spPr>
      </p:pic>
      <p:sp>
        <p:nvSpPr>
          <p:cNvPr id="10" name="Text Box 11"/>
          <p:cNvSpPr txBox="1">
            <a:spLocks noChangeArrowheads="1"/>
          </p:cNvSpPr>
          <p:nvPr/>
        </p:nvSpPr>
        <p:spPr bwMode="auto">
          <a:xfrm>
            <a:off x="495300" y="1933575"/>
            <a:ext cx="898525" cy="519113"/>
          </a:xfrm>
          <a:prstGeom prst="rect">
            <a:avLst/>
          </a:prstGeom>
          <a:noFill/>
          <a:ln w="9525">
            <a:noFill/>
            <a:miter lim="800000"/>
            <a:headEnd/>
            <a:tailEnd/>
          </a:ln>
        </p:spPr>
        <p:txBody>
          <a:bodyPr wrap="none">
            <a:spAutoFit/>
          </a:bodyPr>
          <a:lstStyle/>
          <a:p>
            <a:r>
              <a:rPr kumimoji="1" lang="zh-CN" altLang="en-US" sz="2800" b="1">
                <a:solidFill>
                  <a:schemeClr val="tx2"/>
                </a:solidFill>
                <a:latin typeface="宋体" pitchFamily="2" charset="-122"/>
                <a:ea typeface="楷体_GB2312"/>
                <a:cs typeface="楷体_GB2312"/>
              </a:rPr>
              <a:t>解：</a:t>
            </a:r>
          </a:p>
        </p:txBody>
      </p:sp>
      <p:grpSp>
        <p:nvGrpSpPr>
          <p:cNvPr id="2" name="Group 12"/>
          <p:cNvGrpSpPr>
            <a:grpSpLocks/>
          </p:cNvGrpSpPr>
          <p:nvPr/>
        </p:nvGrpSpPr>
        <p:grpSpPr bwMode="auto">
          <a:xfrm>
            <a:off x="495300" y="5929313"/>
            <a:ext cx="5746750" cy="571500"/>
            <a:chOff x="312" y="3432"/>
            <a:chExt cx="3620" cy="360"/>
          </a:xfrm>
        </p:grpSpPr>
        <p:graphicFrame>
          <p:nvGraphicFramePr>
            <p:cNvPr id="183308" name="Object 12"/>
            <p:cNvGraphicFramePr>
              <a:graphicFrameLocks noChangeAspect="1"/>
            </p:cNvGraphicFramePr>
            <p:nvPr/>
          </p:nvGraphicFramePr>
          <p:xfrm>
            <a:off x="672" y="3475"/>
            <a:ext cx="3260" cy="317"/>
          </p:xfrm>
          <a:graphic>
            <a:graphicData uri="http://schemas.openxmlformats.org/presentationml/2006/ole">
              <mc:AlternateContent xmlns:mc="http://schemas.openxmlformats.org/markup-compatibility/2006">
                <mc:Choice xmlns:v="urn:schemas-microsoft-com:vml" Requires="v">
                  <p:oleObj spid="_x0000_s183408" name="Equation" r:id="rId9" imgW="2070100" imgH="203200" progId="">
                    <p:embed/>
                  </p:oleObj>
                </mc:Choice>
                <mc:Fallback>
                  <p:oleObj name="Equation" r:id="rId9" imgW="2070100" imgH="203200" progId="">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 y="3475"/>
                          <a:ext cx="3260" cy="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57" name="Text Box 14"/>
            <p:cNvSpPr txBox="1">
              <a:spLocks noChangeArrowheads="1"/>
            </p:cNvSpPr>
            <p:nvPr/>
          </p:nvSpPr>
          <p:spPr bwMode="auto">
            <a:xfrm>
              <a:off x="312" y="3432"/>
              <a:ext cx="456" cy="330"/>
            </a:xfrm>
            <a:prstGeom prst="rect">
              <a:avLst/>
            </a:prstGeom>
            <a:noFill/>
            <a:ln w="9525">
              <a:noFill/>
              <a:miter lim="800000"/>
              <a:headEnd/>
              <a:tailEnd/>
            </a:ln>
          </p:spPr>
          <p:txBody>
            <a:bodyPr wrap="none">
              <a:spAutoFit/>
            </a:bodyPr>
            <a:lstStyle/>
            <a:p>
              <a:pPr>
                <a:defRPr/>
              </a:pPr>
              <a:r>
                <a:rPr kumimoji="1" lang="en-US" altLang="zh-CN" sz="2800" b="1">
                  <a:latin typeface="+mn-ea"/>
                  <a:ea typeface="+mn-ea"/>
                  <a:cs typeface="+mn-cs"/>
                </a:rPr>
                <a:t>(2)</a:t>
              </a:r>
            </a:p>
          </p:txBody>
        </p:sp>
      </p:grpSp>
      <p:graphicFrame>
        <p:nvGraphicFramePr>
          <p:cNvPr id="14" name="Object 13"/>
          <p:cNvGraphicFramePr>
            <a:graphicFrameLocks noChangeAspect="1"/>
          </p:cNvGraphicFramePr>
          <p:nvPr/>
        </p:nvGraphicFramePr>
        <p:xfrm>
          <a:off x="2339975" y="5942013"/>
          <a:ext cx="3746500" cy="439737"/>
        </p:xfrm>
        <a:graphic>
          <a:graphicData uri="http://schemas.openxmlformats.org/presentationml/2006/ole">
            <mc:AlternateContent xmlns:mc="http://schemas.openxmlformats.org/markup-compatibility/2006">
              <mc:Choice xmlns:v="urn:schemas-microsoft-com:vml" Requires="v">
                <p:oleObj spid="_x0000_s183409" name="Equation" r:id="rId11" imgW="1497950" imgH="177723" progId="">
                  <p:embed/>
                </p:oleObj>
              </mc:Choice>
              <mc:Fallback>
                <p:oleObj name="Equation" r:id="rId11" imgW="1497950" imgH="177723"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975" y="5942013"/>
                        <a:ext cx="37465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7"/>
          <p:cNvGrpSpPr>
            <a:grpSpLocks/>
          </p:cNvGrpSpPr>
          <p:nvPr/>
        </p:nvGrpSpPr>
        <p:grpSpPr bwMode="auto">
          <a:xfrm>
            <a:off x="5259388" y="2184400"/>
            <a:ext cx="2552700" cy="571500"/>
            <a:chOff x="312" y="3432"/>
            <a:chExt cx="1608" cy="360"/>
          </a:xfrm>
        </p:grpSpPr>
        <p:sp>
          <p:nvSpPr>
            <p:cNvPr id="183334" name="Text Box 18"/>
            <p:cNvSpPr txBox="1">
              <a:spLocks noChangeArrowheads="1"/>
            </p:cNvSpPr>
            <p:nvPr/>
          </p:nvSpPr>
          <p:spPr bwMode="auto">
            <a:xfrm>
              <a:off x="312" y="3432"/>
              <a:ext cx="452" cy="327"/>
            </a:xfrm>
            <a:prstGeom prst="rect">
              <a:avLst/>
            </a:prstGeom>
            <a:noFill/>
            <a:ln w="9525">
              <a:noFill/>
              <a:miter lim="800000"/>
              <a:headEnd/>
              <a:tailEnd/>
            </a:ln>
          </p:spPr>
          <p:txBody>
            <a:bodyPr wrap="none">
              <a:spAutoFit/>
            </a:bodyPr>
            <a:lstStyle/>
            <a:p>
              <a:r>
                <a:rPr kumimoji="1" lang="en-US" altLang="zh-CN" sz="2800" dirty="0">
                  <a:latin typeface="楷体" pitchFamily="49" charset="-122"/>
                  <a:ea typeface="楷体" pitchFamily="49" charset="-122"/>
                </a:rPr>
                <a:t>(3)</a:t>
              </a:r>
            </a:p>
          </p:txBody>
        </p:sp>
        <p:graphicFrame>
          <p:nvGraphicFramePr>
            <p:cNvPr id="183310" name="Object 14"/>
            <p:cNvGraphicFramePr>
              <a:graphicFrameLocks noChangeAspect="1"/>
            </p:cNvGraphicFramePr>
            <p:nvPr/>
          </p:nvGraphicFramePr>
          <p:xfrm>
            <a:off x="660" y="3475"/>
            <a:ext cx="1260" cy="317"/>
          </p:xfrm>
          <a:graphic>
            <a:graphicData uri="http://schemas.openxmlformats.org/presentationml/2006/ole">
              <mc:AlternateContent xmlns:mc="http://schemas.openxmlformats.org/markup-compatibility/2006">
                <mc:Choice xmlns:v="urn:schemas-microsoft-com:vml" Requires="v">
                  <p:oleObj spid="_x0000_s183410" name="Equation" r:id="rId13" imgW="799753" imgH="203112" progId="">
                    <p:embed/>
                  </p:oleObj>
                </mc:Choice>
                <mc:Fallback>
                  <p:oleObj name="Equation" r:id="rId13" imgW="799753" imgH="203112" progId="">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0" y="3475"/>
                          <a:ext cx="1260" cy="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 name="Object 15"/>
          <p:cNvGraphicFramePr>
            <a:graphicFrameLocks noChangeAspect="1"/>
          </p:cNvGraphicFramePr>
          <p:nvPr/>
        </p:nvGraphicFramePr>
        <p:xfrm>
          <a:off x="7189788" y="2252663"/>
          <a:ext cx="317500" cy="409575"/>
        </p:xfrm>
        <a:graphic>
          <a:graphicData uri="http://schemas.openxmlformats.org/presentationml/2006/ole">
            <mc:AlternateContent xmlns:mc="http://schemas.openxmlformats.org/markup-compatibility/2006">
              <mc:Choice xmlns:v="urn:schemas-microsoft-com:vml" Requires="v">
                <p:oleObj spid="_x0000_s183411" name="Equation" r:id="rId15" imgW="126780" imgH="164814" progId="">
                  <p:embed/>
                </p:oleObj>
              </mc:Choice>
              <mc:Fallback>
                <p:oleObj name="Equation" r:id="rId15" imgW="126780" imgH="164814" progId="">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9788" y="2252663"/>
                        <a:ext cx="3175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1"/>
          <p:cNvGrpSpPr>
            <a:grpSpLocks/>
          </p:cNvGrpSpPr>
          <p:nvPr/>
        </p:nvGrpSpPr>
        <p:grpSpPr bwMode="auto">
          <a:xfrm>
            <a:off x="5292725" y="3044825"/>
            <a:ext cx="3371850" cy="557213"/>
            <a:chOff x="312" y="3432"/>
            <a:chExt cx="2124" cy="351"/>
          </a:xfrm>
        </p:grpSpPr>
        <p:sp>
          <p:nvSpPr>
            <p:cNvPr id="183332" name="Text Box 22"/>
            <p:cNvSpPr txBox="1">
              <a:spLocks noChangeArrowheads="1"/>
            </p:cNvSpPr>
            <p:nvPr/>
          </p:nvSpPr>
          <p:spPr bwMode="auto">
            <a:xfrm>
              <a:off x="312" y="3432"/>
              <a:ext cx="452" cy="327"/>
            </a:xfrm>
            <a:prstGeom prst="rect">
              <a:avLst/>
            </a:prstGeom>
            <a:noFill/>
            <a:ln w="9525">
              <a:noFill/>
              <a:miter lim="800000"/>
              <a:headEnd/>
              <a:tailEnd/>
            </a:ln>
          </p:spPr>
          <p:txBody>
            <a:bodyPr wrap="none">
              <a:spAutoFit/>
            </a:bodyPr>
            <a:lstStyle/>
            <a:p>
              <a:r>
                <a:rPr kumimoji="1" lang="en-US" altLang="zh-CN" sz="2800">
                  <a:latin typeface="楷体" pitchFamily="49" charset="-122"/>
                  <a:ea typeface="楷体" pitchFamily="49" charset="-122"/>
                </a:rPr>
                <a:t>(4)</a:t>
              </a:r>
            </a:p>
          </p:txBody>
        </p:sp>
        <p:graphicFrame>
          <p:nvGraphicFramePr>
            <p:cNvPr id="183312" name="Object 16"/>
            <p:cNvGraphicFramePr>
              <a:graphicFrameLocks noChangeAspect="1"/>
            </p:cNvGraphicFramePr>
            <p:nvPr/>
          </p:nvGraphicFramePr>
          <p:xfrm>
            <a:off x="680" y="3487"/>
            <a:ext cx="220" cy="257"/>
          </p:xfrm>
          <a:graphic>
            <a:graphicData uri="http://schemas.openxmlformats.org/presentationml/2006/ole">
              <mc:AlternateContent xmlns:mc="http://schemas.openxmlformats.org/markup-compatibility/2006">
                <mc:Choice xmlns:v="urn:schemas-microsoft-com:vml" Requires="v">
                  <p:oleObj spid="_x0000_s183412" name="Equation" r:id="rId17" imgW="139579" imgH="164957" progId="">
                    <p:embed/>
                  </p:oleObj>
                </mc:Choice>
                <mc:Fallback>
                  <p:oleObj name="Equation" r:id="rId17" imgW="139579" imgH="164957" progId="">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 y="3487"/>
                          <a:ext cx="220"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33" name="Text Box 24"/>
            <p:cNvSpPr txBox="1">
              <a:spLocks noChangeArrowheads="1"/>
            </p:cNvSpPr>
            <p:nvPr/>
          </p:nvSpPr>
          <p:spPr bwMode="auto">
            <a:xfrm>
              <a:off x="864" y="3456"/>
              <a:ext cx="1572" cy="327"/>
            </a:xfrm>
            <a:prstGeom prst="rect">
              <a:avLst/>
            </a:prstGeom>
            <a:noFill/>
            <a:ln w="9525">
              <a:noFill/>
              <a:miter lim="800000"/>
              <a:headEnd/>
              <a:tailEnd/>
            </a:ln>
          </p:spPr>
          <p:txBody>
            <a:bodyPr wrap="none">
              <a:spAutoFit/>
            </a:bodyPr>
            <a:lstStyle/>
            <a:p>
              <a:r>
                <a:rPr kumimoji="1" lang="zh-CN" altLang="en-US" sz="2800">
                  <a:latin typeface="楷体" pitchFamily="49" charset="-122"/>
                  <a:ea typeface="楷体" pitchFamily="49" charset="-122"/>
                  <a:cs typeface="楷体_GB2312"/>
                </a:rPr>
                <a:t>有</a:t>
              </a:r>
              <a:r>
                <a:rPr kumimoji="1" lang="en-US" altLang="zh-CN" sz="2800">
                  <a:latin typeface="楷体" pitchFamily="49" charset="-122"/>
                  <a:ea typeface="楷体" pitchFamily="49" charset="-122"/>
                  <a:cs typeface="楷体_GB2312"/>
                </a:rPr>
                <a:t>___</a:t>
              </a:r>
              <a:r>
                <a:rPr kumimoji="1" lang="zh-CN" altLang="en-US" sz="2800">
                  <a:latin typeface="楷体" pitchFamily="49" charset="-122"/>
                  <a:ea typeface="楷体" pitchFamily="49" charset="-122"/>
                  <a:cs typeface="楷体_GB2312"/>
                </a:rPr>
                <a:t>片树叶。</a:t>
              </a:r>
            </a:p>
          </p:txBody>
        </p:sp>
      </p:grpSp>
      <p:graphicFrame>
        <p:nvGraphicFramePr>
          <p:cNvPr id="23" name="Object 17"/>
          <p:cNvGraphicFramePr>
            <a:graphicFrameLocks noChangeAspect="1"/>
          </p:cNvGraphicFramePr>
          <p:nvPr/>
        </p:nvGraphicFramePr>
        <p:xfrm>
          <a:off x="6702425" y="3176588"/>
          <a:ext cx="317500" cy="439737"/>
        </p:xfrm>
        <a:graphic>
          <a:graphicData uri="http://schemas.openxmlformats.org/presentationml/2006/ole">
            <mc:AlternateContent xmlns:mc="http://schemas.openxmlformats.org/markup-compatibility/2006">
              <mc:Choice xmlns:v="urn:schemas-microsoft-com:vml" Requires="v">
                <p:oleObj spid="_x0000_s183413" name="Equation" r:id="rId19" imgW="126725" imgH="177415" progId="">
                  <p:embed/>
                </p:oleObj>
              </mc:Choice>
              <mc:Fallback>
                <p:oleObj name="Equation" r:id="rId19" imgW="126725" imgH="177415" progId="">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02425" y="3176588"/>
                        <a:ext cx="3175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26"/>
          <p:cNvGrpSpPr>
            <a:grpSpLocks/>
          </p:cNvGrpSpPr>
          <p:nvPr/>
        </p:nvGrpSpPr>
        <p:grpSpPr bwMode="auto">
          <a:xfrm>
            <a:off x="5367338" y="3836986"/>
            <a:ext cx="3933826" cy="1403349"/>
            <a:chOff x="240" y="3444"/>
            <a:chExt cx="2478" cy="884"/>
          </a:xfrm>
        </p:grpSpPr>
        <p:sp>
          <p:nvSpPr>
            <p:cNvPr id="183330" name="Text Box 27"/>
            <p:cNvSpPr txBox="1">
              <a:spLocks noChangeArrowheads="1"/>
            </p:cNvSpPr>
            <p:nvPr/>
          </p:nvSpPr>
          <p:spPr bwMode="auto">
            <a:xfrm>
              <a:off x="240" y="3444"/>
              <a:ext cx="452" cy="327"/>
            </a:xfrm>
            <a:prstGeom prst="rect">
              <a:avLst/>
            </a:prstGeom>
            <a:noFill/>
            <a:ln w="9525">
              <a:noFill/>
              <a:miter lim="800000"/>
              <a:headEnd/>
              <a:tailEnd/>
            </a:ln>
          </p:spPr>
          <p:txBody>
            <a:bodyPr wrap="none">
              <a:spAutoFit/>
            </a:bodyPr>
            <a:lstStyle/>
            <a:p>
              <a:r>
                <a:rPr kumimoji="1" lang="en-US" altLang="zh-CN" sz="2800">
                  <a:latin typeface="楷体" pitchFamily="49" charset="-122"/>
                  <a:ea typeface="楷体" pitchFamily="49" charset="-122"/>
                </a:rPr>
                <a:t>(5)</a:t>
              </a:r>
            </a:p>
          </p:txBody>
        </p:sp>
        <p:graphicFrame>
          <p:nvGraphicFramePr>
            <p:cNvPr id="183314" name="Object 18"/>
            <p:cNvGraphicFramePr>
              <a:graphicFrameLocks noChangeAspect="1"/>
            </p:cNvGraphicFramePr>
            <p:nvPr/>
          </p:nvGraphicFramePr>
          <p:xfrm>
            <a:off x="608" y="3487"/>
            <a:ext cx="220" cy="257"/>
          </p:xfrm>
          <a:graphic>
            <a:graphicData uri="http://schemas.openxmlformats.org/presentationml/2006/ole">
              <mc:AlternateContent xmlns:mc="http://schemas.openxmlformats.org/markup-compatibility/2006">
                <mc:Choice xmlns:v="urn:schemas-microsoft-com:vml" Requires="v">
                  <p:oleObj spid="_x0000_s183414" name="Equation" r:id="rId21" imgW="139579" imgH="164957" progId="">
                    <p:embed/>
                  </p:oleObj>
                </mc:Choice>
                <mc:Fallback>
                  <p:oleObj name="Equation" r:id="rId21" imgW="139579" imgH="164957" progId="">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 y="3487"/>
                          <a:ext cx="220"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31" name="Text Box 29"/>
            <p:cNvSpPr txBox="1">
              <a:spLocks noChangeArrowheads="1"/>
            </p:cNvSpPr>
            <p:nvPr/>
          </p:nvSpPr>
          <p:spPr bwMode="auto">
            <a:xfrm>
              <a:off x="792" y="3456"/>
              <a:ext cx="1926" cy="872"/>
            </a:xfrm>
            <a:prstGeom prst="rect">
              <a:avLst/>
            </a:prstGeom>
            <a:noFill/>
            <a:ln w="9525">
              <a:noFill/>
              <a:miter lim="800000"/>
              <a:headEnd/>
              <a:tailEnd/>
            </a:ln>
          </p:spPr>
          <p:txBody>
            <a:bodyPr wrap="none">
              <a:spAutoFit/>
            </a:bodyPr>
            <a:lstStyle/>
            <a:p>
              <a:r>
                <a:rPr kumimoji="1" lang="zh-CN" altLang="en-US" sz="2800" dirty="0">
                  <a:latin typeface="楷体" pitchFamily="49" charset="-122"/>
                  <a:ea typeface="楷体" pitchFamily="49" charset="-122"/>
                  <a:cs typeface="楷体_GB2312"/>
                </a:rPr>
                <a:t>有</a:t>
              </a:r>
              <a:r>
                <a:rPr kumimoji="1" lang="en-US" altLang="zh-CN" sz="2800" dirty="0" smtClean="0">
                  <a:latin typeface="楷体" pitchFamily="49" charset="-122"/>
                  <a:ea typeface="楷体" pitchFamily="49" charset="-122"/>
                  <a:cs typeface="楷体_GB2312"/>
                </a:rPr>
                <a:t>_5_</a:t>
              </a:r>
              <a:r>
                <a:rPr kumimoji="1" lang="zh-CN" altLang="en-US" sz="2800" dirty="0" smtClean="0">
                  <a:latin typeface="楷体" pitchFamily="49" charset="-122"/>
                  <a:ea typeface="楷体" pitchFamily="49" charset="-122"/>
                  <a:cs typeface="楷体_GB2312"/>
                </a:rPr>
                <a:t>个</a:t>
              </a:r>
              <a:r>
                <a:rPr kumimoji="1" lang="en-US" altLang="zh-CN" sz="2800" dirty="0">
                  <a:latin typeface="楷体" pitchFamily="49" charset="-122"/>
                  <a:ea typeface="楷体" pitchFamily="49" charset="-122"/>
                  <a:cs typeface="楷体_GB2312"/>
                </a:rPr>
                <a:t>2</a:t>
              </a:r>
              <a:r>
                <a:rPr kumimoji="1" lang="zh-CN" altLang="en-US" sz="2800" dirty="0">
                  <a:latin typeface="楷体" pitchFamily="49" charset="-122"/>
                  <a:ea typeface="楷体" pitchFamily="49" charset="-122"/>
                  <a:cs typeface="楷体_GB2312"/>
                </a:rPr>
                <a:t>度顶点，</a:t>
              </a:r>
            </a:p>
            <a:p>
              <a:r>
                <a:rPr kumimoji="1" lang="en-US" altLang="zh-CN" sz="2800" dirty="0">
                  <a:latin typeface="楷体" pitchFamily="49" charset="-122"/>
                  <a:ea typeface="楷体" pitchFamily="49" charset="-122"/>
                  <a:cs typeface="楷体_GB2312"/>
                </a:rPr>
                <a:t>__</a:t>
              </a:r>
              <a:r>
                <a:rPr kumimoji="1" lang="zh-CN" altLang="en-US" sz="2800" dirty="0">
                  <a:latin typeface="楷体" pitchFamily="49" charset="-122"/>
                  <a:ea typeface="楷体" pitchFamily="49" charset="-122"/>
                  <a:cs typeface="楷体_GB2312"/>
                </a:rPr>
                <a:t>个</a:t>
              </a:r>
              <a:r>
                <a:rPr kumimoji="1" lang="en-US" altLang="zh-CN" sz="2800" dirty="0">
                  <a:latin typeface="楷体" pitchFamily="49" charset="-122"/>
                  <a:ea typeface="楷体" pitchFamily="49" charset="-122"/>
                  <a:cs typeface="楷体_GB2312"/>
                </a:rPr>
                <a:t>3</a:t>
              </a:r>
              <a:r>
                <a:rPr kumimoji="1" lang="zh-CN" altLang="en-US" sz="2800" dirty="0">
                  <a:latin typeface="楷体" pitchFamily="49" charset="-122"/>
                  <a:ea typeface="楷体" pitchFamily="49" charset="-122"/>
                  <a:cs typeface="楷体_GB2312"/>
                </a:rPr>
                <a:t>度顶点，</a:t>
              </a:r>
            </a:p>
            <a:p>
              <a:r>
                <a:rPr kumimoji="1" lang="en-US" altLang="zh-CN" sz="2800" dirty="0">
                  <a:latin typeface="楷体" pitchFamily="49" charset="-122"/>
                  <a:ea typeface="楷体" pitchFamily="49" charset="-122"/>
                  <a:cs typeface="楷体_GB2312"/>
                </a:rPr>
                <a:t>__</a:t>
              </a:r>
              <a:r>
                <a:rPr kumimoji="1" lang="zh-CN" altLang="en-US" sz="2800" dirty="0">
                  <a:latin typeface="楷体" pitchFamily="49" charset="-122"/>
                  <a:ea typeface="楷体" pitchFamily="49" charset="-122"/>
                  <a:cs typeface="楷体_GB2312"/>
                </a:rPr>
                <a:t>个</a:t>
              </a:r>
              <a:r>
                <a:rPr kumimoji="1" lang="en-US" altLang="zh-CN" sz="2800" dirty="0">
                  <a:latin typeface="楷体" pitchFamily="49" charset="-122"/>
                  <a:ea typeface="楷体" pitchFamily="49" charset="-122"/>
                  <a:cs typeface="楷体_GB2312"/>
                </a:rPr>
                <a:t>4</a:t>
              </a:r>
              <a:r>
                <a:rPr kumimoji="1" lang="zh-CN" altLang="en-US" sz="2800" dirty="0">
                  <a:latin typeface="楷体" pitchFamily="49" charset="-122"/>
                  <a:ea typeface="楷体" pitchFamily="49" charset="-122"/>
                  <a:cs typeface="楷体_GB2312"/>
                </a:rPr>
                <a:t>度顶点。</a:t>
              </a:r>
            </a:p>
          </p:txBody>
        </p:sp>
      </p:grpSp>
      <p:graphicFrame>
        <p:nvGraphicFramePr>
          <p:cNvPr id="30" name="Object 21"/>
          <p:cNvGraphicFramePr>
            <a:graphicFrameLocks noChangeAspect="1"/>
          </p:cNvGraphicFramePr>
          <p:nvPr/>
        </p:nvGraphicFramePr>
        <p:xfrm>
          <a:off x="6300788" y="4765675"/>
          <a:ext cx="317500" cy="439738"/>
        </p:xfrm>
        <a:graphic>
          <a:graphicData uri="http://schemas.openxmlformats.org/presentationml/2006/ole">
            <mc:AlternateContent xmlns:mc="http://schemas.openxmlformats.org/markup-compatibility/2006">
              <mc:Choice xmlns:v="urn:schemas-microsoft-com:vml" Requires="v">
                <p:oleObj spid="_x0000_s183415" name="Equation" r:id="rId22" imgW="126725" imgH="177415" progId="">
                  <p:embed/>
                </p:oleObj>
              </mc:Choice>
              <mc:Fallback>
                <p:oleObj name="Equation" r:id="rId22" imgW="126725" imgH="177415" progId="">
                  <p:embed/>
                  <p:pic>
                    <p:nvPicPr>
                      <p:cNvPr id="0"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00788" y="4765675"/>
                        <a:ext cx="3175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29" name="Title 1"/>
          <p:cNvSpPr>
            <a:spLocks noGrp="1"/>
          </p:cNvSpPr>
          <p:nvPr>
            <p:ph type="title" idx="4294967295"/>
          </p:nvPr>
        </p:nvSpPr>
        <p:spPr>
          <a:xfrm>
            <a:off x="608013" y="260648"/>
            <a:ext cx="6808787" cy="895350"/>
          </a:xfrm>
        </p:spPr>
        <p:txBody>
          <a:bodyPr/>
          <a:lstStyle/>
          <a:p>
            <a:pPr algn="l" eaLnBrk="1" hangingPunct="1"/>
            <a:r>
              <a:rPr lang="zh-CN" altLang="en-US" dirty="0" smtClean="0"/>
              <a:t>例题</a:t>
            </a:r>
          </a:p>
        </p:txBody>
      </p:sp>
      <p:graphicFrame>
        <p:nvGraphicFramePr>
          <p:cNvPr id="12" name="对象 11"/>
          <p:cNvGraphicFramePr>
            <a:graphicFrameLocks noChangeAspect="1"/>
          </p:cNvGraphicFramePr>
          <p:nvPr>
            <p:extLst>
              <p:ext uri="{D42A27DB-BD31-4B8C-83A1-F6EECF244321}">
                <p14:modId xmlns:p14="http://schemas.microsoft.com/office/powerpoint/2010/main" val="656491205"/>
              </p:ext>
            </p:extLst>
          </p:nvPr>
        </p:nvGraphicFramePr>
        <p:xfrm>
          <a:off x="6300192" y="4330700"/>
          <a:ext cx="317500" cy="439738"/>
        </p:xfrm>
        <a:graphic>
          <a:graphicData uri="http://schemas.openxmlformats.org/presentationml/2006/ole">
            <mc:AlternateContent xmlns:mc="http://schemas.openxmlformats.org/markup-compatibility/2006">
              <mc:Choice xmlns:v="urn:schemas-microsoft-com:vml" Requires="v">
                <p:oleObj spid="_x0000_s183416" name="Equation" r:id="rId24" imgW="126725" imgH="177415" progId="">
                  <p:embed/>
                </p:oleObj>
              </mc:Choice>
              <mc:Fallback>
                <p:oleObj name="Equation" r:id="rId24" imgW="126725" imgH="177415" progId="">
                  <p:embed/>
                  <p:pic>
                    <p:nvPicPr>
                      <p:cNvPr id="0"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00192" y="4330700"/>
                        <a:ext cx="3175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274638"/>
            <a:ext cx="8229600" cy="922114"/>
          </a:xfrm>
        </p:spPr>
        <p:txBody>
          <a:bodyPr/>
          <a:lstStyle/>
          <a:p>
            <a:pPr algn="l" eaLnBrk="1" hangingPunct="1"/>
            <a:r>
              <a:rPr lang="zh-CN" altLang="en-US" sz="4400" dirty="0" smtClean="0">
                <a:latin typeface="Times New Roman" pitchFamily="18" charset="0"/>
              </a:rPr>
              <a:t>最佳前缀码</a:t>
            </a:r>
          </a:p>
        </p:txBody>
      </p:sp>
      <p:sp>
        <p:nvSpPr>
          <p:cNvPr id="5" name="Text Box 3"/>
          <p:cNvSpPr txBox="1">
            <a:spLocks noChangeArrowheads="1"/>
          </p:cNvSpPr>
          <p:nvPr/>
        </p:nvSpPr>
        <p:spPr bwMode="auto">
          <a:xfrm>
            <a:off x="533400" y="1743075"/>
            <a:ext cx="5518150" cy="457200"/>
          </a:xfrm>
          <a:prstGeom prst="rect">
            <a:avLst/>
          </a:prstGeom>
          <a:noFill/>
          <a:ln w="9525">
            <a:noFill/>
            <a:miter lim="800000"/>
            <a:headEnd/>
            <a:tailEnd/>
          </a:ln>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2400">
                <a:latin typeface="Times New Roman" pitchFamily="18" charset="0"/>
                <a:ea typeface="楷体" pitchFamily="49" charset="-122"/>
                <a:cs typeface="楷体_GB2312" pitchFamily="49" charset="-122"/>
              </a:rPr>
              <a:t>最优</a:t>
            </a:r>
            <a:r>
              <a:rPr kumimoji="1" lang="en-US" altLang="zh-CN" sz="2400">
                <a:latin typeface="Times New Roman" pitchFamily="18" charset="0"/>
                <a:ea typeface="楷体" pitchFamily="49" charset="-122"/>
                <a:cs typeface="楷体_GB2312" pitchFamily="49" charset="-122"/>
              </a:rPr>
              <a:t>2</a:t>
            </a:r>
            <a:r>
              <a:rPr kumimoji="1" lang="zh-CN" altLang="en-US" sz="2400">
                <a:latin typeface="Times New Roman" pitchFamily="18" charset="0"/>
                <a:ea typeface="楷体" pitchFamily="49" charset="-122"/>
                <a:cs typeface="楷体_GB2312" pitchFamily="49" charset="-122"/>
              </a:rPr>
              <a:t>叉树的用途之一是求最佳前缀码。</a:t>
            </a:r>
          </a:p>
        </p:txBody>
      </p:sp>
      <p:sp>
        <p:nvSpPr>
          <p:cNvPr id="6" name="Text Box 4"/>
          <p:cNvSpPr txBox="1">
            <a:spLocks noChangeArrowheads="1"/>
          </p:cNvSpPr>
          <p:nvPr/>
        </p:nvSpPr>
        <p:spPr bwMode="auto">
          <a:xfrm>
            <a:off x="533400" y="2278063"/>
            <a:ext cx="8070850" cy="2100262"/>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0000"/>
              </a:lnSpc>
            </a:pPr>
            <a:r>
              <a:rPr kumimoji="1" lang="zh-CN" altLang="en-US" sz="2400">
                <a:solidFill>
                  <a:srgbClr val="0000CC"/>
                </a:solidFill>
                <a:latin typeface="Times New Roman" pitchFamily="18" charset="0"/>
                <a:ea typeface="楷体" pitchFamily="49" charset="-122"/>
                <a:cs typeface="楷体_GB2312" pitchFamily="49" charset="-122"/>
              </a:rPr>
              <a:t>在通讯中，我们常用</a:t>
            </a:r>
            <a:r>
              <a:rPr kumimoji="1" lang="en-US" altLang="zh-CN" sz="2400">
                <a:solidFill>
                  <a:srgbClr val="0000CC"/>
                </a:solidFill>
                <a:latin typeface="Times New Roman" pitchFamily="18" charset="0"/>
                <a:ea typeface="楷体" pitchFamily="49" charset="-122"/>
                <a:cs typeface="楷体_GB2312" pitchFamily="49" charset="-122"/>
              </a:rPr>
              <a:t>0</a:t>
            </a:r>
            <a:r>
              <a:rPr kumimoji="1" lang="zh-CN" altLang="en-US" sz="2400">
                <a:solidFill>
                  <a:srgbClr val="0000CC"/>
                </a:solidFill>
                <a:latin typeface="Times New Roman" pitchFamily="18" charset="0"/>
                <a:ea typeface="楷体" pitchFamily="49" charset="-122"/>
                <a:cs typeface="楷体_GB2312" pitchFamily="49" charset="-122"/>
              </a:rPr>
              <a:t>和</a:t>
            </a:r>
            <a:r>
              <a:rPr kumimoji="1" lang="en-US" altLang="zh-CN" sz="2400">
                <a:solidFill>
                  <a:srgbClr val="0000CC"/>
                </a:solidFill>
                <a:latin typeface="Times New Roman" pitchFamily="18" charset="0"/>
                <a:ea typeface="楷体" pitchFamily="49" charset="-122"/>
                <a:cs typeface="楷体_GB2312" pitchFamily="49" charset="-122"/>
              </a:rPr>
              <a:t>1</a:t>
            </a:r>
            <a:r>
              <a:rPr kumimoji="1" lang="zh-CN" altLang="en-US" sz="2400">
                <a:solidFill>
                  <a:srgbClr val="0000CC"/>
                </a:solidFill>
                <a:latin typeface="Times New Roman" pitchFamily="18" charset="0"/>
                <a:ea typeface="楷体" pitchFamily="49" charset="-122"/>
                <a:cs typeface="楷体_GB2312" pitchFamily="49" charset="-122"/>
              </a:rPr>
              <a:t>的符号串作为英文字母的传送信息，</a:t>
            </a:r>
            <a:r>
              <a:rPr kumimoji="1" lang="en-US" altLang="zh-CN" sz="2400">
                <a:solidFill>
                  <a:srgbClr val="0000CC"/>
                </a:solidFill>
                <a:latin typeface="Times New Roman" pitchFamily="18" charset="0"/>
                <a:ea typeface="楷体" pitchFamily="49" charset="-122"/>
                <a:cs typeface="楷体_GB2312" pitchFamily="49" charset="-122"/>
              </a:rPr>
              <a:t>26</a:t>
            </a:r>
            <a:r>
              <a:rPr kumimoji="1" lang="zh-CN" altLang="en-US" sz="2400">
                <a:solidFill>
                  <a:srgbClr val="0000CC"/>
                </a:solidFill>
                <a:latin typeface="Times New Roman" pitchFamily="18" charset="0"/>
                <a:ea typeface="楷体" pitchFamily="49" charset="-122"/>
                <a:cs typeface="楷体_GB2312" pitchFamily="49" charset="-122"/>
              </a:rPr>
              <a:t>个英文字母被使用的频率往往是不同的。为了使整个信息的长度尽可能短，自然希望用较短的符号串去表示使用频率高的英文字母，用较长的符号串表示使用频率低的英文字母。 </a:t>
            </a:r>
          </a:p>
        </p:txBody>
      </p:sp>
      <p:sp>
        <p:nvSpPr>
          <p:cNvPr id="7" name="Text Box 7"/>
          <p:cNvSpPr txBox="1">
            <a:spLocks noChangeArrowheads="1"/>
          </p:cNvSpPr>
          <p:nvPr/>
        </p:nvSpPr>
        <p:spPr bwMode="auto">
          <a:xfrm>
            <a:off x="533400" y="4911725"/>
            <a:ext cx="8142288" cy="82232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2400">
                <a:latin typeface="Times New Roman" pitchFamily="18" charset="0"/>
                <a:ea typeface="楷体" pitchFamily="49" charset="-122"/>
                <a:cs typeface="楷体_GB2312" pitchFamily="49" charset="-122"/>
              </a:rPr>
              <a:t>为了使编码在使用中既快速又准确，可以用求最优</a:t>
            </a:r>
            <a:r>
              <a:rPr kumimoji="1" lang="en-US" altLang="zh-CN" sz="2400">
                <a:latin typeface="Times New Roman" pitchFamily="18" charset="0"/>
                <a:ea typeface="楷体" pitchFamily="49" charset="-122"/>
                <a:cs typeface="楷体_GB2312" pitchFamily="49" charset="-122"/>
              </a:rPr>
              <a:t>2</a:t>
            </a:r>
            <a:r>
              <a:rPr kumimoji="1" lang="zh-CN" altLang="en-US" sz="2400">
                <a:latin typeface="Times New Roman" pitchFamily="18" charset="0"/>
                <a:ea typeface="楷体" pitchFamily="49" charset="-122"/>
                <a:cs typeface="楷体_GB2312" pitchFamily="49" charset="-122"/>
              </a:rPr>
              <a:t>元树的</a:t>
            </a:r>
            <a:r>
              <a:rPr kumimoji="1" lang="en-US" altLang="zh-CN" sz="2400" i="1">
                <a:latin typeface="Times New Roman" pitchFamily="18" charset="0"/>
                <a:ea typeface="楷体" pitchFamily="49" charset="-122"/>
                <a:cs typeface="楷体_GB2312" pitchFamily="49" charset="-122"/>
              </a:rPr>
              <a:t>Huffman</a:t>
            </a:r>
            <a:r>
              <a:rPr kumimoji="1" lang="zh-CN" altLang="en-US" sz="2400">
                <a:latin typeface="Times New Roman" pitchFamily="18" charset="0"/>
                <a:ea typeface="楷体" pitchFamily="49" charset="-122"/>
                <a:cs typeface="楷体_GB2312" pitchFamily="49" charset="-122"/>
              </a:rPr>
              <a:t>算法解决这个问题。</a:t>
            </a:r>
          </a:p>
        </p:txBody>
      </p:sp>
    </p:spTree>
    <p:extLst>
      <p:ext uri="{BB962C8B-B14F-4D97-AF65-F5344CB8AC3E}">
        <p14:creationId xmlns:p14="http://schemas.microsoft.com/office/powerpoint/2010/main" val="7470882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title" idx="4294967295"/>
          </p:nvPr>
        </p:nvSpPr>
        <p:spPr>
          <a:xfrm>
            <a:off x="457200" y="274638"/>
            <a:ext cx="8229600" cy="922337"/>
          </a:xfrm>
        </p:spPr>
        <p:txBody>
          <a:bodyPr/>
          <a:lstStyle/>
          <a:p>
            <a:pPr algn="l"/>
            <a:r>
              <a:rPr lang="zh-CN" altLang="en-US" dirty="0" smtClean="0">
                <a:latin typeface="Times New Roman" pitchFamily="18" charset="0"/>
              </a:rPr>
              <a:t>前缀码</a:t>
            </a:r>
          </a:p>
        </p:txBody>
      </p:sp>
      <p:sp>
        <p:nvSpPr>
          <p:cNvPr id="9" name="Rectangle 8"/>
          <p:cNvSpPr txBox="1">
            <a:spLocks noChangeArrowheads="1"/>
          </p:cNvSpPr>
          <p:nvPr/>
        </p:nvSpPr>
        <p:spPr bwMode="auto">
          <a:xfrm>
            <a:off x="323850" y="1628800"/>
            <a:ext cx="8229600" cy="2303463"/>
          </a:xfrm>
          <a:prstGeom prst="rect">
            <a:avLst/>
          </a:prstGeom>
          <a:noFill/>
          <a:ln w="9525">
            <a:noFill/>
            <a:miter lim="800000"/>
            <a:headEnd/>
            <a:tailEnd/>
          </a:ln>
          <a:effectLst/>
        </p:spPr>
        <p:txBody>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Clr>
                <a:srgbClr val="69B3F1"/>
              </a:buClr>
              <a:buFont typeface="Wingdings" pitchFamily="2" charset="2"/>
              <a:buNone/>
            </a:pPr>
            <a:r>
              <a:rPr lang="zh-CN" altLang="en-US" sz="2400" dirty="0">
                <a:solidFill>
                  <a:srgbClr val="A50021"/>
                </a:solidFill>
                <a:latin typeface="Times New Roman" pitchFamily="18" charset="0"/>
                <a:ea typeface="楷体" pitchFamily="49" charset="-122"/>
              </a:rPr>
              <a:t>定义</a:t>
            </a:r>
            <a:r>
              <a:rPr lang="en-US" altLang="zh-CN" sz="2400" dirty="0">
                <a:solidFill>
                  <a:srgbClr val="A50021"/>
                </a:solidFill>
                <a:latin typeface="Times New Roman" pitchFamily="18" charset="0"/>
                <a:ea typeface="楷体" pitchFamily="49" charset="-122"/>
              </a:rPr>
              <a:t>16.10</a:t>
            </a:r>
            <a:r>
              <a:rPr lang="en-US" altLang="zh-CN" sz="2400" dirty="0">
                <a:solidFill>
                  <a:srgbClr val="000000"/>
                </a:solidFill>
                <a:latin typeface="Times New Roman" pitchFamily="18" charset="0"/>
                <a:ea typeface="楷体" pitchFamily="49" charset="-122"/>
              </a:rPr>
              <a:t>  </a:t>
            </a:r>
            <a:r>
              <a:rPr lang="zh-CN" altLang="en-US" sz="2400" dirty="0">
                <a:solidFill>
                  <a:srgbClr val="000000"/>
                </a:solidFill>
                <a:latin typeface="Times New Roman" pitchFamily="18" charset="0"/>
                <a:ea typeface="楷体" pitchFamily="49" charset="-122"/>
              </a:rPr>
              <a:t>设</a:t>
            </a:r>
            <a:r>
              <a:rPr lang="zh-CN" altLang="en-US"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rPr>
              <a:t>,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2</a:t>
            </a:r>
            <a:r>
              <a:rPr lang="en-US" altLang="zh-CN" sz="2400" dirty="0">
                <a:solidFill>
                  <a:srgbClr val="000000"/>
                </a:solidFill>
                <a:latin typeface="Times New Roman" pitchFamily="18" charset="0"/>
                <a:ea typeface="楷体" pitchFamily="49" charset="-122"/>
              </a:rPr>
              <a:t>, …,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i="1" baseline="-25000" dirty="0">
                <a:solidFill>
                  <a:srgbClr val="000000"/>
                </a:solidFill>
                <a:latin typeface="Times New Roman" pitchFamily="18" charset="0"/>
                <a:ea typeface="楷体" pitchFamily="49" charset="-122"/>
              </a:rPr>
              <a:t>n</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rPr>
              <a:t>,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i="1" baseline="-25000" dirty="0">
                <a:solidFill>
                  <a:srgbClr val="000000"/>
                </a:solidFill>
                <a:latin typeface="Times New Roman" pitchFamily="18" charset="0"/>
                <a:ea typeface="楷体" pitchFamily="49" charset="-122"/>
              </a:rPr>
              <a:t>n</a:t>
            </a:r>
            <a:r>
              <a:rPr lang="zh-CN" altLang="en-US" sz="2400" dirty="0">
                <a:solidFill>
                  <a:srgbClr val="000000"/>
                </a:solidFill>
                <a:latin typeface="Times New Roman" pitchFamily="18" charset="0"/>
                <a:ea typeface="楷体" pitchFamily="49" charset="-122"/>
              </a:rPr>
              <a:t>是长度为 </a:t>
            </a:r>
            <a:r>
              <a:rPr lang="en-US" altLang="zh-CN" sz="2400" i="1" dirty="0">
                <a:solidFill>
                  <a:srgbClr val="000000"/>
                </a:solidFill>
                <a:latin typeface="Times New Roman" pitchFamily="18" charset="0"/>
                <a:ea typeface="楷体" pitchFamily="49" charset="-122"/>
              </a:rPr>
              <a:t>n </a:t>
            </a:r>
            <a:r>
              <a:rPr lang="zh-CN" altLang="en-US" sz="2400" dirty="0">
                <a:solidFill>
                  <a:srgbClr val="000000"/>
                </a:solidFill>
                <a:latin typeface="Times New Roman" pitchFamily="18" charset="0"/>
                <a:ea typeface="楷体" pitchFamily="49" charset="-122"/>
              </a:rPr>
              <a:t>的符号串</a:t>
            </a:r>
          </a:p>
          <a:p>
            <a:pPr eaLnBrk="1" hangingPunct="1">
              <a:spcBef>
                <a:spcPct val="20000"/>
              </a:spcBef>
              <a:buClr>
                <a:srgbClr val="69B3F1"/>
              </a:buClr>
              <a:buFont typeface="Wingdings" pitchFamily="2" charset="2"/>
              <a:buNone/>
            </a:pPr>
            <a:r>
              <a:rPr lang="en-US" altLang="zh-CN" sz="2400" dirty="0">
                <a:solidFill>
                  <a:srgbClr val="000000"/>
                </a:solidFill>
                <a:latin typeface="Times New Roman" pitchFamily="18" charset="0"/>
                <a:ea typeface="楷体" pitchFamily="49" charset="-122"/>
              </a:rPr>
              <a:t>(1) </a:t>
            </a:r>
            <a:r>
              <a:rPr lang="zh-CN" altLang="en-US" sz="2400" dirty="0">
                <a:solidFill>
                  <a:srgbClr val="A50021"/>
                </a:solidFill>
                <a:latin typeface="Times New Roman" pitchFamily="18" charset="0"/>
                <a:ea typeface="楷体" pitchFamily="49" charset="-122"/>
              </a:rPr>
              <a:t>前缀</a:t>
            </a:r>
            <a:r>
              <a:rPr lang="en-US" altLang="zh-CN" sz="2400" dirty="0">
                <a:solidFill>
                  <a:srgbClr val="000000"/>
                </a:solidFill>
                <a:latin typeface="Times New Roman" pitchFamily="18" charset="0"/>
                <a:ea typeface="楷体" pitchFamily="49" charset="-122"/>
              </a:rPr>
              <a:t>——</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rPr>
              <a:t>,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2</a:t>
            </a:r>
            <a:r>
              <a:rPr lang="en-US" altLang="zh-CN" sz="2400" dirty="0">
                <a:solidFill>
                  <a:srgbClr val="000000"/>
                </a:solidFill>
                <a:latin typeface="Times New Roman" pitchFamily="18" charset="0"/>
                <a:ea typeface="楷体" pitchFamily="49" charset="-122"/>
              </a:rPr>
              <a:t>, …,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2</a:t>
            </a:r>
            <a:r>
              <a:rPr lang="en-US" altLang="zh-CN" sz="2400" dirty="0">
                <a:solidFill>
                  <a:srgbClr val="000000"/>
                </a:solidFill>
                <a:latin typeface="Times New Roman" pitchFamily="18" charset="0"/>
                <a:ea typeface="楷体" pitchFamily="49" charset="-122"/>
              </a:rPr>
              <a:t>…</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i="1" baseline="-25000" dirty="0">
                <a:solidFill>
                  <a:srgbClr val="000000"/>
                </a:solidFill>
                <a:latin typeface="Times New Roman" pitchFamily="18" charset="0"/>
                <a:ea typeface="楷体" pitchFamily="49" charset="-122"/>
              </a:rPr>
              <a:t>n</a:t>
            </a:r>
            <a:r>
              <a:rPr lang="en-US" altLang="zh-CN" sz="2400" baseline="-250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rPr>
              <a:t>  </a:t>
            </a:r>
          </a:p>
          <a:p>
            <a:pPr eaLnBrk="1" hangingPunct="1">
              <a:spcBef>
                <a:spcPct val="20000"/>
              </a:spcBef>
              <a:buClr>
                <a:srgbClr val="69B3F1"/>
              </a:buClr>
              <a:buFont typeface="Wingdings" pitchFamily="2" charset="2"/>
              <a:buNone/>
            </a:pPr>
            <a:r>
              <a:rPr lang="en-US" altLang="zh-CN" sz="2400" dirty="0">
                <a:solidFill>
                  <a:srgbClr val="000000"/>
                </a:solidFill>
                <a:latin typeface="Times New Roman" pitchFamily="18" charset="0"/>
                <a:ea typeface="楷体" pitchFamily="49" charset="-122"/>
              </a:rPr>
              <a:t>(2) </a:t>
            </a:r>
            <a:r>
              <a:rPr lang="zh-CN" altLang="en-US" sz="2400" dirty="0">
                <a:solidFill>
                  <a:srgbClr val="A50021"/>
                </a:solidFill>
                <a:latin typeface="Times New Roman" pitchFamily="18" charset="0"/>
                <a:ea typeface="楷体" pitchFamily="49" charset="-122"/>
              </a:rPr>
              <a:t>前缀码</a:t>
            </a:r>
            <a:r>
              <a:rPr lang="en-US" altLang="zh-CN" sz="2400" dirty="0">
                <a:solidFill>
                  <a:srgbClr val="000000"/>
                </a:solidFill>
                <a:latin typeface="Times New Roman" pitchFamily="18" charset="0"/>
                <a:ea typeface="楷体" pitchFamily="49" charset="-122"/>
              </a:rPr>
              <a:t>——{</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1</a:t>
            </a:r>
            <a:r>
              <a:rPr lang="en-US" altLang="zh-CN" sz="2400" dirty="0">
                <a:solidFill>
                  <a:srgbClr val="000000"/>
                </a:solidFill>
                <a:latin typeface="Times New Roman" pitchFamily="18" charset="0"/>
                <a:ea typeface="楷体" pitchFamily="49" charset="-122"/>
              </a:rPr>
              <a:t>,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baseline="-25000" dirty="0">
                <a:solidFill>
                  <a:srgbClr val="000000"/>
                </a:solidFill>
                <a:latin typeface="Times New Roman" pitchFamily="18" charset="0"/>
                <a:ea typeface="楷体" pitchFamily="49" charset="-122"/>
              </a:rPr>
              <a:t>2</a:t>
            </a:r>
            <a:r>
              <a:rPr lang="en-US" altLang="zh-CN" sz="2400" dirty="0">
                <a:solidFill>
                  <a:srgbClr val="000000"/>
                </a:solidFill>
                <a:latin typeface="Times New Roman" pitchFamily="18" charset="0"/>
                <a:ea typeface="楷体" pitchFamily="49" charset="-122"/>
              </a:rPr>
              <a:t>, …, </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i="1" baseline="-25000" dirty="0">
                <a:solidFill>
                  <a:srgbClr val="000000"/>
                </a:solidFill>
                <a:latin typeface="Times New Roman" pitchFamily="18" charset="0"/>
                <a:ea typeface="楷体" pitchFamily="49" charset="-122"/>
              </a:rPr>
              <a:t>m</a:t>
            </a:r>
            <a:r>
              <a:rPr lang="en-US" altLang="zh-CN" sz="2400" dirty="0">
                <a:solidFill>
                  <a:srgbClr val="000000"/>
                </a:solidFill>
                <a:latin typeface="Times New Roman" pitchFamily="18" charset="0"/>
                <a:ea typeface="楷体" pitchFamily="49" charset="-122"/>
              </a:rPr>
              <a:t>}</a:t>
            </a:r>
            <a:r>
              <a:rPr lang="zh-CN" altLang="en-US" sz="2400" dirty="0">
                <a:solidFill>
                  <a:srgbClr val="000000"/>
                </a:solidFill>
                <a:latin typeface="Times New Roman" pitchFamily="18" charset="0"/>
                <a:ea typeface="楷体" pitchFamily="49" charset="-122"/>
              </a:rPr>
              <a:t>中任何两个元素互不为前缀</a:t>
            </a:r>
          </a:p>
          <a:p>
            <a:pPr eaLnBrk="1" hangingPunct="1">
              <a:spcBef>
                <a:spcPct val="20000"/>
              </a:spcBef>
              <a:buClr>
                <a:srgbClr val="69B3F1"/>
              </a:buClr>
              <a:buFont typeface="Wingdings" pitchFamily="2" charset="2"/>
              <a:buNone/>
            </a:pPr>
            <a:r>
              <a:rPr lang="en-US" altLang="zh-CN" sz="2400" dirty="0">
                <a:solidFill>
                  <a:srgbClr val="000000"/>
                </a:solidFill>
                <a:latin typeface="Times New Roman" pitchFamily="18" charset="0"/>
                <a:ea typeface="楷体" pitchFamily="49" charset="-122"/>
              </a:rPr>
              <a:t>(3) </a:t>
            </a:r>
            <a:r>
              <a:rPr lang="zh-CN" altLang="en-US" sz="2400" dirty="0">
                <a:solidFill>
                  <a:srgbClr val="A50021"/>
                </a:solidFill>
                <a:latin typeface="Times New Roman" pitchFamily="18" charset="0"/>
                <a:ea typeface="楷体" pitchFamily="49" charset="-122"/>
              </a:rPr>
              <a:t>二元前缀码</a:t>
            </a:r>
            <a:r>
              <a:rPr lang="en-US" altLang="zh-CN" sz="2400" dirty="0">
                <a:solidFill>
                  <a:srgbClr val="000000"/>
                </a:solidFill>
                <a:latin typeface="Times New Roman" pitchFamily="18" charset="0"/>
                <a:ea typeface="楷体" pitchFamily="49" charset="-122"/>
              </a:rPr>
              <a:t>——</a:t>
            </a:r>
            <a:r>
              <a:rPr lang="en-US" altLang="zh-CN" sz="2400" dirty="0">
                <a:solidFill>
                  <a:srgbClr val="000000"/>
                </a:solidFill>
                <a:latin typeface="Times New Roman" pitchFamily="18" charset="0"/>
                <a:ea typeface="楷体" pitchFamily="49" charset="-122"/>
                <a:sym typeface="Symbol" pitchFamily="18" charset="2"/>
              </a:rPr>
              <a:t></a:t>
            </a:r>
            <a:r>
              <a:rPr lang="en-US" altLang="zh-CN" sz="2400" i="1" baseline="-25000" dirty="0">
                <a:solidFill>
                  <a:srgbClr val="000000"/>
                </a:solidFill>
                <a:latin typeface="Times New Roman" pitchFamily="18" charset="0"/>
                <a:ea typeface="楷体" pitchFamily="49" charset="-122"/>
              </a:rPr>
              <a:t>i </a:t>
            </a:r>
            <a:r>
              <a:rPr lang="en-US" altLang="zh-CN" sz="2400" dirty="0">
                <a:solidFill>
                  <a:srgbClr val="000000"/>
                </a:solidFill>
                <a:latin typeface="Times New Roman" pitchFamily="18" charset="0"/>
                <a:ea typeface="楷体" pitchFamily="49" charset="-122"/>
              </a:rPr>
              <a:t>(</a:t>
            </a:r>
            <a:r>
              <a:rPr lang="en-US" altLang="zh-CN" sz="2400" i="1" dirty="0">
                <a:solidFill>
                  <a:srgbClr val="000000"/>
                </a:solidFill>
                <a:latin typeface="Times New Roman" pitchFamily="18" charset="0"/>
                <a:ea typeface="楷体" pitchFamily="49" charset="-122"/>
              </a:rPr>
              <a:t>i</a:t>
            </a:r>
            <a:r>
              <a:rPr lang="en-US" altLang="zh-CN" sz="2400" dirty="0">
                <a:solidFill>
                  <a:srgbClr val="000000"/>
                </a:solidFill>
                <a:latin typeface="Times New Roman" pitchFamily="18" charset="0"/>
                <a:ea typeface="楷体" pitchFamily="49" charset="-122"/>
              </a:rPr>
              <a:t>=1, 2, …, </a:t>
            </a:r>
            <a:r>
              <a:rPr lang="en-US" altLang="zh-CN" sz="2400" i="1" dirty="0">
                <a:solidFill>
                  <a:srgbClr val="000000"/>
                </a:solidFill>
                <a:latin typeface="Times New Roman" pitchFamily="18" charset="0"/>
                <a:ea typeface="楷体" pitchFamily="49" charset="-122"/>
              </a:rPr>
              <a:t>m</a:t>
            </a:r>
            <a:r>
              <a:rPr lang="en-US" altLang="zh-CN" sz="2400" dirty="0">
                <a:solidFill>
                  <a:srgbClr val="000000"/>
                </a:solidFill>
                <a:latin typeface="Times New Roman" pitchFamily="18" charset="0"/>
                <a:ea typeface="楷体" pitchFamily="49" charset="-122"/>
              </a:rPr>
              <a:t>) </a:t>
            </a:r>
            <a:r>
              <a:rPr lang="zh-CN" altLang="en-US" sz="2400" dirty="0">
                <a:solidFill>
                  <a:srgbClr val="000000"/>
                </a:solidFill>
                <a:latin typeface="Times New Roman" pitchFamily="18" charset="0"/>
                <a:ea typeface="楷体" pitchFamily="49" charset="-122"/>
              </a:rPr>
              <a:t>中只出现两个符号，如</a:t>
            </a:r>
            <a:r>
              <a:rPr lang="en-US" altLang="zh-CN" sz="2400" dirty="0">
                <a:solidFill>
                  <a:srgbClr val="000000"/>
                </a:solidFill>
                <a:latin typeface="Times New Roman" pitchFamily="18" charset="0"/>
                <a:ea typeface="楷体" pitchFamily="49" charset="-122"/>
              </a:rPr>
              <a:t>0</a:t>
            </a:r>
            <a:r>
              <a:rPr lang="zh-CN" altLang="en-US" sz="2400" dirty="0">
                <a:solidFill>
                  <a:srgbClr val="000000"/>
                </a:solidFill>
                <a:latin typeface="Times New Roman" pitchFamily="18" charset="0"/>
                <a:ea typeface="楷体" pitchFamily="49" charset="-122"/>
              </a:rPr>
              <a:t>与</a:t>
            </a:r>
            <a:r>
              <a:rPr lang="en-US" altLang="zh-CN" sz="2400" dirty="0">
                <a:solidFill>
                  <a:srgbClr val="000000"/>
                </a:solidFill>
                <a:latin typeface="Times New Roman" pitchFamily="18" charset="0"/>
                <a:ea typeface="楷体" pitchFamily="49" charset="-122"/>
              </a:rPr>
              <a:t>1. </a:t>
            </a:r>
          </a:p>
        </p:txBody>
      </p:sp>
    </p:spTree>
    <p:extLst>
      <p:ext uri="{BB962C8B-B14F-4D97-AF65-F5344CB8AC3E}">
        <p14:creationId xmlns:p14="http://schemas.microsoft.com/office/powerpoint/2010/main" val="3203659339"/>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3473" y="2916237"/>
            <a:ext cx="5903913" cy="1844675"/>
          </a:xfrm>
          <a:prstGeom prst="rect">
            <a:avLst/>
          </a:prstGeom>
          <a:noFill/>
          <a:ln w="9525">
            <a:noFill/>
            <a:miter lim="800000"/>
            <a:headEnd/>
            <a:tailEnd/>
          </a:ln>
        </p:spPr>
        <p:txBody>
          <a:bodyPr>
            <a:spAutoFit/>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0000"/>
              </a:lnSpc>
            </a:pPr>
            <a:r>
              <a:rPr lang="zh-CN" altLang="en-US" sz="2400" dirty="0">
                <a:latin typeface="Times New Roman" pitchFamily="18" charset="0"/>
                <a:ea typeface="楷体" pitchFamily="49" charset="-122"/>
              </a:rPr>
              <a:t>那么：{00, 01, 100, 1010, 1011, 11</a:t>
            </a:r>
            <a:r>
              <a:rPr lang="en-US" altLang="zh-CN" sz="2400" dirty="0">
                <a:latin typeface="Times New Roman" pitchFamily="18" charset="0"/>
                <a:ea typeface="楷体" pitchFamily="49" charset="-122"/>
              </a:rPr>
              <a:t>111}</a:t>
            </a:r>
          </a:p>
          <a:p>
            <a:pPr eaLnBrk="1" hangingPunct="1">
              <a:lnSpc>
                <a:spcPct val="120000"/>
              </a:lnSpc>
            </a:pPr>
            <a:r>
              <a:rPr lang="zh-CN" altLang="en-US" sz="2400" dirty="0">
                <a:solidFill>
                  <a:srgbClr val="FF0000"/>
                </a:solidFill>
                <a:latin typeface="Times New Roman" pitchFamily="18" charset="0"/>
                <a:ea typeface="楷体" pitchFamily="49" charset="-122"/>
              </a:rPr>
              <a:t>{ </a:t>
            </a:r>
            <a:r>
              <a:rPr lang="en-US" altLang="zh-CN" sz="2400" dirty="0" err="1">
                <a:solidFill>
                  <a:srgbClr val="FF0000"/>
                </a:solidFill>
                <a:latin typeface="Times New Roman" pitchFamily="18" charset="0"/>
                <a:ea typeface="楷体" pitchFamily="49" charset="-122"/>
              </a:rPr>
              <a:t>abc</a:t>
            </a:r>
            <a:r>
              <a:rPr lang="en-US" altLang="zh-CN" sz="2400" dirty="0">
                <a:solidFill>
                  <a:srgbClr val="FF0000"/>
                </a:solidFill>
                <a:latin typeface="Times New Roman" pitchFamily="18" charset="0"/>
                <a:ea typeface="楷体" pitchFamily="49" charset="-122"/>
              </a:rPr>
              <a:t>, </a:t>
            </a:r>
            <a:r>
              <a:rPr lang="en-US" altLang="zh-CN" sz="2400" dirty="0" err="1">
                <a:solidFill>
                  <a:srgbClr val="FF0000"/>
                </a:solidFill>
                <a:latin typeface="Times New Roman" pitchFamily="18" charset="0"/>
                <a:ea typeface="楷体" pitchFamily="49" charset="-122"/>
              </a:rPr>
              <a:t>cba</a:t>
            </a:r>
            <a:r>
              <a:rPr lang="en-US" altLang="zh-CN" sz="2400" dirty="0">
                <a:solidFill>
                  <a:srgbClr val="FF0000"/>
                </a:solidFill>
                <a:latin typeface="Times New Roman" pitchFamily="18" charset="0"/>
                <a:ea typeface="楷体" pitchFamily="49" charset="-122"/>
              </a:rPr>
              <a:t>, </a:t>
            </a:r>
            <a:r>
              <a:rPr lang="en-US" altLang="zh-CN" sz="2400" dirty="0" err="1">
                <a:solidFill>
                  <a:srgbClr val="FF0000"/>
                </a:solidFill>
                <a:latin typeface="Times New Roman" pitchFamily="18" charset="0"/>
                <a:ea typeface="楷体" pitchFamily="49" charset="-122"/>
              </a:rPr>
              <a:t>bca</a:t>
            </a:r>
            <a:r>
              <a:rPr lang="en-US" altLang="zh-CN" sz="2400" dirty="0">
                <a:solidFill>
                  <a:srgbClr val="FF0000"/>
                </a:solidFill>
                <a:latin typeface="Times New Roman" pitchFamily="18" charset="0"/>
                <a:ea typeface="楷体" pitchFamily="49" charset="-122"/>
              </a:rPr>
              <a:t>, </a:t>
            </a:r>
            <a:r>
              <a:rPr lang="en-US" altLang="zh-CN" sz="2400" dirty="0" err="1">
                <a:solidFill>
                  <a:srgbClr val="FF0000"/>
                </a:solidFill>
                <a:latin typeface="Times New Roman" pitchFamily="18" charset="0"/>
                <a:ea typeface="楷体" pitchFamily="49" charset="-122"/>
              </a:rPr>
              <a:t>bac</a:t>
            </a:r>
            <a:r>
              <a:rPr lang="en-US" altLang="zh-CN" sz="2400" dirty="0">
                <a:solidFill>
                  <a:srgbClr val="FF0000"/>
                </a:solidFill>
                <a:latin typeface="Times New Roman" pitchFamily="18" charset="0"/>
                <a:ea typeface="楷体" pitchFamily="49" charset="-122"/>
              </a:rPr>
              <a:t>, </a:t>
            </a:r>
            <a:r>
              <a:rPr lang="en-US" altLang="zh-CN" sz="2400" dirty="0" err="1">
                <a:solidFill>
                  <a:srgbClr val="FF0000"/>
                </a:solidFill>
                <a:latin typeface="Times New Roman" pitchFamily="18" charset="0"/>
                <a:ea typeface="楷体" pitchFamily="49" charset="-122"/>
              </a:rPr>
              <a:t>acb</a:t>
            </a:r>
            <a:r>
              <a:rPr lang="en-US" altLang="zh-CN" sz="2400" dirty="0">
                <a:solidFill>
                  <a:srgbClr val="FF0000"/>
                </a:solidFill>
                <a:latin typeface="Times New Roman" pitchFamily="18" charset="0"/>
                <a:ea typeface="楷体" pitchFamily="49" charset="-122"/>
              </a:rPr>
              <a:t>, cab }</a:t>
            </a:r>
          </a:p>
          <a:p>
            <a:pPr eaLnBrk="1" hangingPunct="1">
              <a:lnSpc>
                <a:spcPct val="120000"/>
              </a:lnSpc>
            </a:pPr>
            <a:r>
              <a:rPr lang="en-US" altLang="zh-CN" sz="2400" dirty="0">
                <a:latin typeface="Times New Roman" pitchFamily="18" charset="0"/>
                <a:ea typeface="楷体" pitchFamily="49" charset="-122"/>
              </a:rPr>
              <a:t>{1, 00, 011, 01001, 01000 }</a:t>
            </a:r>
          </a:p>
          <a:p>
            <a:pPr eaLnBrk="1" hangingPunct="1">
              <a:lnSpc>
                <a:spcPct val="120000"/>
              </a:lnSpc>
            </a:pPr>
            <a:r>
              <a:rPr lang="zh-CN" altLang="en-US" sz="2400" dirty="0">
                <a:latin typeface="Times New Roman" pitchFamily="18" charset="0"/>
                <a:ea typeface="楷体" pitchFamily="49" charset="-122"/>
              </a:rPr>
              <a:t>是(二元)前缀码吗？</a:t>
            </a:r>
          </a:p>
        </p:txBody>
      </p:sp>
      <p:sp>
        <p:nvSpPr>
          <p:cNvPr id="5" name="AutoShape 3"/>
          <p:cNvSpPr>
            <a:spLocks noChangeArrowheads="1"/>
          </p:cNvSpPr>
          <p:nvPr/>
        </p:nvSpPr>
        <p:spPr bwMode="auto">
          <a:xfrm>
            <a:off x="5435599" y="2217511"/>
            <a:ext cx="2786063" cy="1633537"/>
          </a:xfrm>
          <a:prstGeom prst="cloudCallout">
            <a:avLst>
              <a:gd name="adj1" fmla="val -97588"/>
              <a:gd name="adj2" fmla="val -25597"/>
            </a:avLst>
          </a:prstGeom>
          <a:noFill/>
          <a:ln w="9525">
            <a:solidFill>
              <a:schemeClr val="folHlink"/>
            </a:solidFill>
            <a:round/>
            <a:headEnd/>
            <a:tailEnd/>
          </a:ln>
          <a:effectLst/>
        </p:spPr>
        <p:txBody>
          <a:bodyPr anchor="ctr"/>
          <a:lstStyle/>
          <a:p>
            <a:pPr algn="ctr"/>
            <a:r>
              <a:rPr lang="zh-CN" altLang="en-US" sz="2800" dirty="0">
                <a:solidFill>
                  <a:srgbClr val="00006C"/>
                </a:solidFill>
                <a:effectLst>
                  <a:outerShdw blurRad="38100" dist="38100" dir="2700000" algn="tl">
                    <a:srgbClr val="000000"/>
                  </a:outerShdw>
                </a:effectLst>
                <a:latin typeface="Times New Roman" pitchFamily="18" charset="0"/>
                <a:ea typeface="楷体" pitchFamily="49" charset="-122"/>
              </a:rPr>
              <a:t>如何产生二元前缀码呢？</a:t>
            </a:r>
          </a:p>
        </p:txBody>
      </p:sp>
      <p:sp>
        <p:nvSpPr>
          <p:cNvPr id="6" name="Text Box 5"/>
          <p:cNvSpPr txBox="1">
            <a:spLocks noChangeArrowheads="1"/>
          </p:cNvSpPr>
          <p:nvPr/>
        </p:nvSpPr>
        <p:spPr bwMode="auto">
          <a:xfrm>
            <a:off x="107504" y="1113405"/>
            <a:ext cx="7848600" cy="1920875"/>
          </a:xfrm>
          <a:prstGeom prst="rect">
            <a:avLst/>
          </a:prstGeom>
          <a:noFill/>
          <a:ln w="9525">
            <a:noFill/>
            <a:miter lim="800000"/>
            <a:headEnd/>
            <a:tailEnd/>
          </a:ln>
        </p:spPr>
        <p:txBody>
          <a:bodyPr>
            <a:spAutoFit/>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pPr>
            <a:r>
              <a:rPr lang="zh-CN" altLang="en-US" sz="2400" dirty="0">
                <a:latin typeface="Times New Roman" pitchFamily="18" charset="0"/>
                <a:ea typeface="楷体" pitchFamily="49" charset="-122"/>
              </a:rPr>
              <a:t>如：{ 0, 10, 110, 1111}</a:t>
            </a:r>
          </a:p>
          <a:p>
            <a:pPr eaLnBrk="1" hangingPunct="1">
              <a:lnSpc>
                <a:spcPct val="125000"/>
              </a:lnSpc>
            </a:pPr>
            <a:r>
              <a:rPr lang="en-US" altLang="zh-CN" sz="2400" dirty="0">
                <a:latin typeface="Times New Roman" pitchFamily="18" charset="0"/>
                <a:ea typeface="楷体" pitchFamily="49" charset="-122"/>
              </a:rPr>
              <a:t>       {1, 01, 001, 0001 }</a:t>
            </a:r>
            <a:r>
              <a:rPr lang="zh-CN" altLang="en-US" sz="2400" dirty="0">
                <a:latin typeface="Times New Roman" pitchFamily="18" charset="0"/>
                <a:ea typeface="楷体" pitchFamily="49" charset="-122"/>
              </a:rPr>
              <a:t>等是(二元)前缀码</a:t>
            </a:r>
            <a:endParaRPr lang="en-US" altLang="zh-CN" sz="2400" dirty="0">
              <a:latin typeface="Times New Roman" pitchFamily="18" charset="0"/>
              <a:ea typeface="楷体" pitchFamily="49" charset="-122"/>
            </a:endParaRPr>
          </a:p>
          <a:p>
            <a:pPr eaLnBrk="1" hangingPunct="1">
              <a:lnSpc>
                <a:spcPct val="125000"/>
              </a:lnSpc>
            </a:pPr>
            <a:r>
              <a:rPr lang="zh-CN" altLang="en-US" sz="2400" dirty="0">
                <a:latin typeface="Times New Roman" pitchFamily="18" charset="0"/>
                <a:ea typeface="楷体" pitchFamily="49" charset="-122"/>
              </a:rPr>
              <a:t>而   { 1,11,101,001,0011</a:t>
            </a:r>
            <a:r>
              <a:rPr lang="en-US" altLang="zh-CN" sz="2400" dirty="0">
                <a:latin typeface="Times New Roman" pitchFamily="18" charset="0"/>
                <a:ea typeface="楷体" pitchFamily="49" charset="-122"/>
              </a:rPr>
              <a:t> }</a:t>
            </a:r>
          </a:p>
          <a:p>
            <a:pPr eaLnBrk="1" hangingPunct="1">
              <a:lnSpc>
                <a:spcPct val="125000"/>
              </a:lnSpc>
            </a:pPr>
            <a:r>
              <a:rPr lang="zh-CN" altLang="en-US" sz="2400" dirty="0">
                <a:latin typeface="Times New Roman" pitchFamily="18" charset="0"/>
                <a:ea typeface="楷体" pitchFamily="49" charset="-122"/>
              </a:rPr>
              <a:t>      不是(二元)前缀码</a:t>
            </a:r>
          </a:p>
        </p:txBody>
      </p:sp>
      <p:sp>
        <p:nvSpPr>
          <p:cNvPr id="7" name="Rectangle 9"/>
          <p:cNvSpPr>
            <a:spLocks noChangeArrowheads="1"/>
          </p:cNvSpPr>
          <p:nvPr/>
        </p:nvSpPr>
        <p:spPr bwMode="auto">
          <a:xfrm>
            <a:off x="2843808" y="4653136"/>
            <a:ext cx="610319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400" dirty="0" smtClean="0">
                <a:solidFill>
                  <a:srgbClr val="A50021"/>
                </a:solidFill>
                <a:latin typeface="Times New Roman" pitchFamily="18" charset="0"/>
                <a:ea typeface="楷体" pitchFamily="49" charset="-122"/>
              </a:rPr>
              <a:t>定理</a:t>
            </a:r>
            <a:r>
              <a:rPr lang="en-US" altLang="zh-CN" sz="2400" dirty="0">
                <a:solidFill>
                  <a:srgbClr val="A50021"/>
                </a:solidFill>
                <a:latin typeface="Times New Roman" pitchFamily="18" charset="0"/>
                <a:ea typeface="楷体" pitchFamily="49" charset="-122"/>
              </a:rPr>
              <a:t>16.6</a:t>
            </a:r>
            <a:r>
              <a:rPr lang="en-US" altLang="zh-CN" sz="2400" dirty="0">
                <a:latin typeface="Times New Roman" pitchFamily="18" charset="0"/>
                <a:ea typeface="楷体" pitchFamily="49" charset="-122"/>
              </a:rPr>
              <a:t>   </a:t>
            </a:r>
            <a:r>
              <a:rPr lang="zh-CN" altLang="en-US" sz="2400" dirty="0">
                <a:latin typeface="Times New Roman" pitchFamily="18" charset="0"/>
                <a:ea typeface="楷体" pitchFamily="49" charset="-122"/>
              </a:rPr>
              <a:t>一棵</a:t>
            </a:r>
            <a:r>
              <a:rPr lang="en-US" altLang="zh-CN" sz="2400" dirty="0">
                <a:latin typeface="Times New Roman" pitchFamily="18" charset="0"/>
                <a:ea typeface="楷体" pitchFamily="49" charset="-122"/>
              </a:rPr>
              <a:t>2</a:t>
            </a:r>
            <a:r>
              <a:rPr lang="zh-CN" altLang="en-US" sz="2400" dirty="0">
                <a:latin typeface="Times New Roman" pitchFamily="18" charset="0"/>
                <a:ea typeface="楷体" pitchFamily="49" charset="-122"/>
              </a:rPr>
              <a:t>叉树产生一个二元前缀码</a:t>
            </a:r>
            <a:r>
              <a:rPr lang="en-US" altLang="zh-CN" sz="2400" dirty="0">
                <a:latin typeface="Times New Roman" pitchFamily="18" charset="0"/>
                <a:ea typeface="楷体" pitchFamily="49" charset="-122"/>
              </a:rPr>
              <a:t>.</a:t>
            </a:r>
          </a:p>
          <a:p>
            <a:pPr>
              <a:lnSpc>
                <a:spcPct val="120000"/>
              </a:lnSpc>
            </a:pPr>
            <a:r>
              <a:rPr lang="zh-CN" altLang="en-US" sz="2400" dirty="0">
                <a:solidFill>
                  <a:srgbClr val="A50021"/>
                </a:solidFill>
                <a:latin typeface="Times New Roman" pitchFamily="18" charset="0"/>
                <a:ea typeface="楷体" pitchFamily="49" charset="-122"/>
              </a:rPr>
              <a:t>推论  </a:t>
            </a:r>
            <a:r>
              <a:rPr lang="zh-CN" altLang="en-US" sz="2400" dirty="0">
                <a:latin typeface="Times New Roman" pitchFamily="18" charset="0"/>
                <a:ea typeface="楷体" pitchFamily="49" charset="-122"/>
              </a:rPr>
              <a:t>一棵正则</a:t>
            </a:r>
            <a:r>
              <a:rPr lang="en-US" altLang="zh-CN" sz="2400" dirty="0">
                <a:latin typeface="Times New Roman" pitchFamily="18" charset="0"/>
                <a:ea typeface="楷体" pitchFamily="49" charset="-122"/>
              </a:rPr>
              <a:t>2</a:t>
            </a:r>
            <a:r>
              <a:rPr lang="zh-CN" altLang="en-US" sz="2400" dirty="0">
                <a:latin typeface="Times New Roman" pitchFamily="18" charset="0"/>
                <a:ea typeface="楷体" pitchFamily="49" charset="-122"/>
              </a:rPr>
              <a:t>叉树产生惟一的前缀码（按左子树标</a:t>
            </a:r>
            <a:r>
              <a:rPr lang="en-US" altLang="zh-CN" sz="2400" dirty="0">
                <a:latin typeface="Times New Roman" pitchFamily="18" charset="0"/>
                <a:ea typeface="楷体" pitchFamily="49" charset="-122"/>
              </a:rPr>
              <a:t>0</a:t>
            </a:r>
            <a:r>
              <a:rPr lang="zh-CN" altLang="en-US" sz="2400" dirty="0">
                <a:latin typeface="Times New Roman" pitchFamily="18" charset="0"/>
                <a:ea typeface="楷体" pitchFamily="49" charset="-122"/>
              </a:rPr>
              <a:t>，右子树标</a:t>
            </a:r>
            <a:r>
              <a:rPr lang="en-US" altLang="zh-CN" sz="2400" dirty="0">
                <a:latin typeface="Times New Roman" pitchFamily="18" charset="0"/>
                <a:ea typeface="楷体" pitchFamily="49" charset="-122"/>
              </a:rPr>
              <a:t>1</a:t>
            </a:r>
            <a:r>
              <a:rPr lang="zh-CN" altLang="en-US" sz="2400" dirty="0">
                <a:latin typeface="Times New Roman" pitchFamily="18" charset="0"/>
                <a:ea typeface="楷体" pitchFamily="49" charset="-122"/>
              </a:rPr>
              <a:t>）</a:t>
            </a:r>
          </a:p>
        </p:txBody>
      </p:sp>
    </p:spTree>
    <p:extLst>
      <p:ext uri="{BB962C8B-B14F-4D97-AF65-F5344CB8AC3E}">
        <p14:creationId xmlns:p14="http://schemas.microsoft.com/office/powerpoint/2010/main" val="37965079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autoUpdateAnimBg="0"/>
      <p:bldP spid="6" grpId="0" autoUpdateAnimBg="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57200" y="274638"/>
            <a:ext cx="8229600" cy="850106"/>
          </a:xfrm>
        </p:spPr>
        <p:txBody>
          <a:bodyPr/>
          <a:lstStyle/>
          <a:p>
            <a:pPr algn="l" eaLnBrk="1" hangingPunct="1"/>
            <a:r>
              <a:rPr lang="zh-CN" altLang="en-US" dirty="0" smtClean="0"/>
              <a:t>生成二元前缀码的方法</a:t>
            </a:r>
          </a:p>
        </p:txBody>
      </p:sp>
      <p:sp>
        <p:nvSpPr>
          <p:cNvPr id="4" name="Text Box 3"/>
          <p:cNvSpPr>
            <a:spLocks noGrp="1" noChangeArrowheads="1"/>
          </p:cNvSpPr>
          <p:nvPr>
            <p:ph idx="4294967295"/>
          </p:nvPr>
        </p:nvSpPr>
        <p:spPr>
          <a:xfrm>
            <a:off x="468313" y="1268413"/>
            <a:ext cx="7858125" cy="2677656"/>
          </a:xfrm>
        </p:spPr>
        <p:txBody>
          <a:bodyPr>
            <a:spAutoFit/>
          </a:bodyPr>
          <a:lstStyle/>
          <a:p>
            <a:pPr marL="0" indent="0">
              <a:spcBef>
                <a:spcPct val="0"/>
              </a:spcBef>
              <a:buNone/>
            </a:pPr>
            <a:r>
              <a:rPr lang="zh-CN" altLang="en-US" sz="2400" dirty="0">
                <a:latin typeface="楷体" pitchFamily="49" charset="-122"/>
                <a:ea typeface="楷体" pitchFamily="49" charset="-122"/>
                <a:cs typeface="Arial" charset="0"/>
              </a:rPr>
              <a:t>给定一棵2叉树</a:t>
            </a:r>
            <a:r>
              <a:rPr lang="en-US" altLang="zh-CN" sz="2400" dirty="0">
                <a:latin typeface="楷体" pitchFamily="49" charset="-122"/>
                <a:ea typeface="楷体" pitchFamily="49" charset="-122"/>
                <a:cs typeface="Arial" charset="0"/>
              </a:rPr>
              <a:t>T，</a:t>
            </a:r>
            <a:r>
              <a:rPr lang="zh-CN" altLang="en-US" sz="2400" dirty="0">
                <a:latin typeface="楷体" pitchFamily="49" charset="-122"/>
                <a:ea typeface="楷体" pitchFamily="49" charset="-122"/>
                <a:cs typeface="Arial" charset="0"/>
              </a:rPr>
              <a:t>设它有</a:t>
            </a:r>
            <a:r>
              <a:rPr lang="en-US" altLang="zh-CN" sz="2400" dirty="0">
                <a:latin typeface="楷体" pitchFamily="49" charset="-122"/>
                <a:ea typeface="楷体" pitchFamily="49" charset="-122"/>
                <a:cs typeface="Arial" charset="0"/>
              </a:rPr>
              <a:t>t</a:t>
            </a:r>
            <a:r>
              <a:rPr lang="zh-CN" altLang="en-US" sz="2400" dirty="0">
                <a:latin typeface="楷体" pitchFamily="49" charset="-122"/>
                <a:ea typeface="楷体" pitchFamily="49" charset="-122"/>
                <a:cs typeface="Arial" charset="0"/>
              </a:rPr>
              <a:t>片树叶。设</a:t>
            </a:r>
            <a:r>
              <a:rPr lang="en-US" altLang="zh-CN" sz="2400" dirty="0">
                <a:latin typeface="楷体" pitchFamily="49" charset="-122"/>
                <a:ea typeface="楷体" pitchFamily="49" charset="-122"/>
                <a:cs typeface="Arial" charset="0"/>
              </a:rPr>
              <a:t>v</a:t>
            </a:r>
            <a:r>
              <a:rPr lang="zh-CN" altLang="en-US" sz="2400" dirty="0">
                <a:latin typeface="楷体" pitchFamily="49" charset="-122"/>
                <a:ea typeface="楷体" pitchFamily="49" charset="-122"/>
                <a:cs typeface="Arial" charset="0"/>
              </a:rPr>
              <a:t>为</a:t>
            </a:r>
            <a:r>
              <a:rPr lang="en-US" altLang="zh-CN" sz="2400" dirty="0">
                <a:latin typeface="楷体" pitchFamily="49" charset="-122"/>
                <a:ea typeface="楷体" pitchFamily="49" charset="-122"/>
                <a:cs typeface="Arial" charset="0"/>
              </a:rPr>
              <a:t>T</a:t>
            </a:r>
            <a:r>
              <a:rPr lang="zh-CN" altLang="en-US" sz="2400" dirty="0">
                <a:latin typeface="楷体" pitchFamily="49" charset="-122"/>
                <a:ea typeface="楷体" pitchFamily="49" charset="-122"/>
                <a:cs typeface="Arial" charset="0"/>
              </a:rPr>
              <a:t>的一个分支点，则</a:t>
            </a:r>
            <a:r>
              <a:rPr lang="en-US" altLang="zh-CN" sz="2400" dirty="0">
                <a:latin typeface="楷体" pitchFamily="49" charset="-122"/>
                <a:ea typeface="楷体" pitchFamily="49" charset="-122"/>
                <a:cs typeface="Arial" charset="0"/>
              </a:rPr>
              <a:t>v</a:t>
            </a:r>
            <a:r>
              <a:rPr lang="zh-CN" altLang="en-US" sz="2400" dirty="0">
                <a:latin typeface="楷体" pitchFamily="49" charset="-122"/>
                <a:ea typeface="楷体" pitchFamily="49" charset="-122"/>
                <a:cs typeface="Arial" charset="0"/>
              </a:rPr>
              <a:t>至少有一个儿子，最多有两个儿子。若</a:t>
            </a:r>
            <a:r>
              <a:rPr lang="en-US" altLang="zh-CN" sz="2400" dirty="0">
                <a:latin typeface="楷体" pitchFamily="49" charset="-122"/>
                <a:ea typeface="楷体" pitchFamily="49" charset="-122"/>
                <a:cs typeface="Arial" charset="0"/>
              </a:rPr>
              <a:t>v</a:t>
            </a:r>
            <a:r>
              <a:rPr lang="zh-CN" altLang="en-US" sz="2400" dirty="0">
                <a:latin typeface="楷体" pitchFamily="49" charset="-122"/>
                <a:ea typeface="楷体" pitchFamily="49" charset="-122"/>
                <a:cs typeface="Arial" charset="0"/>
              </a:rPr>
              <a:t>有两个儿子，在由</a:t>
            </a:r>
            <a:r>
              <a:rPr lang="en-US" altLang="zh-CN" sz="2400" dirty="0">
                <a:latin typeface="楷体" pitchFamily="49" charset="-122"/>
                <a:ea typeface="楷体" pitchFamily="49" charset="-122"/>
                <a:cs typeface="Arial" charset="0"/>
              </a:rPr>
              <a:t>v</a:t>
            </a:r>
            <a:r>
              <a:rPr lang="zh-CN" altLang="en-US" sz="2400" dirty="0">
                <a:latin typeface="楷体" pitchFamily="49" charset="-122"/>
                <a:ea typeface="楷体" pitchFamily="49" charset="-122"/>
                <a:cs typeface="Arial" charset="0"/>
              </a:rPr>
              <a:t>引出的两条边上，左边的标上0，右边的标上1；若</a:t>
            </a:r>
            <a:r>
              <a:rPr lang="en-US" altLang="zh-CN" sz="2400" dirty="0">
                <a:latin typeface="楷体" pitchFamily="49" charset="-122"/>
                <a:ea typeface="楷体" pitchFamily="49" charset="-122"/>
                <a:cs typeface="Arial" charset="0"/>
              </a:rPr>
              <a:t>v</a:t>
            </a:r>
            <a:r>
              <a:rPr lang="zh-CN" altLang="en-US" sz="2400" dirty="0">
                <a:latin typeface="楷体" pitchFamily="49" charset="-122"/>
                <a:ea typeface="楷体" pitchFamily="49" charset="-122"/>
                <a:cs typeface="Arial" charset="0"/>
              </a:rPr>
              <a:t>有一个儿子，在由</a:t>
            </a:r>
            <a:r>
              <a:rPr lang="en-US" altLang="zh-CN" sz="2400" dirty="0">
                <a:latin typeface="楷体" pitchFamily="49" charset="-122"/>
                <a:ea typeface="楷体" pitchFamily="49" charset="-122"/>
                <a:cs typeface="Arial" charset="0"/>
              </a:rPr>
              <a:t>v</a:t>
            </a:r>
            <a:r>
              <a:rPr lang="zh-CN" altLang="en-US" sz="2400" dirty="0">
                <a:latin typeface="楷体" pitchFamily="49" charset="-122"/>
                <a:ea typeface="楷体" pitchFamily="49" charset="-122"/>
                <a:cs typeface="Arial" charset="0"/>
              </a:rPr>
              <a:t>引出的边上可标上0，也可标上1。设</a:t>
            </a:r>
            <a:r>
              <a:rPr lang="en-US" altLang="zh-CN" sz="2400" dirty="0">
                <a:latin typeface="楷体" pitchFamily="49" charset="-122"/>
                <a:ea typeface="楷体" pitchFamily="49" charset="-122"/>
                <a:cs typeface="Arial" charset="0"/>
              </a:rPr>
              <a:t>vi</a:t>
            </a:r>
            <a:r>
              <a:rPr lang="zh-CN" altLang="en-US" sz="2400" dirty="0">
                <a:latin typeface="楷体" pitchFamily="49" charset="-122"/>
                <a:ea typeface="楷体" pitchFamily="49" charset="-122"/>
                <a:cs typeface="Arial" charset="0"/>
              </a:rPr>
              <a:t>为</a:t>
            </a:r>
            <a:r>
              <a:rPr lang="en-US" altLang="zh-CN" sz="2400" dirty="0">
                <a:latin typeface="楷体" pitchFamily="49" charset="-122"/>
                <a:ea typeface="楷体" pitchFamily="49" charset="-122"/>
                <a:cs typeface="Arial" charset="0"/>
              </a:rPr>
              <a:t>T</a:t>
            </a:r>
            <a:r>
              <a:rPr lang="zh-CN" altLang="en-US" sz="2400" dirty="0">
                <a:latin typeface="楷体" pitchFamily="49" charset="-122"/>
                <a:ea typeface="楷体" pitchFamily="49" charset="-122"/>
                <a:cs typeface="Arial" charset="0"/>
              </a:rPr>
              <a:t>的任一片树叶，从树根到</a:t>
            </a:r>
            <a:r>
              <a:rPr lang="en-US" altLang="zh-CN" sz="2400" dirty="0">
                <a:latin typeface="楷体" pitchFamily="49" charset="-122"/>
                <a:ea typeface="楷体" pitchFamily="49" charset="-122"/>
                <a:cs typeface="Arial" charset="0"/>
              </a:rPr>
              <a:t>vi</a:t>
            </a:r>
            <a:r>
              <a:rPr lang="zh-CN" altLang="en-US" sz="2400" dirty="0">
                <a:latin typeface="楷体" pitchFamily="49" charset="-122"/>
                <a:ea typeface="楷体" pitchFamily="49" charset="-122"/>
                <a:cs typeface="Arial" charset="0"/>
              </a:rPr>
              <a:t>的通路上各边的标号组成的0，1串组成的符号串放在</a:t>
            </a:r>
            <a:r>
              <a:rPr lang="en-US" altLang="zh-CN" sz="2400" dirty="0">
                <a:latin typeface="楷体" pitchFamily="49" charset="-122"/>
                <a:ea typeface="楷体" pitchFamily="49" charset="-122"/>
                <a:cs typeface="Arial" charset="0"/>
              </a:rPr>
              <a:t>vi</a:t>
            </a:r>
            <a:r>
              <a:rPr lang="zh-CN" altLang="en-US" sz="2400" dirty="0">
                <a:latin typeface="楷体" pitchFamily="49" charset="-122"/>
                <a:ea typeface="楷体" pitchFamily="49" charset="-122"/>
                <a:cs typeface="Arial" charset="0"/>
              </a:rPr>
              <a:t>处，</a:t>
            </a:r>
            <a:r>
              <a:rPr lang="en-US" altLang="zh-CN" sz="2400" dirty="0">
                <a:latin typeface="楷体" pitchFamily="49" charset="-122"/>
                <a:ea typeface="楷体" pitchFamily="49" charset="-122"/>
                <a:cs typeface="Arial" charset="0"/>
              </a:rPr>
              <a:t>t</a:t>
            </a:r>
            <a:r>
              <a:rPr lang="zh-CN" altLang="en-US" sz="2400" dirty="0">
                <a:latin typeface="楷体" pitchFamily="49" charset="-122"/>
                <a:ea typeface="楷体" pitchFamily="49" charset="-122"/>
                <a:cs typeface="Arial" charset="0"/>
              </a:rPr>
              <a:t>片树叶处的</a:t>
            </a:r>
            <a:r>
              <a:rPr lang="en-US" altLang="zh-CN" sz="2400" dirty="0">
                <a:latin typeface="楷体" pitchFamily="49" charset="-122"/>
                <a:ea typeface="楷体" pitchFamily="49" charset="-122"/>
                <a:cs typeface="Arial" charset="0"/>
              </a:rPr>
              <a:t>t</a:t>
            </a:r>
            <a:r>
              <a:rPr lang="zh-CN" altLang="en-US" sz="2400" dirty="0">
                <a:latin typeface="楷体" pitchFamily="49" charset="-122"/>
                <a:ea typeface="楷体" pitchFamily="49" charset="-122"/>
                <a:cs typeface="Arial" charset="0"/>
              </a:rPr>
              <a:t>个符号串组成的集合为一个二元前缀码。</a:t>
            </a:r>
          </a:p>
        </p:txBody>
      </p:sp>
      <p:sp>
        <p:nvSpPr>
          <p:cNvPr id="5" name="矩形 4"/>
          <p:cNvSpPr/>
          <p:nvPr/>
        </p:nvSpPr>
        <p:spPr>
          <a:xfrm>
            <a:off x="539750" y="4311075"/>
            <a:ext cx="7704138" cy="1552575"/>
          </a:xfrm>
          <a:prstGeom prst="rect">
            <a:avLst/>
          </a:prstGeom>
        </p:spPr>
        <p:txBody>
          <a:bodyPr>
            <a:spAutoFit/>
          </a:bodyPr>
          <a:lstStyle/>
          <a:p>
            <a:r>
              <a:rPr lang="zh-CN" altLang="en-US" sz="2400" dirty="0">
                <a:latin typeface="楷体" pitchFamily="49" charset="-122"/>
                <a:ea typeface="楷体" pitchFamily="49" charset="-122"/>
              </a:rPr>
              <a:t>由上面做法知， </a:t>
            </a:r>
            <a:r>
              <a:rPr lang="en-US" altLang="zh-CN" sz="2400" dirty="0">
                <a:latin typeface="楷体" pitchFamily="49" charset="-122"/>
                <a:ea typeface="楷体" pitchFamily="49" charset="-122"/>
              </a:rPr>
              <a:t>v</a:t>
            </a:r>
            <a:r>
              <a:rPr lang="en-US" altLang="zh-CN" sz="2400" baseline="-25000" dirty="0">
                <a:latin typeface="楷体" pitchFamily="49" charset="-122"/>
                <a:ea typeface="楷体" pitchFamily="49" charset="-122"/>
              </a:rPr>
              <a:t>i</a:t>
            </a:r>
            <a:r>
              <a:rPr lang="zh-CN" altLang="en-US" sz="2400" dirty="0">
                <a:latin typeface="楷体" pitchFamily="49" charset="-122"/>
                <a:ea typeface="楷体" pitchFamily="49" charset="-122"/>
              </a:rPr>
              <a:t>处的符号串的前缀均在</a:t>
            </a:r>
            <a:r>
              <a:rPr lang="en-US" altLang="zh-CN" sz="2400" dirty="0">
                <a:latin typeface="楷体" pitchFamily="49" charset="-122"/>
                <a:ea typeface="楷体" pitchFamily="49" charset="-122"/>
              </a:rPr>
              <a:t>v</a:t>
            </a:r>
            <a:r>
              <a:rPr lang="en-US" altLang="zh-CN" sz="2400" baseline="-25000" dirty="0">
                <a:latin typeface="楷体" pitchFamily="49" charset="-122"/>
                <a:ea typeface="楷体" pitchFamily="49" charset="-122"/>
              </a:rPr>
              <a:t>i</a:t>
            </a:r>
            <a:r>
              <a:rPr lang="zh-CN" altLang="en-US" sz="2400" dirty="0">
                <a:latin typeface="楷体" pitchFamily="49" charset="-122"/>
                <a:ea typeface="楷体" pitchFamily="49" charset="-122"/>
              </a:rPr>
              <a:t>所在的通路上除</a:t>
            </a:r>
            <a:r>
              <a:rPr lang="en-US" altLang="zh-CN" sz="2400" dirty="0">
                <a:latin typeface="楷体" pitchFamily="49" charset="-122"/>
                <a:ea typeface="楷体" pitchFamily="49" charset="-122"/>
              </a:rPr>
              <a:t>v</a:t>
            </a:r>
            <a:r>
              <a:rPr lang="en-US" altLang="zh-CN" sz="2400" baseline="-25000" dirty="0">
                <a:latin typeface="楷体" pitchFamily="49" charset="-122"/>
                <a:ea typeface="楷体" pitchFamily="49" charset="-122"/>
              </a:rPr>
              <a:t>i</a:t>
            </a:r>
            <a:r>
              <a:rPr lang="zh-CN" altLang="en-US" sz="2400" dirty="0">
                <a:latin typeface="楷体" pitchFamily="49" charset="-122"/>
                <a:ea typeface="楷体" pitchFamily="49" charset="-122"/>
              </a:rPr>
              <a:t>外的顶点处达到，因而所得符号串集合为二元前缀码。若</a:t>
            </a:r>
            <a:r>
              <a:rPr lang="en-US" altLang="zh-CN" sz="2400" dirty="0">
                <a:latin typeface="楷体" pitchFamily="49" charset="-122"/>
                <a:ea typeface="楷体" pitchFamily="49" charset="-122"/>
              </a:rPr>
              <a:t>T</a:t>
            </a:r>
            <a:r>
              <a:rPr lang="zh-CN" altLang="en-US" sz="2400" dirty="0">
                <a:latin typeface="楷体" pitchFamily="49" charset="-122"/>
                <a:ea typeface="楷体" pitchFamily="49" charset="-122"/>
              </a:rPr>
              <a:t>存在单子分支点，则由</a:t>
            </a:r>
            <a:r>
              <a:rPr lang="en-US" altLang="zh-CN" sz="2400" dirty="0">
                <a:latin typeface="楷体" pitchFamily="49" charset="-122"/>
                <a:ea typeface="楷体" pitchFamily="49" charset="-122"/>
              </a:rPr>
              <a:t>T</a:t>
            </a:r>
            <a:r>
              <a:rPr lang="zh-CN" altLang="en-US" sz="2400" dirty="0">
                <a:latin typeface="楷体" pitchFamily="49" charset="-122"/>
                <a:ea typeface="楷体" pitchFamily="49" charset="-122"/>
              </a:rPr>
              <a:t>产生的前缀码可能不唯一。</a:t>
            </a:r>
            <a:r>
              <a:rPr lang="en-US" altLang="zh-CN" sz="2400" dirty="0">
                <a:latin typeface="楷体" pitchFamily="49" charset="-122"/>
                <a:ea typeface="楷体" pitchFamily="49" charset="-122"/>
              </a:rPr>
              <a:t>T</a:t>
            </a:r>
            <a:r>
              <a:rPr lang="zh-CN" altLang="en-US" sz="2400" dirty="0">
                <a:latin typeface="楷体" pitchFamily="49" charset="-122"/>
                <a:ea typeface="楷体" pitchFamily="49" charset="-122"/>
              </a:rPr>
              <a:t>为正则2叉树, 则由</a:t>
            </a:r>
            <a:r>
              <a:rPr lang="en-US" altLang="zh-CN" sz="2400" dirty="0">
                <a:latin typeface="楷体" pitchFamily="49" charset="-122"/>
                <a:ea typeface="楷体" pitchFamily="49" charset="-122"/>
              </a:rPr>
              <a:t>T</a:t>
            </a:r>
            <a:r>
              <a:rPr lang="zh-CN" altLang="en-US" sz="2400" dirty="0">
                <a:latin typeface="楷体" pitchFamily="49" charset="-122"/>
                <a:ea typeface="楷体" pitchFamily="49" charset="-122"/>
              </a:rPr>
              <a:t>产生的前缀码唯一</a:t>
            </a:r>
          </a:p>
        </p:txBody>
      </p:sp>
    </p:spTree>
    <p:extLst>
      <p:ext uri="{BB962C8B-B14F-4D97-AF65-F5344CB8AC3E}">
        <p14:creationId xmlns:p14="http://schemas.microsoft.com/office/powerpoint/2010/main" val="15163366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27" name="矩形 26"/>
          <p:cNvSpPr/>
          <p:nvPr/>
        </p:nvSpPr>
        <p:spPr>
          <a:xfrm>
            <a:off x="2628916" y="1416594"/>
            <a:ext cx="847443"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p>
        </p:txBody>
      </p:sp>
      <p:sp>
        <p:nvSpPr>
          <p:cNvPr id="28" name="矩形 27"/>
          <p:cNvSpPr/>
          <p:nvPr/>
        </p:nvSpPr>
        <p:spPr>
          <a:xfrm>
            <a:off x="142844" y="2202412"/>
            <a:ext cx="1785950"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矩形 28"/>
          <p:cNvSpPr/>
          <p:nvPr/>
        </p:nvSpPr>
        <p:spPr>
          <a:xfrm>
            <a:off x="785787" y="4345552"/>
            <a:ext cx="1409950"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30" name="矩形 29"/>
          <p:cNvSpPr/>
          <p:nvPr/>
        </p:nvSpPr>
        <p:spPr>
          <a:xfrm>
            <a:off x="4223054" y="2059536"/>
            <a:ext cx="2037799"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矩形 30"/>
          <p:cNvSpPr/>
          <p:nvPr/>
        </p:nvSpPr>
        <p:spPr>
          <a:xfrm>
            <a:off x="4669904" y="3416858"/>
            <a:ext cx="1857607"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矩形 31"/>
          <p:cNvSpPr/>
          <p:nvPr/>
        </p:nvSpPr>
        <p:spPr>
          <a:xfrm>
            <a:off x="3071802" y="5202808"/>
            <a:ext cx="1569660"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34" name="直接连接符 33"/>
          <p:cNvCxnSpPr>
            <a:stCxn id="27" idx="2"/>
            <a:endCxn id="29" idx="0"/>
          </p:cNvCxnSpPr>
          <p:nvPr/>
        </p:nvCxnSpPr>
        <p:spPr>
          <a:xfrm flipH="1">
            <a:off x="1490663" y="1785938"/>
            <a:ext cx="1562100" cy="25590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6" name="直接连接符 35"/>
          <p:cNvCxnSpPr>
            <a:stCxn id="27" idx="1"/>
            <a:endCxn id="28" idx="0"/>
          </p:cNvCxnSpPr>
          <p:nvPr/>
        </p:nvCxnSpPr>
        <p:spPr>
          <a:xfrm rot="10800000" flipV="1">
            <a:off x="1035050" y="1601788"/>
            <a:ext cx="1593850" cy="600075"/>
          </a:xfrm>
          <a:prstGeom prst="line">
            <a:avLst/>
          </a:prstGeom>
          <a:ln w="76200">
            <a:solidFill>
              <a:schemeClr val="tx2">
                <a:lumMod val="60000"/>
                <a:lumOff val="4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37" name="直接连接符 36"/>
          <p:cNvCxnSpPr>
            <a:stCxn id="27" idx="2"/>
            <a:endCxn id="32" idx="0"/>
          </p:cNvCxnSpPr>
          <p:nvPr/>
        </p:nvCxnSpPr>
        <p:spPr>
          <a:xfrm rot="16200000" flipH="1">
            <a:off x="1746251" y="3092450"/>
            <a:ext cx="3416300" cy="8032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8" name="直接连接符 37"/>
          <p:cNvCxnSpPr>
            <a:stCxn id="27" idx="2"/>
            <a:endCxn id="31" idx="1"/>
          </p:cNvCxnSpPr>
          <p:nvPr/>
        </p:nvCxnSpPr>
        <p:spPr>
          <a:xfrm rot="16200000" flipH="1">
            <a:off x="2815431" y="2023270"/>
            <a:ext cx="2092325" cy="161766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9" name="直接连接符 38"/>
          <p:cNvCxnSpPr>
            <a:stCxn id="27" idx="3"/>
            <a:endCxn id="30" idx="0"/>
          </p:cNvCxnSpPr>
          <p:nvPr/>
        </p:nvCxnSpPr>
        <p:spPr>
          <a:xfrm>
            <a:off x="3476625" y="1601788"/>
            <a:ext cx="1765300" cy="4572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0" name="直接连接符 39"/>
          <p:cNvCxnSpPr>
            <a:stCxn id="28" idx="2"/>
            <a:endCxn id="29" idx="0"/>
          </p:cNvCxnSpPr>
          <p:nvPr/>
        </p:nvCxnSpPr>
        <p:spPr>
          <a:xfrm>
            <a:off x="1035050" y="3125788"/>
            <a:ext cx="455613" cy="12192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1" name="直接连接符 40"/>
          <p:cNvCxnSpPr>
            <a:stCxn id="28" idx="3"/>
            <a:endCxn id="30" idx="1"/>
          </p:cNvCxnSpPr>
          <p:nvPr/>
        </p:nvCxnSpPr>
        <p:spPr>
          <a:xfrm flipV="1">
            <a:off x="1928813" y="2382838"/>
            <a:ext cx="2293937" cy="280987"/>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2" name="直接连接符 41"/>
          <p:cNvCxnSpPr>
            <a:stCxn id="28" idx="3"/>
            <a:endCxn id="31" idx="1"/>
          </p:cNvCxnSpPr>
          <p:nvPr/>
        </p:nvCxnSpPr>
        <p:spPr>
          <a:xfrm>
            <a:off x="1928813" y="2663825"/>
            <a:ext cx="2741612" cy="121443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3" name="直接连接符 42"/>
          <p:cNvCxnSpPr>
            <a:stCxn id="28" idx="3"/>
            <a:endCxn id="32" idx="0"/>
          </p:cNvCxnSpPr>
          <p:nvPr/>
        </p:nvCxnSpPr>
        <p:spPr>
          <a:xfrm>
            <a:off x="1928813" y="2663825"/>
            <a:ext cx="1927225" cy="253841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4" name="直接连接符 43"/>
          <p:cNvCxnSpPr>
            <a:stCxn id="29" idx="3"/>
            <a:endCxn id="30" idx="1"/>
          </p:cNvCxnSpPr>
          <p:nvPr/>
        </p:nvCxnSpPr>
        <p:spPr>
          <a:xfrm flipV="1">
            <a:off x="2195513" y="2382838"/>
            <a:ext cx="2027237" cy="22860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5" name="直接连接符 44"/>
          <p:cNvCxnSpPr>
            <a:stCxn id="29" idx="3"/>
            <a:endCxn id="31" idx="1"/>
          </p:cNvCxnSpPr>
          <p:nvPr/>
        </p:nvCxnSpPr>
        <p:spPr>
          <a:xfrm flipV="1">
            <a:off x="2195513" y="3878263"/>
            <a:ext cx="2474912" cy="7905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6" name="直接连接符 45"/>
          <p:cNvCxnSpPr>
            <a:stCxn id="29" idx="2"/>
            <a:endCxn id="32" idx="1"/>
          </p:cNvCxnSpPr>
          <p:nvPr/>
        </p:nvCxnSpPr>
        <p:spPr>
          <a:xfrm>
            <a:off x="1490663" y="4991100"/>
            <a:ext cx="1581150" cy="3968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7" name="直接连接符 46"/>
          <p:cNvCxnSpPr>
            <a:stCxn id="32" idx="0"/>
            <a:endCxn id="30" idx="1"/>
          </p:cNvCxnSpPr>
          <p:nvPr/>
        </p:nvCxnSpPr>
        <p:spPr>
          <a:xfrm rot="5400000" flipH="1" flipV="1">
            <a:off x="2629694" y="3609182"/>
            <a:ext cx="2819400" cy="36671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8" name="直接连接符 47"/>
          <p:cNvCxnSpPr>
            <a:stCxn id="32" idx="3"/>
            <a:endCxn id="31" idx="2"/>
          </p:cNvCxnSpPr>
          <p:nvPr/>
        </p:nvCxnSpPr>
        <p:spPr>
          <a:xfrm flipV="1">
            <a:off x="4641850" y="4340225"/>
            <a:ext cx="957263" cy="10477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9" name="直接连接符 48"/>
          <p:cNvCxnSpPr>
            <a:stCxn id="31" idx="0"/>
            <a:endCxn id="30" idx="2"/>
          </p:cNvCxnSpPr>
          <p:nvPr/>
        </p:nvCxnSpPr>
        <p:spPr>
          <a:xfrm rot="16200000" flipV="1">
            <a:off x="5064919" y="2882106"/>
            <a:ext cx="711200" cy="3571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2420122" y="2421948"/>
            <a:ext cx="6357982" cy="707886"/>
          </a:xfrm>
          <a:prstGeom prst="rect">
            <a:avLst/>
          </a:prstGeom>
          <a:blipFill>
            <a:blip r:embed="rId3"/>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zh-CN" altLang="en-US" sz="2000" b="1" dirty="0">
                <a:latin typeface="+mn-lt"/>
                <a:ea typeface="+mn-ea"/>
                <a:cs typeface="+mn-cs"/>
              </a:rPr>
              <a:t>由</a:t>
            </a:r>
            <a:r>
              <a:rPr lang="en-US" altLang="zh-CN" sz="2000" b="1" dirty="0">
                <a:latin typeface="+mn-lt"/>
                <a:ea typeface="+mn-ea"/>
                <a:cs typeface="+mn-cs"/>
              </a:rPr>
              <a:t>G</a:t>
            </a:r>
            <a:r>
              <a:rPr lang="zh-CN" altLang="en-US" sz="2000" b="1" dirty="0">
                <a:latin typeface="+mn-lt"/>
                <a:ea typeface="+mn-ea"/>
                <a:cs typeface="+mn-cs"/>
              </a:rPr>
              <a:t>的连通性可知，任意两个顶点之间存在路径；</a:t>
            </a:r>
            <a:endParaRPr lang="en-US" altLang="zh-CN" sz="2000" b="1" dirty="0">
              <a:latin typeface="+mn-lt"/>
              <a:ea typeface="+mn-ea"/>
              <a:cs typeface="+mn-cs"/>
            </a:endParaRPr>
          </a:p>
          <a:p>
            <a:pPr fontAlgn="auto">
              <a:spcBef>
                <a:spcPts val="0"/>
              </a:spcBef>
              <a:spcAft>
                <a:spcPts val="0"/>
              </a:spcAft>
              <a:defRPr/>
            </a:pPr>
            <a:r>
              <a:rPr lang="zh-CN" altLang="en-US" sz="2000" b="1" dirty="0">
                <a:latin typeface="+mn-lt"/>
                <a:ea typeface="+mn-ea"/>
                <a:cs typeface="+mn-cs"/>
              </a:rPr>
              <a:t>若路径不唯一，则存在回路。与</a:t>
            </a:r>
            <a:r>
              <a:rPr lang="en-US" altLang="zh-CN" sz="2000" b="1" dirty="0">
                <a:latin typeface="+mn-lt"/>
                <a:ea typeface="+mn-ea"/>
                <a:cs typeface="+mn-cs"/>
              </a:rPr>
              <a:t>G</a:t>
            </a:r>
            <a:r>
              <a:rPr lang="zh-CN" altLang="en-US" sz="2000" b="1" dirty="0">
                <a:latin typeface="+mn-lt"/>
                <a:ea typeface="+mn-ea"/>
                <a:cs typeface="+mn-cs"/>
              </a:rPr>
              <a:t>中无回路矛盾。</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ChangeArrowheads="1"/>
          </p:cNvSpPr>
          <p:nvPr/>
        </p:nvSpPr>
        <p:spPr bwMode="auto">
          <a:xfrm>
            <a:off x="539750" y="1201738"/>
            <a:ext cx="7858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a:latin typeface="Times New Roman" pitchFamily="18" charset="0"/>
                <a:ea typeface="楷体" pitchFamily="49" charset="-122"/>
              </a:rPr>
              <a:t>图所示二叉树产生的前缀码为</a:t>
            </a:r>
          </a:p>
          <a:p>
            <a:r>
              <a:rPr lang="zh-CN" altLang="en-US" sz="2400">
                <a:latin typeface="Times New Roman" pitchFamily="18" charset="0"/>
                <a:ea typeface="楷体" pitchFamily="49" charset="-122"/>
              </a:rPr>
              <a:t>                     </a:t>
            </a:r>
            <a:r>
              <a:rPr lang="en-US" altLang="zh-CN" sz="2400">
                <a:latin typeface="Times New Roman" pitchFamily="18" charset="0"/>
                <a:ea typeface="楷体" pitchFamily="49" charset="-122"/>
              </a:rPr>
              <a:t>{ 00, 10, 11, 011, 0100, 0101 }</a:t>
            </a:r>
          </a:p>
        </p:txBody>
      </p:sp>
      <p:pic>
        <p:nvPicPr>
          <p:cNvPr id="60419" name="Picture 9" descr="1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349500"/>
            <a:ext cx="275113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245130"/>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idx="4294967295"/>
          </p:nvPr>
        </p:nvSpPr>
        <p:spPr>
          <a:xfrm>
            <a:off x="457200" y="274638"/>
            <a:ext cx="8229600" cy="850900"/>
          </a:xfrm>
        </p:spPr>
        <p:txBody>
          <a:bodyPr/>
          <a:lstStyle/>
          <a:p>
            <a:pPr algn="l" eaLnBrk="1" hangingPunct="1"/>
            <a:r>
              <a:rPr lang="zh-CN" altLang="en-US" smtClean="0"/>
              <a:t>最佳前缀码</a:t>
            </a:r>
          </a:p>
        </p:txBody>
      </p:sp>
      <p:sp>
        <p:nvSpPr>
          <p:cNvPr id="211970" name="Content Placeholder 2"/>
          <p:cNvSpPr>
            <a:spLocks noGrp="1"/>
          </p:cNvSpPr>
          <p:nvPr>
            <p:ph idx="4294967295"/>
          </p:nvPr>
        </p:nvSpPr>
        <p:spPr>
          <a:xfrm>
            <a:off x="323528" y="1340769"/>
            <a:ext cx="8229600" cy="4752528"/>
          </a:xfrm>
        </p:spPr>
        <p:txBody>
          <a:bodyPr/>
          <a:lstStyle/>
          <a:p>
            <a:pPr marL="0" indent="0" eaLnBrk="1" hangingPunct="1">
              <a:buNone/>
            </a:pPr>
            <a:r>
              <a:rPr lang="zh-CN" altLang="en-US" sz="2400" dirty="0" smtClean="0">
                <a:latin typeface="Times New Roman" pitchFamily="18" charset="0"/>
              </a:rPr>
              <a:t>把各字符看作为树叶, 各字符出现的频率(或</a:t>
            </a:r>
            <a:r>
              <a:rPr lang="en-US" altLang="zh-CN" sz="2400" dirty="0" smtClean="0">
                <a:latin typeface="Times New Roman" pitchFamily="18" charset="0"/>
              </a:rPr>
              <a:t>n</a:t>
            </a:r>
            <a:r>
              <a:rPr lang="zh-CN" altLang="en-US" sz="2400" dirty="0" smtClean="0">
                <a:latin typeface="Times New Roman" pitchFamily="18" charset="0"/>
              </a:rPr>
              <a:t>倍的频</a:t>
            </a:r>
            <a:r>
              <a:rPr lang="en-US" altLang="zh-CN" sz="2400" dirty="0" smtClean="0">
                <a:latin typeface="Times New Roman" pitchFamily="18" charset="0"/>
              </a:rPr>
              <a:t>)</a:t>
            </a:r>
            <a:r>
              <a:rPr lang="zh-CN" altLang="en-US" sz="2400" dirty="0" smtClean="0">
                <a:latin typeface="Times New Roman" pitchFamily="18" charset="0"/>
              </a:rPr>
              <a:t>作为其相应的权, 利用</a:t>
            </a:r>
            <a:r>
              <a:rPr lang="en-US" altLang="zh-CN" sz="2400" dirty="0" smtClean="0">
                <a:latin typeface="Times New Roman" pitchFamily="18" charset="0"/>
              </a:rPr>
              <a:t>Huffman</a:t>
            </a:r>
            <a:r>
              <a:rPr lang="zh-CN" altLang="en-US" sz="2400" dirty="0" smtClean="0">
                <a:latin typeface="Times New Roman" pitchFamily="18" charset="0"/>
              </a:rPr>
              <a:t>算法求出最优2叉树, 由此产生的前缀码即为</a:t>
            </a:r>
            <a:r>
              <a:rPr lang="zh-CN" altLang="en-US" sz="2400" dirty="0" smtClean="0">
                <a:solidFill>
                  <a:srgbClr val="00FF00"/>
                </a:solidFill>
                <a:latin typeface="Times New Roman" pitchFamily="18" charset="0"/>
              </a:rPr>
              <a:t>最佳前缀码。</a:t>
            </a:r>
            <a:endParaRPr lang="en-US" altLang="zh-CN" sz="2400" dirty="0" smtClean="0">
              <a:solidFill>
                <a:srgbClr val="00FF00"/>
              </a:solidFill>
              <a:latin typeface="Times New Roman" pitchFamily="18" charset="0"/>
            </a:endParaRPr>
          </a:p>
          <a:p>
            <a:pPr marL="0" indent="0">
              <a:buNone/>
            </a:pPr>
            <a:r>
              <a:rPr lang="zh-CN" altLang="en-US" sz="2400" dirty="0">
                <a:latin typeface="Times New Roman" pitchFamily="18" charset="0"/>
                <a:ea typeface="楷体" pitchFamily="49" charset="-122"/>
              </a:rPr>
              <a:t>在通信中，八进制数字出现的频率如下：</a:t>
            </a:r>
          </a:p>
          <a:p>
            <a:pPr marL="0" indent="0">
              <a:buNone/>
            </a:pPr>
            <a:r>
              <a:rPr lang="zh-CN" altLang="en-US" sz="2400" dirty="0">
                <a:latin typeface="Times New Roman" pitchFamily="18" charset="0"/>
                <a:ea typeface="楷体" pitchFamily="49" charset="-122"/>
              </a:rPr>
              <a:t>     </a:t>
            </a:r>
            <a:r>
              <a:rPr lang="en-US" altLang="zh-CN" sz="2400" dirty="0">
                <a:latin typeface="Times New Roman" pitchFamily="18" charset="0"/>
                <a:ea typeface="楷体" pitchFamily="49" charset="-122"/>
              </a:rPr>
              <a:t>0</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25%          1</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20%</a:t>
            </a:r>
          </a:p>
          <a:p>
            <a:pPr marL="0" indent="0">
              <a:buNone/>
            </a:pPr>
            <a:r>
              <a:rPr lang="en-US" altLang="zh-CN" sz="2400" dirty="0">
                <a:latin typeface="Times New Roman" pitchFamily="18" charset="0"/>
                <a:ea typeface="楷体" pitchFamily="49" charset="-122"/>
              </a:rPr>
              <a:t>     2</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15%          3</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10%</a:t>
            </a:r>
          </a:p>
          <a:p>
            <a:pPr marL="0" indent="0">
              <a:buNone/>
            </a:pPr>
            <a:r>
              <a:rPr lang="en-US" altLang="zh-CN" sz="2400" dirty="0">
                <a:latin typeface="Times New Roman" pitchFamily="18" charset="0"/>
                <a:ea typeface="楷体" pitchFamily="49" charset="-122"/>
              </a:rPr>
              <a:t>     4</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10%          5</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10%</a:t>
            </a:r>
          </a:p>
          <a:p>
            <a:pPr marL="0" indent="0">
              <a:buNone/>
            </a:pPr>
            <a:r>
              <a:rPr lang="en-US" altLang="zh-CN" sz="2400" dirty="0">
                <a:latin typeface="Times New Roman" pitchFamily="18" charset="0"/>
                <a:ea typeface="楷体" pitchFamily="49" charset="-122"/>
              </a:rPr>
              <a:t>     6</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5%           7</a:t>
            </a:r>
            <a:r>
              <a:rPr lang="zh-CN" altLang="en-US" sz="2400" dirty="0">
                <a:latin typeface="Times New Roman" pitchFamily="18" charset="0"/>
                <a:ea typeface="楷体" pitchFamily="49" charset="-122"/>
              </a:rPr>
              <a:t>：</a:t>
            </a:r>
            <a:r>
              <a:rPr lang="en-US" altLang="zh-CN" sz="2400" dirty="0">
                <a:latin typeface="Times New Roman" pitchFamily="18" charset="0"/>
                <a:ea typeface="楷体" pitchFamily="49" charset="-122"/>
              </a:rPr>
              <a:t>5%</a:t>
            </a:r>
          </a:p>
          <a:p>
            <a:pPr marL="0" indent="0">
              <a:buNone/>
            </a:pPr>
            <a:r>
              <a:rPr lang="zh-CN" altLang="en-US" sz="2400" dirty="0">
                <a:latin typeface="Times New Roman" pitchFamily="18" charset="0"/>
                <a:ea typeface="楷体" pitchFamily="49" charset="-122"/>
              </a:rPr>
              <a:t>求传输它们的最佳前缀码，并求传输</a:t>
            </a:r>
            <a:r>
              <a:rPr lang="en-US" altLang="zh-CN" sz="2400" dirty="0">
                <a:latin typeface="Times New Roman" pitchFamily="18" charset="0"/>
                <a:ea typeface="楷体" pitchFamily="49" charset="-122"/>
              </a:rPr>
              <a:t>10</a:t>
            </a:r>
            <a:r>
              <a:rPr lang="en-US" altLang="zh-CN" sz="2400" i="1" dirty="0">
                <a:latin typeface="Times New Roman" pitchFamily="18" charset="0"/>
                <a:ea typeface="楷体" pitchFamily="49" charset="-122"/>
              </a:rPr>
              <a:t>n</a:t>
            </a:r>
            <a:r>
              <a:rPr lang="zh-CN" altLang="en-US" sz="2400" dirty="0">
                <a:latin typeface="Times New Roman" pitchFamily="18" charset="0"/>
                <a:ea typeface="楷体" pitchFamily="49" charset="-122"/>
              </a:rPr>
              <a:t>（</a:t>
            </a:r>
            <a:r>
              <a:rPr lang="en-US" altLang="zh-CN" sz="2400" i="1" dirty="0">
                <a:latin typeface="Times New Roman" pitchFamily="18" charset="0"/>
                <a:ea typeface="楷体" pitchFamily="49" charset="-122"/>
              </a:rPr>
              <a:t>n</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2</a:t>
            </a:r>
            <a:r>
              <a:rPr lang="zh-CN" altLang="en-US" sz="2400" dirty="0">
                <a:latin typeface="Times New Roman" pitchFamily="18" charset="0"/>
                <a:ea typeface="楷体" pitchFamily="49" charset="-122"/>
              </a:rPr>
              <a:t>）个按上述比</a:t>
            </a:r>
          </a:p>
          <a:p>
            <a:pPr marL="0" indent="0">
              <a:buNone/>
            </a:pPr>
            <a:r>
              <a:rPr lang="zh-CN" altLang="en-US" sz="2400" dirty="0">
                <a:latin typeface="Times New Roman" pitchFamily="18" charset="0"/>
                <a:ea typeface="楷体" pitchFamily="49" charset="-122"/>
              </a:rPr>
              <a:t>例出现的八进制数字需要多少个二进制数字？若用等长的</a:t>
            </a:r>
          </a:p>
          <a:p>
            <a:pPr marL="0" indent="0">
              <a:buNone/>
            </a:pPr>
            <a:r>
              <a:rPr lang="zh-CN" altLang="en-US" sz="2400" dirty="0">
                <a:latin typeface="Times New Roman" pitchFamily="18" charset="0"/>
                <a:ea typeface="楷体" pitchFamily="49" charset="-122"/>
              </a:rPr>
              <a:t>（长为</a:t>
            </a:r>
            <a:r>
              <a:rPr lang="en-US" altLang="zh-CN" sz="2400" dirty="0">
                <a:latin typeface="Times New Roman" pitchFamily="18" charset="0"/>
                <a:ea typeface="楷体" pitchFamily="49" charset="-122"/>
              </a:rPr>
              <a:t>3</a:t>
            </a:r>
            <a:r>
              <a:rPr lang="zh-CN" altLang="en-US" sz="2400" dirty="0">
                <a:latin typeface="Times New Roman" pitchFamily="18" charset="0"/>
                <a:ea typeface="楷体" pitchFamily="49" charset="-122"/>
              </a:rPr>
              <a:t>）的码字传输需要多少个二进制数字？</a:t>
            </a:r>
            <a:endParaRPr lang="zh-CN" altLang="en-US" sz="2400" dirty="0">
              <a:solidFill>
                <a:srgbClr val="00FF00"/>
              </a:solidFill>
              <a:latin typeface="Times New Roman" pitchFamily="18" charset="0"/>
              <a:ea typeface="楷体" pitchFamily="49" charset="-122"/>
            </a:endParaRPr>
          </a:p>
          <a:p>
            <a:pPr marL="0" indent="0" eaLnBrk="1" hangingPunct="1">
              <a:buNone/>
            </a:pPr>
            <a:endParaRPr lang="en-US" altLang="zh-CN" sz="2400" dirty="0" smtClean="0">
              <a:solidFill>
                <a:srgbClr val="00FF00"/>
              </a:solidFill>
              <a:latin typeface="Times New Roman" pitchFamily="18" charset="0"/>
            </a:endParaRPr>
          </a:p>
          <a:p>
            <a:pPr marL="0" indent="0" eaLnBrk="1" hangingPunct="1">
              <a:buNone/>
            </a:pPr>
            <a:endParaRPr lang="en-US" altLang="zh-CN" sz="2400" dirty="0" smtClean="0">
              <a:solidFill>
                <a:srgbClr val="00FF00"/>
              </a:solidFill>
              <a:latin typeface="Times New Roman" pitchFamily="18" charset="0"/>
            </a:endParaRPr>
          </a:p>
          <a:p>
            <a:pPr marL="0" indent="0" eaLnBrk="1" hangingPunct="1">
              <a:buNone/>
            </a:pPr>
            <a:endParaRPr lang="zh-CN" altLang="en-US" sz="2400" dirty="0" smtClean="0">
              <a:solidFill>
                <a:srgbClr val="00FF00"/>
              </a:solidFill>
              <a:latin typeface="Times New Roman" pitchFamily="18" charset="0"/>
            </a:endParaRPr>
          </a:p>
          <a:p>
            <a:pPr marL="0" indent="0" eaLnBrk="1" hangingPunct="1">
              <a:buNone/>
            </a:pPr>
            <a:endParaRPr lang="zh-CN" altLang="en-US" sz="2400" dirty="0" smtClean="0">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idx="4294967295"/>
          </p:nvPr>
        </p:nvSpPr>
        <p:spPr>
          <a:xfrm>
            <a:off x="611188" y="404813"/>
            <a:ext cx="6808787" cy="677862"/>
          </a:xfrm>
        </p:spPr>
        <p:txBody>
          <a:bodyPr/>
          <a:lstStyle/>
          <a:p>
            <a:pPr algn="l" eaLnBrk="1" hangingPunct="1"/>
            <a:r>
              <a:rPr lang="zh-CN" altLang="en-US" dirty="0" smtClean="0"/>
              <a:t>求最佳前缀码</a:t>
            </a:r>
          </a:p>
        </p:txBody>
      </p:sp>
      <p:sp>
        <p:nvSpPr>
          <p:cNvPr id="212994" name="Rectangle 9"/>
          <p:cNvSpPr>
            <a:spLocks noChangeArrowheads="1"/>
          </p:cNvSpPr>
          <p:nvPr/>
        </p:nvSpPr>
        <p:spPr bwMode="auto">
          <a:xfrm>
            <a:off x="395288" y="1268413"/>
            <a:ext cx="8491537" cy="1187450"/>
          </a:xfrm>
          <a:prstGeom prst="rect">
            <a:avLst/>
          </a:prstGeom>
          <a:noFill/>
          <a:ln w="9525">
            <a:noFill/>
            <a:miter lim="800000"/>
            <a:headEnd/>
            <a:tailEnd/>
          </a:ln>
        </p:spPr>
        <p:txBody>
          <a:bodyPr>
            <a:spAutoFit/>
          </a:bodyPr>
          <a:lstStyle/>
          <a:p>
            <a:r>
              <a:rPr lang="zh-CN" altLang="en-US" sz="2400" dirty="0">
                <a:latin typeface="Times New Roman" pitchFamily="18" charset="0"/>
                <a:ea typeface="楷体" pitchFamily="49" charset="-122"/>
              </a:rPr>
              <a:t>解  用</a:t>
            </a:r>
            <a:r>
              <a:rPr lang="en-US" altLang="zh-CN" sz="2400" dirty="0">
                <a:latin typeface="Times New Roman" pitchFamily="18" charset="0"/>
                <a:ea typeface="楷体" pitchFamily="49" charset="-122"/>
              </a:rPr>
              <a:t>100</a:t>
            </a:r>
            <a:r>
              <a:rPr lang="zh-CN" altLang="en-US" sz="2400" dirty="0">
                <a:latin typeface="Times New Roman" pitchFamily="18" charset="0"/>
                <a:ea typeface="楷体" pitchFamily="49" charset="-122"/>
              </a:rPr>
              <a:t>个八进制数字中各数字出现的个数，即以</a:t>
            </a:r>
            <a:r>
              <a:rPr lang="en-US" altLang="zh-CN" sz="2400" dirty="0">
                <a:latin typeface="Times New Roman" pitchFamily="18" charset="0"/>
                <a:ea typeface="楷体" pitchFamily="49" charset="-122"/>
              </a:rPr>
              <a:t>100</a:t>
            </a:r>
            <a:r>
              <a:rPr lang="zh-CN" altLang="en-US" sz="2400" dirty="0">
                <a:latin typeface="Times New Roman" pitchFamily="18" charset="0"/>
                <a:ea typeface="楷体" pitchFamily="49" charset="-122"/>
              </a:rPr>
              <a:t>乘各频率为权，并将各权由小到大排列，得</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1</a:t>
            </a:r>
            <a:r>
              <a:rPr lang="en-US" altLang="zh-CN" sz="2400" dirty="0">
                <a:latin typeface="Times New Roman" pitchFamily="18" charset="0"/>
                <a:ea typeface="楷体" pitchFamily="49" charset="-122"/>
              </a:rPr>
              <a:t>=5,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2</a:t>
            </a:r>
            <a:r>
              <a:rPr lang="en-US" altLang="zh-CN" sz="2400" dirty="0">
                <a:latin typeface="Times New Roman" pitchFamily="18" charset="0"/>
                <a:ea typeface="楷体" pitchFamily="49" charset="-122"/>
              </a:rPr>
              <a:t>=5,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3</a:t>
            </a:r>
            <a:r>
              <a:rPr lang="en-US" altLang="zh-CN" sz="2400" dirty="0">
                <a:latin typeface="Times New Roman" pitchFamily="18" charset="0"/>
                <a:ea typeface="楷体" pitchFamily="49" charset="-122"/>
              </a:rPr>
              <a:t>=10,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4</a:t>
            </a:r>
            <a:r>
              <a:rPr lang="en-US" altLang="zh-CN" sz="2400" dirty="0">
                <a:latin typeface="Times New Roman" pitchFamily="18" charset="0"/>
                <a:ea typeface="楷体" pitchFamily="49" charset="-122"/>
              </a:rPr>
              <a:t>=10,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5</a:t>
            </a:r>
            <a:r>
              <a:rPr lang="en-US" altLang="zh-CN" sz="2400" dirty="0">
                <a:latin typeface="Times New Roman" pitchFamily="18" charset="0"/>
                <a:ea typeface="楷体" pitchFamily="49" charset="-122"/>
              </a:rPr>
              <a:t>=10,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6</a:t>
            </a:r>
            <a:r>
              <a:rPr lang="en-US" altLang="zh-CN" sz="2400" dirty="0">
                <a:latin typeface="Times New Roman" pitchFamily="18" charset="0"/>
                <a:ea typeface="楷体" pitchFamily="49" charset="-122"/>
              </a:rPr>
              <a:t>=15,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7</a:t>
            </a:r>
            <a:r>
              <a:rPr lang="en-US" altLang="zh-CN" sz="2400" dirty="0">
                <a:latin typeface="Times New Roman" pitchFamily="18" charset="0"/>
                <a:ea typeface="楷体" pitchFamily="49" charset="-122"/>
              </a:rPr>
              <a:t>=20, </a:t>
            </a:r>
            <a:r>
              <a:rPr lang="en-US" altLang="zh-CN" sz="2400" i="1" dirty="0">
                <a:latin typeface="Times New Roman" pitchFamily="18" charset="0"/>
                <a:ea typeface="楷体" pitchFamily="49" charset="-122"/>
              </a:rPr>
              <a:t>w</a:t>
            </a:r>
            <a:r>
              <a:rPr lang="en-US" altLang="zh-CN" sz="2400" baseline="-25000" dirty="0">
                <a:latin typeface="Times New Roman" pitchFamily="18" charset="0"/>
                <a:ea typeface="楷体" pitchFamily="49" charset="-122"/>
              </a:rPr>
              <a:t>8</a:t>
            </a:r>
            <a:r>
              <a:rPr lang="en-US" altLang="zh-CN" sz="2400" dirty="0">
                <a:latin typeface="Times New Roman" pitchFamily="18" charset="0"/>
                <a:ea typeface="楷体" pitchFamily="49" charset="-122"/>
              </a:rPr>
              <a:t>=25. </a:t>
            </a:r>
            <a:r>
              <a:rPr lang="zh-CN" altLang="en-US" sz="2400" dirty="0">
                <a:latin typeface="Times New Roman" pitchFamily="18" charset="0"/>
                <a:ea typeface="楷体" pitchFamily="49" charset="-122"/>
              </a:rPr>
              <a:t>用此权产生的最优树如图所示</a:t>
            </a:r>
            <a:r>
              <a:rPr lang="en-US" altLang="zh-CN" sz="2400" dirty="0">
                <a:latin typeface="Times New Roman" pitchFamily="18" charset="0"/>
                <a:ea typeface="楷体" pitchFamily="49" charset="-122"/>
              </a:rPr>
              <a:t>. </a:t>
            </a:r>
          </a:p>
        </p:txBody>
      </p:sp>
      <p:sp>
        <p:nvSpPr>
          <p:cNvPr id="212995" name="Rectangle 13"/>
          <p:cNvSpPr>
            <a:spLocks noChangeArrowheads="1"/>
          </p:cNvSpPr>
          <p:nvPr/>
        </p:nvSpPr>
        <p:spPr bwMode="auto">
          <a:xfrm>
            <a:off x="468313" y="3949700"/>
            <a:ext cx="2951162" cy="1990725"/>
          </a:xfrm>
          <a:prstGeom prst="rect">
            <a:avLst/>
          </a:prstGeom>
          <a:noFill/>
          <a:ln w="9525">
            <a:noFill/>
            <a:miter lim="800000"/>
            <a:headEnd/>
            <a:tailEnd/>
          </a:ln>
        </p:spPr>
        <p:txBody>
          <a:bodyPr>
            <a:spAutoFit/>
          </a:bodyPr>
          <a:lstStyle/>
          <a:p>
            <a:pPr>
              <a:spcBef>
                <a:spcPct val="20000"/>
              </a:spcBef>
              <a:buClr>
                <a:srgbClr val="69B3F1"/>
              </a:buClr>
              <a:buFont typeface="Wingdings" pitchFamily="2" charset="2"/>
              <a:buNone/>
            </a:pPr>
            <a:r>
              <a:rPr lang="en-US" altLang="zh-CN" sz="2400" i="1" dirty="0">
                <a:latin typeface="Times New Roman" pitchFamily="18" charset="0"/>
                <a:ea typeface="楷体" pitchFamily="49" charset="-122"/>
              </a:rPr>
              <a:t>W</a:t>
            </a:r>
            <a:r>
              <a:rPr lang="en-US" altLang="zh-CN" sz="2400" dirty="0">
                <a:latin typeface="Times New Roman" pitchFamily="18" charset="0"/>
                <a:ea typeface="楷体" pitchFamily="49" charset="-122"/>
              </a:rPr>
              <a:t>(</a:t>
            </a:r>
            <a:r>
              <a:rPr lang="en-US" altLang="zh-CN" sz="2400" i="1" dirty="0">
                <a:latin typeface="Times New Roman" pitchFamily="18" charset="0"/>
                <a:ea typeface="楷体" pitchFamily="49" charset="-122"/>
              </a:rPr>
              <a:t>T</a:t>
            </a:r>
            <a:r>
              <a:rPr lang="en-US" altLang="zh-CN" sz="2400" dirty="0">
                <a:latin typeface="Times New Roman" pitchFamily="18" charset="0"/>
                <a:ea typeface="楷体" pitchFamily="49" charset="-122"/>
              </a:rPr>
              <a:t>)=285</a:t>
            </a:r>
            <a:r>
              <a:rPr lang="zh-CN" altLang="en-US" sz="2400" dirty="0">
                <a:latin typeface="Times New Roman" pitchFamily="18" charset="0"/>
                <a:ea typeface="楷体" pitchFamily="49" charset="-122"/>
              </a:rPr>
              <a:t>，传</a:t>
            </a:r>
            <a:r>
              <a:rPr lang="en-US" altLang="zh-CN" sz="2400" dirty="0">
                <a:latin typeface="Times New Roman" pitchFamily="18" charset="0"/>
                <a:ea typeface="楷体" pitchFamily="49" charset="-122"/>
              </a:rPr>
              <a:t>10</a:t>
            </a:r>
            <a:r>
              <a:rPr lang="en-US" altLang="zh-CN" sz="2400" i="1" baseline="30000" dirty="0">
                <a:latin typeface="Times New Roman" pitchFamily="18" charset="0"/>
                <a:ea typeface="楷体" pitchFamily="49" charset="-122"/>
              </a:rPr>
              <a:t>n</a:t>
            </a:r>
            <a:r>
              <a:rPr lang="en-US" altLang="zh-CN" sz="2400" dirty="0">
                <a:latin typeface="Times New Roman" pitchFamily="18" charset="0"/>
                <a:ea typeface="楷体" pitchFamily="49" charset="-122"/>
              </a:rPr>
              <a:t>(</a:t>
            </a:r>
            <a:r>
              <a:rPr lang="en-US" altLang="zh-CN" sz="2400" i="1" dirty="0">
                <a:latin typeface="Times New Roman" pitchFamily="18" charset="0"/>
                <a:ea typeface="楷体" pitchFamily="49" charset="-122"/>
              </a:rPr>
              <a:t>n</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2)</a:t>
            </a:r>
            <a:r>
              <a:rPr lang="zh-CN" altLang="en-US" sz="2400" dirty="0">
                <a:latin typeface="Times New Roman" pitchFamily="18" charset="0"/>
                <a:ea typeface="楷体" pitchFamily="49" charset="-122"/>
              </a:rPr>
              <a:t>个用二进制数字需</a:t>
            </a:r>
          </a:p>
          <a:p>
            <a:pPr>
              <a:spcBef>
                <a:spcPct val="20000"/>
              </a:spcBef>
              <a:buClr>
                <a:srgbClr val="69B3F1"/>
              </a:buClr>
              <a:buFont typeface="Wingdings" pitchFamily="2" charset="2"/>
              <a:buNone/>
            </a:pPr>
            <a:r>
              <a:rPr lang="en-US" altLang="zh-CN" sz="2400" dirty="0">
                <a:latin typeface="Times New Roman" pitchFamily="18" charset="0"/>
                <a:ea typeface="楷体" pitchFamily="49" charset="-122"/>
              </a:rPr>
              <a:t>2.85</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10</a:t>
            </a:r>
            <a:r>
              <a:rPr lang="en-US" altLang="zh-CN" sz="2400" i="1" baseline="30000" dirty="0">
                <a:latin typeface="Times New Roman" pitchFamily="18" charset="0"/>
                <a:ea typeface="楷体" pitchFamily="49" charset="-122"/>
              </a:rPr>
              <a:t>n</a:t>
            </a:r>
            <a:r>
              <a:rPr lang="zh-CN" altLang="en-US" sz="2400" dirty="0">
                <a:latin typeface="Times New Roman" pitchFamily="18" charset="0"/>
                <a:ea typeface="楷体" pitchFamily="49" charset="-122"/>
              </a:rPr>
              <a:t>个， 用等长码需</a:t>
            </a:r>
            <a:r>
              <a:rPr lang="en-US" altLang="zh-CN" sz="2400" dirty="0">
                <a:latin typeface="Times New Roman" pitchFamily="18" charset="0"/>
                <a:ea typeface="楷体" pitchFamily="49" charset="-122"/>
              </a:rPr>
              <a:t>3</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10</a:t>
            </a:r>
            <a:r>
              <a:rPr lang="en-US" altLang="zh-CN" sz="2400" i="1" baseline="30000" dirty="0">
                <a:latin typeface="Times New Roman" pitchFamily="18" charset="0"/>
                <a:ea typeface="楷体" pitchFamily="49" charset="-122"/>
              </a:rPr>
              <a:t>n</a:t>
            </a:r>
            <a:r>
              <a:rPr lang="zh-CN" altLang="en-US" sz="2400" dirty="0">
                <a:latin typeface="Times New Roman" pitchFamily="18" charset="0"/>
                <a:ea typeface="楷体" pitchFamily="49" charset="-122"/>
              </a:rPr>
              <a:t>个数字</a:t>
            </a:r>
            <a:r>
              <a:rPr lang="en-US" altLang="zh-CN" sz="2400" dirty="0">
                <a:latin typeface="Times New Roman" pitchFamily="18" charset="0"/>
                <a:ea typeface="楷体" pitchFamily="49" charset="-122"/>
              </a:rPr>
              <a:t>. </a:t>
            </a:r>
          </a:p>
        </p:txBody>
      </p:sp>
      <p:pic>
        <p:nvPicPr>
          <p:cNvPr id="212996" name="Picture 10" descr="16-11"/>
          <p:cNvPicPr>
            <a:picLocks noChangeAspect="1" noChangeArrowheads="1"/>
          </p:cNvPicPr>
          <p:nvPr/>
        </p:nvPicPr>
        <p:blipFill>
          <a:blip r:embed="rId2"/>
          <a:srcRect/>
          <a:stretch>
            <a:fillRect/>
          </a:stretch>
        </p:blipFill>
        <p:spPr bwMode="auto">
          <a:xfrm>
            <a:off x="3419475" y="2636838"/>
            <a:ext cx="5400675" cy="3570287"/>
          </a:xfrm>
          <a:prstGeom prst="rect">
            <a:avLst/>
          </a:prstGeom>
          <a:noFill/>
          <a:ln w="9525">
            <a:noFill/>
            <a:miter lim="800000"/>
            <a:headEnd/>
            <a:tailEnd/>
          </a:ln>
        </p:spPr>
      </p:pic>
      <p:sp>
        <p:nvSpPr>
          <p:cNvPr id="212997" name="Rectangle 12"/>
          <p:cNvSpPr>
            <a:spLocks noChangeArrowheads="1"/>
          </p:cNvSpPr>
          <p:nvPr/>
        </p:nvSpPr>
        <p:spPr bwMode="auto">
          <a:xfrm>
            <a:off x="466725" y="2349500"/>
            <a:ext cx="3889375" cy="1552575"/>
          </a:xfrm>
          <a:prstGeom prst="rect">
            <a:avLst/>
          </a:prstGeom>
          <a:noFill/>
          <a:ln w="9525">
            <a:noFill/>
            <a:miter lim="800000"/>
            <a:headEnd/>
            <a:tailEnd/>
          </a:ln>
        </p:spPr>
        <p:txBody>
          <a:bodyPr>
            <a:spAutoFit/>
          </a:bodyPr>
          <a:lstStyle/>
          <a:p>
            <a:r>
              <a:rPr lang="en-US" altLang="zh-CN" sz="2400" dirty="0">
                <a:latin typeface="Times New Roman" pitchFamily="18" charset="0"/>
                <a:ea typeface="楷体" pitchFamily="49" charset="-122"/>
              </a:rPr>
              <a:t>      01-----0           11-----1 </a:t>
            </a:r>
          </a:p>
          <a:p>
            <a:r>
              <a:rPr lang="en-US" altLang="zh-CN" sz="2400" dirty="0">
                <a:latin typeface="Times New Roman" pitchFamily="18" charset="0"/>
                <a:ea typeface="楷体" pitchFamily="49" charset="-122"/>
              </a:rPr>
              <a:t>    001-----2         100-----3</a:t>
            </a:r>
          </a:p>
          <a:p>
            <a:r>
              <a:rPr lang="en-US" altLang="zh-CN" sz="2400" dirty="0">
                <a:latin typeface="Times New Roman" pitchFamily="18" charset="0"/>
                <a:ea typeface="楷体" pitchFamily="49" charset="-122"/>
              </a:rPr>
              <a:t>    101-----4       0001-----5</a:t>
            </a:r>
          </a:p>
          <a:p>
            <a:r>
              <a:rPr lang="en-US" altLang="zh-CN" sz="2400" dirty="0">
                <a:latin typeface="Times New Roman" pitchFamily="18" charset="0"/>
                <a:ea typeface="楷体" pitchFamily="49" charset="-122"/>
              </a:rPr>
              <a:t>00000-----6     00001-----7</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1" descr="C:\Users\hp\AppData\Roaming\Tencent\Users\747913064\QQ\WinTemp\RichOle\61S(CJE(Z{%%4YA~GJT@F85.jpg"/>
          <p:cNvPicPr>
            <a:picLocks noChangeAspect="1" noChangeArrowheads="1"/>
          </p:cNvPicPr>
          <p:nvPr/>
        </p:nvPicPr>
        <p:blipFill>
          <a:blip r:embed="rId2"/>
          <a:srcRect/>
          <a:stretch>
            <a:fillRect/>
          </a:stretch>
        </p:blipFill>
        <p:spPr bwMode="auto">
          <a:xfrm>
            <a:off x="928662" y="1428736"/>
            <a:ext cx="7160595" cy="44291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03132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树的周游</a:t>
            </a:r>
          </a:p>
        </p:txBody>
      </p:sp>
      <p:sp>
        <p:nvSpPr>
          <p:cNvPr id="3" name="矩形 2"/>
          <p:cNvSpPr/>
          <p:nvPr/>
        </p:nvSpPr>
        <p:spPr>
          <a:xfrm>
            <a:off x="500063" y="1428750"/>
            <a:ext cx="8215312" cy="1631950"/>
          </a:xfrm>
          <a:prstGeom prst="rect">
            <a:avLst/>
          </a:prstGeom>
        </p:spPr>
        <p:txBody>
          <a:bodyPr>
            <a:spAutoFit/>
          </a:bodyPr>
          <a:lstStyle/>
          <a:p>
            <a:pPr algn="just" fontAlgn="auto">
              <a:spcBef>
                <a:spcPts val="0"/>
              </a:spcBef>
              <a:spcAft>
                <a:spcPts val="0"/>
              </a:spcAft>
              <a:buFont typeface="Wingdings" pitchFamily="2" charset="2"/>
              <a:buNone/>
              <a:defRPr/>
            </a:pPr>
            <a:r>
              <a:rPr lang="zh-CN" altLang="en-US" sz="2000">
                <a:latin typeface="+mn-ea"/>
                <a:ea typeface="+mn-ea"/>
                <a:cs typeface="+mn-cs"/>
              </a:rPr>
              <a:t>二叉树的周游：</a:t>
            </a:r>
          </a:p>
          <a:p>
            <a:pPr algn="just" fontAlgn="auto">
              <a:spcBef>
                <a:spcPts val="0"/>
              </a:spcBef>
              <a:spcAft>
                <a:spcPts val="0"/>
              </a:spcAft>
              <a:buFont typeface="Wingdings" pitchFamily="2" charset="2"/>
              <a:buNone/>
              <a:defRPr/>
            </a:pPr>
            <a:r>
              <a:rPr lang="zh-CN" altLang="en-US" sz="2000">
                <a:latin typeface="+mn-ea"/>
                <a:ea typeface="+mn-ea"/>
                <a:cs typeface="+mn-cs"/>
              </a:rPr>
              <a:t>对一棵根树的每个顶点都访问一次且仅一次称为行遍或周游一棵树。</a:t>
            </a:r>
          </a:p>
          <a:p>
            <a:pPr algn="just" fontAlgn="auto">
              <a:spcBef>
                <a:spcPts val="0"/>
              </a:spcBef>
              <a:spcAft>
                <a:spcPts val="0"/>
              </a:spcAft>
              <a:buFont typeface="Wingdings" pitchFamily="2" charset="2"/>
              <a:buNone/>
              <a:defRPr/>
            </a:pPr>
            <a:r>
              <a:rPr lang="en-US" altLang="zh-CN" sz="2000">
                <a:latin typeface="+mn-ea"/>
                <a:ea typeface="+mn-ea"/>
                <a:cs typeface="+mn-cs"/>
              </a:rPr>
              <a:t>1</a:t>
            </a:r>
            <a:r>
              <a:rPr lang="zh-CN" altLang="en-US" sz="2000">
                <a:latin typeface="+mn-ea"/>
                <a:ea typeface="+mn-ea"/>
                <a:cs typeface="+mn-cs"/>
              </a:rPr>
              <a:t>）中</a:t>
            </a:r>
            <a:r>
              <a:rPr lang="zh-CN" altLang="en-US" sz="2000" b="1">
                <a:solidFill>
                  <a:srgbClr val="0070C0"/>
                </a:solidFill>
                <a:latin typeface="+mn-ea"/>
                <a:ea typeface="+mn-ea"/>
                <a:cs typeface="+mn-cs"/>
              </a:rPr>
              <a:t>（根）</a:t>
            </a:r>
            <a:r>
              <a:rPr lang="zh-CN" altLang="en-US" sz="2000">
                <a:latin typeface="+mn-ea"/>
                <a:ea typeface="+mn-ea"/>
                <a:cs typeface="+mn-cs"/>
              </a:rPr>
              <a:t>序行遍法：访问的次序为，左子树，树根，右子树。</a:t>
            </a:r>
          </a:p>
          <a:p>
            <a:pPr algn="just" fontAlgn="auto">
              <a:spcBef>
                <a:spcPts val="0"/>
              </a:spcBef>
              <a:spcAft>
                <a:spcPts val="0"/>
              </a:spcAft>
              <a:buFont typeface="Wingdings" pitchFamily="2" charset="2"/>
              <a:buNone/>
              <a:defRPr/>
            </a:pPr>
            <a:r>
              <a:rPr lang="en-US" altLang="zh-CN" sz="2000">
                <a:latin typeface="+mn-ea"/>
                <a:ea typeface="+mn-ea"/>
                <a:cs typeface="+mn-cs"/>
              </a:rPr>
              <a:t>2</a:t>
            </a:r>
            <a:r>
              <a:rPr lang="zh-CN" altLang="en-US" sz="2000">
                <a:latin typeface="+mn-ea"/>
                <a:ea typeface="+mn-ea"/>
                <a:cs typeface="+mn-cs"/>
              </a:rPr>
              <a:t>）前</a:t>
            </a:r>
            <a:r>
              <a:rPr lang="zh-CN" altLang="en-US" sz="2000" b="1">
                <a:solidFill>
                  <a:srgbClr val="0070C0"/>
                </a:solidFill>
                <a:latin typeface="+mn-ea"/>
                <a:ea typeface="+mn-ea"/>
                <a:cs typeface="+mn-cs"/>
              </a:rPr>
              <a:t>（根）</a:t>
            </a:r>
            <a:r>
              <a:rPr lang="zh-CN" altLang="en-US" sz="2000">
                <a:latin typeface="+mn-ea"/>
                <a:ea typeface="+mn-ea"/>
                <a:cs typeface="+mn-cs"/>
              </a:rPr>
              <a:t>序行遍法：访问的次序为，树根，左子树，右子树。</a:t>
            </a:r>
          </a:p>
          <a:p>
            <a:pPr algn="just" fontAlgn="auto">
              <a:spcBef>
                <a:spcPts val="0"/>
              </a:spcBef>
              <a:spcAft>
                <a:spcPts val="0"/>
              </a:spcAft>
              <a:buFont typeface="Wingdings" pitchFamily="2" charset="2"/>
              <a:buNone/>
              <a:defRPr/>
            </a:pPr>
            <a:r>
              <a:rPr lang="en-US" altLang="zh-CN" sz="2000">
                <a:latin typeface="+mn-ea"/>
                <a:ea typeface="+mn-ea"/>
                <a:cs typeface="+mn-cs"/>
              </a:rPr>
              <a:t>3</a:t>
            </a:r>
            <a:r>
              <a:rPr lang="zh-CN" altLang="en-US" sz="2000">
                <a:latin typeface="+mn-ea"/>
                <a:ea typeface="+mn-ea"/>
                <a:cs typeface="+mn-cs"/>
              </a:rPr>
              <a:t>）后</a:t>
            </a:r>
            <a:r>
              <a:rPr lang="zh-CN" altLang="en-US" sz="2000" b="1">
                <a:solidFill>
                  <a:srgbClr val="0070C0"/>
                </a:solidFill>
                <a:latin typeface="+mn-ea"/>
                <a:ea typeface="+mn-ea"/>
                <a:cs typeface="+mn-cs"/>
              </a:rPr>
              <a:t>（根）</a:t>
            </a:r>
            <a:r>
              <a:rPr lang="zh-CN" altLang="en-US" sz="2000">
                <a:latin typeface="+mn-ea"/>
                <a:ea typeface="+mn-ea"/>
                <a:cs typeface="+mn-cs"/>
              </a:rPr>
              <a:t>序行遍法：访问的次序为，左子树，右子树，树根。</a:t>
            </a:r>
          </a:p>
        </p:txBody>
      </p:sp>
      <p:grpSp>
        <p:nvGrpSpPr>
          <p:cNvPr id="215043" name="组合 25"/>
          <p:cNvGrpSpPr>
            <a:grpSpLocks/>
          </p:cNvGrpSpPr>
          <p:nvPr/>
        </p:nvGrpSpPr>
        <p:grpSpPr bwMode="auto">
          <a:xfrm>
            <a:off x="2500313" y="3429000"/>
            <a:ext cx="3570287" cy="2357438"/>
            <a:chOff x="2500298" y="3429000"/>
            <a:chExt cx="3570311" cy="2357454"/>
          </a:xfrm>
        </p:grpSpPr>
        <p:sp>
          <p:nvSpPr>
            <p:cNvPr id="4" name="椭圆 3"/>
            <p:cNvSpPr/>
            <p:nvPr/>
          </p:nvSpPr>
          <p:spPr>
            <a:xfrm>
              <a:off x="4071934" y="3429000"/>
              <a:ext cx="285752" cy="285752"/>
            </a:xfrm>
            <a:prstGeom prst="ellipse">
              <a:avLst/>
            </a:prstGeom>
            <a:ln/>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5" name="椭圆 4"/>
            <p:cNvSpPr/>
            <p:nvPr/>
          </p:nvSpPr>
          <p:spPr>
            <a:xfrm>
              <a:off x="3286116" y="4572008"/>
              <a:ext cx="285752" cy="285752"/>
            </a:xfrm>
            <a:prstGeom prst="ellipse">
              <a:avLst/>
            </a:prstGeom>
            <a:ln/>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6" name="椭圆 5"/>
            <p:cNvSpPr/>
            <p:nvPr/>
          </p:nvSpPr>
          <p:spPr>
            <a:xfrm>
              <a:off x="4857752" y="4572008"/>
              <a:ext cx="285752" cy="285752"/>
            </a:xfrm>
            <a:prstGeom prst="ellipse">
              <a:avLst/>
            </a:prstGeom>
            <a:ln/>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cxnSp>
          <p:nvCxnSpPr>
            <p:cNvPr id="8" name="直接连接符 7"/>
            <p:cNvCxnSpPr>
              <a:stCxn id="0" idx="3"/>
              <a:endCxn id="0" idx="7"/>
            </p:cNvCxnSpPr>
            <p:nvPr/>
          </p:nvCxnSpPr>
          <p:spPr>
            <a:xfrm rot="5400000">
              <a:off x="3351998" y="3852071"/>
              <a:ext cx="939806" cy="582617"/>
            </a:xfrm>
            <a:prstGeom prst="line">
              <a:avLst/>
            </a:prstGeom>
            <a:ln w="25400">
              <a:solidFill>
                <a:schemeClr val="tx1"/>
              </a:solidFill>
              <a:tailEnd type="none" w="sm" len="sm"/>
            </a:ln>
          </p:spPr>
          <p:style>
            <a:lnRef idx="3">
              <a:schemeClr val="dk1"/>
            </a:lnRef>
            <a:fillRef idx="0">
              <a:schemeClr val="dk1"/>
            </a:fillRef>
            <a:effectRef idx="2">
              <a:schemeClr val="dk1"/>
            </a:effectRef>
            <a:fontRef idx="minor">
              <a:schemeClr val="tx1"/>
            </a:fontRef>
          </p:style>
        </p:cxnSp>
        <p:cxnSp>
          <p:nvCxnSpPr>
            <p:cNvPr id="10" name="直接连接符 9"/>
            <p:cNvCxnSpPr>
              <a:stCxn id="0" idx="5"/>
              <a:endCxn id="0" idx="1"/>
            </p:cNvCxnSpPr>
            <p:nvPr/>
          </p:nvCxnSpPr>
          <p:spPr>
            <a:xfrm rot="16200000" flipH="1">
              <a:off x="4137815" y="3852072"/>
              <a:ext cx="939806" cy="582616"/>
            </a:xfrm>
            <a:prstGeom prst="line">
              <a:avLst/>
            </a:prstGeom>
            <a:ln w="25400">
              <a:solidFill>
                <a:schemeClr val="tx1"/>
              </a:solidFill>
              <a:tailEnd type="none" w="sm" len="sm"/>
            </a:ln>
          </p:spPr>
          <p:style>
            <a:lnRef idx="3">
              <a:schemeClr val="dk1"/>
            </a:lnRef>
            <a:fillRef idx="0">
              <a:schemeClr val="dk1"/>
            </a:fillRef>
            <a:effectRef idx="2">
              <a:schemeClr val="dk1"/>
            </a:effectRef>
            <a:fontRef idx="minor">
              <a:schemeClr val="tx1"/>
            </a:fontRef>
          </p:style>
        </p:cxnSp>
        <p:grpSp>
          <p:nvGrpSpPr>
            <p:cNvPr id="17" name="组合 16"/>
            <p:cNvGrpSpPr/>
            <p:nvPr/>
          </p:nvGrpSpPr>
          <p:grpSpPr>
            <a:xfrm>
              <a:off x="2500298" y="4786322"/>
              <a:ext cx="1712923" cy="928694"/>
              <a:chOff x="2143108" y="5000636"/>
              <a:chExt cx="1581160" cy="857256"/>
            </a:xfrm>
            <a:solidFill>
              <a:schemeClr val="accent1">
                <a:lumMod val="75000"/>
              </a:schemeClr>
            </a:solidFill>
          </p:grpSpPr>
          <p:sp>
            <p:nvSpPr>
              <p:cNvPr id="12" name="椭圆 11"/>
              <p:cNvSpPr/>
              <p:nvPr/>
            </p:nvSpPr>
            <p:spPr>
              <a:xfrm>
                <a:off x="2428860" y="5143512"/>
                <a:ext cx="1143008" cy="500066"/>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3" name="椭圆 12"/>
              <p:cNvSpPr/>
              <p:nvPr/>
            </p:nvSpPr>
            <p:spPr>
              <a:xfrm>
                <a:off x="2581260" y="5295912"/>
                <a:ext cx="1143008" cy="500066"/>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4" name="椭圆 13"/>
              <p:cNvSpPr/>
              <p:nvPr/>
            </p:nvSpPr>
            <p:spPr>
              <a:xfrm>
                <a:off x="2143108" y="5357826"/>
                <a:ext cx="1143008" cy="500066"/>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15" name="椭圆 14"/>
              <p:cNvSpPr/>
              <p:nvPr/>
            </p:nvSpPr>
            <p:spPr>
              <a:xfrm>
                <a:off x="2357422" y="5000636"/>
                <a:ext cx="857256" cy="605909"/>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grpSp>
        <p:grpSp>
          <p:nvGrpSpPr>
            <p:cNvPr id="19" name="组合 18"/>
            <p:cNvGrpSpPr/>
            <p:nvPr/>
          </p:nvGrpSpPr>
          <p:grpSpPr>
            <a:xfrm>
              <a:off x="4357686" y="4857760"/>
              <a:ext cx="1712923" cy="928694"/>
              <a:chOff x="2143108" y="5000636"/>
              <a:chExt cx="1581160" cy="857256"/>
            </a:xfrm>
            <a:solidFill>
              <a:schemeClr val="accent1">
                <a:lumMod val="75000"/>
              </a:schemeClr>
            </a:solidFill>
          </p:grpSpPr>
          <p:sp>
            <p:nvSpPr>
              <p:cNvPr id="20" name="椭圆 19"/>
              <p:cNvSpPr/>
              <p:nvPr/>
            </p:nvSpPr>
            <p:spPr>
              <a:xfrm>
                <a:off x="2428860" y="5143512"/>
                <a:ext cx="1143008" cy="500066"/>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21" name="椭圆 20"/>
              <p:cNvSpPr/>
              <p:nvPr/>
            </p:nvSpPr>
            <p:spPr>
              <a:xfrm>
                <a:off x="2581260" y="5295912"/>
                <a:ext cx="1143008" cy="500066"/>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22" name="椭圆 21"/>
              <p:cNvSpPr/>
              <p:nvPr/>
            </p:nvSpPr>
            <p:spPr>
              <a:xfrm>
                <a:off x="2143108" y="5357826"/>
                <a:ext cx="1143008" cy="500066"/>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sp>
            <p:nvSpPr>
              <p:cNvPr id="23" name="椭圆 22"/>
              <p:cNvSpPr/>
              <p:nvPr/>
            </p:nvSpPr>
            <p:spPr>
              <a:xfrm>
                <a:off x="2357422" y="5000636"/>
                <a:ext cx="857256" cy="605909"/>
              </a:xfrm>
              <a:prstGeom prst="ellipse">
                <a:avLst/>
              </a:prstGeom>
              <a:grpFill/>
              <a:ln w="25400">
                <a:noFill/>
                <a:prstDash val="soli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spAutoFit/>
              </a:bodyPr>
              <a:lstStyle/>
              <a:p>
                <a:pPr algn="ctr" fontAlgn="auto">
                  <a:spcBef>
                    <a:spcPts val="0"/>
                  </a:spcBef>
                  <a:spcAft>
                    <a:spcPts val="0"/>
                  </a:spcAft>
                  <a:defRPr/>
                </a:pPr>
                <a:endParaRPr lang="zh-CN" altLang="en-US" sz="2200" dirty="0">
                  <a:latin typeface="仿宋_GB2312" pitchFamily="49" charset="-122"/>
                  <a:ea typeface="仿宋_GB2312" pitchFamily="49" charset="-122"/>
                </a:endParaRPr>
              </a:p>
            </p:txBody>
          </p:sp>
        </p:grpSp>
        <p:sp>
          <p:nvSpPr>
            <p:cNvPr id="24" name="TextBox 23"/>
            <p:cNvSpPr txBox="1"/>
            <p:nvPr/>
          </p:nvSpPr>
          <p:spPr>
            <a:xfrm>
              <a:off x="2928926" y="5072074"/>
              <a:ext cx="785818" cy="430887"/>
            </a:xfrm>
            <a:prstGeom prst="rect">
              <a:avLst/>
            </a:prstGeom>
            <a:noFill/>
          </p:spPr>
          <p:txBody>
            <a:bodyPr>
              <a:spAutoFit/>
            </a:bodyPr>
            <a:lstStyle/>
            <a:p>
              <a:pPr fontAlgn="auto">
                <a:spcBef>
                  <a:spcPts val="0"/>
                </a:spcBef>
                <a:spcAft>
                  <a:spcPts val="0"/>
                </a:spcAft>
                <a:defRPr/>
              </a:pPr>
              <a:r>
                <a:rPr lang="zh-CN" altLang="en-US" sz="2200">
                  <a:ln w="18415" cmpd="sng">
                    <a:solidFill>
                      <a:srgbClr val="FFFFFF"/>
                    </a:solidFill>
                    <a:prstDash val="solid"/>
                  </a:ln>
                  <a:solidFill>
                    <a:srgbClr val="FFFFFF"/>
                  </a:solidFill>
                  <a:effectLst>
                    <a:outerShdw blurRad="38100" dist="38100" dir="2700000" algn="tl">
                      <a:srgbClr val="000000">
                        <a:alpha val="43137"/>
                      </a:srgbClr>
                    </a:outerShdw>
                  </a:effectLst>
                  <a:latin typeface="方正少儿简体" pitchFamily="65" charset="-122"/>
                  <a:ea typeface="方正少儿简体" pitchFamily="65" charset="-122"/>
                  <a:cs typeface="+mn-cs"/>
                </a:rPr>
                <a:t>子树</a:t>
              </a:r>
              <a:endParaRPr lang="zh-CN" altLang="en-US" sz="2200" dirty="0">
                <a:ln w="18415" cmpd="sng">
                  <a:solidFill>
                    <a:srgbClr val="FFFFFF"/>
                  </a:solidFill>
                  <a:prstDash val="solid"/>
                </a:ln>
                <a:solidFill>
                  <a:srgbClr val="FFFFFF"/>
                </a:solidFill>
                <a:effectLst>
                  <a:outerShdw blurRad="38100" dist="38100" dir="2700000" algn="tl">
                    <a:srgbClr val="000000">
                      <a:alpha val="43137"/>
                    </a:srgbClr>
                  </a:outerShdw>
                </a:effectLst>
                <a:latin typeface="方正少儿简体" pitchFamily="65" charset="-122"/>
                <a:ea typeface="方正少儿简体" pitchFamily="65" charset="-122"/>
                <a:cs typeface="+mn-cs"/>
              </a:endParaRPr>
            </a:p>
          </p:txBody>
        </p:sp>
        <p:sp>
          <p:nvSpPr>
            <p:cNvPr id="25" name="TextBox 24"/>
            <p:cNvSpPr txBox="1"/>
            <p:nvPr/>
          </p:nvSpPr>
          <p:spPr>
            <a:xfrm>
              <a:off x="4786314" y="5072074"/>
              <a:ext cx="785818" cy="430887"/>
            </a:xfrm>
            <a:prstGeom prst="rect">
              <a:avLst/>
            </a:prstGeom>
            <a:noFill/>
          </p:spPr>
          <p:txBody>
            <a:bodyPr>
              <a:spAutoFit/>
            </a:bodyPr>
            <a:lstStyle/>
            <a:p>
              <a:pPr fontAlgn="auto">
                <a:spcBef>
                  <a:spcPts val="0"/>
                </a:spcBef>
                <a:spcAft>
                  <a:spcPts val="0"/>
                </a:spcAft>
                <a:defRPr/>
              </a:pPr>
              <a:r>
                <a:rPr lang="zh-CN" altLang="en-US" sz="2200">
                  <a:ln w="18415" cmpd="sng">
                    <a:solidFill>
                      <a:srgbClr val="FFFFFF"/>
                    </a:solidFill>
                    <a:prstDash val="solid"/>
                  </a:ln>
                  <a:solidFill>
                    <a:srgbClr val="FFFFFF"/>
                  </a:solidFill>
                  <a:effectLst>
                    <a:outerShdw blurRad="38100" dist="38100" dir="2700000" algn="tl">
                      <a:srgbClr val="000000">
                        <a:alpha val="43137"/>
                      </a:srgbClr>
                    </a:outerShdw>
                  </a:effectLst>
                  <a:latin typeface="方正少儿简体" pitchFamily="65" charset="-122"/>
                  <a:ea typeface="方正少儿简体" pitchFamily="65" charset="-122"/>
                  <a:cs typeface="+mn-cs"/>
                </a:rPr>
                <a:t>子树</a:t>
              </a:r>
              <a:endParaRPr lang="zh-CN" altLang="en-US" sz="2200" dirty="0">
                <a:ln w="18415" cmpd="sng">
                  <a:solidFill>
                    <a:srgbClr val="FFFFFF"/>
                  </a:solidFill>
                  <a:prstDash val="solid"/>
                </a:ln>
                <a:solidFill>
                  <a:srgbClr val="FFFFFF"/>
                </a:solidFill>
                <a:effectLst>
                  <a:outerShdw blurRad="38100" dist="38100" dir="2700000" algn="tl">
                    <a:srgbClr val="000000">
                      <a:alpha val="43137"/>
                    </a:srgbClr>
                  </a:outerShdw>
                </a:effectLst>
                <a:latin typeface="方正少儿简体" pitchFamily="65" charset="-122"/>
                <a:ea typeface="方正少儿简体" pitchFamily="65" charset="-122"/>
                <a:cs typeface="+mn-cs"/>
              </a:endParaRPr>
            </a:p>
          </p:txBody>
        </p:sp>
      </p:grpSp>
      <p:sp>
        <p:nvSpPr>
          <p:cNvPr id="27" name="TextBox 26"/>
          <p:cNvSpPr txBox="1"/>
          <p:nvPr/>
        </p:nvSpPr>
        <p:spPr>
          <a:xfrm rot="1448554">
            <a:off x="5029912" y="3971015"/>
            <a:ext cx="1345240" cy="4308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rPr>
              <a:t>递归思想</a:t>
            </a:r>
            <a:endParaRPr lang="zh-CN" alt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少儿简体" pitchFamily="65" charset="-122"/>
              <a:ea typeface="方正少儿简体" pitchFamily="65" charset="-122"/>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1"/>
          <p:cNvSpPr>
            <a:spLocks noChangeArrowheads="1"/>
          </p:cNvSpPr>
          <p:nvPr/>
        </p:nvSpPr>
        <p:spPr bwMode="auto">
          <a:xfrm>
            <a:off x="4040635" y="2132856"/>
            <a:ext cx="457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latin typeface="Times New Roman" pitchFamily="18" charset="0"/>
                <a:ea typeface="楷体" pitchFamily="49" charset="-122"/>
              </a:rPr>
              <a:t>对图所示根树按中序、前序、</a:t>
            </a:r>
          </a:p>
          <a:p>
            <a:r>
              <a:rPr lang="zh-CN" altLang="en-US" sz="2400" dirty="0">
                <a:latin typeface="Times New Roman" pitchFamily="18" charset="0"/>
                <a:ea typeface="楷体" pitchFamily="49" charset="-122"/>
              </a:rPr>
              <a:t>后序行遍法访问结果分别为：</a:t>
            </a:r>
          </a:p>
          <a:p>
            <a:r>
              <a:rPr lang="zh-CN" altLang="en-US" sz="2400" dirty="0">
                <a:latin typeface="Times New Roman" pitchFamily="18" charset="0"/>
                <a:ea typeface="楷体" pitchFamily="49" charset="-122"/>
              </a:rPr>
              <a:t>    </a:t>
            </a:r>
            <a:r>
              <a:rPr lang="en-US" altLang="zh-CN" sz="2400" i="1" dirty="0">
                <a:latin typeface="Times New Roman" pitchFamily="18" charset="0"/>
                <a:ea typeface="楷体" pitchFamily="49" charset="-122"/>
              </a:rPr>
              <a:t>b</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a</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f</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d</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g</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c</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e</a:t>
            </a:r>
            <a:r>
              <a:rPr lang="zh-CN" altLang="en-US" sz="2400" dirty="0">
                <a:latin typeface="Times New Roman" pitchFamily="18" charset="0"/>
                <a:ea typeface="楷体" pitchFamily="49" charset="-122"/>
              </a:rPr>
              <a:t>，</a:t>
            </a:r>
            <a:r>
              <a:rPr lang="zh-CN" altLang="en-US" sz="2400" i="1" dirty="0">
                <a:latin typeface="Times New Roman" pitchFamily="18" charset="0"/>
                <a:ea typeface="楷体" pitchFamily="49" charset="-122"/>
              </a:rPr>
              <a:t> </a:t>
            </a:r>
          </a:p>
          <a:p>
            <a:r>
              <a:rPr lang="zh-CN" altLang="en-US" sz="2400" i="1" dirty="0">
                <a:latin typeface="Times New Roman" pitchFamily="18" charset="0"/>
                <a:ea typeface="楷体" pitchFamily="49" charset="-122"/>
              </a:rPr>
              <a:t>  </a:t>
            </a:r>
            <a:r>
              <a:rPr lang="zh-CN" altLang="en-US"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a</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b</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c</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d</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f</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g</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e</a:t>
            </a:r>
            <a:r>
              <a:rPr lang="en-US" altLang="zh-CN" sz="2400" dirty="0">
                <a:latin typeface="Times New Roman" pitchFamily="18" charset="0"/>
                <a:ea typeface="楷体" pitchFamily="49" charset="-122"/>
              </a:rPr>
              <a:t>)</a:t>
            </a:r>
            <a:r>
              <a:rPr lang="zh-CN" altLang="en-US" sz="2400" dirty="0">
                <a:latin typeface="Times New Roman" pitchFamily="18" charset="0"/>
                <a:ea typeface="楷体" pitchFamily="49" charset="-122"/>
              </a:rPr>
              <a:t>，      </a:t>
            </a:r>
          </a:p>
          <a:p>
            <a:r>
              <a:rPr lang="zh-CN" altLang="en-US" sz="2400" dirty="0">
                <a:latin typeface="Times New Roman" pitchFamily="18" charset="0"/>
                <a:ea typeface="楷体" pitchFamily="49" charset="-122"/>
              </a:rPr>
              <a:t>    </a:t>
            </a:r>
            <a:r>
              <a:rPr lang="en-US" altLang="zh-CN" sz="2400" i="1" dirty="0">
                <a:latin typeface="Times New Roman" pitchFamily="18" charset="0"/>
                <a:ea typeface="楷体" pitchFamily="49" charset="-122"/>
              </a:rPr>
              <a:t>b</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f</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g</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d</a:t>
            </a:r>
            <a:r>
              <a:rPr lang="en-US" altLang="zh-CN" sz="2400" dirty="0">
                <a:latin typeface="Times New Roman" pitchFamily="18" charset="0"/>
                <a:ea typeface="楷体" pitchFamily="49" charset="-122"/>
              </a:rPr>
              <a:t>) </a:t>
            </a:r>
            <a:r>
              <a:rPr lang="en-US" altLang="zh-CN" sz="2400" i="1" dirty="0">
                <a:latin typeface="Times New Roman" pitchFamily="18" charset="0"/>
                <a:ea typeface="楷体" pitchFamily="49" charset="-122"/>
              </a:rPr>
              <a:t>e</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c</a:t>
            </a:r>
            <a:r>
              <a:rPr lang="en-US" altLang="zh-CN" sz="2400" dirty="0">
                <a:latin typeface="Times New Roman" pitchFamily="18" charset="0"/>
                <a:ea typeface="楷体" pitchFamily="49" charset="-122"/>
              </a:rPr>
              <a:t>) </a:t>
            </a:r>
            <a:r>
              <a:rPr lang="en-US" altLang="zh-CN" sz="2400" i="1" u="sng" dirty="0">
                <a:latin typeface="Times New Roman" pitchFamily="18" charset="0"/>
                <a:ea typeface="楷体" pitchFamily="49" charset="-122"/>
              </a:rPr>
              <a:t>a</a:t>
            </a:r>
          </a:p>
        </p:txBody>
      </p:sp>
      <p:pic>
        <p:nvPicPr>
          <p:cNvPr id="63493" name="Picture 10" descr="16-12"/>
          <p:cNvPicPr>
            <a:picLocks noChangeAspect="1" noChangeArrowheads="1"/>
          </p:cNvPicPr>
          <p:nvPr/>
        </p:nvPicPr>
        <p:blipFill>
          <a:blip r:embed="rId2">
            <a:extLst>
              <a:ext uri="{28A0092B-C50C-407E-A947-70E740481C1C}">
                <a14:useLocalDpi xmlns:a14="http://schemas.microsoft.com/office/drawing/2010/main" val="0"/>
              </a:ext>
            </a:extLst>
          </a:blip>
          <a:srcRect b="33081"/>
          <a:stretch>
            <a:fillRect/>
          </a:stretch>
        </p:blipFill>
        <p:spPr bwMode="auto">
          <a:xfrm>
            <a:off x="467544" y="1870423"/>
            <a:ext cx="2095134" cy="2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7722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idx="4294967295"/>
          </p:nvPr>
        </p:nvSpPr>
        <p:spPr>
          <a:xfrm>
            <a:off x="457200" y="274638"/>
            <a:ext cx="6922765" cy="850106"/>
          </a:xfrm>
        </p:spPr>
        <p:txBody>
          <a:bodyPr/>
          <a:lstStyle/>
          <a:p>
            <a:pPr algn="l"/>
            <a:r>
              <a:rPr lang="zh-CN" altLang="en-US" dirty="0" smtClean="0">
                <a:latin typeface="Times New Roman" pitchFamily="18" charset="0"/>
              </a:rPr>
              <a:t>用</a:t>
            </a:r>
            <a:r>
              <a:rPr lang="en-US" altLang="zh-CN" dirty="0" smtClean="0">
                <a:latin typeface="Times New Roman" pitchFamily="18" charset="0"/>
              </a:rPr>
              <a:t>2</a:t>
            </a:r>
            <a:r>
              <a:rPr lang="zh-CN" altLang="en-US" dirty="0" smtClean="0">
                <a:latin typeface="Times New Roman" pitchFamily="18" charset="0"/>
              </a:rPr>
              <a:t>叉有序正则树存放算式</a:t>
            </a:r>
            <a:endParaRPr lang="zh-CN" altLang="en-US" dirty="0" smtClean="0"/>
          </a:p>
        </p:txBody>
      </p:sp>
      <p:sp>
        <p:nvSpPr>
          <p:cNvPr id="5" name="Rectangle 9"/>
          <p:cNvSpPr txBox="1">
            <a:spLocks noChangeArrowheads="1"/>
          </p:cNvSpPr>
          <p:nvPr/>
        </p:nvSpPr>
        <p:spPr bwMode="auto">
          <a:xfrm>
            <a:off x="468313" y="1268413"/>
            <a:ext cx="3887787" cy="2808659"/>
          </a:xfrm>
          <a:prstGeom prst="rect">
            <a:avLst/>
          </a:prstGeom>
          <a:noFill/>
          <a:ln w="9525">
            <a:noFill/>
            <a:miter lim="800000"/>
            <a:headEnd/>
            <a:tailEnd/>
          </a:ln>
          <a:effec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0000"/>
              </a:lnSpc>
              <a:spcBef>
                <a:spcPct val="20000"/>
              </a:spcBef>
              <a:buClr>
                <a:srgbClr val="69B3F1"/>
              </a:buClr>
              <a:buFont typeface="Wingdings" pitchFamily="2" charset="2"/>
              <a:buNone/>
            </a:pPr>
            <a:r>
              <a:rPr lang="zh-CN" altLang="en-US" sz="2400" dirty="0">
                <a:solidFill>
                  <a:srgbClr val="000000"/>
                </a:solidFill>
                <a:latin typeface="楷体" pitchFamily="49" charset="-122"/>
                <a:ea typeface="楷体" pitchFamily="49" charset="-122"/>
              </a:rPr>
              <a:t>存放规则</a:t>
            </a:r>
          </a:p>
          <a:p>
            <a:pPr eaLnBrk="1" hangingPunct="1">
              <a:lnSpc>
                <a:spcPct val="110000"/>
              </a:lnSpc>
              <a:spcBef>
                <a:spcPct val="20000"/>
              </a:spcBef>
              <a:buClr>
                <a:srgbClr val="FF9900"/>
              </a:buClr>
              <a:buFont typeface="Wingdings" pitchFamily="2" charset="2"/>
              <a:buChar char="l"/>
            </a:pPr>
            <a:r>
              <a:rPr lang="zh-CN" altLang="en-US" sz="2400" dirty="0">
                <a:solidFill>
                  <a:srgbClr val="000000"/>
                </a:solidFill>
                <a:latin typeface="楷体" pitchFamily="49" charset="-122"/>
                <a:ea typeface="楷体" pitchFamily="49" charset="-122"/>
              </a:rPr>
              <a:t>数放在树叶上</a:t>
            </a:r>
          </a:p>
          <a:p>
            <a:pPr eaLnBrk="1" hangingPunct="1">
              <a:lnSpc>
                <a:spcPct val="110000"/>
              </a:lnSpc>
              <a:spcBef>
                <a:spcPct val="20000"/>
              </a:spcBef>
              <a:buClr>
                <a:srgbClr val="FF9900"/>
              </a:buClr>
              <a:buFont typeface="Wingdings" pitchFamily="2" charset="2"/>
              <a:buChar char="l"/>
            </a:pPr>
            <a:r>
              <a:rPr lang="zh-CN" altLang="en-US" sz="2400" dirty="0" smtClean="0">
                <a:solidFill>
                  <a:srgbClr val="000000"/>
                </a:solidFill>
                <a:latin typeface="楷体" pitchFamily="49" charset="-122"/>
                <a:ea typeface="楷体" pitchFamily="49" charset="-122"/>
              </a:rPr>
              <a:t>依次</a:t>
            </a:r>
            <a:r>
              <a:rPr lang="zh-CN" altLang="en-US" sz="2400" dirty="0">
                <a:solidFill>
                  <a:srgbClr val="000000"/>
                </a:solidFill>
                <a:latin typeface="楷体" pitchFamily="49" charset="-122"/>
                <a:ea typeface="楷体" pitchFamily="49" charset="-122"/>
              </a:rPr>
              <a:t>将运算符放在根子树的根上</a:t>
            </a:r>
          </a:p>
          <a:p>
            <a:pPr eaLnBrk="1" hangingPunct="1">
              <a:lnSpc>
                <a:spcPct val="110000"/>
              </a:lnSpc>
              <a:spcBef>
                <a:spcPct val="20000"/>
              </a:spcBef>
              <a:buClr>
                <a:srgbClr val="FF9900"/>
              </a:buClr>
              <a:buFont typeface="Wingdings" pitchFamily="2" charset="2"/>
              <a:buChar char="l"/>
            </a:pPr>
            <a:r>
              <a:rPr lang="zh-CN" altLang="en-US" sz="2400" dirty="0" smtClean="0">
                <a:solidFill>
                  <a:srgbClr val="000000"/>
                </a:solidFill>
                <a:latin typeface="楷体" pitchFamily="49" charset="-122"/>
                <a:ea typeface="楷体" pitchFamily="49" charset="-122"/>
              </a:rPr>
              <a:t>规定</a:t>
            </a:r>
            <a:r>
              <a:rPr lang="zh-CN" altLang="en-US" sz="2400" dirty="0">
                <a:solidFill>
                  <a:srgbClr val="000000"/>
                </a:solidFill>
                <a:latin typeface="楷体" pitchFamily="49" charset="-122"/>
                <a:ea typeface="楷体" pitchFamily="49" charset="-122"/>
              </a:rPr>
              <a:t>：被除数、被减数放在左子树树叶上 </a:t>
            </a:r>
          </a:p>
        </p:txBody>
      </p:sp>
      <p:sp>
        <p:nvSpPr>
          <p:cNvPr id="64516" name="Rectangle 10"/>
          <p:cNvSpPr>
            <a:spLocks noChangeArrowheads="1"/>
          </p:cNvSpPr>
          <p:nvPr/>
        </p:nvSpPr>
        <p:spPr bwMode="auto">
          <a:xfrm>
            <a:off x="323528" y="5010427"/>
            <a:ext cx="70564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2400" dirty="0">
                <a:latin typeface="Times New Roman" pitchFamily="18" charset="0"/>
                <a:ea typeface="楷体" pitchFamily="49" charset="-122"/>
              </a:rPr>
              <a:t>算式 </a:t>
            </a:r>
            <a:r>
              <a:rPr lang="en-US" altLang="zh-CN" sz="2400" dirty="0">
                <a:latin typeface="Times New Roman" pitchFamily="18" charset="0"/>
                <a:ea typeface="楷体" pitchFamily="49" charset="-122"/>
              </a:rPr>
              <a:t>((</a:t>
            </a:r>
            <a:r>
              <a:rPr lang="en-US" altLang="zh-CN" sz="2400" i="1" dirty="0">
                <a:latin typeface="Times New Roman" pitchFamily="18" charset="0"/>
                <a:ea typeface="楷体" pitchFamily="49" charset="-122"/>
              </a:rPr>
              <a:t>b</a:t>
            </a:r>
            <a:r>
              <a:rPr lang="en-US" altLang="zh-CN" sz="2400" dirty="0">
                <a:latin typeface="Times New Roman" pitchFamily="18" charset="0"/>
                <a:ea typeface="楷体" pitchFamily="49" charset="-122"/>
              </a:rPr>
              <a:t>+(</a:t>
            </a:r>
            <a:r>
              <a:rPr lang="en-US" altLang="zh-CN" sz="2400" i="1" dirty="0" err="1">
                <a:latin typeface="Times New Roman" pitchFamily="18" charset="0"/>
                <a:ea typeface="楷体" pitchFamily="49" charset="-122"/>
              </a:rPr>
              <a:t>c</a:t>
            </a:r>
            <a:r>
              <a:rPr lang="en-US" altLang="zh-CN" sz="2400" dirty="0" err="1">
                <a:latin typeface="Times New Roman" pitchFamily="18" charset="0"/>
                <a:ea typeface="楷体" pitchFamily="49" charset="-122"/>
              </a:rPr>
              <a:t>+</a:t>
            </a:r>
            <a:r>
              <a:rPr lang="en-US" altLang="zh-CN" sz="2400" i="1" dirty="0" err="1">
                <a:latin typeface="Times New Roman" pitchFamily="18" charset="0"/>
                <a:ea typeface="楷体" pitchFamily="49" charset="-122"/>
              </a:rPr>
              <a:t>d</a:t>
            </a:r>
            <a:r>
              <a:rPr lang="en-US" altLang="zh-CN" sz="2400" dirty="0">
                <a:latin typeface="Times New Roman" pitchFamily="18" charset="0"/>
                <a:ea typeface="楷体" pitchFamily="49" charset="-122"/>
              </a:rPr>
              <a:t>))</a:t>
            </a:r>
            <a:r>
              <a:rPr lang="en-US" altLang="zh-CN" sz="2400" dirty="0">
                <a:latin typeface="Times New Roman" pitchFamily="18" charset="0"/>
                <a:ea typeface="楷体" pitchFamily="49" charset="-122"/>
                <a:sym typeface="Symbol" pitchFamily="18" charset="2"/>
              </a:rPr>
              <a:t></a:t>
            </a:r>
            <a:r>
              <a:rPr lang="en-US" altLang="zh-CN" sz="2400" i="1" dirty="0">
                <a:latin typeface="Times New Roman" pitchFamily="18" charset="0"/>
                <a:ea typeface="楷体" pitchFamily="49" charset="-122"/>
              </a:rPr>
              <a:t>a</a:t>
            </a:r>
            <a:r>
              <a:rPr lang="en-US" altLang="zh-CN" sz="2400" dirty="0">
                <a:latin typeface="Times New Roman" pitchFamily="18" charset="0"/>
                <a:ea typeface="楷体" pitchFamily="49" charset="-122"/>
              </a:rPr>
              <a:t>)</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a:t>
            </a:r>
            <a:r>
              <a:rPr lang="en-US" altLang="zh-CN" sz="2400" i="1" dirty="0" err="1">
                <a:latin typeface="Times New Roman" pitchFamily="18" charset="0"/>
                <a:ea typeface="楷体" pitchFamily="49" charset="-122"/>
              </a:rPr>
              <a:t>e</a:t>
            </a:r>
            <a:r>
              <a:rPr lang="en-US" altLang="zh-CN" sz="2400" dirty="0" err="1">
                <a:latin typeface="Times New Roman" pitchFamily="18" charset="0"/>
                <a:ea typeface="楷体" pitchFamily="49" charset="-122"/>
                <a:sym typeface="Symbol" pitchFamily="18" charset="2"/>
              </a:rPr>
              <a:t></a:t>
            </a:r>
            <a:r>
              <a:rPr lang="en-US" altLang="zh-CN" sz="2400" i="1" dirty="0" err="1">
                <a:latin typeface="Times New Roman" pitchFamily="18" charset="0"/>
                <a:ea typeface="楷体" pitchFamily="49" charset="-122"/>
              </a:rPr>
              <a:t>f</a:t>
            </a:r>
            <a:r>
              <a:rPr lang="en-US" altLang="zh-CN" sz="2400" dirty="0">
                <a:latin typeface="Times New Roman" pitchFamily="18" charset="0"/>
                <a:ea typeface="楷体" pitchFamily="49" charset="-122"/>
              </a:rPr>
              <a:t>)</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a:t>
            </a:r>
            <a:r>
              <a:rPr lang="en-US" altLang="zh-CN" sz="2400" i="1" dirty="0" err="1">
                <a:latin typeface="Times New Roman" pitchFamily="18" charset="0"/>
                <a:ea typeface="楷体" pitchFamily="49" charset="-122"/>
              </a:rPr>
              <a:t>g</a:t>
            </a:r>
            <a:r>
              <a:rPr lang="en-US" altLang="zh-CN" sz="2400" dirty="0" err="1">
                <a:latin typeface="Times New Roman" pitchFamily="18" charset="0"/>
                <a:ea typeface="楷体" pitchFamily="49" charset="-122"/>
              </a:rPr>
              <a:t>+</a:t>
            </a:r>
            <a:r>
              <a:rPr lang="en-US" altLang="zh-CN" sz="2400" i="1" dirty="0" err="1">
                <a:latin typeface="Times New Roman" pitchFamily="18" charset="0"/>
                <a:ea typeface="楷体" pitchFamily="49" charset="-122"/>
              </a:rPr>
              <a:t>h</a:t>
            </a:r>
            <a:r>
              <a:rPr lang="en-US" altLang="zh-CN" sz="2400" dirty="0">
                <a:latin typeface="Times New Roman" pitchFamily="18" charset="0"/>
                <a:ea typeface="楷体" pitchFamily="49" charset="-122"/>
              </a:rPr>
              <a:t>)</a:t>
            </a:r>
            <a:r>
              <a:rPr lang="en-US" altLang="zh-CN" sz="2400" dirty="0">
                <a:latin typeface="Times New Roman" pitchFamily="18" charset="0"/>
                <a:ea typeface="楷体" pitchFamily="49" charset="-122"/>
                <a:sym typeface="Symbol" pitchFamily="18" charset="2"/>
              </a:rPr>
              <a:t></a:t>
            </a:r>
            <a:r>
              <a:rPr lang="en-US" altLang="zh-CN" sz="2400" dirty="0">
                <a:latin typeface="Times New Roman" pitchFamily="18" charset="0"/>
                <a:ea typeface="楷体" pitchFamily="49" charset="-122"/>
              </a:rPr>
              <a:t>(</a:t>
            </a:r>
            <a:r>
              <a:rPr lang="en-US" altLang="zh-CN" sz="2400" i="1" dirty="0" err="1">
                <a:latin typeface="Times New Roman" pitchFamily="18" charset="0"/>
                <a:ea typeface="楷体" pitchFamily="49" charset="-122"/>
              </a:rPr>
              <a:t>i</a:t>
            </a:r>
            <a:r>
              <a:rPr lang="en-US" altLang="zh-CN" sz="2400" dirty="0" err="1">
                <a:latin typeface="Times New Roman" pitchFamily="18" charset="0"/>
                <a:ea typeface="楷体" pitchFamily="49" charset="-122"/>
                <a:sym typeface="Symbol" pitchFamily="18" charset="2"/>
              </a:rPr>
              <a:t></a:t>
            </a:r>
            <a:r>
              <a:rPr lang="en-US" altLang="zh-CN" sz="2400" i="1" dirty="0" err="1">
                <a:latin typeface="Times New Roman" pitchFamily="18" charset="0"/>
                <a:ea typeface="楷体" pitchFamily="49" charset="-122"/>
              </a:rPr>
              <a:t>j</a:t>
            </a:r>
            <a:r>
              <a:rPr lang="en-US" altLang="zh-CN" sz="2400" dirty="0">
                <a:latin typeface="Times New Roman" pitchFamily="18" charset="0"/>
                <a:ea typeface="楷体" pitchFamily="49" charset="-122"/>
              </a:rPr>
              <a:t>))</a:t>
            </a:r>
          </a:p>
          <a:p>
            <a:pPr>
              <a:lnSpc>
                <a:spcPct val="120000"/>
              </a:lnSpc>
            </a:pPr>
            <a:r>
              <a:rPr lang="zh-CN" altLang="en-US" sz="2400" dirty="0">
                <a:latin typeface="Times New Roman" pitchFamily="18" charset="0"/>
                <a:ea typeface="楷体" pitchFamily="49" charset="-122"/>
              </a:rPr>
              <a:t>存放在图所示</a:t>
            </a:r>
            <a:r>
              <a:rPr lang="en-US" altLang="zh-CN" sz="2400" dirty="0">
                <a:latin typeface="Times New Roman" pitchFamily="18" charset="0"/>
                <a:ea typeface="楷体" pitchFamily="49" charset="-122"/>
              </a:rPr>
              <a:t>2</a:t>
            </a:r>
            <a:r>
              <a:rPr lang="zh-CN" altLang="en-US" sz="2400" dirty="0">
                <a:latin typeface="Times New Roman" pitchFamily="18" charset="0"/>
                <a:ea typeface="楷体" pitchFamily="49" charset="-122"/>
              </a:rPr>
              <a:t>叉树上</a:t>
            </a:r>
            <a:r>
              <a:rPr lang="en-US" altLang="zh-CN" sz="2400" dirty="0">
                <a:latin typeface="Times New Roman" pitchFamily="18" charset="0"/>
                <a:ea typeface="楷体" pitchFamily="49" charset="-122"/>
              </a:rPr>
              <a:t>. </a:t>
            </a:r>
          </a:p>
        </p:txBody>
      </p:sp>
      <p:pic>
        <p:nvPicPr>
          <p:cNvPr id="64517" name="Picture 11" descr="16-13"/>
          <p:cNvPicPr>
            <a:picLocks noChangeAspect="1" noChangeArrowheads="1"/>
          </p:cNvPicPr>
          <p:nvPr/>
        </p:nvPicPr>
        <p:blipFill>
          <a:blip r:embed="rId2">
            <a:extLst>
              <a:ext uri="{28A0092B-C50C-407E-A947-70E740481C1C}">
                <a14:useLocalDpi xmlns:a14="http://schemas.microsoft.com/office/drawing/2010/main" val="0"/>
              </a:ext>
            </a:extLst>
          </a:blip>
          <a:srcRect l="24001" b="24918"/>
          <a:stretch>
            <a:fillRect/>
          </a:stretch>
        </p:blipFill>
        <p:spPr bwMode="auto">
          <a:xfrm>
            <a:off x="4427538" y="1484313"/>
            <a:ext cx="4392612"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683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idx="4294967295"/>
          </p:nvPr>
        </p:nvSpPr>
        <p:spPr>
          <a:xfrm>
            <a:off x="611188" y="333375"/>
            <a:ext cx="6624637" cy="791369"/>
          </a:xfrm>
        </p:spPr>
        <p:txBody>
          <a:bodyPr/>
          <a:lstStyle/>
          <a:p>
            <a:pPr algn="l"/>
            <a:r>
              <a:rPr lang="zh-CN" altLang="en-US" smtClean="0">
                <a:latin typeface="Times New Roman" pitchFamily="18" charset="0"/>
              </a:rPr>
              <a:t>波兰符号法</a:t>
            </a:r>
            <a:endParaRPr lang="zh-CN" altLang="en-US" smtClean="0"/>
          </a:p>
        </p:txBody>
      </p:sp>
      <p:sp>
        <p:nvSpPr>
          <p:cNvPr id="5" name="Rectangle 8"/>
          <p:cNvSpPr txBox="1">
            <a:spLocks noChangeArrowheads="1"/>
          </p:cNvSpPr>
          <p:nvPr/>
        </p:nvSpPr>
        <p:spPr bwMode="auto">
          <a:xfrm>
            <a:off x="395288" y="1268413"/>
            <a:ext cx="8229600" cy="4525962"/>
          </a:xfrm>
          <a:prstGeom prst="rect">
            <a:avLst/>
          </a:prstGeom>
          <a:noFill/>
          <a:ln w="9525">
            <a:noFill/>
            <a:miter lim="800000"/>
            <a:headEnd/>
            <a:tailEnd/>
          </a:ln>
          <a:effec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Clr>
                <a:srgbClr val="69B3F1"/>
              </a:buClr>
              <a:buFont typeface="Wingdings" pitchFamily="2" charset="2"/>
              <a:buNone/>
            </a:pPr>
            <a:r>
              <a:rPr lang="zh-CN" altLang="en-US" sz="2400">
                <a:solidFill>
                  <a:srgbClr val="A50021"/>
                </a:solidFill>
                <a:latin typeface="Times New Roman" pitchFamily="18" charset="0"/>
                <a:ea typeface="楷体" pitchFamily="49" charset="-122"/>
              </a:rPr>
              <a:t>波兰符号法</a:t>
            </a: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rPr>
              <a:t>按前序行遍法访问存放算式的</a:t>
            </a:r>
            <a:r>
              <a:rPr lang="en-US" altLang="zh-CN" sz="2400">
                <a:solidFill>
                  <a:srgbClr val="000000"/>
                </a:solidFill>
                <a:latin typeface="Times New Roman" pitchFamily="18" charset="0"/>
                <a:ea typeface="楷体" pitchFamily="49" charset="-122"/>
              </a:rPr>
              <a:t>2</a:t>
            </a:r>
            <a:r>
              <a:rPr lang="zh-CN" altLang="en-US" sz="2400">
                <a:solidFill>
                  <a:srgbClr val="000000"/>
                </a:solidFill>
                <a:latin typeface="Times New Roman" pitchFamily="18" charset="0"/>
                <a:ea typeface="楷体" pitchFamily="49" charset="-122"/>
              </a:rPr>
              <a:t>叉有序正则树，其结果不加</a:t>
            </a: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rPr>
              <a:t>括号，规定每个运算符号与其后面紧邻两个数进行运算，运</a:t>
            </a: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rPr>
              <a:t>算结果正确</a:t>
            </a:r>
            <a:r>
              <a:rPr lang="en-US" altLang="zh-CN" sz="2400">
                <a:solidFill>
                  <a:srgbClr val="000000"/>
                </a:solidFill>
                <a:latin typeface="Times New Roman" pitchFamily="18" charset="0"/>
                <a:ea typeface="楷体" pitchFamily="49" charset="-122"/>
              </a:rPr>
              <a:t>. </a:t>
            </a:r>
            <a:r>
              <a:rPr lang="zh-CN" altLang="en-US" sz="2400">
                <a:solidFill>
                  <a:srgbClr val="000000"/>
                </a:solidFill>
                <a:latin typeface="Times New Roman" pitchFamily="18" charset="0"/>
                <a:ea typeface="楷体" pitchFamily="49" charset="-122"/>
              </a:rPr>
              <a:t>称此算法为波兰符号法或前缀符号法</a:t>
            </a:r>
            <a:r>
              <a:rPr lang="en-US" altLang="zh-CN" sz="2400">
                <a:solidFill>
                  <a:srgbClr val="000000"/>
                </a:solidFill>
                <a:latin typeface="Times New Roman" pitchFamily="18" charset="0"/>
                <a:ea typeface="楷体" pitchFamily="49" charset="-122"/>
              </a:rPr>
              <a:t>. </a:t>
            </a:r>
            <a:r>
              <a:rPr lang="zh-CN" altLang="en-US" sz="2400">
                <a:solidFill>
                  <a:srgbClr val="000000"/>
                </a:solidFill>
                <a:latin typeface="Times New Roman" pitchFamily="18" charset="0"/>
                <a:ea typeface="楷体" pitchFamily="49" charset="-122"/>
              </a:rPr>
              <a:t>对上图的</a:t>
            </a: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rPr>
              <a:t>访问结果为</a:t>
            </a:r>
            <a:endParaRPr lang="zh-CN" altLang="en-US" sz="2400">
              <a:solidFill>
                <a:srgbClr val="000000"/>
              </a:solidFill>
              <a:latin typeface="Times New Roman" pitchFamily="18" charset="0"/>
              <a:ea typeface="楷体" pitchFamily="49" charset="-122"/>
              <a:sym typeface="Symbol" pitchFamily="18" charset="2"/>
            </a:endParaRP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sym typeface="Symbol" pitchFamily="18" charset="2"/>
              </a:rPr>
              <a:t>                     </a:t>
            </a:r>
            <a:r>
              <a:rPr lang="zh-CN" altLang="en-US" sz="2400">
                <a:solidFill>
                  <a:srgbClr val="000000"/>
                </a:solidFill>
                <a:latin typeface="Times New Roman" pitchFamily="18" charset="0"/>
                <a:ea typeface="楷体" pitchFamily="49" charset="-122"/>
              </a:rPr>
              <a:t> </a:t>
            </a:r>
            <a:r>
              <a:rPr lang="zh-CN" altLang="en-US" sz="2400">
                <a:solidFill>
                  <a:srgbClr val="000000"/>
                </a:solidFill>
                <a:latin typeface="Times New Roman" pitchFamily="18" charset="0"/>
                <a:ea typeface="楷体" pitchFamily="49" charset="-122"/>
                <a:sym typeface="Symbol" pitchFamily="18" charset="2"/>
              </a:rPr>
              <a:t></a:t>
            </a:r>
            <a:r>
              <a:rPr lang="zh-CN" altLang="en-US" sz="2400">
                <a:solidFill>
                  <a:srgbClr val="000000"/>
                </a:solidFill>
                <a:latin typeface="Times New Roman" pitchFamily="18" charset="0"/>
                <a:ea typeface="楷体" pitchFamily="49" charset="-122"/>
              </a:rPr>
              <a:t> </a:t>
            </a:r>
            <a:r>
              <a:rPr lang="zh-CN" altLang="en-US" sz="2400">
                <a:solidFill>
                  <a:srgbClr val="000000"/>
                </a:solidFill>
                <a:latin typeface="Times New Roman" pitchFamily="18" charset="0"/>
                <a:ea typeface="楷体" pitchFamily="49" charset="-122"/>
                <a:sym typeface="Symbol" pitchFamily="18" charset="2"/>
              </a:rPr>
              <a:t></a:t>
            </a:r>
            <a:r>
              <a:rPr lang="zh-CN" altLang="en-US"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b</a:t>
            </a:r>
            <a:r>
              <a:rPr lang="en-US" altLang="zh-CN" sz="2400">
                <a:solidFill>
                  <a:srgbClr val="000000"/>
                </a:solidFill>
                <a:latin typeface="Times New Roman" pitchFamily="18" charset="0"/>
                <a:ea typeface="楷体" pitchFamily="49" charset="-122"/>
              </a:rPr>
              <a:t> + </a:t>
            </a:r>
            <a:r>
              <a:rPr lang="en-US" altLang="zh-CN" sz="2400" i="1">
                <a:solidFill>
                  <a:srgbClr val="000000"/>
                </a:solidFill>
                <a:latin typeface="Times New Roman" pitchFamily="18" charset="0"/>
                <a:ea typeface="楷体" pitchFamily="49" charset="-122"/>
              </a:rPr>
              <a:t>c</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d</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a</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e</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f</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 </a:t>
            </a:r>
            <a:r>
              <a:rPr lang="en-US" altLang="zh-CN" sz="2400" i="1">
                <a:solidFill>
                  <a:srgbClr val="000000"/>
                </a:solidFill>
                <a:latin typeface="Times New Roman" pitchFamily="18" charset="0"/>
                <a:ea typeface="楷体" pitchFamily="49" charset="-122"/>
              </a:rPr>
              <a:t>g</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h</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i</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j</a:t>
            </a:r>
            <a:r>
              <a:rPr lang="en-US" altLang="zh-CN" sz="2400">
                <a:solidFill>
                  <a:srgbClr val="000000"/>
                </a:solidFill>
                <a:latin typeface="Times New Roman" pitchFamily="18" charset="0"/>
                <a:ea typeface="楷体" pitchFamily="49" charset="-122"/>
              </a:rPr>
              <a:t>    </a:t>
            </a:r>
          </a:p>
          <a:p>
            <a:pPr eaLnBrk="1" hangingPunct="1">
              <a:spcBef>
                <a:spcPct val="20000"/>
              </a:spcBef>
              <a:buClr>
                <a:srgbClr val="69B3F1"/>
              </a:buClr>
              <a:buFont typeface="Wingdings" pitchFamily="2" charset="2"/>
              <a:buNone/>
            </a:pPr>
            <a:r>
              <a:rPr lang="zh-CN" altLang="en-US" sz="2400">
                <a:solidFill>
                  <a:srgbClr val="A50021"/>
                </a:solidFill>
                <a:latin typeface="Times New Roman" pitchFamily="18" charset="0"/>
                <a:ea typeface="楷体" pitchFamily="49" charset="-122"/>
              </a:rPr>
              <a:t>逆波兰符号法</a:t>
            </a: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rPr>
              <a:t>按后序行遍法访问，规定每个运算符与前面紧邻两数运算，</a:t>
            </a:r>
          </a:p>
          <a:p>
            <a:pPr eaLnBrk="1" hangingPunct="1">
              <a:spcBef>
                <a:spcPct val="20000"/>
              </a:spcBef>
              <a:buClr>
                <a:srgbClr val="69B3F1"/>
              </a:buClr>
              <a:buFont typeface="Wingdings" pitchFamily="2" charset="2"/>
              <a:buNone/>
            </a:pPr>
            <a:r>
              <a:rPr lang="zh-CN" altLang="en-US" sz="2400">
                <a:solidFill>
                  <a:srgbClr val="000000"/>
                </a:solidFill>
                <a:latin typeface="Times New Roman" pitchFamily="18" charset="0"/>
                <a:ea typeface="楷体" pitchFamily="49" charset="-122"/>
              </a:rPr>
              <a:t>称为逆波兰符号法或后缀符号法</a:t>
            </a:r>
            <a:r>
              <a:rPr lang="en-US" altLang="zh-CN" sz="2400">
                <a:solidFill>
                  <a:srgbClr val="000000"/>
                </a:solidFill>
                <a:latin typeface="Times New Roman" pitchFamily="18" charset="0"/>
                <a:ea typeface="楷体" pitchFamily="49" charset="-122"/>
              </a:rPr>
              <a:t>. </a:t>
            </a:r>
            <a:r>
              <a:rPr lang="zh-CN" altLang="en-US" sz="2400">
                <a:solidFill>
                  <a:srgbClr val="000000"/>
                </a:solidFill>
                <a:latin typeface="Times New Roman" pitchFamily="18" charset="0"/>
                <a:ea typeface="楷体" pitchFamily="49" charset="-122"/>
              </a:rPr>
              <a:t>对上图的访问结果为</a:t>
            </a:r>
            <a:endParaRPr lang="zh-CN" altLang="en-US" sz="2400" i="1">
              <a:solidFill>
                <a:srgbClr val="000000"/>
              </a:solidFill>
              <a:latin typeface="Times New Roman" pitchFamily="18" charset="0"/>
              <a:ea typeface="楷体" pitchFamily="49" charset="-122"/>
            </a:endParaRPr>
          </a:p>
          <a:p>
            <a:pPr eaLnBrk="1" hangingPunct="1">
              <a:spcBef>
                <a:spcPct val="20000"/>
              </a:spcBef>
              <a:buClr>
                <a:srgbClr val="69B3F1"/>
              </a:buClr>
              <a:buFont typeface="Wingdings" pitchFamily="2" charset="2"/>
              <a:buNone/>
            </a:pPr>
            <a:r>
              <a:rPr lang="zh-CN" altLang="en-US" sz="2400" i="1">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b</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c</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d</a:t>
            </a:r>
            <a:r>
              <a:rPr lang="en-US" altLang="zh-CN" sz="2400">
                <a:solidFill>
                  <a:srgbClr val="000000"/>
                </a:solidFill>
                <a:latin typeface="Times New Roman" pitchFamily="18" charset="0"/>
                <a:ea typeface="楷体" pitchFamily="49" charset="-122"/>
              </a:rPr>
              <a:t> + + </a:t>
            </a:r>
            <a:r>
              <a:rPr lang="en-US" altLang="zh-CN" sz="2400" i="1">
                <a:solidFill>
                  <a:srgbClr val="000000"/>
                </a:solidFill>
                <a:latin typeface="Times New Roman" pitchFamily="18" charset="0"/>
                <a:ea typeface="楷体" pitchFamily="49" charset="-122"/>
              </a:rPr>
              <a:t>a</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e</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f</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g</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h</a:t>
            </a:r>
            <a:r>
              <a:rPr lang="en-US" altLang="zh-CN" sz="2400">
                <a:solidFill>
                  <a:srgbClr val="000000"/>
                </a:solidFill>
                <a:latin typeface="Times New Roman" pitchFamily="18" charset="0"/>
                <a:ea typeface="楷体" pitchFamily="49" charset="-122"/>
              </a:rPr>
              <a:t> + </a:t>
            </a:r>
            <a:r>
              <a:rPr lang="en-US" altLang="zh-CN" sz="2400" i="1">
                <a:solidFill>
                  <a:srgbClr val="000000"/>
                </a:solidFill>
                <a:latin typeface="Times New Roman" pitchFamily="18" charset="0"/>
                <a:ea typeface="楷体" pitchFamily="49" charset="-122"/>
              </a:rPr>
              <a:t>i</a:t>
            </a:r>
            <a:r>
              <a:rPr lang="en-US" altLang="zh-CN" sz="2400">
                <a:solidFill>
                  <a:srgbClr val="000000"/>
                </a:solidFill>
                <a:latin typeface="Times New Roman" pitchFamily="18" charset="0"/>
                <a:ea typeface="楷体" pitchFamily="49" charset="-122"/>
              </a:rPr>
              <a:t> </a:t>
            </a:r>
            <a:r>
              <a:rPr lang="en-US" altLang="zh-CN" sz="2400" i="1">
                <a:solidFill>
                  <a:srgbClr val="000000"/>
                </a:solidFill>
                <a:latin typeface="Times New Roman" pitchFamily="18" charset="0"/>
                <a:ea typeface="楷体" pitchFamily="49" charset="-122"/>
              </a:rPr>
              <a:t>j</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r>
              <a:rPr lang="en-US" altLang="zh-CN" sz="2400">
                <a:solidFill>
                  <a:srgbClr val="000000"/>
                </a:solidFill>
                <a:latin typeface="Times New Roman" pitchFamily="18" charset="0"/>
                <a:ea typeface="楷体" pitchFamily="49" charset="-122"/>
                <a:sym typeface="Symbol" pitchFamily="18" charset="2"/>
              </a:rPr>
              <a:t></a:t>
            </a:r>
            <a:r>
              <a:rPr lang="en-US" altLang="zh-CN" sz="2400">
                <a:solidFill>
                  <a:srgbClr val="000000"/>
                </a:solidFill>
                <a:latin typeface="Times New Roman" pitchFamily="18" charset="0"/>
                <a:ea typeface="楷体" pitchFamily="49" charset="-122"/>
              </a:rPr>
              <a:t> </a:t>
            </a:r>
          </a:p>
        </p:txBody>
      </p:sp>
    </p:spTree>
    <p:extLst>
      <p:ext uri="{BB962C8B-B14F-4D97-AF65-F5344CB8AC3E}">
        <p14:creationId xmlns:p14="http://schemas.microsoft.com/office/powerpoint/2010/main" val="3684677640"/>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27" name="矩形 26"/>
          <p:cNvSpPr/>
          <p:nvPr/>
        </p:nvSpPr>
        <p:spPr>
          <a:xfrm>
            <a:off x="2628916" y="1416594"/>
            <a:ext cx="847443"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矩形 27"/>
          <p:cNvSpPr/>
          <p:nvPr/>
        </p:nvSpPr>
        <p:spPr>
          <a:xfrm>
            <a:off x="142844" y="2202412"/>
            <a:ext cx="1785950" cy="9233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矩形 28"/>
          <p:cNvSpPr/>
          <p:nvPr/>
        </p:nvSpPr>
        <p:spPr>
          <a:xfrm>
            <a:off x="785786" y="4345552"/>
            <a:ext cx="1357322"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矩形 29"/>
          <p:cNvSpPr/>
          <p:nvPr/>
        </p:nvSpPr>
        <p:spPr>
          <a:xfrm>
            <a:off x="4223054" y="2059536"/>
            <a:ext cx="2037799"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矩形 30"/>
          <p:cNvSpPr/>
          <p:nvPr/>
        </p:nvSpPr>
        <p:spPr>
          <a:xfrm>
            <a:off x="4669904" y="3416858"/>
            <a:ext cx="1857607"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矩形 31"/>
          <p:cNvSpPr/>
          <p:nvPr/>
        </p:nvSpPr>
        <p:spPr>
          <a:xfrm>
            <a:off x="3071802" y="5202808"/>
            <a:ext cx="1569660"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34" name="直接连接符 33"/>
          <p:cNvCxnSpPr>
            <a:stCxn id="27" idx="2"/>
            <a:endCxn id="29" idx="0"/>
          </p:cNvCxnSpPr>
          <p:nvPr/>
        </p:nvCxnSpPr>
        <p:spPr>
          <a:xfrm rot="5400000">
            <a:off x="978694" y="2270919"/>
            <a:ext cx="2559050" cy="15890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6" name="直接连接符 35"/>
          <p:cNvCxnSpPr>
            <a:stCxn id="27" idx="1"/>
            <a:endCxn id="28" idx="0"/>
          </p:cNvCxnSpPr>
          <p:nvPr/>
        </p:nvCxnSpPr>
        <p:spPr>
          <a:xfrm rot="10800000" flipV="1">
            <a:off x="1035050" y="1601788"/>
            <a:ext cx="1593850" cy="6000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7" name="直接连接符 36"/>
          <p:cNvCxnSpPr>
            <a:stCxn id="27" idx="2"/>
            <a:endCxn id="32" idx="0"/>
          </p:cNvCxnSpPr>
          <p:nvPr/>
        </p:nvCxnSpPr>
        <p:spPr>
          <a:xfrm rot="16200000" flipH="1">
            <a:off x="1746251" y="3092450"/>
            <a:ext cx="3416300" cy="8032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8" name="直接连接符 37"/>
          <p:cNvCxnSpPr>
            <a:stCxn id="27" idx="2"/>
            <a:endCxn id="31" idx="1"/>
          </p:cNvCxnSpPr>
          <p:nvPr/>
        </p:nvCxnSpPr>
        <p:spPr>
          <a:xfrm rot="16200000" flipH="1">
            <a:off x="2815431" y="2023270"/>
            <a:ext cx="2092325" cy="161766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9" name="直接连接符 38"/>
          <p:cNvCxnSpPr>
            <a:stCxn id="27" idx="3"/>
            <a:endCxn id="30" idx="0"/>
          </p:cNvCxnSpPr>
          <p:nvPr/>
        </p:nvCxnSpPr>
        <p:spPr>
          <a:xfrm>
            <a:off x="3476625" y="1601788"/>
            <a:ext cx="1765300" cy="4572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0" name="直接连接符 39"/>
          <p:cNvCxnSpPr>
            <a:stCxn id="28" idx="2"/>
            <a:endCxn id="29" idx="0"/>
          </p:cNvCxnSpPr>
          <p:nvPr/>
        </p:nvCxnSpPr>
        <p:spPr>
          <a:xfrm rot="16200000" flipH="1">
            <a:off x="639763" y="3521075"/>
            <a:ext cx="1219200" cy="428625"/>
          </a:xfrm>
          <a:prstGeom prst="line">
            <a:avLst/>
          </a:prstGeom>
          <a:ln w="76200">
            <a:solidFill>
              <a:schemeClr val="tx2">
                <a:lumMod val="60000"/>
                <a:lumOff val="4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41" name="直接连接符 40"/>
          <p:cNvCxnSpPr>
            <a:stCxn id="28" idx="3"/>
            <a:endCxn id="30" idx="1"/>
          </p:cNvCxnSpPr>
          <p:nvPr/>
        </p:nvCxnSpPr>
        <p:spPr>
          <a:xfrm flipV="1">
            <a:off x="1928813" y="2382838"/>
            <a:ext cx="2293937" cy="280987"/>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2" name="直接连接符 41"/>
          <p:cNvCxnSpPr>
            <a:stCxn id="28" idx="3"/>
            <a:endCxn id="31" idx="1"/>
          </p:cNvCxnSpPr>
          <p:nvPr/>
        </p:nvCxnSpPr>
        <p:spPr>
          <a:xfrm>
            <a:off x="1928813" y="2663825"/>
            <a:ext cx="2741612" cy="121443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3" name="直接连接符 42"/>
          <p:cNvCxnSpPr>
            <a:stCxn id="28" idx="3"/>
            <a:endCxn id="32" idx="0"/>
          </p:cNvCxnSpPr>
          <p:nvPr/>
        </p:nvCxnSpPr>
        <p:spPr>
          <a:xfrm>
            <a:off x="1928813" y="2663825"/>
            <a:ext cx="1927225" cy="253841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4" name="直接连接符 43"/>
          <p:cNvCxnSpPr>
            <a:stCxn id="29" idx="3"/>
            <a:endCxn id="30" idx="1"/>
          </p:cNvCxnSpPr>
          <p:nvPr/>
        </p:nvCxnSpPr>
        <p:spPr>
          <a:xfrm flipV="1">
            <a:off x="2143125" y="2382838"/>
            <a:ext cx="2079625" cy="22860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5" name="直接连接符 44"/>
          <p:cNvCxnSpPr>
            <a:stCxn id="29" idx="3"/>
            <a:endCxn id="31" idx="1"/>
          </p:cNvCxnSpPr>
          <p:nvPr/>
        </p:nvCxnSpPr>
        <p:spPr>
          <a:xfrm flipV="1">
            <a:off x="2143125" y="3878263"/>
            <a:ext cx="2527300" cy="7905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6" name="直接连接符 45"/>
          <p:cNvCxnSpPr>
            <a:stCxn id="29" idx="2"/>
            <a:endCxn id="32" idx="1"/>
          </p:cNvCxnSpPr>
          <p:nvPr/>
        </p:nvCxnSpPr>
        <p:spPr>
          <a:xfrm rot="16200000" flipH="1">
            <a:off x="2069306" y="4385469"/>
            <a:ext cx="396875" cy="160813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7" name="直接连接符 46"/>
          <p:cNvCxnSpPr>
            <a:stCxn id="32" idx="0"/>
            <a:endCxn id="30" idx="1"/>
          </p:cNvCxnSpPr>
          <p:nvPr/>
        </p:nvCxnSpPr>
        <p:spPr>
          <a:xfrm rot="5400000" flipH="1" flipV="1">
            <a:off x="2629694" y="3609182"/>
            <a:ext cx="2819400" cy="36671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8" name="直接连接符 47"/>
          <p:cNvCxnSpPr>
            <a:stCxn id="32" idx="3"/>
            <a:endCxn id="31" idx="2"/>
          </p:cNvCxnSpPr>
          <p:nvPr/>
        </p:nvCxnSpPr>
        <p:spPr>
          <a:xfrm flipV="1">
            <a:off x="4641850" y="4340225"/>
            <a:ext cx="957263" cy="10477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9" name="直接连接符 48"/>
          <p:cNvCxnSpPr>
            <a:stCxn id="31" idx="0"/>
            <a:endCxn id="30" idx="2"/>
          </p:cNvCxnSpPr>
          <p:nvPr/>
        </p:nvCxnSpPr>
        <p:spPr>
          <a:xfrm rot="16200000" flipV="1">
            <a:off x="5064919" y="2882106"/>
            <a:ext cx="711200" cy="3571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2571736" y="1214422"/>
            <a:ext cx="6357982" cy="2246769"/>
          </a:xfrm>
          <a:prstGeom prst="rect">
            <a:avLst/>
          </a:prstGeom>
          <a:blipFill>
            <a:blip r:embed="rId3"/>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zh-CN" altLang="en-US" sz="2000" b="1">
                <a:latin typeface="+mn-lt"/>
                <a:ea typeface="+mn-ea"/>
                <a:cs typeface="+mn-cs"/>
              </a:rPr>
              <a:t>若</a:t>
            </a:r>
            <a:r>
              <a:rPr lang="en-US" altLang="zh-CN" sz="2000" b="1">
                <a:latin typeface="+mn-lt"/>
                <a:ea typeface="+mn-ea"/>
                <a:cs typeface="+mn-cs"/>
              </a:rPr>
              <a:t>G</a:t>
            </a:r>
            <a:r>
              <a:rPr lang="zh-CN" altLang="en-US" sz="2000" b="1">
                <a:latin typeface="+mn-lt"/>
                <a:ea typeface="+mn-ea"/>
                <a:cs typeface="+mn-cs"/>
              </a:rPr>
              <a:t>中存在回路，根据回路的长度分两种情况：</a:t>
            </a:r>
            <a:endParaRPr lang="en-US" altLang="zh-CN" sz="2000" b="1">
              <a:latin typeface="+mn-lt"/>
              <a:ea typeface="+mn-ea"/>
              <a:cs typeface="+mn-cs"/>
            </a:endParaRPr>
          </a:p>
          <a:p>
            <a:pPr fontAlgn="auto">
              <a:spcBef>
                <a:spcPts val="0"/>
              </a:spcBef>
              <a:spcAft>
                <a:spcPts val="0"/>
              </a:spcAft>
              <a:defRPr/>
            </a:pPr>
            <a:r>
              <a:rPr lang="zh-CN" altLang="en-US" sz="2000" b="1">
                <a:latin typeface="+mn-lt"/>
                <a:ea typeface="+mn-ea"/>
                <a:cs typeface="+mn-cs"/>
              </a:rPr>
              <a:t>若</a:t>
            </a:r>
            <a:r>
              <a:rPr lang="en-US" altLang="zh-CN" sz="2000" b="1">
                <a:latin typeface="+mn-lt"/>
                <a:ea typeface="+mn-ea"/>
                <a:cs typeface="+mn-cs"/>
              </a:rPr>
              <a:t>G</a:t>
            </a:r>
            <a:r>
              <a:rPr lang="zh-CN" altLang="en-US" sz="2000" b="1">
                <a:latin typeface="+mn-lt"/>
                <a:ea typeface="+mn-ea"/>
                <a:cs typeface="+mn-cs"/>
              </a:rPr>
              <a:t>中的某个顶点</a:t>
            </a:r>
            <a:r>
              <a:rPr lang="en-US" altLang="zh-CN" sz="2000" b="1">
                <a:latin typeface="+mn-lt"/>
                <a:ea typeface="+mn-ea"/>
                <a:cs typeface="+mn-cs"/>
              </a:rPr>
              <a:t>v</a:t>
            </a:r>
            <a:r>
              <a:rPr lang="zh-CN" altLang="en-US" sz="2000" b="1">
                <a:latin typeface="+mn-lt"/>
                <a:ea typeface="+mn-ea"/>
                <a:cs typeface="+mn-cs"/>
              </a:rPr>
              <a:t>关联环，到自身存在长为</a:t>
            </a:r>
            <a:r>
              <a:rPr lang="en-US" altLang="zh-CN" sz="2000" b="1">
                <a:latin typeface="+mn-lt"/>
                <a:ea typeface="+mn-ea"/>
                <a:cs typeface="+mn-cs"/>
              </a:rPr>
              <a:t>0</a:t>
            </a:r>
            <a:r>
              <a:rPr lang="zh-CN" altLang="en-US" sz="2000" b="1">
                <a:latin typeface="+mn-lt"/>
                <a:ea typeface="+mn-ea"/>
                <a:cs typeface="+mn-cs"/>
              </a:rPr>
              <a:t>和</a:t>
            </a:r>
            <a:r>
              <a:rPr lang="en-US" altLang="zh-CN" sz="2000" b="1">
                <a:latin typeface="+mn-lt"/>
                <a:ea typeface="+mn-ea"/>
                <a:cs typeface="+mn-cs"/>
              </a:rPr>
              <a:t>1</a:t>
            </a:r>
            <a:r>
              <a:rPr lang="zh-CN" altLang="en-US" sz="2000" b="1">
                <a:latin typeface="+mn-lt"/>
                <a:ea typeface="+mn-ea"/>
                <a:cs typeface="+mn-cs"/>
              </a:rPr>
              <a:t>的两条路径；</a:t>
            </a:r>
            <a:endParaRPr lang="en-US" altLang="zh-CN" sz="2000" b="1">
              <a:latin typeface="+mn-lt"/>
              <a:ea typeface="+mn-ea"/>
              <a:cs typeface="+mn-cs"/>
            </a:endParaRPr>
          </a:p>
          <a:p>
            <a:pPr fontAlgn="auto">
              <a:spcBef>
                <a:spcPts val="0"/>
              </a:spcBef>
              <a:spcAft>
                <a:spcPts val="0"/>
              </a:spcAft>
              <a:defRPr/>
            </a:pPr>
            <a:r>
              <a:rPr lang="zh-CN" altLang="en-US" sz="2000" b="1">
                <a:latin typeface="+mn-lt"/>
                <a:ea typeface="+mn-ea"/>
                <a:cs typeface="+mn-cs"/>
              </a:rPr>
              <a:t>若</a:t>
            </a:r>
            <a:r>
              <a:rPr lang="en-US" altLang="zh-CN" sz="2000" b="1">
                <a:latin typeface="+mn-lt"/>
                <a:ea typeface="+mn-ea"/>
                <a:cs typeface="+mn-cs"/>
              </a:rPr>
              <a:t>G</a:t>
            </a:r>
            <a:r>
              <a:rPr lang="zh-CN" altLang="en-US" sz="2000" b="1">
                <a:latin typeface="+mn-lt"/>
                <a:ea typeface="+mn-ea"/>
                <a:cs typeface="+mn-cs"/>
              </a:rPr>
              <a:t>存在长度大于等于</a:t>
            </a:r>
            <a:r>
              <a:rPr lang="en-US" altLang="zh-CN" sz="2000" b="1">
                <a:latin typeface="+mn-lt"/>
                <a:ea typeface="+mn-ea"/>
                <a:cs typeface="+mn-cs"/>
              </a:rPr>
              <a:t>2</a:t>
            </a:r>
            <a:r>
              <a:rPr lang="zh-CN" altLang="en-US" sz="2000" b="1">
                <a:latin typeface="+mn-lt"/>
                <a:ea typeface="+mn-ea"/>
                <a:cs typeface="+mn-cs"/>
              </a:rPr>
              <a:t>的圈，则圈上任意两个顶点之间存在两条不同的通路；</a:t>
            </a:r>
            <a:endParaRPr lang="en-US" altLang="zh-CN" sz="2000" b="1">
              <a:latin typeface="+mn-lt"/>
              <a:ea typeface="+mn-ea"/>
              <a:cs typeface="+mn-cs"/>
            </a:endParaRPr>
          </a:p>
          <a:p>
            <a:pPr fontAlgn="auto">
              <a:spcBef>
                <a:spcPts val="0"/>
              </a:spcBef>
              <a:spcAft>
                <a:spcPts val="0"/>
              </a:spcAft>
              <a:defRPr/>
            </a:pPr>
            <a:r>
              <a:rPr lang="zh-CN" altLang="en-US" sz="2000" b="1">
                <a:latin typeface="+mn-lt"/>
                <a:ea typeface="+mn-ea"/>
                <a:cs typeface="+mn-cs"/>
              </a:rPr>
              <a:t>以上皆与任意顶点之间存在唯一路径矛盾，因此</a:t>
            </a:r>
            <a:r>
              <a:rPr lang="en-US" altLang="zh-CN" sz="2000" b="1">
                <a:solidFill>
                  <a:srgbClr val="0070C0"/>
                </a:solidFill>
                <a:latin typeface="+mn-lt"/>
                <a:ea typeface="+mn-ea"/>
                <a:cs typeface="+mn-cs"/>
              </a:rPr>
              <a:t>G</a:t>
            </a:r>
            <a:r>
              <a:rPr lang="zh-CN" altLang="en-US" sz="2000" b="1">
                <a:solidFill>
                  <a:srgbClr val="0070C0"/>
                </a:solidFill>
                <a:latin typeface="+mn-lt"/>
                <a:ea typeface="+mn-ea"/>
                <a:cs typeface="+mn-cs"/>
              </a:rPr>
              <a:t>中无回路</a:t>
            </a:r>
            <a:r>
              <a:rPr lang="zh-CN" altLang="en-US" sz="2000" b="1">
                <a:latin typeface="+mn-lt"/>
                <a:ea typeface="+mn-ea"/>
                <a:cs typeface="+mn-cs"/>
              </a:rPr>
              <a:t>。</a:t>
            </a:r>
          </a:p>
        </p:txBody>
      </p:sp>
      <p:sp>
        <p:nvSpPr>
          <p:cNvPr id="62" name="TextBox 61"/>
          <p:cNvSpPr txBox="1"/>
          <p:nvPr/>
        </p:nvSpPr>
        <p:spPr>
          <a:xfrm>
            <a:off x="2571736" y="3571876"/>
            <a:ext cx="6357982" cy="2246769"/>
          </a:xfrm>
          <a:prstGeom prst="rect">
            <a:avLst/>
          </a:prstGeom>
          <a:blipFill>
            <a:blip r:embed="rId3"/>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en-US" altLang="zh-CN" sz="2000" b="1">
                <a:latin typeface="+mn-lt"/>
                <a:ea typeface="+mn-ea"/>
                <a:cs typeface="+mn-cs"/>
              </a:rPr>
              <a:t>n=1</a:t>
            </a:r>
            <a:r>
              <a:rPr lang="zh-CN" altLang="en-US" sz="2000" b="1">
                <a:latin typeface="+mn-lt"/>
                <a:ea typeface="+mn-ea"/>
                <a:cs typeface="+mn-cs"/>
              </a:rPr>
              <a:t>时，平凡图中不存在环，边数为</a:t>
            </a:r>
            <a:r>
              <a:rPr lang="en-US" altLang="zh-CN" sz="2000" b="1">
                <a:latin typeface="+mn-lt"/>
                <a:ea typeface="+mn-ea"/>
                <a:cs typeface="+mn-cs"/>
              </a:rPr>
              <a:t>0</a:t>
            </a:r>
            <a:r>
              <a:rPr lang="zh-CN" altLang="en-US" sz="2000" b="1">
                <a:latin typeface="+mn-lt"/>
                <a:ea typeface="+mn-ea"/>
                <a:cs typeface="+mn-cs"/>
              </a:rPr>
              <a:t>，结论成立。</a:t>
            </a:r>
            <a:endParaRPr lang="en-US" altLang="zh-CN" sz="2000" b="1">
              <a:latin typeface="+mn-lt"/>
              <a:ea typeface="+mn-ea"/>
              <a:cs typeface="+mn-cs"/>
            </a:endParaRPr>
          </a:p>
          <a:p>
            <a:pPr fontAlgn="auto">
              <a:spcBef>
                <a:spcPts val="0"/>
              </a:spcBef>
              <a:spcAft>
                <a:spcPts val="0"/>
              </a:spcAft>
              <a:defRPr/>
            </a:pPr>
            <a:r>
              <a:rPr lang="zh-CN" altLang="en-US" sz="2000" b="1">
                <a:latin typeface="+mn-lt"/>
                <a:ea typeface="+mn-ea"/>
                <a:cs typeface="+mn-cs"/>
              </a:rPr>
              <a:t>设</a:t>
            </a:r>
            <a:r>
              <a:rPr lang="en-US" altLang="zh-CN" sz="2000" b="1">
                <a:latin typeface="+mn-lt"/>
                <a:ea typeface="+mn-ea"/>
                <a:cs typeface="+mn-cs"/>
              </a:rPr>
              <a:t>n=k</a:t>
            </a:r>
            <a:r>
              <a:rPr lang="zh-CN" altLang="en-US" sz="2000" b="1">
                <a:latin typeface="+mn-lt"/>
                <a:ea typeface="+mn-ea"/>
                <a:cs typeface="+mn-cs"/>
              </a:rPr>
              <a:t>时结论成立，即边数</a:t>
            </a:r>
            <a:r>
              <a:rPr lang="en-US" altLang="zh-CN" sz="2000" b="1">
                <a:latin typeface="+mn-lt"/>
                <a:ea typeface="+mn-ea"/>
                <a:cs typeface="+mn-cs"/>
              </a:rPr>
              <a:t>m=k-1</a:t>
            </a:r>
            <a:r>
              <a:rPr lang="zh-CN" altLang="en-US" sz="2000" b="1">
                <a:latin typeface="+mn-lt"/>
                <a:ea typeface="+mn-ea"/>
                <a:cs typeface="+mn-cs"/>
              </a:rPr>
              <a:t>。</a:t>
            </a:r>
            <a:endParaRPr lang="en-US" altLang="zh-CN" sz="2000" b="1">
              <a:latin typeface="+mn-lt"/>
              <a:ea typeface="+mn-ea"/>
              <a:cs typeface="+mn-cs"/>
            </a:endParaRPr>
          </a:p>
          <a:p>
            <a:pPr fontAlgn="auto">
              <a:spcBef>
                <a:spcPts val="0"/>
              </a:spcBef>
              <a:spcAft>
                <a:spcPts val="0"/>
              </a:spcAft>
              <a:defRPr/>
            </a:pPr>
            <a:r>
              <a:rPr lang="zh-CN" altLang="en-US" sz="2000" b="1">
                <a:latin typeface="+mn-lt"/>
                <a:ea typeface="+mn-ea"/>
                <a:cs typeface="+mn-cs"/>
              </a:rPr>
              <a:t>当</a:t>
            </a:r>
            <a:r>
              <a:rPr lang="en-US" altLang="zh-CN" sz="2000" b="1">
                <a:latin typeface="+mn-lt"/>
                <a:ea typeface="+mn-ea"/>
                <a:cs typeface="+mn-cs"/>
              </a:rPr>
              <a:t>n=k+1</a:t>
            </a:r>
            <a:r>
              <a:rPr lang="zh-CN" altLang="en-US" sz="2000" b="1">
                <a:latin typeface="+mn-lt"/>
                <a:ea typeface="+mn-ea"/>
                <a:cs typeface="+mn-cs"/>
              </a:rPr>
              <a:t>时，删除</a:t>
            </a:r>
            <a:r>
              <a:rPr lang="en-US" altLang="zh-CN" sz="2000" b="1">
                <a:latin typeface="+mn-lt"/>
                <a:ea typeface="+mn-ea"/>
                <a:cs typeface="+mn-cs"/>
              </a:rPr>
              <a:t>G</a:t>
            </a:r>
            <a:r>
              <a:rPr lang="zh-CN" altLang="en-US" sz="2000" b="1">
                <a:latin typeface="+mn-lt"/>
                <a:ea typeface="+mn-ea"/>
                <a:cs typeface="+mn-cs"/>
              </a:rPr>
              <a:t>中任意一条边。由于</a:t>
            </a:r>
            <a:r>
              <a:rPr lang="en-US" altLang="zh-CN" sz="2000" b="1">
                <a:latin typeface="+mn-lt"/>
                <a:ea typeface="+mn-ea"/>
                <a:cs typeface="+mn-cs"/>
              </a:rPr>
              <a:t>G</a:t>
            </a:r>
            <a:r>
              <a:rPr lang="zh-CN" altLang="en-US" sz="2000" b="1">
                <a:latin typeface="+mn-lt"/>
                <a:ea typeface="+mn-ea"/>
                <a:cs typeface="+mn-cs"/>
              </a:rPr>
              <a:t>任意顶点间存在唯一路径，因此</a:t>
            </a:r>
            <a:r>
              <a:rPr lang="en-US" altLang="zh-CN" sz="2000" b="1">
                <a:latin typeface="+mn-lt"/>
                <a:ea typeface="+mn-ea"/>
                <a:cs typeface="+mn-cs"/>
              </a:rPr>
              <a:t>G</a:t>
            </a:r>
            <a:r>
              <a:rPr lang="zh-CN" altLang="en-US" sz="2000" b="1">
                <a:latin typeface="+mn-lt"/>
                <a:ea typeface="+mn-ea"/>
                <a:cs typeface="+mn-cs"/>
              </a:rPr>
              <a:t>将生成两个连通分支</a:t>
            </a:r>
            <a:r>
              <a:rPr lang="en-US" altLang="zh-CN" sz="2000" b="1">
                <a:latin typeface="+mn-lt"/>
                <a:ea typeface="+mn-ea"/>
                <a:cs typeface="+mn-cs"/>
              </a:rPr>
              <a:t>G</a:t>
            </a:r>
            <a:r>
              <a:rPr lang="en-US" altLang="zh-CN" sz="2000" b="1" baseline="-25000">
                <a:latin typeface="+mn-lt"/>
                <a:ea typeface="+mn-ea"/>
                <a:cs typeface="+mn-cs"/>
              </a:rPr>
              <a:t>1</a:t>
            </a:r>
            <a:r>
              <a:rPr lang="zh-CN" altLang="en-US" sz="2000" b="1">
                <a:latin typeface="+mn-lt"/>
                <a:ea typeface="+mn-ea"/>
                <a:cs typeface="+mn-cs"/>
              </a:rPr>
              <a:t>、</a:t>
            </a:r>
            <a:r>
              <a:rPr lang="en-US" altLang="zh-CN" sz="2000" b="1">
                <a:latin typeface="+mn-lt"/>
                <a:ea typeface="+mn-ea"/>
                <a:cs typeface="+mn-cs"/>
              </a:rPr>
              <a:t>G</a:t>
            </a:r>
            <a:r>
              <a:rPr lang="en-US" altLang="zh-CN" sz="2000" b="1" baseline="-25000">
                <a:latin typeface="+mn-lt"/>
                <a:ea typeface="+mn-ea"/>
                <a:cs typeface="+mn-cs"/>
              </a:rPr>
              <a:t>2</a:t>
            </a:r>
            <a:r>
              <a:rPr lang="zh-CN" altLang="en-US" sz="2000" b="1">
                <a:latin typeface="+mn-lt"/>
                <a:ea typeface="+mn-ea"/>
                <a:cs typeface="+mn-cs"/>
              </a:rPr>
              <a:t>。由于两个连通分支的顶点数</a:t>
            </a:r>
            <a:r>
              <a:rPr lang="en-US" altLang="zh-CN" sz="2000" b="1">
                <a:latin typeface="+mn-lt"/>
                <a:ea typeface="+mn-ea"/>
                <a:cs typeface="+mn-cs"/>
              </a:rPr>
              <a:t>n</a:t>
            </a:r>
            <a:r>
              <a:rPr lang="en-US" altLang="zh-CN" sz="2000" b="1" baseline="-25000">
                <a:latin typeface="+mn-lt"/>
                <a:ea typeface="+mn-ea"/>
                <a:cs typeface="+mn-cs"/>
              </a:rPr>
              <a:t>1</a:t>
            </a:r>
            <a:r>
              <a:rPr lang="zh-CN" altLang="en-US" sz="2000" b="1">
                <a:latin typeface="+mn-lt"/>
                <a:ea typeface="+mn-ea"/>
                <a:cs typeface="+mn-cs"/>
              </a:rPr>
              <a:t>、</a:t>
            </a:r>
            <a:r>
              <a:rPr lang="en-US" altLang="zh-CN" sz="2000" b="1">
                <a:latin typeface="+mn-lt"/>
                <a:ea typeface="+mn-ea"/>
                <a:cs typeface="+mn-cs"/>
              </a:rPr>
              <a:t>n</a:t>
            </a:r>
            <a:r>
              <a:rPr lang="en-US" altLang="zh-CN" sz="2000" b="1" baseline="-25000">
                <a:latin typeface="+mn-lt"/>
                <a:ea typeface="+mn-ea"/>
                <a:cs typeface="+mn-cs"/>
              </a:rPr>
              <a:t>2</a:t>
            </a:r>
            <a:r>
              <a:rPr lang="zh-CN" altLang="en-US" sz="2000" b="1">
                <a:latin typeface="+mn-lt"/>
                <a:ea typeface="+mn-ea"/>
                <a:cs typeface="+mn-cs"/>
              </a:rPr>
              <a:t>均小于等于</a:t>
            </a:r>
            <a:r>
              <a:rPr lang="en-US" altLang="zh-CN" sz="2000" b="1">
                <a:latin typeface="+mn-lt"/>
                <a:ea typeface="+mn-ea"/>
                <a:cs typeface="+mn-cs"/>
              </a:rPr>
              <a:t>k</a:t>
            </a:r>
            <a:r>
              <a:rPr lang="zh-CN" altLang="en-US" sz="2000" b="1">
                <a:latin typeface="+mn-lt"/>
                <a:ea typeface="+mn-ea"/>
                <a:cs typeface="+mn-cs"/>
              </a:rPr>
              <a:t>，因此边数</a:t>
            </a:r>
            <a:r>
              <a:rPr lang="en-US" altLang="zh-CN" sz="2000" b="1">
                <a:latin typeface="+mn-lt"/>
                <a:ea typeface="+mn-ea"/>
                <a:cs typeface="+mn-cs"/>
              </a:rPr>
              <a:t>m</a:t>
            </a:r>
            <a:r>
              <a:rPr lang="en-US" altLang="zh-CN" sz="2000" b="1" baseline="-25000">
                <a:latin typeface="+mn-lt"/>
                <a:ea typeface="+mn-ea"/>
                <a:cs typeface="+mn-cs"/>
              </a:rPr>
              <a:t>1</a:t>
            </a:r>
            <a:r>
              <a:rPr lang="zh-CN" altLang="en-US" sz="2000" b="1">
                <a:latin typeface="+mn-lt"/>
                <a:ea typeface="+mn-ea"/>
                <a:cs typeface="+mn-cs"/>
              </a:rPr>
              <a:t>、</a:t>
            </a:r>
            <a:r>
              <a:rPr lang="en-US" altLang="zh-CN" sz="2000" b="1">
                <a:latin typeface="+mn-lt"/>
                <a:ea typeface="+mn-ea"/>
                <a:cs typeface="+mn-cs"/>
              </a:rPr>
              <a:t>m</a:t>
            </a:r>
            <a:r>
              <a:rPr lang="en-US" altLang="zh-CN" sz="2000" b="1" baseline="-25000">
                <a:latin typeface="+mn-lt"/>
                <a:ea typeface="+mn-ea"/>
                <a:cs typeface="+mn-cs"/>
              </a:rPr>
              <a:t>2</a:t>
            </a:r>
            <a:r>
              <a:rPr lang="zh-CN" altLang="en-US" sz="2000" b="1">
                <a:latin typeface="+mn-lt"/>
                <a:ea typeface="+mn-ea"/>
                <a:cs typeface="+mn-cs"/>
              </a:rPr>
              <a:t>分别为</a:t>
            </a:r>
            <a:r>
              <a:rPr lang="en-US" altLang="zh-CN" sz="2000" b="1">
                <a:latin typeface="+mn-lt"/>
                <a:ea typeface="+mn-ea"/>
                <a:cs typeface="+mn-cs"/>
              </a:rPr>
              <a:t>n</a:t>
            </a:r>
            <a:r>
              <a:rPr lang="en-US" altLang="zh-CN" sz="2000" b="1" baseline="-25000">
                <a:latin typeface="+mn-lt"/>
                <a:ea typeface="+mn-ea"/>
                <a:cs typeface="+mn-cs"/>
              </a:rPr>
              <a:t>1 </a:t>
            </a:r>
            <a:r>
              <a:rPr lang="en-US" altLang="zh-CN" sz="2000" b="1">
                <a:latin typeface="+mn-lt"/>
                <a:ea typeface="+mn-ea"/>
                <a:cs typeface="+mn-cs"/>
              </a:rPr>
              <a:t>-1</a:t>
            </a:r>
            <a:r>
              <a:rPr lang="zh-CN" altLang="en-US" sz="2000" b="1">
                <a:latin typeface="+mn-lt"/>
                <a:ea typeface="+mn-ea"/>
                <a:cs typeface="+mn-cs"/>
              </a:rPr>
              <a:t>、</a:t>
            </a:r>
            <a:r>
              <a:rPr lang="en-US" altLang="zh-CN" sz="2000" b="1">
                <a:latin typeface="+mn-lt"/>
                <a:ea typeface="+mn-ea"/>
                <a:cs typeface="+mn-cs"/>
              </a:rPr>
              <a:t> n</a:t>
            </a:r>
            <a:r>
              <a:rPr lang="en-US" altLang="zh-CN" sz="2000" b="1" baseline="-25000">
                <a:latin typeface="+mn-lt"/>
                <a:ea typeface="+mn-ea"/>
                <a:cs typeface="+mn-cs"/>
              </a:rPr>
              <a:t>2 </a:t>
            </a:r>
            <a:r>
              <a:rPr lang="en-US" altLang="zh-CN" sz="2000" b="1">
                <a:latin typeface="+mn-lt"/>
                <a:ea typeface="+mn-ea"/>
                <a:cs typeface="+mn-cs"/>
              </a:rPr>
              <a:t>-1</a:t>
            </a:r>
            <a:r>
              <a:rPr lang="zh-CN" altLang="en-US" sz="2000" b="1">
                <a:latin typeface="+mn-lt"/>
                <a:ea typeface="+mn-ea"/>
                <a:cs typeface="+mn-cs"/>
              </a:rPr>
              <a:t>，且有</a:t>
            </a:r>
            <a:r>
              <a:rPr lang="en-US" altLang="zh-CN" sz="2000" b="1">
                <a:latin typeface="+mn-lt"/>
                <a:ea typeface="+mn-ea"/>
                <a:cs typeface="+mn-cs"/>
              </a:rPr>
              <a:t>n</a:t>
            </a:r>
            <a:r>
              <a:rPr lang="en-US" altLang="zh-CN" sz="2000" b="1" baseline="-25000">
                <a:latin typeface="+mn-lt"/>
                <a:ea typeface="+mn-ea"/>
                <a:cs typeface="+mn-cs"/>
              </a:rPr>
              <a:t>1 </a:t>
            </a:r>
            <a:r>
              <a:rPr lang="en-US" altLang="zh-CN" sz="2000" b="1">
                <a:latin typeface="+mn-lt"/>
                <a:ea typeface="+mn-ea"/>
                <a:cs typeface="+mn-cs"/>
              </a:rPr>
              <a:t>+ n</a:t>
            </a:r>
            <a:r>
              <a:rPr lang="en-US" altLang="zh-CN" sz="2000" b="1" baseline="-25000">
                <a:latin typeface="+mn-lt"/>
                <a:ea typeface="+mn-ea"/>
                <a:cs typeface="+mn-cs"/>
              </a:rPr>
              <a:t>2 </a:t>
            </a:r>
            <a:r>
              <a:rPr lang="en-US" altLang="zh-CN" sz="2000" b="1">
                <a:latin typeface="+mn-lt"/>
                <a:ea typeface="+mn-ea"/>
                <a:cs typeface="+mn-cs"/>
              </a:rPr>
              <a:t>=n=k+1</a:t>
            </a:r>
            <a:r>
              <a:rPr lang="zh-CN" altLang="en-US" sz="2000" b="1">
                <a:latin typeface="+mn-lt"/>
                <a:ea typeface="+mn-ea"/>
                <a:cs typeface="+mn-cs"/>
              </a:rPr>
              <a:t>。</a:t>
            </a:r>
            <a:endParaRPr lang="en-US" altLang="zh-CN" sz="2000" b="1">
              <a:latin typeface="+mn-lt"/>
              <a:ea typeface="+mn-ea"/>
              <a:cs typeface="+mn-cs"/>
            </a:endParaRPr>
          </a:p>
          <a:p>
            <a:pPr fontAlgn="auto">
              <a:spcBef>
                <a:spcPts val="0"/>
              </a:spcBef>
              <a:spcAft>
                <a:spcPts val="0"/>
              </a:spcAft>
              <a:defRPr/>
            </a:pPr>
            <a:r>
              <a:rPr lang="zh-CN" altLang="en-US" sz="2000" b="1">
                <a:latin typeface="+mn-lt"/>
                <a:ea typeface="+mn-ea"/>
                <a:cs typeface="+mn-cs"/>
              </a:rPr>
              <a:t>因此</a:t>
            </a:r>
            <a:r>
              <a:rPr lang="en-US" altLang="zh-CN" sz="2000" b="1">
                <a:latin typeface="+mn-lt"/>
                <a:ea typeface="+mn-ea"/>
                <a:cs typeface="+mn-cs"/>
              </a:rPr>
              <a:t>G</a:t>
            </a:r>
            <a:r>
              <a:rPr lang="zh-CN" altLang="en-US" sz="2000" b="1">
                <a:latin typeface="+mn-lt"/>
                <a:ea typeface="+mn-ea"/>
                <a:cs typeface="+mn-cs"/>
              </a:rPr>
              <a:t>中边的数量为</a:t>
            </a:r>
            <a:r>
              <a:rPr lang="en-US" altLang="zh-CN" sz="2000" b="1">
                <a:latin typeface="+mn-lt"/>
                <a:ea typeface="+mn-ea"/>
                <a:cs typeface="+mn-cs"/>
              </a:rPr>
              <a:t>1+m</a:t>
            </a:r>
            <a:r>
              <a:rPr lang="en-US" altLang="zh-CN" sz="2000" b="1" baseline="-25000">
                <a:latin typeface="+mn-lt"/>
                <a:ea typeface="+mn-ea"/>
                <a:cs typeface="+mn-cs"/>
              </a:rPr>
              <a:t>1</a:t>
            </a:r>
            <a:r>
              <a:rPr lang="en-US" altLang="zh-CN" sz="2000" b="1">
                <a:latin typeface="+mn-lt"/>
                <a:ea typeface="+mn-ea"/>
                <a:cs typeface="+mn-cs"/>
              </a:rPr>
              <a:t>+</a:t>
            </a:r>
            <a:r>
              <a:rPr lang="zh-CN" altLang="en-US" sz="2000" b="1">
                <a:latin typeface="+mn-lt"/>
                <a:ea typeface="+mn-ea"/>
                <a:cs typeface="+mn-cs"/>
              </a:rPr>
              <a:t> </a:t>
            </a:r>
            <a:r>
              <a:rPr lang="en-US" altLang="zh-CN" sz="2000" b="1">
                <a:latin typeface="+mn-lt"/>
                <a:ea typeface="+mn-ea"/>
                <a:cs typeface="+mn-cs"/>
              </a:rPr>
              <a:t>m</a:t>
            </a:r>
            <a:r>
              <a:rPr lang="en-US" altLang="zh-CN" sz="2000" b="1" baseline="-25000">
                <a:latin typeface="+mn-lt"/>
                <a:ea typeface="+mn-ea"/>
                <a:cs typeface="+mn-cs"/>
              </a:rPr>
              <a:t>2 </a:t>
            </a:r>
            <a:r>
              <a:rPr lang="en-US" altLang="zh-CN" sz="2000" b="1">
                <a:latin typeface="+mn-lt"/>
                <a:ea typeface="+mn-ea"/>
                <a:cs typeface="+mn-cs"/>
              </a:rPr>
              <a:t>=n-1=k</a:t>
            </a:r>
            <a:r>
              <a:rPr lang="zh-CN" altLang="en-US" sz="2000" b="1">
                <a:latin typeface="+mn-lt"/>
                <a:ea typeface="+mn-ea"/>
                <a:cs typeface="+mn-cs"/>
              </a:rPr>
              <a:t>。</a:t>
            </a:r>
            <a:endParaRPr lang="en-US" altLang="zh-CN" sz="2000" b="1">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27" name="矩形 26"/>
          <p:cNvSpPr/>
          <p:nvPr/>
        </p:nvSpPr>
        <p:spPr>
          <a:xfrm>
            <a:off x="2628916" y="1416594"/>
            <a:ext cx="847443"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矩形 27"/>
          <p:cNvSpPr/>
          <p:nvPr/>
        </p:nvSpPr>
        <p:spPr>
          <a:xfrm>
            <a:off x="142844" y="2202412"/>
            <a:ext cx="1785950"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p>
        </p:txBody>
      </p:sp>
      <p:sp>
        <p:nvSpPr>
          <p:cNvPr id="29" name="矩形 28"/>
          <p:cNvSpPr/>
          <p:nvPr/>
        </p:nvSpPr>
        <p:spPr>
          <a:xfrm>
            <a:off x="785786" y="4345552"/>
            <a:ext cx="1357322"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矩形 29"/>
          <p:cNvSpPr/>
          <p:nvPr/>
        </p:nvSpPr>
        <p:spPr>
          <a:xfrm>
            <a:off x="4223054" y="2059536"/>
            <a:ext cx="2037799"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矩形 30"/>
          <p:cNvSpPr/>
          <p:nvPr/>
        </p:nvSpPr>
        <p:spPr>
          <a:xfrm>
            <a:off x="4669904" y="3416858"/>
            <a:ext cx="1857607"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矩形 31"/>
          <p:cNvSpPr/>
          <p:nvPr/>
        </p:nvSpPr>
        <p:spPr>
          <a:xfrm>
            <a:off x="3071802" y="5202808"/>
            <a:ext cx="1569660"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cxnSp>
        <p:nvCxnSpPr>
          <p:cNvPr id="34" name="直接连接符 33"/>
          <p:cNvCxnSpPr>
            <a:stCxn id="27" idx="2"/>
            <a:endCxn id="29" idx="0"/>
          </p:cNvCxnSpPr>
          <p:nvPr/>
        </p:nvCxnSpPr>
        <p:spPr>
          <a:xfrm rot="5400000">
            <a:off x="978694" y="2270919"/>
            <a:ext cx="2559050" cy="15890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6" name="直接连接符 35"/>
          <p:cNvCxnSpPr>
            <a:stCxn id="27" idx="1"/>
            <a:endCxn id="28" idx="0"/>
          </p:cNvCxnSpPr>
          <p:nvPr/>
        </p:nvCxnSpPr>
        <p:spPr>
          <a:xfrm rot="10800000" flipV="1">
            <a:off x="1035050" y="1601788"/>
            <a:ext cx="1593850" cy="6000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7" name="直接连接符 36"/>
          <p:cNvCxnSpPr>
            <a:stCxn id="27" idx="2"/>
            <a:endCxn id="32" idx="0"/>
          </p:cNvCxnSpPr>
          <p:nvPr/>
        </p:nvCxnSpPr>
        <p:spPr>
          <a:xfrm rot="16200000" flipH="1">
            <a:off x="1746251" y="3092450"/>
            <a:ext cx="3416300" cy="8032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8" name="直接连接符 37"/>
          <p:cNvCxnSpPr>
            <a:stCxn id="27" idx="2"/>
            <a:endCxn id="31" idx="1"/>
          </p:cNvCxnSpPr>
          <p:nvPr/>
        </p:nvCxnSpPr>
        <p:spPr>
          <a:xfrm rot="16200000" flipH="1">
            <a:off x="2815431" y="2023270"/>
            <a:ext cx="2092325" cy="161766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39" name="直接连接符 38"/>
          <p:cNvCxnSpPr>
            <a:stCxn id="27" idx="3"/>
            <a:endCxn id="30" idx="0"/>
          </p:cNvCxnSpPr>
          <p:nvPr/>
        </p:nvCxnSpPr>
        <p:spPr>
          <a:xfrm>
            <a:off x="3476625" y="1601788"/>
            <a:ext cx="1765300" cy="4572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0" name="直接连接符 39"/>
          <p:cNvCxnSpPr>
            <a:stCxn id="28" idx="2"/>
            <a:endCxn id="29" idx="0"/>
          </p:cNvCxnSpPr>
          <p:nvPr/>
        </p:nvCxnSpPr>
        <p:spPr>
          <a:xfrm rot="16200000" flipH="1">
            <a:off x="639763" y="3521075"/>
            <a:ext cx="1219200" cy="4286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1" name="直接连接符 40"/>
          <p:cNvCxnSpPr>
            <a:stCxn id="28" idx="3"/>
            <a:endCxn id="30" idx="1"/>
          </p:cNvCxnSpPr>
          <p:nvPr/>
        </p:nvCxnSpPr>
        <p:spPr>
          <a:xfrm flipV="1">
            <a:off x="1928813" y="2382838"/>
            <a:ext cx="2293937" cy="280987"/>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2" name="直接连接符 41"/>
          <p:cNvCxnSpPr>
            <a:stCxn id="28" idx="3"/>
            <a:endCxn id="31" idx="1"/>
          </p:cNvCxnSpPr>
          <p:nvPr/>
        </p:nvCxnSpPr>
        <p:spPr>
          <a:xfrm>
            <a:off x="1928813" y="2663825"/>
            <a:ext cx="2741612" cy="121443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3" name="直接连接符 42"/>
          <p:cNvCxnSpPr>
            <a:stCxn id="28" idx="3"/>
            <a:endCxn id="32" idx="0"/>
          </p:cNvCxnSpPr>
          <p:nvPr/>
        </p:nvCxnSpPr>
        <p:spPr>
          <a:xfrm>
            <a:off x="1928813" y="2663825"/>
            <a:ext cx="1927225" cy="253841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4" name="直接连接符 43"/>
          <p:cNvCxnSpPr>
            <a:stCxn id="29" idx="3"/>
            <a:endCxn id="30" idx="1"/>
          </p:cNvCxnSpPr>
          <p:nvPr/>
        </p:nvCxnSpPr>
        <p:spPr>
          <a:xfrm flipV="1">
            <a:off x="2143125" y="2382838"/>
            <a:ext cx="2079625" cy="22860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5" name="直接连接符 44"/>
          <p:cNvCxnSpPr>
            <a:stCxn id="29" idx="3"/>
            <a:endCxn id="31" idx="1"/>
          </p:cNvCxnSpPr>
          <p:nvPr/>
        </p:nvCxnSpPr>
        <p:spPr>
          <a:xfrm flipV="1">
            <a:off x="2143125" y="3878263"/>
            <a:ext cx="2527300" cy="7905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6" name="直接连接符 45"/>
          <p:cNvCxnSpPr>
            <a:stCxn id="29" idx="2"/>
            <a:endCxn id="32" idx="1"/>
          </p:cNvCxnSpPr>
          <p:nvPr/>
        </p:nvCxnSpPr>
        <p:spPr>
          <a:xfrm rot="16200000" flipH="1">
            <a:off x="2069306" y="4385469"/>
            <a:ext cx="396875" cy="1608138"/>
          </a:xfrm>
          <a:prstGeom prst="line">
            <a:avLst/>
          </a:prstGeom>
          <a:ln w="76200">
            <a:solidFill>
              <a:schemeClr val="tx2">
                <a:lumMod val="60000"/>
                <a:lumOff val="40000"/>
              </a:schemeClr>
            </a:solidFill>
            <a:headEnd type="none"/>
            <a:tailEnd type="triangle"/>
          </a:ln>
        </p:spPr>
        <p:style>
          <a:lnRef idx="3">
            <a:schemeClr val="dk1"/>
          </a:lnRef>
          <a:fillRef idx="0">
            <a:schemeClr val="dk1"/>
          </a:fillRef>
          <a:effectRef idx="2">
            <a:schemeClr val="dk1"/>
          </a:effectRef>
          <a:fontRef idx="minor">
            <a:schemeClr val="tx1"/>
          </a:fontRef>
        </p:style>
      </p:cxnSp>
      <p:cxnSp>
        <p:nvCxnSpPr>
          <p:cNvPr id="47" name="直接连接符 46"/>
          <p:cNvCxnSpPr>
            <a:stCxn id="32" idx="0"/>
            <a:endCxn id="30" idx="1"/>
          </p:cNvCxnSpPr>
          <p:nvPr/>
        </p:nvCxnSpPr>
        <p:spPr>
          <a:xfrm rot="5400000" flipH="1" flipV="1">
            <a:off x="2629694" y="3609182"/>
            <a:ext cx="2819400" cy="36671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8" name="直接连接符 47"/>
          <p:cNvCxnSpPr>
            <a:stCxn id="32" idx="3"/>
            <a:endCxn id="31" idx="2"/>
          </p:cNvCxnSpPr>
          <p:nvPr/>
        </p:nvCxnSpPr>
        <p:spPr>
          <a:xfrm flipV="1">
            <a:off x="4641850" y="4340225"/>
            <a:ext cx="957263" cy="10477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49" name="直接连接符 48"/>
          <p:cNvCxnSpPr>
            <a:stCxn id="31" idx="0"/>
            <a:endCxn id="30" idx="2"/>
          </p:cNvCxnSpPr>
          <p:nvPr/>
        </p:nvCxnSpPr>
        <p:spPr>
          <a:xfrm rot="16200000" flipV="1">
            <a:off x="5064919" y="2882106"/>
            <a:ext cx="711200" cy="3571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2291715" y="2202412"/>
            <a:ext cx="6357982" cy="1323439"/>
          </a:xfrm>
          <a:prstGeom prst="rect">
            <a:avLst/>
          </a:prstGeom>
          <a:blipFill>
            <a:blip r:embed="rId3"/>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zh-CN" altLang="en-US" sz="2000" b="1" dirty="0">
                <a:latin typeface="+mn-lt"/>
                <a:ea typeface="+mn-ea"/>
                <a:cs typeface="+mn-cs"/>
              </a:rPr>
              <a:t>证明其连通。</a:t>
            </a:r>
            <a:endParaRPr lang="en-US" altLang="zh-CN" sz="2000" b="1" dirty="0">
              <a:latin typeface="+mn-lt"/>
              <a:ea typeface="+mn-ea"/>
              <a:cs typeface="+mn-cs"/>
            </a:endParaRPr>
          </a:p>
          <a:p>
            <a:pPr fontAlgn="auto">
              <a:spcBef>
                <a:spcPts val="0"/>
              </a:spcBef>
              <a:spcAft>
                <a:spcPts val="0"/>
              </a:spcAft>
              <a:defRPr/>
            </a:pPr>
            <a:r>
              <a:rPr lang="zh-CN" altLang="en-US" sz="2000" b="1" dirty="0">
                <a:latin typeface="+mn-lt"/>
                <a:ea typeface="+mn-ea"/>
                <a:cs typeface="+mn-cs"/>
              </a:rPr>
              <a:t>若不连通，假设有</a:t>
            </a:r>
            <a:r>
              <a:rPr lang="en-US" altLang="zh-CN" sz="2000" b="1" dirty="0">
                <a:latin typeface="+mn-lt"/>
                <a:ea typeface="+mn-ea"/>
                <a:cs typeface="+mn-cs"/>
              </a:rPr>
              <a:t>s</a:t>
            </a:r>
            <a:r>
              <a:rPr lang="zh-CN" altLang="en-US" sz="2000" b="1" dirty="0">
                <a:latin typeface="+mn-lt"/>
                <a:ea typeface="+mn-ea"/>
                <a:cs typeface="+mn-cs"/>
              </a:rPr>
              <a:t>个连通分支。每个连通无回路，为树。则有</a:t>
            </a:r>
            <a:r>
              <a:rPr lang="en-US" altLang="zh-CN" sz="2000" b="1" dirty="0">
                <a:latin typeface="+mn-lt"/>
                <a:ea typeface="+mn-ea"/>
                <a:cs typeface="+mn-cs"/>
              </a:rPr>
              <a:t>m=n-s&lt;n-1</a:t>
            </a:r>
            <a:r>
              <a:rPr lang="zh-CN" altLang="en-US" sz="2000" b="1" dirty="0">
                <a:latin typeface="+mn-lt"/>
                <a:ea typeface="+mn-ea"/>
                <a:cs typeface="+mn-cs"/>
              </a:rPr>
              <a:t>。</a:t>
            </a:r>
            <a:endParaRPr lang="en-US" altLang="zh-CN" sz="2000" b="1" dirty="0">
              <a:latin typeface="+mn-lt"/>
              <a:ea typeface="+mn-ea"/>
              <a:cs typeface="+mn-cs"/>
            </a:endParaRPr>
          </a:p>
          <a:p>
            <a:pPr fontAlgn="auto">
              <a:spcBef>
                <a:spcPts val="0"/>
              </a:spcBef>
              <a:spcAft>
                <a:spcPts val="0"/>
              </a:spcAft>
              <a:defRPr/>
            </a:pPr>
            <a:r>
              <a:rPr lang="zh-CN" altLang="en-US" sz="2000" b="1" dirty="0">
                <a:latin typeface="+mn-lt"/>
                <a:ea typeface="+mn-ea"/>
                <a:cs typeface="+mn-cs"/>
              </a:rPr>
              <a:t>矛盾！</a:t>
            </a:r>
            <a:endParaRPr lang="en-US" altLang="zh-CN" sz="2000" b="1" dirty="0">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88247" y="1416594"/>
            <a:ext cx="847443"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矩形 2"/>
          <p:cNvSpPr/>
          <p:nvPr/>
        </p:nvSpPr>
        <p:spPr>
          <a:xfrm>
            <a:off x="2402175" y="2202412"/>
            <a:ext cx="1785950"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矩形 3"/>
          <p:cNvSpPr/>
          <p:nvPr/>
        </p:nvSpPr>
        <p:spPr>
          <a:xfrm>
            <a:off x="3045117" y="4345552"/>
            <a:ext cx="1357322"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矩形 4"/>
          <p:cNvSpPr/>
          <p:nvPr/>
        </p:nvSpPr>
        <p:spPr>
          <a:xfrm>
            <a:off x="6482385" y="2059536"/>
            <a:ext cx="2037799"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p>
        </p:txBody>
      </p:sp>
      <p:sp>
        <p:nvSpPr>
          <p:cNvPr id="6" name="矩形 5"/>
          <p:cNvSpPr/>
          <p:nvPr/>
        </p:nvSpPr>
        <p:spPr>
          <a:xfrm>
            <a:off x="6929235" y="3416858"/>
            <a:ext cx="1857607" cy="646331"/>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p>
        </p:txBody>
      </p:sp>
      <p:sp>
        <p:nvSpPr>
          <p:cNvPr id="7" name="矩形 6"/>
          <p:cNvSpPr/>
          <p:nvPr/>
        </p:nvSpPr>
        <p:spPr>
          <a:xfrm>
            <a:off x="5331133" y="5202808"/>
            <a:ext cx="1569660" cy="369332"/>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cxnSp>
        <p:nvCxnSpPr>
          <p:cNvPr id="8" name="直接连接符 7"/>
          <p:cNvCxnSpPr>
            <a:stCxn id="2" idx="2"/>
            <a:endCxn id="4" idx="0"/>
          </p:cNvCxnSpPr>
          <p:nvPr/>
        </p:nvCxnSpPr>
        <p:spPr>
          <a:xfrm rot="5400000">
            <a:off x="3238500" y="2271713"/>
            <a:ext cx="2559050" cy="15875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9" name="直接连接符 8"/>
          <p:cNvCxnSpPr>
            <a:stCxn id="2" idx="1"/>
            <a:endCxn id="3" idx="0"/>
          </p:cNvCxnSpPr>
          <p:nvPr/>
        </p:nvCxnSpPr>
        <p:spPr>
          <a:xfrm rot="10800000" flipV="1">
            <a:off x="3295650" y="1601788"/>
            <a:ext cx="1592263" cy="6000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0" name="直接连接符 9"/>
          <p:cNvCxnSpPr>
            <a:stCxn id="2" idx="2"/>
            <a:endCxn id="7" idx="0"/>
          </p:cNvCxnSpPr>
          <p:nvPr/>
        </p:nvCxnSpPr>
        <p:spPr>
          <a:xfrm rot="16200000" flipH="1">
            <a:off x="4006057" y="3091656"/>
            <a:ext cx="3416300" cy="80486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1" name="直接连接符 10"/>
          <p:cNvCxnSpPr>
            <a:stCxn id="2" idx="2"/>
            <a:endCxn id="6" idx="1"/>
          </p:cNvCxnSpPr>
          <p:nvPr/>
        </p:nvCxnSpPr>
        <p:spPr>
          <a:xfrm>
            <a:off x="5311775" y="1785938"/>
            <a:ext cx="1617663" cy="195421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2" name="直接连接符 11"/>
          <p:cNvCxnSpPr>
            <a:stCxn id="2" idx="3"/>
            <a:endCxn id="5" idx="0"/>
          </p:cNvCxnSpPr>
          <p:nvPr/>
        </p:nvCxnSpPr>
        <p:spPr>
          <a:xfrm>
            <a:off x="5735638" y="1601788"/>
            <a:ext cx="1765300" cy="4572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3" name="直接连接符 12"/>
          <p:cNvCxnSpPr>
            <a:stCxn id="3" idx="2"/>
            <a:endCxn id="4" idx="0"/>
          </p:cNvCxnSpPr>
          <p:nvPr/>
        </p:nvCxnSpPr>
        <p:spPr>
          <a:xfrm rot="16200000" flipH="1">
            <a:off x="2900363" y="3521075"/>
            <a:ext cx="1219200" cy="4286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4" name="直接连接符 13"/>
          <p:cNvCxnSpPr>
            <a:stCxn id="3" idx="3"/>
            <a:endCxn id="5" idx="1"/>
          </p:cNvCxnSpPr>
          <p:nvPr/>
        </p:nvCxnSpPr>
        <p:spPr>
          <a:xfrm flipV="1">
            <a:off x="4187825" y="2520950"/>
            <a:ext cx="2293938" cy="1428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5" name="直接连接符 14"/>
          <p:cNvCxnSpPr>
            <a:stCxn id="3" idx="3"/>
            <a:endCxn id="6" idx="1"/>
          </p:cNvCxnSpPr>
          <p:nvPr/>
        </p:nvCxnSpPr>
        <p:spPr>
          <a:xfrm>
            <a:off x="4187825" y="2663825"/>
            <a:ext cx="2741613" cy="10763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6" name="直接连接符 15"/>
          <p:cNvCxnSpPr>
            <a:stCxn id="3" idx="3"/>
            <a:endCxn id="7" idx="0"/>
          </p:cNvCxnSpPr>
          <p:nvPr/>
        </p:nvCxnSpPr>
        <p:spPr>
          <a:xfrm>
            <a:off x="4187825" y="2663825"/>
            <a:ext cx="1928813" cy="253841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7" name="直接连接符 16"/>
          <p:cNvCxnSpPr>
            <a:stCxn id="4" idx="3"/>
            <a:endCxn id="5" idx="1"/>
          </p:cNvCxnSpPr>
          <p:nvPr/>
        </p:nvCxnSpPr>
        <p:spPr>
          <a:xfrm flipV="1">
            <a:off x="4402138" y="2520950"/>
            <a:ext cx="2079625" cy="21478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8" name="直接连接符 17"/>
          <p:cNvCxnSpPr>
            <a:stCxn id="4" idx="3"/>
            <a:endCxn id="6" idx="1"/>
          </p:cNvCxnSpPr>
          <p:nvPr/>
        </p:nvCxnSpPr>
        <p:spPr>
          <a:xfrm flipV="1">
            <a:off x="4402138" y="3740150"/>
            <a:ext cx="2527300" cy="9286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9" name="直接连接符 18"/>
          <p:cNvCxnSpPr>
            <a:stCxn id="4" idx="2"/>
            <a:endCxn id="7" idx="1"/>
          </p:cNvCxnSpPr>
          <p:nvPr/>
        </p:nvCxnSpPr>
        <p:spPr>
          <a:xfrm rot="16200000" flipH="1">
            <a:off x="4329112" y="4386263"/>
            <a:ext cx="396875" cy="16065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0" name="直接连接符 19"/>
          <p:cNvCxnSpPr>
            <a:stCxn id="7" idx="0"/>
            <a:endCxn id="5" idx="1"/>
          </p:cNvCxnSpPr>
          <p:nvPr/>
        </p:nvCxnSpPr>
        <p:spPr>
          <a:xfrm flipV="1">
            <a:off x="6116638" y="2520950"/>
            <a:ext cx="365125" cy="26812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1" name="直接连接符 20"/>
          <p:cNvCxnSpPr>
            <a:stCxn id="7" idx="3"/>
            <a:endCxn id="6" idx="2"/>
          </p:cNvCxnSpPr>
          <p:nvPr/>
        </p:nvCxnSpPr>
        <p:spPr>
          <a:xfrm flipV="1">
            <a:off x="6900863" y="4062413"/>
            <a:ext cx="957262" cy="1325562"/>
          </a:xfrm>
          <a:prstGeom prst="line">
            <a:avLst/>
          </a:prstGeom>
          <a:ln w="76200">
            <a:solidFill>
              <a:schemeClr val="tx2">
                <a:lumMod val="60000"/>
                <a:lumOff val="40000"/>
              </a:schemeClr>
            </a:solidFill>
            <a:headEnd type="none"/>
            <a:tailEnd type="triangle"/>
          </a:ln>
          <a:effectLst/>
        </p:spPr>
        <p:style>
          <a:lnRef idx="3">
            <a:schemeClr val="dk1"/>
          </a:lnRef>
          <a:fillRef idx="0">
            <a:schemeClr val="dk1"/>
          </a:fillRef>
          <a:effectRef idx="2">
            <a:schemeClr val="dk1"/>
          </a:effectRef>
          <a:fontRef idx="minor">
            <a:schemeClr val="tx1"/>
          </a:fontRef>
        </p:style>
      </p:cxnSp>
      <p:cxnSp>
        <p:nvCxnSpPr>
          <p:cNvPr id="22" name="直接连接符 21"/>
          <p:cNvCxnSpPr>
            <a:stCxn id="6" idx="0"/>
            <a:endCxn id="5" idx="2"/>
          </p:cNvCxnSpPr>
          <p:nvPr/>
        </p:nvCxnSpPr>
        <p:spPr>
          <a:xfrm flipH="1" flipV="1">
            <a:off x="7500938" y="2982913"/>
            <a:ext cx="357187" cy="433387"/>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25" name="TextBox 24"/>
          <p:cNvSpPr txBox="1"/>
          <p:nvPr/>
        </p:nvSpPr>
        <p:spPr>
          <a:xfrm>
            <a:off x="708538" y="3421401"/>
            <a:ext cx="5786478" cy="707886"/>
          </a:xfrm>
          <a:prstGeom prst="rect">
            <a:avLst/>
          </a:prstGeom>
          <a:blipFill>
            <a:blip r:embed="rId2"/>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zh-CN" altLang="en-US" sz="2000" b="1" dirty="0">
                <a:latin typeface="+mn-lt"/>
                <a:ea typeface="+mn-ea"/>
                <a:cs typeface="+mn-cs"/>
              </a:rPr>
              <a:t>对于任意</a:t>
            </a:r>
            <a:r>
              <a:rPr lang="en-US" altLang="zh-CN" sz="2000" b="1" dirty="0">
                <a:latin typeface="+mn-lt"/>
                <a:ea typeface="+mn-ea"/>
                <a:cs typeface="+mn-cs"/>
              </a:rPr>
              <a:t>G</a:t>
            </a:r>
            <a:r>
              <a:rPr lang="zh-CN" altLang="en-US" sz="2000" b="1" dirty="0">
                <a:latin typeface="+mn-lt"/>
                <a:ea typeface="+mn-ea"/>
                <a:cs typeface="+mn-cs"/>
              </a:rPr>
              <a:t>的边</a:t>
            </a:r>
            <a:r>
              <a:rPr lang="en-US" altLang="zh-CN" sz="2000" b="1" dirty="0">
                <a:latin typeface="+mn-lt"/>
                <a:ea typeface="+mn-ea"/>
                <a:cs typeface="+mn-cs"/>
              </a:rPr>
              <a:t>e</a:t>
            </a:r>
            <a:r>
              <a:rPr lang="zh-CN" altLang="en-US" sz="2000" b="1" dirty="0">
                <a:latin typeface="+mn-lt"/>
                <a:ea typeface="+mn-ea"/>
                <a:cs typeface="+mn-cs"/>
              </a:rPr>
              <a:t>，</a:t>
            </a:r>
            <a:r>
              <a:rPr lang="en-US" altLang="zh-CN" sz="2000" b="1" dirty="0">
                <a:latin typeface="+mn-lt"/>
                <a:ea typeface="+mn-ea"/>
                <a:cs typeface="+mn-cs"/>
              </a:rPr>
              <a:t>G-e</a:t>
            </a:r>
            <a:r>
              <a:rPr lang="zh-CN" altLang="en-US" sz="2000" b="1" dirty="0">
                <a:latin typeface="+mn-lt"/>
                <a:ea typeface="+mn-ea"/>
                <a:cs typeface="+mn-cs"/>
              </a:rPr>
              <a:t>的边的数目为</a:t>
            </a:r>
            <a:r>
              <a:rPr lang="en-US" altLang="zh-CN" sz="2000" b="1" dirty="0">
                <a:latin typeface="+mn-lt"/>
                <a:ea typeface="+mn-ea"/>
                <a:cs typeface="+mn-cs"/>
              </a:rPr>
              <a:t>n-2</a:t>
            </a:r>
            <a:r>
              <a:rPr lang="zh-CN" altLang="en-US" sz="2000" b="1" dirty="0">
                <a:latin typeface="+mn-lt"/>
                <a:ea typeface="+mn-ea"/>
                <a:cs typeface="+mn-cs"/>
              </a:rPr>
              <a:t>，</a:t>
            </a:r>
            <a:r>
              <a:rPr lang="en-US" altLang="zh-CN" sz="2000" b="1" dirty="0">
                <a:latin typeface="+mn-lt"/>
                <a:ea typeface="+mn-ea"/>
                <a:cs typeface="+mn-cs"/>
              </a:rPr>
              <a:t>G-e</a:t>
            </a:r>
            <a:r>
              <a:rPr lang="zh-CN" altLang="en-US" sz="2000" b="1" dirty="0">
                <a:latin typeface="+mn-lt"/>
                <a:ea typeface="+mn-ea"/>
                <a:cs typeface="+mn-cs"/>
              </a:rPr>
              <a:t>不连通。所以</a:t>
            </a:r>
            <a:r>
              <a:rPr lang="en-US" altLang="zh-CN" sz="2000" b="1" dirty="0">
                <a:latin typeface="+mn-lt"/>
                <a:ea typeface="+mn-ea"/>
                <a:cs typeface="+mn-cs"/>
              </a:rPr>
              <a:t>e</a:t>
            </a:r>
            <a:r>
              <a:rPr lang="zh-CN" altLang="en-US" sz="2000" b="1" dirty="0">
                <a:latin typeface="+mn-lt"/>
                <a:ea typeface="+mn-ea"/>
                <a:cs typeface="+mn-cs"/>
              </a:rPr>
              <a:t>为桥。</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88247" y="1416594"/>
            <a:ext cx="847443"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矩形 2"/>
          <p:cNvSpPr/>
          <p:nvPr/>
        </p:nvSpPr>
        <p:spPr>
          <a:xfrm>
            <a:off x="2402175" y="2202412"/>
            <a:ext cx="1785950"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矩形 3"/>
          <p:cNvSpPr/>
          <p:nvPr/>
        </p:nvSpPr>
        <p:spPr>
          <a:xfrm>
            <a:off x="3045117" y="4345552"/>
            <a:ext cx="1357322"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矩形 4"/>
          <p:cNvSpPr/>
          <p:nvPr/>
        </p:nvSpPr>
        <p:spPr>
          <a:xfrm>
            <a:off x="6482385" y="2059536"/>
            <a:ext cx="2037799" cy="923330"/>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6929235" y="3416858"/>
            <a:ext cx="1857607" cy="646331"/>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矩形 6"/>
          <p:cNvSpPr/>
          <p:nvPr/>
        </p:nvSpPr>
        <p:spPr>
          <a:xfrm>
            <a:off x="5331133" y="5202808"/>
            <a:ext cx="1569660"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none">
            <a:spAutoFit/>
          </a:bodyPr>
          <a:lstStyle/>
          <a:p>
            <a:pP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直接连接符 7"/>
          <p:cNvCxnSpPr>
            <a:stCxn id="2" idx="2"/>
            <a:endCxn id="4" idx="0"/>
          </p:cNvCxnSpPr>
          <p:nvPr/>
        </p:nvCxnSpPr>
        <p:spPr>
          <a:xfrm rot="5400000">
            <a:off x="3238500" y="2271713"/>
            <a:ext cx="2559050" cy="15875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9" name="直接连接符 8"/>
          <p:cNvCxnSpPr>
            <a:stCxn id="2" idx="1"/>
            <a:endCxn id="3" idx="0"/>
          </p:cNvCxnSpPr>
          <p:nvPr/>
        </p:nvCxnSpPr>
        <p:spPr>
          <a:xfrm rot="10800000" flipV="1">
            <a:off x="3295650" y="1601788"/>
            <a:ext cx="1592263" cy="6000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0" name="直接连接符 9"/>
          <p:cNvCxnSpPr>
            <a:stCxn id="2" idx="2"/>
            <a:endCxn id="7" idx="0"/>
          </p:cNvCxnSpPr>
          <p:nvPr/>
        </p:nvCxnSpPr>
        <p:spPr>
          <a:xfrm rot="16200000" flipH="1">
            <a:off x="4006057" y="3091656"/>
            <a:ext cx="3416300" cy="80486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1" name="直接连接符 10"/>
          <p:cNvCxnSpPr>
            <a:stCxn id="2" idx="2"/>
            <a:endCxn id="6" idx="1"/>
          </p:cNvCxnSpPr>
          <p:nvPr/>
        </p:nvCxnSpPr>
        <p:spPr>
          <a:xfrm>
            <a:off x="5311775" y="1785938"/>
            <a:ext cx="1617663" cy="195421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2" name="直接连接符 11"/>
          <p:cNvCxnSpPr>
            <a:stCxn id="2" idx="3"/>
            <a:endCxn id="5" idx="0"/>
          </p:cNvCxnSpPr>
          <p:nvPr/>
        </p:nvCxnSpPr>
        <p:spPr>
          <a:xfrm>
            <a:off x="5735638" y="1601788"/>
            <a:ext cx="1765300" cy="4572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3" name="直接连接符 12"/>
          <p:cNvCxnSpPr>
            <a:stCxn id="3" idx="2"/>
            <a:endCxn id="4" idx="0"/>
          </p:cNvCxnSpPr>
          <p:nvPr/>
        </p:nvCxnSpPr>
        <p:spPr>
          <a:xfrm rot="16200000" flipH="1">
            <a:off x="2900363" y="3521075"/>
            <a:ext cx="1219200" cy="4286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4" name="直接连接符 13"/>
          <p:cNvCxnSpPr>
            <a:stCxn id="3" idx="3"/>
            <a:endCxn id="5" idx="1"/>
          </p:cNvCxnSpPr>
          <p:nvPr/>
        </p:nvCxnSpPr>
        <p:spPr>
          <a:xfrm flipV="1">
            <a:off x="4187825" y="2520950"/>
            <a:ext cx="2293938" cy="1428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5" name="直接连接符 14"/>
          <p:cNvCxnSpPr>
            <a:stCxn id="3" idx="3"/>
            <a:endCxn id="6" idx="1"/>
          </p:cNvCxnSpPr>
          <p:nvPr/>
        </p:nvCxnSpPr>
        <p:spPr>
          <a:xfrm>
            <a:off x="4187825" y="2663825"/>
            <a:ext cx="2741613" cy="10763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6" name="直接连接符 15"/>
          <p:cNvCxnSpPr>
            <a:stCxn id="3" idx="3"/>
            <a:endCxn id="7" idx="0"/>
          </p:cNvCxnSpPr>
          <p:nvPr/>
        </p:nvCxnSpPr>
        <p:spPr>
          <a:xfrm>
            <a:off x="4187825" y="2663825"/>
            <a:ext cx="1928813" cy="253841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7" name="直接连接符 16"/>
          <p:cNvCxnSpPr>
            <a:stCxn id="4" idx="3"/>
            <a:endCxn id="5" idx="1"/>
          </p:cNvCxnSpPr>
          <p:nvPr/>
        </p:nvCxnSpPr>
        <p:spPr>
          <a:xfrm flipV="1">
            <a:off x="4402138" y="2520950"/>
            <a:ext cx="2079625" cy="21478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8" name="直接连接符 17"/>
          <p:cNvCxnSpPr>
            <a:stCxn id="4" idx="3"/>
            <a:endCxn id="6" idx="1"/>
          </p:cNvCxnSpPr>
          <p:nvPr/>
        </p:nvCxnSpPr>
        <p:spPr>
          <a:xfrm flipV="1">
            <a:off x="4402138" y="3740150"/>
            <a:ext cx="2527300" cy="9286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9" name="直接连接符 18"/>
          <p:cNvCxnSpPr>
            <a:stCxn id="4" idx="2"/>
            <a:endCxn id="7" idx="1"/>
          </p:cNvCxnSpPr>
          <p:nvPr/>
        </p:nvCxnSpPr>
        <p:spPr>
          <a:xfrm rot="16200000" flipH="1">
            <a:off x="4329112" y="4386263"/>
            <a:ext cx="396875" cy="16065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0" name="直接连接符 19"/>
          <p:cNvCxnSpPr>
            <a:stCxn id="7" idx="0"/>
            <a:endCxn id="5" idx="1"/>
          </p:cNvCxnSpPr>
          <p:nvPr/>
        </p:nvCxnSpPr>
        <p:spPr>
          <a:xfrm flipV="1">
            <a:off x="6116638" y="2520950"/>
            <a:ext cx="365125" cy="26812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1" name="直接连接符 20"/>
          <p:cNvCxnSpPr>
            <a:stCxn id="7" idx="3"/>
            <a:endCxn id="6" idx="2"/>
          </p:cNvCxnSpPr>
          <p:nvPr/>
        </p:nvCxnSpPr>
        <p:spPr>
          <a:xfrm flipV="1">
            <a:off x="6900863" y="4062413"/>
            <a:ext cx="957262" cy="132556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2" name="直接连接符 21"/>
          <p:cNvCxnSpPr>
            <a:stCxn id="6" idx="0"/>
            <a:endCxn id="5" idx="2"/>
          </p:cNvCxnSpPr>
          <p:nvPr/>
        </p:nvCxnSpPr>
        <p:spPr>
          <a:xfrm flipH="1" flipV="1">
            <a:off x="7500938" y="2982913"/>
            <a:ext cx="357187" cy="433387"/>
          </a:xfrm>
          <a:prstGeom prst="line">
            <a:avLst/>
          </a:prstGeom>
          <a:ln w="76200">
            <a:solidFill>
              <a:schemeClr val="tx2">
                <a:lumMod val="60000"/>
                <a:lumOff val="40000"/>
              </a:schemeClr>
            </a:solidFill>
            <a:headEnd type="none"/>
            <a:tailEnd type="triangle"/>
          </a:ln>
          <a:effectLst/>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24" name="TextBox 23"/>
          <p:cNvSpPr txBox="1"/>
          <p:nvPr/>
        </p:nvSpPr>
        <p:spPr>
          <a:xfrm>
            <a:off x="285720" y="1428736"/>
            <a:ext cx="5786478" cy="1015663"/>
          </a:xfrm>
          <a:prstGeom prst="rect">
            <a:avLst/>
          </a:prstGeom>
          <a:blipFill>
            <a:blip r:embed="rId2"/>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zh-CN" altLang="en-US" sz="2000" b="1">
                <a:latin typeface="+mn-lt"/>
                <a:ea typeface="+mn-ea"/>
                <a:cs typeface="+mn-cs"/>
              </a:rPr>
              <a:t>由于</a:t>
            </a:r>
            <a:r>
              <a:rPr lang="en-US" altLang="zh-CN" sz="2000" b="1">
                <a:latin typeface="+mn-lt"/>
                <a:ea typeface="+mn-ea"/>
                <a:cs typeface="+mn-cs"/>
              </a:rPr>
              <a:t>G</a:t>
            </a:r>
            <a:r>
              <a:rPr lang="zh-CN" altLang="en-US" sz="2000" b="1">
                <a:latin typeface="+mn-lt"/>
                <a:ea typeface="+mn-ea"/>
                <a:cs typeface="+mn-cs"/>
              </a:rPr>
              <a:t>连通且任何边都是桥，因此对于任何两个顶点若删除顶点间路径上的一条边都会使两顶点属于不同连通分支，因此不存在回路。</a:t>
            </a:r>
          </a:p>
        </p:txBody>
      </p:sp>
      <p:sp>
        <p:nvSpPr>
          <p:cNvPr id="25" name="TextBox 24"/>
          <p:cNvSpPr txBox="1"/>
          <p:nvPr/>
        </p:nvSpPr>
        <p:spPr>
          <a:xfrm>
            <a:off x="285720" y="2643182"/>
            <a:ext cx="5786478" cy="1631216"/>
          </a:xfrm>
          <a:prstGeom prst="rect">
            <a:avLst/>
          </a:prstGeom>
          <a:blipFill>
            <a:blip r:embed="rId2"/>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r>
              <a:rPr lang="zh-CN" altLang="en-US" sz="2000" b="1">
                <a:latin typeface="Calibri" pitchFamily="34" charset="0"/>
              </a:rPr>
              <a:t>由于</a:t>
            </a:r>
            <a:r>
              <a:rPr lang="en-US" altLang="zh-CN" sz="2000" b="1">
                <a:latin typeface="Calibri" pitchFamily="34" charset="0"/>
              </a:rPr>
              <a:t>G</a:t>
            </a:r>
            <a:r>
              <a:rPr lang="zh-CN" altLang="en-US" sz="2000" b="1">
                <a:latin typeface="Calibri" pitchFamily="34" charset="0"/>
              </a:rPr>
              <a:t>连通，因此在任意一对顶点之间添加新边都会形成圈。</a:t>
            </a:r>
            <a:endParaRPr lang="en-US" altLang="zh-CN" sz="2000" b="1">
              <a:latin typeface="Calibri" pitchFamily="34" charset="0"/>
            </a:endParaRPr>
          </a:p>
          <a:p>
            <a:r>
              <a:rPr lang="zh-CN" altLang="en-US" sz="2000" b="1">
                <a:latin typeface="Calibri" pitchFamily="34" charset="0"/>
              </a:rPr>
              <a:t>设会形成一个以上的圈，则删除新边之后，新边关联的两个顶点之间存在两条不同的通路，这和两个顶点存在唯一路径矛盾。</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88247" y="1416594"/>
            <a:ext cx="847443" cy="369332"/>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是树</a:t>
            </a:r>
          </a:p>
        </p:txBody>
      </p:sp>
      <p:sp>
        <p:nvSpPr>
          <p:cNvPr id="3" name="矩形 2"/>
          <p:cNvSpPr/>
          <p:nvPr/>
        </p:nvSpPr>
        <p:spPr>
          <a:xfrm>
            <a:off x="2402175" y="2202412"/>
            <a:ext cx="1785950" cy="923330"/>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中任意两个顶点之间存在唯一的路径</a:t>
            </a: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矩形 3"/>
          <p:cNvSpPr/>
          <p:nvPr/>
        </p:nvSpPr>
        <p:spPr>
          <a:xfrm>
            <a:off x="3045117" y="4345552"/>
            <a:ext cx="1357322"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矩形 4"/>
          <p:cNvSpPr/>
          <p:nvPr/>
        </p:nvSpPr>
        <p:spPr>
          <a:xfrm>
            <a:off x="6482385" y="2059536"/>
            <a:ext cx="2037799" cy="923330"/>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无回路</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但增加一边后得到且仅得一个圈</a:t>
            </a:r>
          </a:p>
        </p:txBody>
      </p:sp>
      <p:sp>
        <p:nvSpPr>
          <p:cNvPr id="6" name="矩形 5"/>
          <p:cNvSpPr/>
          <p:nvPr/>
        </p:nvSpPr>
        <p:spPr>
          <a:xfrm>
            <a:off x="6929235" y="3416858"/>
            <a:ext cx="1857607" cy="646331"/>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连通且任何边都是桥</a:t>
            </a:r>
          </a:p>
        </p:txBody>
      </p:sp>
      <p:sp>
        <p:nvSpPr>
          <p:cNvPr id="7" name="矩形 6"/>
          <p:cNvSpPr/>
          <p:nvPr/>
        </p:nvSpPr>
        <p:spPr>
          <a:xfrm>
            <a:off x="5331133" y="5202808"/>
            <a:ext cx="1569660" cy="369332"/>
          </a:xfrm>
          <a:prstGeom prst="rect">
            <a:avLst/>
          </a:prstGeom>
          <a:solidFill>
            <a:schemeClr val="bg2"/>
          </a:solidFill>
          <a:ln>
            <a:solidFill>
              <a:schemeClr val="bg2"/>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G</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连通且</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m=n-1</a:t>
            </a: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cxnSp>
        <p:nvCxnSpPr>
          <p:cNvPr id="8" name="直接连接符 7"/>
          <p:cNvCxnSpPr>
            <a:stCxn id="2" idx="2"/>
            <a:endCxn id="4" idx="0"/>
          </p:cNvCxnSpPr>
          <p:nvPr/>
        </p:nvCxnSpPr>
        <p:spPr>
          <a:xfrm rot="5400000">
            <a:off x="3238500" y="2271713"/>
            <a:ext cx="2559050" cy="158750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9" name="直接连接符 8"/>
          <p:cNvCxnSpPr>
            <a:stCxn id="2" idx="1"/>
            <a:endCxn id="3" idx="0"/>
          </p:cNvCxnSpPr>
          <p:nvPr/>
        </p:nvCxnSpPr>
        <p:spPr>
          <a:xfrm rot="10800000" flipV="1">
            <a:off x="3295650" y="1601788"/>
            <a:ext cx="1592263" cy="6000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0" name="直接连接符 9"/>
          <p:cNvCxnSpPr>
            <a:stCxn id="2" idx="2"/>
            <a:endCxn id="7" idx="0"/>
          </p:cNvCxnSpPr>
          <p:nvPr/>
        </p:nvCxnSpPr>
        <p:spPr>
          <a:xfrm rot="16200000" flipH="1">
            <a:off x="4006057" y="3091656"/>
            <a:ext cx="3416300" cy="80486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1" name="直接连接符 10"/>
          <p:cNvCxnSpPr>
            <a:stCxn id="2" idx="2"/>
            <a:endCxn id="6" idx="1"/>
          </p:cNvCxnSpPr>
          <p:nvPr/>
        </p:nvCxnSpPr>
        <p:spPr>
          <a:xfrm>
            <a:off x="5311775" y="1785938"/>
            <a:ext cx="1617663" cy="195421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2" name="直接连接符 11"/>
          <p:cNvCxnSpPr>
            <a:stCxn id="2" idx="3"/>
            <a:endCxn id="5" idx="0"/>
          </p:cNvCxnSpPr>
          <p:nvPr/>
        </p:nvCxnSpPr>
        <p:spPr>
          <a:xfrm>
            <a:off x="5735638" y="1601788"/>
            <a:ext cx="1765300" cy="457200"/>
          </a:xfrm>
          <a:prstGeom prst="line">
            <a:avLst/>
          </a:prstGeom>
          <a:ln w="76200">
            <a:solidFill>
              <a:schemeClr val="tx2">
                <a:lumMod val="60000"/>
                <a:lumOff val="40000"/>
              </a:schemeClr>
            </a:solidFill>
            <a:headEnd type="triangle"/>
            <a:tailEnd type="none"/>
          </a:ln>
          <a:effectLst/>
        </p:spPr>
        <p:style>
          <a:lnRef idx="3">
            <a:schemeClr val="dk1"/>
          </a:lnRef>
          <a:fillRef idx="0">
            <a:schemeClr val="dk1"/>
          </a:fillRef>
          <a:effectRef idx="2">
            <a:schemeClr val="dk1"/>
          </a:effectRef>
          <a:fontRef idx="minor">
            <a:schemeClr val="tx1"/>
          </a:fontRef>
        </p:style>
      </p:cxnSp>
      <p:cxnSp>
        <p:nvCxnSpPr>
          <p:cNvPr id="13" name="直接连接符 12"/>
          <p:cNvCxnSpPr>
            <a:stCxn id="3" idx="2"/>
            <a:endCxn id="4" idx="0"/>
          </p:cNvCxnSpPr>
          <p:nvPr/>
        </p:nvCxnSpPr>
        <p:spPr>
          <a:xfrm rot="16200000" flipH="1">
            <a:off x="2900363" y="3521075"/>
            <a:ext cx="1219200" cy="4286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4" name="直接连接符 13"/>
          <p:cNvCxnSpPr>
            <a:stCxn id="3" idx="3"/>
            <a:endCxn id="5" idx="1"/>
          </p:cNvCxnSpPr>
          <p:nvPr/>
        </p:nvCxnSpPr>
        <p:spPr>
          <a:xfrm flipV="1">
            <a:off x="4187825" y="2520950"/>
            <a:ext cx="2293938" cy="14287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5" name="直接连接符 14"/>
          <p:cNvCxnSpPr>
            <a:stCxn id="3" idx="3"/>
            <a:endCxn id="6" idx="1"/>
          </p:cNvCxnSpPr>
          <p:nvPr/>
        </p:nvCxnSpPr>
        <p:spPr>
          <a:xfrm>
            <a:off x="4187825" y="2663825"/>
            <a:ext cx="2741613" cy="1076325"/>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6" name="直接连接符 15"/>
          <p:cNvCxnSpPr>
            <a:stCxn id="3" idx="3"/>
            <a:endCxn id="7" idx="0"/>
          </p:cNvCxnSpPr>
          <p:nvPr/>
        </p:nvCxnSpPr>
        <p:spPr>
          <a:xfrm>
            <a:off x="4187825" y="2663825"/>
            <a:ext cx="1928813" cy="2538413"/>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7" name="直接连接符 16"/>
          <p:cNvCxnSpPr>
            <a:stCxn id="4" idx="3"/>
            <a:endCxn id="5" idx="1"/>
          </p:cNvCxnSpPr>
          <p:nvPr/>
        </p:nvCxnSpPr>
        <p:spPr>
          <a:xfrm flipV="1">
            <a:off x="4402138" y="2520950"/>
            <a:ext cx="2079625" cy="21478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8" name="直接连接符 17"/>
          <p:cNvCxnSpPr>
            <a:stCxn id="4" idx="3"/>
            <a:endCxn id="6" idx="1"/>
          </p:cNvCxnSpPr>
          <p:nvPr/>
        </p:nvCxnSpPr>
        <p:spPr>
          <a:xfrm flipV="1">
            <a:off x="4402138" y="3740150"/>
            <a:ext cx="2527300" cy="9286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19" name="直接连接符 18"/>
          <p:cNvCxnSpPr>
            <a:stCxn id="4" idx="2"/>
            <a:endCxn id="7" idx="1"/>
          </p:cNvCxnSpPr>
          <p:nvPr/>
        </p:nvCxnSpPr>
        <p:spPr>
          <a:xfrm rot="16200000" flipH="1">
            <a:off x="4329112" y="4386263"/>
            <a:ext cx="396875" cy="1606550"/>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0" name="直接连接符 19"/>
          <p:cNvCxnSpPr>
            <a:stCxn id="7" idx="0"/>
            <a:endCxn id="5" idx="1"/>
          </p:cNvCxnSpPr>
          <p:nvPr/>
        </p:nvCxnSpPr>
        <p:spPr>
          <a:xfrm flipV="1">
            <a:off x="6116638" y="2520950"/>
            <a:ext cx="365125" cy="2681288"/>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1" name="直接连接符 20"/>
          <p:cNvCxnSpPr>
            <a:stCxn id="7" idx="3"/>
            <a:endCxn id="6" idx="2"/>
          </p:cNvCxnSpPr>
          <p:nvPr/>
        </p:nvCxnSpPr>
        <p:spPr>
          <a:xfrm flipV="1">
            <a:off x="6900863" y="4062413"/>
            <a:ext cx="957262" cy="1325562"/>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cxnSp>
        <p:nvCxnSpPr>
          <p:cNvPr id="22" name="直接连接符 21"/>
          <p:cNvCxnSpPr>
            <a:stCxn id="6" idx="0"/>
            <a:endCxn id="5" idx="2"/>
          </p:cNvCxnSpPr>
          <p:nvPr/>
        </p:nvCxnSpPr>
        <p:spPr>
          <a:xfrm flipH="1" flipV="1">
            <a:off x="7500938" y="2982913"/>
            <a:ext cx="357187" cy="433387"/>
          </a:xfrm>
          <a:prstGeom prst="line">
            <a:avLst/>
          </a:prstGeom>
          <a:ln w="76200">
            <a:solidFill>
              <a:schemeClr val="bg2"/>
            </a:solidFill>
            <a:headEnd type="triangle"/>
            <a:tailEnd type="triangle"/>
          </a:ln>
          <a:effectLst/>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85720" y="357166"/>
            <a:ext cx="2954655" cy="646331"/>
          </a:xfrm>
          <a:prstGeom prst="rect">
            <a:avLst/>
          </a:prstGeom>
          <a:noFill/>
        </p:spPr>
        <p:txBody>
          <a:bodyPr wrap="none">
            <a:spAutoFit/>
          </a:bodyPr>
          <a:lstStyle/>
          <a:p>
            <a:pPr fontAlgn="auto">
              <a:spcBef>
                <a:spcPts val="0"/>
              </a:spcBef>
              <a:spcAft>
                <a:spcPts val="0"/>
              </a:spcAft>
              <a:defRPr/>
            </a:pPr>
            <a:r>
              <a:rPr lang="zh-CN" altLang="en-US" sz="3600">
                <a:ln w="3175" cmpd="sng">
                  <a:solidFill>
                    <a:srgbClr val="FFFFFF"/>
                  </a:solidFill>
                  <a:prstDash val="solid"/>
                </a:ln>
                <a:solidFill>
                  <a:srgbClr val="FFFFFF"/>
                </a:solidFill>
                <a:effectLst>
                  <a:outerShdw blurRad="50800" dist="38100" dir="2700000" algn="tl" rotWithShape="0">
                    <a:prstClr val="black"/>
                  </a:outerShdw>
                </a:effectLst>
                <a:latin typeface="黑体" pitchFamily="49" charset="-122"/>
                <a:ea typeface="黑体" pitchFamily="49" charset="-122"/>
                <a:cs typeface="+mn-cs"/>
              </a:rPr>
              <a:t>树的等价命题</a:t>
            </a:r>
          </a:p>
        </p:txBody>
      </p:sp>
      <p:sp>
        <p:nvSpPr>
          <p:cNvPr id="25" name="TextBox 24"/>
          <p:cNvSpPr txBox="1"/>
          <p:nvPr/>
        </p:nvSpPr>
        <p:spPr>
          <a:xfrm>
            <a:off x="708538" y="3421401"/>
            <a:ext cx="5786478" cy="1015663"/>
          </a:xfrm>
          <a:prstGeom prst="rect">
            <a:avLst/>
          </a:prstGeom>
          <a:blipFill>
            <a:blip r:embed="rId2"/>
            <a:tile tx="0" ty="0" sx="100000" sy="100000" flip="none" algn="tl"/>
          </a:blipFill>
          <a:effectLst>
            <a:outerShdw blurRad="50800" dist="38100" dir="2700000" algn="tl" rotWithShape="0">
              <a:prstClr val="black">
                <a:alpha val="40000"/>
              </a:prstClr>
            </a:outerShdw>
          </a:effectLst>
          <a:scene3d>
            <a:camera prst="orthographicFront"/>
            <a:lightRig rig="threePt" dir="t"/>
          </a:scene3d>
          <a:sp3d>
            <a:bevelT w="101600" prst="riblet"/>
          </a:sp3d>
        </p:spPr>
        <p:txBody>
          <a:bodyPr>
            <a:spAutoFit/>
          </a:bodyPr>
          <a:lstStyle/>
          <a:p>
            <a:pPr fontAlgn="auto">
              <a:spcBef>
                <a:spcPts val="0"/>
              </a:spcBef>
              <a:spcAft>
                <a:spcPts val="0"/>
              </a:spcAft>
              <a:defRPr/>
            </a:pPr>
            <a:r>
              <a:rPr lang="zh-CN" altLang="en-US" sz="2000" b="1" dirty="0">
                <a:latin typeface="+mn-lt"/>
                <a:ea typeface="+mn-ea"/>
                <a:cs typeface="+mn-cs"/>
              </a:rPr>
              <a:t>证明</a:t>
            </a:r>
            <a:r>
              <a:rPr lang="en-US" altLang="zh-CN" sz="2000" b="1" dirty="0">
                <a:latin typeface="+mn-lt"/>
                <a:ea typeface="+mn-ea"/>
                <a:cs typeface="+mn-cs"/>
              </a:rPr>
              <a:t>G</a:t>
            </a:r>
            <a:r>
              <a:rPr lang="zh-CN" altLang="en-US" sz="2000" b="1" dirty="0">
                <a:latin typeface="+mn-lt"/>
                <a:ea typeface="+mn-ea"/>
                <a:cs typeface="+mn-cs"/>
              </a:rPr>
              <a:t>连通。</a:t>
            </a:r>
            <a:endParaRPr lang="en-US" altLang="zh-CN" sz="2000" b="1" dirty="0">
              <a:latin typeface="+mn-lt"/>
              <a:ea typeface="+mn-ea"/>
              <a:cs typeface="+mn-cs"/>
            </a:endParaRPr>
          </a:p>
          <a:p>
            <a:pPr fontAlgn="auto">
              <a:spcBef>
                <a:spcPts val="0"/>
              </a:spcBef>
              <a:spcAft>
                <a:spcPts val="0"/>
              </a:spcAft>
              <a:defRPr/>
            </a:pPr>
            <a:r>
              <a:rPr lang="zh-CN" altLang="en-US" sz="2000" b="1" dirty="0">
                <a:latin typeface="+mn-lt"/>
                <a:ea typeface="+mn-ea"/>
                <a:cs typeface="+mn-cs"/>
              </a:rPr>
              <a:t>对于任意两个顶点，添加一条边，可产生一个包含</a:t>
            </a:r>
            <a:r>
              <a:rPr lang="en-US" altLang="zh-CN" sz="2000" b="1" dirty="0">
                <a:latin typeface="+mn-lt"/>
                <a:ea typeface="+mn-ea"/>
                <a:cs typeface="+mn-cs"/>
              </a:rPr>
              <a:t>e</a:t>
            </a:r>
            <a:r>
              <a:rPr lang="zh-CN" altLang="en-US" sz="2000" b="1" dirty="0">
                <a:latin typeface="+mn-lt"/>
                <a:ea typeface="+mn-ea"/>
                <a:cs typeface="+mn-cs"/>
              </a:rPr>
              <a:t>的圈</a:t>
            </a:r>
            <a:r>
              <a:rPr lang="en-US" altLang="zh-CN" sz="2000" b="1" dirty="0">
                <a:latin typeface="+mn-lt"/>
                <a:ea typeface="+mn-ea"/>
                <a:cs typeface="+mn-cs"/>
              </a:rPr>
              <a:t>C</a:t>
            </a:r>
            <a:r>
              <a:rPr lang="zh-CN" altLang="en-US" sz="2000" b="1" dirty="0">
                <a:latin typeface="+mn-lt"/>
                <a:ea typeface="+mn-ea"/>
                <a:cs typeface="+mn-cs"/>
              </a:rPr>
              <a:t>。</a:t>
            </a:r>
            <a:r>
              <a:rPr lang="en-US" altLang="zh-CN" sz="2000" b="1" dirty="0">
                <a:latin typeface="+mn-lt"/>
                <a:ea typeface="+mn-ea"/>
                <a:cs typeface="+mn-cs"/>
              </a:rPr>
              <a:t>C-e</a:t>
            </a:r>
            <a:r>
              <a:rPr lang="zh-CN" altLang="en-US" sz="2000" b="1" dirty="0">
                <a:latin typeface="+mn-lt"/>
                <a:ea typeface="+mn-ea"/>
                <a:cs typeface="+mn-cs"/>
              </a:rPr>
              <a:t>为</a:t>
            </a:r>
            <a:r>
              <a:rPr lang="en-US" altLang="zh-CN" sz="2000" b="1" dirty="0">
                <a:latin typeface="+mn-lt"/>
                <a:ea typeface="+mn-ea"/>
                <a:cs typeface="+mn-cs"/>
              </a:rPr>
              <a:t>G</a:t>
            </a:r>
            <a:r>
              <a:rPr lang="zh-CN" altLang="en-US" sz="2000" b="1" dirty="0">
                <a:latin typeface="+mn-lt"/>
                <a:ea typeface="+mn-ea"/>
                <a:cs typeface="+mn-cs"/>
              </a:rPr>
              <a:t>中两个顶点的通路。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tailEnd type="none" w="sm" len="sm"/>
        </a:ln>
      </a:spPr>
      <a:bodyPr rtlCol="0" anchor="ctr"/>
      <a:lstStyle>
        <a:defPPr algn="ctr">
          <a:defRPr/>
        </a:defPPr>
      </a:lstStyle>
      <a:style>
        <a:lnRef idx="0">
          <a:schemeClr val="accent1"/>
        </a:lnRef>
        <a:fillRef idx="3">
          <a:schemeClr val="accent1"/>
        </a:fillRef>
        <a:effectRef idx="3">
          <a:schemeClr val="accent1"/>
        </a:effectRef>
        <a:fontRef idx="minor">
          <a:schemeClr val="lt1"/>
        </a:fontRef>
      </a:style>
    </a:spDef>
    <a:lnDef>
      <a:spPr>
        <a:ln>
          <a:tailEnd type="none" w="sm" len="sm"/>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18497</TotalTime>
  <Words>4230</Words>
  <Application>Microsoft Office PowerPoint</Application>
  <PresentationFormat>全屏显示(4:3)</PresentationFormat>
  <Paragraphs>336</Paragraphs>
  <Slides>47</Slides>
  <Notes>9</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47</vt:i4>
      </vt:variant>
    </vt:vector>
  </HeadingPairs>
  <TitlesOfParts>
    <vt:vector size="64" baseType="lpstr">
      <vt:lpstr>Arial Unicode MS</vt:lpstr>
      <vt:lpstr>方正卡通简体</vt:lpstr>
      <vt:lpstr>方正少儿简体</vt:lpstr>
      <vt:lpstr>仿宋_GB2312</vt:lpstr>
      <vt:lpstr>黑体</vt:lpstr>
      <vt:lpstr>楷体</vt:lpstr>
      <vt:lpstr>楷体_GB2312</vt:lpstr>
      <vt:lpstr>宋体</vt:lpstr>
      <vt:lpstr>Arial</vt:lpstr>
      <vt:lpstr>Calibri</vt:lpstr>
      <vt:lpstr>Symbol</vt:lpstr>
      <vt:lpstr>Tahoma</vt:lpstr>
      <vt:lpstr>Times New Roman</vt:lpstr>
      <vt:lpstr>Wingdings</vt:lpstr>
      <vt:lpstr>Office 主题</vt:lpstr>
      <vt:lpstr>Equation</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例题</vt:lpstr>
      <vt:lpstr>例题</vt:lpstr>
      <vt:lpstr>PowerPoint 演示文稿</vt:lpstr>
      <vt:lpstr>PowerPoint 演示文稿</vt:lpstr>
      <vt:lpstr>例题</vt:lpstr>
      <vt:lpstr>PowerPoint 演示文稿</vt:lpstr>
      <vt:lpstr>例题</vt:lpstr>
      <vt:lpstr>PowerPoint 演示文稿</vt:lpstr>
      <vt:lpstr>PowerPoint 演示文稿</vt:lpstr>
      <vt:lpstr>PowerPoint 演示文稿</vt:lpstr>
      <vt:lpstr>PowerPoint 演示文稿</vt:lpstr>
      <vt:lpstr>PowerPoint 演示文稿</vt:lpstr>
      <vt:lpstr>PowerPoint 演示文稿</vt:lpstr>
      <vt:lpstr>例题</vt:lpstr>
      <vt:lpstr>例题</vt:lpstr>
      <vt:lpstr>例题</vt:lpstr>
      <vt:lpstr>例题</vt:lpstr>
      <vt:lpstr>最佳前缀码</vt:lpstr>
      <vt:lpstr>前缀码</vt:lpstr>
      <vt:lpstr>PowerPoint 演示文稿</vt:lpstr>
      <vt:lpstr>生成二元前缀码的方法</vt:lpstr>
      <vt:lpstr>PowerPoint 演示文稿</vt:lpstr>
      <vt:lpstr>最佳前缀码</vt:lpstr>
      <vt:lpstr>求最佳前缀码</vt:lpstr>
      <vt:lpstr>PowerPoint 演示文稿</vt:lpstr>
      <vt:lpstr>PowerPoint 演示文稿</vt:lpstr>
      <vt:lpstr>PowerPoint 演示文稿</vt:lpstr>
      <vt:lpstr>用2叉有序正则树存放算式</vt:lpstr>
      <vt:lpstr>波兰符号法</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李凯</dc:creator>
  <cp:lastModifiedBy>微软用户</cp:lastModifiedBy>
  <cp:revision>1639</cp:revision>
  <dcterms:created xsi:type="dcterms:W3CDTF">2011-09-15T13:14:48Z</dcterms:created>
  <dcterms:modified xsi:type="dcterms:W3CDTF">2015-10-28T04:09:42Z</dcterms:modified>
</cp:coreProperties>
</file>