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59" r:id="rId4"/>
    <p:sldId id="260" r:id="rId5"/>
    <p:sldId id="44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438"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433" r:id="rId34"/>
    <p:sldId id="440"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434" r:id="rId56"/>
    <p:sldId id="307" r:id="rId57"/>
    <p:sldId id="445" r:id="rId58"/>
    <p:sldId id="446" r:id="rId59"/>
    <p:sldId id="308" r:id="rId60"/>
    <p:sldId id="309" r:id="rId61"/>
    <p:sldId id="442" r:id="rId62"/>
    <p:sldId id="310" r:id="rId63"/>
    <p:sldId id="311" r:id="rId64"/>
    <p:sldId id="312" r:id="rId65"/>
    <p:sldId id="313" r:id="rId66"/>
    <p:sldId id="314" r:id="rId67"/>
    <p:sldId id="349" r:id="rId68"/>
    <p:sldId id="350" r:id="rId69"/>
    <p:sldId id="315" r:id="rId70"/>
    <p:sldId id="316" r:id="rId71"/>
    <p:sldId id="317" r:id="rId72"/>
    <p:sldId id="318" r:id="rId73"/>
    <p:sldId id="444" r:id="rId7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Arial" charset="0"/>
      </a:defRPr>
    </a:lvl1pPr>
    <a:lvl2pPr marL="457200" algn="l" rtl="0" fontAlgn="base">
      <a:spcBef>
        <a:spcPct val="0"/>
      </a:spcBef>
      <a:spcAft>
        <a:spcPct val="0"/>
      </a:spcAft>
      <a:defRPr kern="1200">
        <a:solidFill>
          <a:schemeClr val="tx1"/>
        </a:solidFill>
        <a:latin typeface="Arial" charset="0"/>
        <a:ea typeface="宋体" charset="-122"/>
        <a:cs typeface="Arial" charset="0"/>
      </a:defRPr>
    </a:lvl2pPr>
    <a:lvl3pPr marL="914400" algn="l" rtl="0" fontAlgn="base">
      <a:spcBef>
        <a:spcPct val="0"/>
      </a:spcBef>
      <a:spcAft>
        <a:spcPct val="0"/>
      </a:spcAft>
      <a:defRPr kern="1200">
        <a:solidFill>
          <a:schemeClr val="tx1"/>
        </a:solidFill>
        <a:latin typeface="Arial" charset="0"/>
        <a:ea typeface="宋体" charset="-122"/>
        <a:cs typeface="Arial" charset="0"/>
      </a:defRPr>
    </a:lvl3pPr>
    <a:lvl4pPr marL="1371600" algn="l" rtl="0" fontAlgn="base">
      <a:spcBef>
        <a:spcPct val="0"/>
      </a:spcBef>
      <a:spcAft>
        <a:spcPct val="0"/>
      </a:spcAft>
      <a:defRPr kern="1200">
        <a:solidFill>
          <a:schemeClr val="tx1"/>
        </a:solidFill>
        <a:latin typeface="Arial" charset="0"/>
        <a:ea typeface="宋体" charset="-122"/>
        <a:cs typeface="Arial" charset="0"/>
      </a:defRPr>
    </a:lvl4pPr>
    <a:lvl5pPr marL="1828800" algn="l" rtl="0" fontAlgn="base">
      <a:spcBef>
        <a:spcPct val="0"/>
      </a:spcBef>
      <a:spcAft>
        <a:spcPct val="0"/>
      </a:spcAft>
      <a:defRPr kern="1200">
        <a:solidFill>
          <a:schemeClr val="tx1"/>
        </a:solidFill>
        <a:latin typeface="Arial" charset="0"/>
        <a:ea typeface="宋体" charset="-122"/>
        <a:cs typeface="Arial" charset="0"/>
      </a:defRPr>
    </a:lvl5pPr>
    <a:lvl6pPr marL="2286000" algn="l" defTabSz="914400" rtl="0" eaLnBrk="1" latinLnBrk="0" hangingPunct="1">
      <a:defRPr kern="1200">
        <a:solidFill>
          <a:schemeClr val="tx1"/>
        </a:solidFill>
        <a:latin typeface="Arial" charset="0"/>
        <a:ea typeface="宋体" charset="-122"/>
        <a:cs typeface="Arial" charset="0"/>
      </a:defRPr>
    </a:lvl6pPr>
    <a:lvl7pPr marL="2743200" algn="l" defTabSz="914400" rtl="0" eaLnBrk="1" latinLnBrk="0" hangingPunct="1">
      <a:defRPr kern="1200">
        <a:solidFill>
          <a:schemeClr val="tx1"/>
        </a:solidFill>
        <a:latin typeface="Arial" charset="0"/>
        <a:ea typeface="宋体" charset="-122"/>
        <a:cs typeface="Arial" charset="0"/>
      </a:defRPr>
    </a:lvl7pPr>
    <a:lvl8pPr marL="3200400" algn="l" defTabSz="914400" rtl="0" eaLnBrk="1" latinLnBrk="0" hangingPunct="1">
      <a:defRPr kern="1200">
        <a:solidFill>
          <a:schemeClr val="tx1"/>
        </a:solidFill>
        <a:latin typeface="Arial" charset="0"/>
        <a:ea typeface="宋体" charset="-122"/>
        <a:cs typeface="Arial" charset="0"/>
      </a:defRPr>
    </a:lvl8pPr>
    <a:lvl9pPr marL="3657600" algn="l" defTabSz="914400" rtl="0" eaLnBrk="1" latinLnBrk="0" hangingPunct="1">
      <a:defRPr kern="1200">
        <a:solidFill>
          <a:schemeClr val="tx1"/>
        </a:solidFill>
        <a:latin typeface="Arial" charset="0"/>
        <a:ea typeface="宋体" charset="-122"/>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5CC"/>
    <a:srgbClr val="96680C"/>
    <a:srgbClr val="BC4744"/>
    <a:srgbClr val="D0E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54883" autoAdjust="0"/>
  </p:normalViewPr>
  <p:slideViewPr>
    <p:cSldViewPr>
      <p:cViewPr varScale="1">
        <p:scale>
          <a:sx n="63" d="100"/>
          <a:sy n="63" d="100"/>
        </p:scale>
        <p:origin x="29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6591419-220D-495B-8C23-D83B18B2E5AE}" type="datetimeFigureOut">
              <a:rPr lang="zh-CN" altLang="en-US"/>
              <a:pPr>
                <a:defRPr/>
              </a:pPr>
              <a:t>2016/11/23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7C77976-05CF-4105-8594-8744AFFB2144}" type="slidenum">
              <a:rPr lang="zh-CN" altLang="en-US"/>
              <a:pPr>
                <a:defRPr/>
              </a:pPr>
              <a:t>‹#›</a:t>
            </a:fld>
            <a:endParaRPr lang="zh-CN" altLang="en-US"/>
          </a:p>
        </p:txBody>
      </p:sp>
    </p:spTree>
    <p:extLst>
      <p:ext uri="{BB962C8B-B14F-4D97-AF65-F5344CB8AC3E}">
        <p14:creationId xmlns:p14="http://schemas.microsoft.com/office/powerpoint/2010/main" val="3784796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zh.wikipedia.org/wiki/%E7%BE%8E%E5%9C%8B%E5%9C%8B%E5%AE%B6%E6%A8%99%E6%BA%96%E5%92%8C%E6%8A%80%E8%A1%93%E7%A0%94%E7%A9%B6%E9%99%A2" TargetMode="External"/><Relationship Id="rId3" Type="http://schemas.openxmlformats.org/officeDocument/2006/relationships/hyperlink" Target="http://zh.wikipedia.org/wiki/%E9%83%B5%E5%B7%AE" TargetMode="External"/><Relationship Id="rId7" Type="http://schemas.openxmlformats.org/officeDocument/2006/relationships/hyperlink" Target="http://zh.wikipedia.org/w/index.php?title=%E7%AE%A1%E6%A2%85%E8%B0%B7&amp;action=edit&amp;redlink=1" TargetMode="External"/><Relationship Id="rId12" Type="http://schemas.openxmlformats.org/officeDocument/2006/relationships/hyperlink" Target="http://zh.wikipedia.org/wiki/File:Chinespostman_3.pn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zh.wikipedia.org/wiki/NP%E5%AE%8C%E5%85%A8%E9%97%AE%E9%A2%98" TargetMode="External"/><Relationship Id="rId11" Type="http://schemas.openxmlformats.org/officeDocument/2006/relationships/hyperlink" Target="http://zh.wikipedia.org/wiki/%E5%AE%8C%E5%85%A8%E5%9C%96" TargetMode="External"/><Relationship Id="rId5" Type="http://schemas.openxmlformats.org/officeDocument/2006/relationships/hyperlink" Target="http://zh.wikipedia.org/wiki/P%E9%97%AE%E9%A2%98" TargetMode="External"/><Relationship Id="rId10" Type="http://schemas.openxmlformats.org/officeDocument/2006/relationships/hyperlink" Target="http://zh.wikipedia.org/wiki/File:Chinespostman_2.png" TargetMode="External"/><Relationship Id="rId4" Type="http://schemas.openxmlformats.org/officeDocument/2006/relationships/hyperlink" Target="http://zh.wikipedia.org/wiki/%E5%9B%BE%E9%81%8D%E5%8E%86" TargetMode="External"/><Relationship Id="rId9" Type="http://schemas.openxmlformats.org/officeDocument/2006/relationships/hyperlink" Target="http://zh.wikipedia.org/wiki/File:Chinespostman_1.p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zhidao.baidu.com/search?word=%E9%98%BF%E5%B0%94%E6%B3%95&amp;fr=qb_search_exp&amp;ie=utf8"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zhidao.baidu.com/search?word=%E5%BE%B7%E5%B0%94%E5%A1%94&amp;fr=qb_search_exp&amp;ie=utf8" TargetMode="External"/><Relationship Id="rId5" Type="http://schemas.openxmlformats.org/officeDocument/2006/relationships/hyperlink" Target="http://zhidao.baidu.com/search?word=%E4%BC%BD%E9%A9%AC&amp;fr=qb_search_exp&amp;ie=utf8" TargetMode="External"/><Relationship Id="rId4" Type="http://schemas.openxmlformats.org/officeDocument/2006/relationships/hyperlink" Target="http://zhidao.baidu.com/search?word=%E8%B4%9D%E5%A1%94&amp;fr=qb_search_exp&amp;ie=utf8"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zh.wikipedia.org/wiki/%E5%85%AD%E5%BA%A6%E5%88%86%E9%9A%94%E7%90%86%E8%AE%BA" TargetMode="External"/><Relationship Id="rId3" Type="http://schemas.openxmlformats.org/officeDocument/2006/relationships/hyperlink" Target="http://zh.wikipedia.org/wiki/%E7%BE%8E%E5%9B%BD" TargetMode="External"/><Relationship Id="rId7" Type="http://schemas.openxmlformats.org/officeDocument/2006/relationships/hyperlink" Target="http://zh.wikipedia.org/wiki/%E5%93%88%E4%BD%9B%E5%A4%A7%E5%AD%A6"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zh.wikipedia.org/wiki/%E7%B1%B3%E5%B0%94%E6%A0%BC%E6%8B%89%E5%A7%86%E5%AE%9E%E9%AA%8C" TargetMode="External"/><Relationship Id="rId5" Type="http://schemas.openxmlformats.org/officeDocument/2006/relationships/hyperlink" Target="http://zh.wikipedia.org/wiki/%E8%80%B6%E9%B2%81%E5%A4%A7%E5%AD%A6" TargetMode="External"/><Relationship Id="rId10" Type="http://schemas.openxmlformats.org/officeDocument/2006/relationships/hyperlink" Target="http://wiki.pinggu.org/index.php?doc-innerlink-%E5%BE%AE%E8%BD%AF%E5%85%AC%E5%8F%B8" TargetMode="External"/><Relationship Id="rId4" Type="http://schemas.openxmlformats.org/officeDocument/2006/relationships/hyperlink" Target="http://zh.wikipedia.org/wiki/%E7%A4%BE%E4%BC%9A%E5%BF%83%E7%90%86%E5%AD%A6" TargetMode="External"/><Relationship Id="rId9" Type="http://schemas.openxmlformats.org/officeDocument/2006/relationships/hyperlink" Target="http://zh.wikipedia.org/wiki/%E7%BA%BD%E7%BA%A6%E5%B8%82%E7%AB%8B%E5%A4%A7%E5%AD%A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zh-CN" altLang="en-US" sz="1000" smtClean="0"/>
              <a:t>邮递员问题就是在一个已知的地区，</a:t>
            </a:r>
            <a:r>
              <a:rPr lang="zh-CN" altLang="en-US" sz="1000" smtClean="0">
                <a:hlinkClick r:id="rId3" tooltip="邮差"/>
              </a:rPr>
              <a:t>邮差</a:t>
            </a:r>
            <a:r>
              <a:rPr lang="zh-CN" altLang="en-US" sz="1000" smtClean="0"/>
              <a:t>要设法找到一条最短路径，可以走过此地区所有的街道，且最后要回到出发点，</a:t>
            </a:r>
          </a:p>
          <a:p>
            <a:pPr>
              <a:lnSpc>
                <a:spcPct val="80000"/>
              </a:lnSpc>
            </a:pPr>
            <a:r>
              <a:rPr lang="zh-CN" altLang="en-US" sz="1000" smtClean="0"/>
              <a:t>此问题是</a:t>
            </a:r>
            <a:r>
              <a:rPr lang="zh-CN" altLang="en-US" sz="1000" smtClean="0">
                <a:hlinkClick r:id="rId4" tooltip="图遍历"/>
              </a:rPr>
              <a:t>图遍历</a:t>
            </a:r>
            <a:r>
              <a:rPr lang="zh-CN" altLang="en-US" sz="1000" smtClean="0"/>
              <a:t>问题的一种。无向图的中国邮路问题是容易解决的，是</a:t>
            </a:r>
            <a:r>
              <a:rPr lang="en-US" altLang="zh-CN" sz="1000" smtClean="0">
                <a:hlinkClick r:id="rId5" tooltip="P问题"/>
              </a:rPr>
              <a:t>P</a:t>
            </a:r>
            <a:r>
              <a:rPr lang="zh-CN" altLang="en-US" sz="1000" smtClean="0">
                <a:hlinkClick r:id="rId5" tooltip="P问题"/>
              </a:rPr>
              <a:t>问题</a:t>
            </a:r>
            <a:r>
              <a:rPr lang="zh-CN" altLang="en-US" sz="1000" smtClean="0"/>
              <a:t>；而有向图的中国邮路问题是</a:t>
            </a:r>
            <a:r>
              <a:rPr lang="en-US" altLang="zh-CN" sz="1000" smtClean="0">
                <a:hlinkClick r:id="rId6" tooltip="NP完全问题"/>
              </a:rPr>
              <a:t>NP</a:t>
            </a:r>
            <a:r>
              <a:rPr lang="zh-CN" altLang="en-US" sz="1000" smtClean="0">
                <a:hlinkClick r:id="rId6" tooltip="NP完全问题"/>
              </a:rPr>
              <a:t>完全问题</a:t>
            </a:r>
            <a:r>
              <a:rPr lang="zh-CN" altLang="en-US" sz="1000" smtClean="0"/>
              <a:t>。中国邮递员问题由</a:t>
            </a:r>
            <a:r>
              <a:rPr lang="zh-CN" altLang="en-US" sz="1000" smtClean="0">
                <a:hlinkClick r:id="rId7" tooltip="管梅谷（页面不存在）"/>
              </a:rPr>
              <a:t>管梅谷</a:t>
            </a:r>
            <a:r>
              <a:rPr lang="zh-CN" altLang="en-US" sz="1000" smtClean="0"/>
              <a:t>教授在</a:t>
            </a:r>
            <a:r>
              <a:rPr lang="en-US" altLang="zh-CN" sz="1000" smtClean="0"/>
              <a:t>1960</a:t>
            </a:r>
            <a:r>
              <a:rPr lang="zh-CN" altLang="en-US" sz="1000" smtClean="0"/>
              <a:t>年提出，而</a:t>
            </a:r>
            <a:r>
              <a:rPr lang="zh-CN" altLang="en-US" sz="1000" smtClean="0">
                <a:hlinkClick r:id="rId8" tooltip="美国国家标准和技术研究院"/>
              </a:rPr>
              <a:t>美国国家标准和技术研究院</a:t>
            </a:r>
            <a:r>
              <a:rPr lang="zh-CN" altLang="en-US" sz="1000" smtClean="0"/>
              <a:t>（</a:t>
            </a:r>
            <a:r>
              <a:rPr lang="en-US" altLang="zh-CN" sz="1000" smtClean="0"/>
              <a:t>NIST</a:t>
            </a:r>
            <a:r>
              <a:rPr lang="zh-CN" altLang="en-US" sz="1000" smtClean="0"/>
              <a:t>）的 </a:t>
            </a:r>
            <a:r>
              <a:rPr lang="en-US" altLang="zh-CN" sz="1000" smtClean="0"/>
              <a:t>Alan Goldman </a:t>
            </a:r>
            <a:r>
              <a:rPr lang="zh-CN" altLang="en-US" sz="1000" smtClean="0"/>
              <a:t>首先将此问题命名为中国邮路问题。</a:t>
            </a:r>
          </a:p>
          <a:p>
            <a:pPr>
              <a:lnSpc>
                <a:spcPct val="80000"/>
              </a:lnSpc>
            </a:pPr>
            <a:endParaRPr lang="zh-CN" altLang="en-US" sz="1000" smtClean="0"/>
          </a:p>
          <a:p>
            <a:pPr>
              <a:lnSpc>
                <a:spcPct val="80000"/>
              </a:lnSpc>
            </a:pPr>
            <a:endParaRPr lang="zh-CN" altLang="en-US" sz="1000" smtClean="0"/>
          </a:p>
          <a:p>
            <a:pPr>
              <a:lnSpc>
                <a:spcPct val="80000"/>
              </a:lnSpc>
            </a:pPr>
            <a:r>
              <a:rPr lang="zh-CN" altLang="en-US" sz="1000" smtClean="0"/>
              <a:t>若图中有欧拉回路，因为欧拉回路通过所有的边，因此任何一个欧拉回路即为此问题的解。</a:t>
            </a:r>
          </a:p>
          <a:p>
            <a:pPr>
              <a:lnSpc>
                <a:spcPct val="80000"/>
              </a:lnSpc>
            </a:pPr>
            <a:r>
              <a:rPr lang="zh-CN" altLang="en-US" sz="1000" smtClean="0"/>
              <a:t>若图中不存在欧拉回路，其中必存在有奇数个边的端点，且这类的端点一定大于等于</a:t>
            </a:r>
            <a:r>
              <a:rPr lang="en-US" altLang="zh-CN" sz="1000" smtClean="0"/>
              <a:t>2</a:t>
            </a:r>
            <a:r>
              <a:rPr lang="zh-CN" altLang="en-US" sz="1000" smtClean="0"/>
              <a:t>个。因此有些边需要再重复一次，使奇数边的端点变为偶数边的端点。</a:t>
            </a:r>
            <a:endParaRPr lang="zh-CN" altLang="en-US" sz="1000" smtClean="0">
              <a:hlinkClick r:id="rId9"/>
            </a:endParaRPr>
          </a:p>
          <a:p>
            <a:pPr>
              <a:lnSpc>
                <a:spcPct val="80000"/>
              </a:lnSpc>
            </a:pPr>
            <a:r>
              <a:rPr lang="zh-CN" altLang="en-US" sz="1000" smtClean="0">
                <a:hlinkClick r:id="rId9"/>
              </a:rPr>
              <a:t> </a:t>
            </a:r>
            <a:endParaRPr lang="zh-CN" altLang="en-US" sz="1000" smtClean="0"/>
          </a:p>
          <a:p>
            <a:pPr>
              <a:lnSpc>
                <a:spcPct val="80000"/>
              </a:lnSpc>
            </a:pPr>
            <a:r>
              <a:rPr lang="zh-CN" altLang="en-US" sz="1000" smtClean="0"/>
              <a:t>用图来模拟一个镇的街道，标示红色的路口有奇数条路通过。</a:t>
            </a:r>
          </a:p>
          <a:p>
            <a:pPr>
              <a:lnSpc>
                <a:spcPct val="80000"/>
              </a:lnSpc>
            </a:pPr>
            <a:r>
              <a:rPr lang="zh-CN" altLang="en-US" sz="1000" smtClean="0"/>
              <a:t>假设有一个镇有</a:t>
            </a:r>
            <a:r>
              <a:rPr lang="en-US" altLang="zh-CN" sz="1000" smtClean="0"/>
              <a:t>14</a:t>
            </a:r>
            <a:r>
              <a:rPr lang="zh-CN" altLang="en-US" sz="1000" smtClean="0"/>
              <a:t>条路及</a:t>
            </a:r>
            <a:r>
              <a:rPr lang="en-US" altLang="zh-CN" sz="1000" smtClean="0"/>
              <a:t>9</a:t>
            </a:r>
            <a:r>
              <a:rPr lang="zh-CN" altLang="en-US" sz="1000" smtClean="0"/>
              <a:t>个路口（路口分别编号为 </a:t>
            </a:r>
            <a:r>
              <a:rPr lang="en-US" altLang="zh-CN" sz="1000" smtClean="0"/>
              <a:t>1,2, …,9</a:t>
            </a:r>
            <a:r>
              <a:rPr lang="zh-CN" altLang="en-US" sz="1000" smtClean="0"/>
              <a:t>），其路和路口对应的图（右边第 </a:t>
            </a:r>
            <a:r>
              <a:rPr lang="en-US" altLang="zh-CN" sz="1000" smtClean="0"/>
              <a:t>1 </a:t>
            </a:r>
            <a:r>
              <a:rPr lang="zh-CN" altLang="en-US" sz="1000" smtClean="0"/>
              <a:t>图，边上的数字是各边的 </a:t>
            </a:r>
            <a:r>
              <a:rPr lang="en-US" altLang="zh-CN" sz="1000" smtClean="0"/>
              <a:t>cost</a:t>
            </a:r>
            <a:r>
              <a:rPr lang="zh-CN" altLang="en-US" sz="1000" smtClean="0"/>
              <a:t>）中有</a:t>
            </a:r>
            <a:r>
              <a:rPr lang="en-US" altLang="zh-CN" sz="1000" smtClean="0"/>
              <a:t>4</a:t>
            </a:r>
            <a:r>
              <a:rPr lang="zh-CN" altLang="en-US" sz="1000" smtClean="0"/>
              <a:t>个端点（编号 </a:t>
            </a:r>
            <a:r>
              <a:rPr lang="en-US" altLang="zh-CN" sz="1000" smtClean="0"/>
              <a:t>1, 3, 6 </a:t>
            </a:r>
            <a:r>
              <a:rPr lang="zh-CN" altLang="en-US" sz="1000" smtClean="0"/>
              <a:t>及</a:t>
            </a:r>
            <a:r>
              <a:rPr lang="en-US" altLang="zh-CN" sz="1000" smtClean="0"/>
              <a:t>9</a:t>
            </a:r>
            <a:r>
              <a:rPr lang="zh-CN" altLang="en-US" sz="1000" smtClean="0"/>
              <a:t>）有奇数个边通过，因此这个图不存在欧拉回路。后续要作的在图中使几个边重复，使图中所有的端点均有偶数边通过。例如若图中 </a:t>
            </a:r>
            <a:r>
              <a:rPr lang="en-US" altLang="zh-CN" sz="1000" smtClean="0"/>
              <a:t>{1,3} </a:t>
            </a:r>
            <a:r>
              <a:rPr lang="zh-CN" altLang="en-US" sz="1000" smtClean="0"/>
              <a:t>及 </a:t>
            </a:r>
            <a:r>
              <a:rPr lang="en-US" altLang="zh-CN" sz="1000" smtClean="0"/>
              <a:t>{6.9} </a:t>
            </a:r>
            <a:r>
              <a:rPr lang="zh-CN" altLang="en-US" sz="1000" smtClean="0"/>
              <a:t>边重复，所有的端点均有偶数边通过。不过增加的长度不一定最少。</a:t>
            </a:r>
          </a:p>
          <a:p>
            <a:pPr>
              <a:lnSpc>
                <a:spcPct val="80000"/>
              </a:lnSpc>
            </a:pPr>
            <a:r>
              <a:rPr lang="zh-CN" altLang="en-US" sz="1000" smtClean="0">
                <a:hlinkClick r:id="rId10"/>
              </a:rPr>
              <a:t> </a:t>
            </a:r>
            <a:endParaRPr lang="zh-CN" altLang="en-US" sz="1000" smtClean="0"/>
          </a:p>
          <a:p>
            <a:pPr>
              <a:lnSpc>
                <a:spcPct val="80000"/>
              </a:lnSpc>
            </a:pPr>
            <a:r>
              <a:rPr lang="zh-CN" altLang="en-US" sz="1000" smtClean="0"/>
              <a:t>所有奇数边端点组成的 完全图。</a:t>
            </a:r>
          </a:p>
          <a:p>
            <a:pPr>
              <a:lnSpc>
                <a:spcPct val="80000"/>
              </a:lnSpc>
            </a:pPr>
            <a:r>
              <a:rPr lang="zh-CN" altLang="en-US" sz="1000" smtClean="0"/>
              <a:t>为了要确定重复哪个边可以使原图的端点都有偶数边通过，且增加长度最少。先画出所有奇数边的端点的</a:t>
            </a:r>
            <a:r>
              <a:rPr lang="zh-CN" altLang="en-US" sz="1000" smtClean="0">
                <a:hlinkClick r:id="rId11" tooltip="完全图"/>
              </a:rPr>
              <a:t>完全图</a:t>
            </a:r>
            <a:r>
              <a:rPr lang="zh-CN" altLang="en-US" sz="1000" smtClean="0"/>
              <a:t>   （右边第 </a:t>
            </a:r>
            <a:r>
              <a:rPr lang="en-US" altLang="zh-CN" sz="1000" smtClean="0"/>
              <a:t>2 </a:t>
            </a:r>
            <a:r>
              <a:rPr lang="zh-CN" altLang="en-US" sz="1000" smtClean="0"/>
              <a:t>图），边上的数字是从一端点到另一端点（可以经过其他完全图   中省略的点）的最短长度。若选择边 </a:t>
            </a:r>
            <a:r>
              <a:rPr lang="en-US" altLang="zh-CN" sz="1000" smtClean="0"/>
              <a:t>{1,6} </a:t>
            </a:r>
            <a:r>
              <a:rPr lang="zh-CN" altLang="en-US" sz="1000" smtClean="0"/>
              <a:t>及 </a:t>
            </a:r>
            <a:r>
              <a:rPr lang="en-US" altLang="zh-CN" sz="1000" smtClean="0"/>
              <a:t>{3,9}</a:t>
            </a:r>
            <a:r>
              <a:rPr lang="zh-CN" altLang="en-US" sz="1000" smtClean="0"/>
              <a:t>，所有端点都经过一次，而总长度  最短。</a:t>
            </a:r>
          </a:p>
          <a:p>
            <a:pPr>
              <a:lnSpc>
                <a:spcPct val="80000"/>
              </a:lnSpc>
            </a:pPr>
            <a:r>
              <a:rPr lang="zh-CN" altLang="en-US" sz="1000" smtClean="0">
                <a:hlinkClick r:id="rId12"/>
              </a:rPr>
              <a:t> </a:t>
            </a:r>
            <a:endParaRPr lang="zh-CN" altLang="en-US" sz="1000" smtClean="0"/>
          </a:p>
          <a:p>
            <a:pPr>
              <a:lnSpc>
                <a:spcPct val="80000"/>
              </a:lnSpc>
            </a:pPr>
            <a:r>
              <a:rPr lang="zh-CN" altLang="en-US" sz="1000" smtClean="0"/>
              <a:t>最后的解，红色部份是新增的边及其对应的长度。</a:t>
            </a:r>
          </a:p>
          <a:p>
            <a:pPr>
              <a:lnSpc>
                <a:spcPct val="80000"/>
              </a:lnSpc>
            </a:pPr>
            <a:r>
              <a:rPr lang="zh-CN" altLang="en-US" sz="1000" smtClean="0"/>
              <a:t>因此原来的图中，连接端点 </a:t>
            </a:r>
            <a:r>
              <a:rPr lang="en-US" altLang="zh-CN" sz="1000" smtClean="0"/>
              <a:t>1 </a:t>
            </a:r>
            <a:r>
              <a:rPr lang="zh-CN" altLang="en-US" sz="1000" smtClean="0"/>
              <a:t>和 </a:t>
            </a:r>
            <a:r>
              <a:rPr lang="en-US" altLang="zh-CN" sz="1000" smtClean="0"/>
              <a:t>6, </a:t>
            </a:r>
            <a:r>
              <a:rPr lang="zh-CN" altLang="en-US" sz="1000" smtClean="0"/>
              <a:t>端点 </a:t>
            </a:r>
            <a:r>
              <a:rPr lang="en-US" altLang="zh-CN" sz="1000" smtClean="0"/>
              <a:t>3 </a:t>
            </a:r>
            <a:r>
              <a:rPr lang="zh-CN" altLang="en-US" sz="1000" smtClean="0"/>
              <a:t>和 </a:t>
            </a:r>
            <a:r>
              <a:rPr lang="en-US" altLang="zh-CN" sz="1000" smtClean="0"/>
              <a:t>9 </a:t>
            </a:r>
            <a:r>
              <a:rPr lang="zh-CN" altLang="en-US" sz="1000" smtClean="0"/>
              <a:t>的边再重复一次，所有端点均有偶数个边通过（右边第 </a:t>
            </a:r>
            <a:r>
              <a:rPr lang="en-US" altLang="zh-CN" sz="1000" smtClean="0"/>
              <a:t>3 </a:t>
            </a:r>
            <a:r>
              <a:rPr lang="zh-CN" altLang="en-US" sz="1000" smtClean="0"/>
              <a:t>图）。因此任一个欧拉路径即为此问题的解答，如以下的端点顺序 </a:t>
            </a:r>
            <a:r>
              <a:rPr lang="en-US" altLang="zh-CN" sz="1000" smtClean="0"/>
              <a:t>(1,2,3,4,9,3,1,8,7,3,9,7,6,9,5,6,7,8,1) </a:t>
            </a:r>
            <a:r>
              <a:rPr lang="zh-CN" altLang="en-US" sz="1000" smtClean="0"/>
              <a:t>即为一解。图中红色的部份即为重复的边。</a:t>
            </a:r>
          </a:p>
        </p:txBody>
      </p:sp>
    </p:spTree>
    <p:extLst>
      <p:ext uri="{BB962C8B-B14F-4D97-AF65-F5344CB8AC3E}">
        <p14:creationId xmlns:p14="http://schemas.microsoft.com/office/powerpoint/2010/main" val="4151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19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6C1BD-7553-46AF-B6F4-6CB3402FF8FA}" type="slidenum">
              <a:rPr lang="zh-CN" altLang="en-US"/>
              <a:pPr fontAlgn="base">
                <a:spcBef>
                  <a:spcPct val="0"/>
                </a:spcBef>
                <a:spcAft>
                  <a:spcPct val="0"/>
                </a:spcAft>
                <a:defRPr/>
              </a:pPr>
              <a:t>59</a:t>
            </a:fld>
            <a:endParaRPr lang="en-US" altLang="zh-CN"/>
          </a:p>
        </p:txBody>
      </p:sp>
    </p:spTree>
    <p:extLst>
      <p:ext uri="{BB962C8B-B14F-4D97-AF65-F5344CB8AC3E}">
        <p14:creationId xmlns:p14="http://schemas.microsoft.com/office/powerpoint/2010/main" val="418434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7C77976-05CF-4105-8594-8744AFFB2144}" type="slidenum">
              <a:rPr lang="zh-CN" altLang="en-US" smtClean="0"/>
              <a:pPr>
                <a:defRPr/>
              </a:pPr>
              <a:t>72</a:t>
            </a:fld>
            <a:endParaRPr lang="zh-CN" altLang="en-US"/>
          </a:p>
        </p:txBody>
      </p:sp>
    </p:spTree>
    <p:extLst>
      <p:ext uri="{BB962C8B-B14F-4D97-AF65-F5344CB8AC3E}">
        <p14:creationId xmlns:p14="http://schemas.microsoft.com/office/powerpoint/2010/main" val="188151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dirty="0" err="1" smtClean="0"/>
              <a:t>havel</a:t>
            </a:r>
            <a:r>
              <a:rPr lang="zh-CN" altLang="en-US" dirty="0" smtClean="0"/>
              <a:t>定理：</a:t>
            </a:r>
          </a:p>
          <a:p>
            <a:endParaRPr lang="zh-CN" altLang="en-US" dirty="0" smtClean="0"/>
          </a:p>
          <a:p>
            <a:r>
              <a:rPr lang="zh-CN" altLang="en-US" dirty="0" smtClean="0"/>
              <a:t>可图化的判定：</a:t>
            </a:r>
            <a:r>
              <a:rPr lang="en-US" altLang="zh-CN" dirty="0" smtClean="0"/>
              <a:t>d1+d2+……</a:t>
            </a:r>
            <a:r>
              <a:rPr lang="en-US" altLang="zh-CN" dirty="0" err="1" smtClean="0"/>
              <a:t>dn</a:t>
            </a:r>
            <a:r>
              <a:rPr lang="zh-CN" altLang="en-US" dirty="0" smtClean="0"/>
              <a:t>是偶数（握手定理）</a:t>
            </a:r>
          </a:p>
          <a:p>
            <a:endParaRPr lang="zh-CN" altLang="en-US" dirty="0" smtClean="0"/>
          </a:p>
          <a:p>
            <a:r>
              <a:rPr lang="zh-CN" altLang="en-US" dirty="0" smtClean="0"/>
              <a:t> 可简单图化的判定（</a:t>
            </a:r>
            <a:r>
              <a:rPr lang="en-US" altLang="zh-CN" dirty="0" smtClean="0"/>
              <a:t>Havel</a:t>
            </a:r>
            <a:r>
              <a:rPr lang="zh-CN" altLang="en-US" dirty="0" smtClean="0"/>
              <a:t>定理）：把序列排成不增序，即</a:t>
            </a:r>
            <a:r>
              <a:rPr lang="en-US" altLang="zh-CN" dirty="0" smtClean="0"/>
              <a:t>d1&gt;=d2&gt;=……&gt;=</a:t>
            </a:r>
            <a:r>
              <a:rPr lang="en-US" altLang="zh-CN" dirty="0" err="1" smtClean="0"/>
              <a:t>dn</a:t>
            </a:r>
            <a:r>
              <a:rPr lang="zh-CN" altLang="en-US" dirty="0" smtClean="0"/>
              <a:t>，则</a:t>
            </a:r>
            <a:r>
              <a:rPr lang="en-US" altLang="zh-CN" dirty="0" smtClean="0"/>
              <a:t>d</a:t>
            </a:r>
            <a:r>
              <a:rPr lang="zh-CN" altLang="en-US" dirty="0" smtClean="0"/>
              <a:t>可简单图化当且仅当 </a:t>
            </a:r>
          </a:p>
          <a:p>
            <a:r>
              <a:rPr lang="en-US" altLang="zh-CN" dirty="0" smtClean="0"/>
              <a:t>d’={d2-1</a:t>
            </a:r>
            <a:r>
              <a:rPr lang="zh-CN" altLang="en-US" dirty="0" smtClean="0"/>
              <a:t>，</a:t>
            </a:r>
            <a:r>
              <a:rPr lang="en-US" altLang="zh-CN" dirty="0" smtClean="0"/>
              <a:t>d3-1</a:t>
            </a:r>
            <a:r>
              <a:rPr lang="zh-CN" altLang="en-US" dirty="0" smtClean="0"/>
              <a:t>，</a:t>
            </a:r>
            <a:r>
              <a:rPr lang="en-US" altLang="zh-CN" dirty="0" smtClean="0"/>
              <a:t>……d(d1+1)-1</a:t>
            </a:r>
            <a:r>
              <a:rPr lang="zh-CN" altLang="en-US" dirty="0" smtClean="0"/>
              <a:t>， </a:t>
            </a:r>
            <a:r>
              <a:rPr lang="en-US" altLang="zh-CN" dirty="0" smtClean="0"/>
              <a:t>d(d1+2)</a:t>
            </a:r>
            <a:r>
              <a:rPr lang="zh-CN" altLang="en-US" dirty="0" smtClean="0"/>
              <a:t>，</a:t>
            </a:r>
            <a:r>
              <a:rPr lang="en-US" altLang="zh-CN" dirty="0" smtClean="0"/>
              <a:t>d(d1+3)</a:t>
            </a:r>
            <a:r>
              <a:rPr lang="zh-CN" altLang="en-US" dirty="0" smtClean="0"/>
              <a:t>，</a:t>
            </a:r>
            <a:r>
              <a:rPr lang="en-US" altLang="zh-CN" dirty="0" smtClean="0"/>
              <a:t>……</a:t>
            </a:r>
            <a:r>
              <a:rPr lang="en-US" altLang="zh-CN" dirty="0" err="1" smtClean="0"/>
              <a:t>dn</a:t>
            </a:r>
            <a:r>
              <a:rPr lang="en-US" altLang="zh-CN" dirty="0" smtClean="0"/>
              <a:t>}</a:t>
            </a:r>
            <a:r>
              <a:rPr lang="zh-CN" altLang="en-US" dirty="0" smtClean="0"/>
              <a:t>可简单图化。简单的说，把</a:t>
            </a:r>
            <a:r>
              <a:rPr lang="en-US" altLang="zh-CN" dirty="0" smtClean="0"/>
              <a:t>d</a:t>
            </a:r>
            <a:r>
              <a:rPr lang="zh-CN" altLang="en-US" dirty="0" smtClean="0"/>
              <a:t>排序后， </a:t>
            </a:r>
          </a:p>
          <a:p>
            <a:r>
              <a:rPr lang="zh-CN" altLang="en-US" dirty="0" smtClean="0"/>
              <a:t> 找出度最大的点（设度为</a:t>
            </a:r>
            <a:r>
              <a:rPr lang="en-US" altLang="zh-CN" dirty="0" smtClean="0"/>
              <a:t>d1</a:t>
            </a:r>
            <a:r>
              <a:rPr lang="zh-CN" altLang="en-US" dirty="0" smtClean="0"/>
              <a:t>），把它与度次大的</a:t>
            </a:r>
            <a:r>
              <a:rPr lang="en-US" altLang="zh-CN" dirty="0" smtClean="0"/>
              <a:t>d1</a:t>
            </a:r>
            <a:r>
              <a:rPr lang="zh-CN" altLang="en-US" dirty="0" smtClean="0"/>
              <a:t>个点之间连边，然后这个点就可以不管了，一直继续这 </a:t>
            </a:r>
          </a:p>
          <a:p>
            <a:r>
              <a:rPr lang="zh-CN" altLang="en-US" dirty="0" smtClean="0"/>
              <a:t> 个过程，直到建出完整的图，或出现负度等明显不合理的情况。</a:t>
            </a:r>
          </a:p>
          <a:p>
            <a:endParaRPr lang="zh-CN" altLang="en-US" dirty="0" smtClean="0"/>
          </a:p>
          <a:p>
            <a:endParaRPr lang="zh-CN" altLang="en-US" dirty="0" smtClean="0"/>
          </a:p>
          <a:p>
            <a:r>
              <a:rPr lang="zh-CN" altLang="en-US" dirty="0" smtClean="0"/>
              <a:t>简单地说就是：</a:t>
            </a:r>
          </a:p>
          <a:p>
            <a:endParaRPr lang="zh-CN" altLang="en-US" dirty="0" smtClean="0"/>
          </a:p>
          <a:p>
            <a:r>
              <a:rPr lang="en-US" altLang="zh-CN" dirty="0" smtClean="0"/>
              <a:t>1.</a:t>
            </a:r>
            <a:r>
              <a:rPr lang="zh-CN" altLang="en-US" dirty="0" smtClean="0"/>
              <a:t>从小到大排序</a:t>
            </a:r>
          </a:p>
          <a:p>
            <a:endParaRPr lang="zh-CN" altLang="en-US" dirty="0" smtClean="0"/>
          </a:p>
          <a:p>
            <a:r>
              <a:rPr lang="en-US" altLang="zh-CN" dirty="0" smtClean="0"/>
              <a:t>2.</a:t>
            </a:r>
            <a:r>
              <a:rPr lang="zh-CN" altLang="en-US" dirty="0" smtClean="0"/>
              <a:t>最大度数</a:t>
            </a:r>
            <a:r>
              <a:rPr lang="en-US" altLang="zh-CN" dirty="0" smtClean="0"/>
              <a:t>n</a:t>
            </a:r>
            <a:r>
              <a:rPr lang="zh-CN" altLang="en-US" dirty="0" smtClean="0"/>
              <a:t>置为</a:t>
            </a:r>
            <a:r>
              <a:rPr lang="en-US" altLang="zh-CN" dirty="0" smtClean="0"/>
              <a:t>0</a:t>
            </a:r>
            <a:r>
              <a:rPr lang="zh-CN" altLang="en-US" dirty="0" smtClean="0"/>
              <a:t>，其后的</a:t>
            </a:r>
            <a:r>
              <a:rPr lang="en-US" altLang="zh-CN" dirty="0" smtClean="0"/>
              <a:t>n</a:t>
            </a:r>
            <a:r>
              <a:rPr lang="zh-CN" altLang="en-US" dirty="0" smtClean="0"/>
              <a:t>个数均减</a:t>
            </a:r>
            <a:r>
              <a:rPr lang="en-US" altLang="zh-CN" dirty="0" smtClean="0"/>
              <a:t>1</a:t>
            </a:r>
          </a:p>
          <a:p>
            <a:endParaRPr lang="en-US" altLang="zh-CN" dirty="0" smtClean="0"/>
          </a:p>
          <a:p>
            <a:r>
              <a:rPr lang="en-US" altLang="zh-CN" dirty="0" smtClean="0"/>
              <a:t>3.</a:t>
            </a:r>
            <a:r>
              <a:rPr lang="zh-CN" altLang="en-US" dirty="0" smtClean="0"/>
              <a:t>如果出现负数或所有度数全为</a:t>
            </a:r>
            <a:r>
              <a:rPr lang="en-US" altLang="zh-CN" dirty="0" smtClean="0"/>
              <a:t>0</a:t>
            </a:r>
            <a:r>
              <a:rPr lang="zh-CN" altLang="en-US" dirty="0" smtClean="0"/>
              <a:t>，则跳出</a:t>
            </a:r>
          </a:p>
          <a:p>
            <a:endParaRPr lang="zh-CN" altLang="en-US" dirty="0"/>
          </a:p>
        </p:txBody>
      </p:sp>
      <p:sp>
        <p:nvSpPr>
          <p:cNvPr id="4" name="灯片编号占位符 3"/>
          <p:cNvSpPr>
            <a:spLocks noGrp="1"/>
          </p:cNvSpPr>
          <p:nvPr>
            <p:ph type="sldNum" sz="quarter" idx="10"/>
          </p:nvPr>
        </p:nvSpPr>
        <p:spPr/>
        <p:txBody>
          <a:bodyPr/>
          <a:lstStyle/>
          <a:p>
            <a:pPr>
              <a:defRPr/>
            </a:pPr>
            <a:fld id="{97C77976-05CF-4105-8594-8744AFFB2144}" type="slidenum">
              <a:rPr lang="zh-CN" altLang="en-US" smtClean="0"/>
              <a:pPr>
                <a:defRPr/>
              </a:pPr>
              <a:t>19</a:t>
            </a:fld>
            <a:endParaRPr lang="zh-CN" altLang="en-US"/>
          </a:p>
        </p:txBody>
      </p:sp>
    </p:spTree>
    <p:extLst>
      <p:ext uri="{BB962C8B-B14F-4D97-AF65-F5344CB8AC3E}">
        <p14:creationId xmlns:p14="http://schemas.microsoft.com/office/powerpoint/2010/main" val="85741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headEnd/>
            <a:tailEnd/>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zh-CN" smtClean="0"/>
              <a:t>1 Α α </a:t>
            </a:r>
            <a:r>
              <a:rPr lang="en-US" altLang="zh-CN" smtClean="0"/>
              <a:t>alpha a:lf </a:t>
            </a:r>
            <a:r>
              <a:rPr lang="zh-CN" altLang="en-US" smtClean="0">
                <a:hlinkClick r:id="rId3" action="ppaction://hlinkfile"/>
              </a:rPr>
              <a:t>阿尔法</a:t>
            </a:r>
            <a:r>
              <a:rPr lang="zh-CN" altLang="en-US" smtClean="0"/>
              <a:t/>
            </a:r>
            <a:br>
              <a:rPr lang="zh-CN" altLang="en-US" smtClean="0"/>
            </a:br>
            <a:r>
              <a:rPr lang="en-US" altLang="zh-CN" smtClean="0"/>
              <a:t>2 </a:t>
            </a:r>
            <a:r>
              <a:rPr lang="el-GR" altLang="zh-CN" smtClean="0"/>
              <a:t>Β β </a:t>
            </a:r>
            <a:r>
              <a:rPr lang="en-US" altLang="zh-CN" smtClean="0"/>
              <a:t>beta bet </a:t>
            </a:r>
            <a:r>
              <a:rPr lang="zh-CN" altLang="en-US" smtClean="0">
                <a:hlinkClick r:id="rId4" action="ppaction://hlinkfile"/>
              </a:rPr>
              <a:t>贝塔</a:t>
            </a:r>
            <a:r>
              <a:rPr lang="zh-CN" altLang="en-US" smtClean="0"/>
              <a:t/>
            </a:r>
            <a:br>
              <a:rPr lang="zh-CN" altLang="en-US" smtClean="0"/>
            </a:br>
            <a:r>
              <a:rPr lang="en-US" altLang="zh-CN" smtClean="0"/>
              <a:t>3 </a:t>
            </a:r>
            <a:r>
              <a:rPr lang="el-GR" altLang="zh-CN" smtClean="0"/>
              <a:t>Γ γ </a:t>
            </a:r>
            <a:r>
              <a:rPr lang="en-US" altLang="zh-CN" smtClean="0"/>
              <a:t>gamma ga:m </a:t>
            </a:r>
            <a:r>
              <a:rPr lang="zh-CN" altLang="en-US" smtClean="0">
                <a:hlinkClick r:id="rId5" action="ppaction://hlinkfile"/>
              </a:rPr>
              <a:t>伽马</a:t>
            </a:r>
            <a:r>
              <a:rPr lang="zh-CN" altLang="en-US" smtClean="0"/>
              <a:t/>
            </a:r>
            <a:br>
              <a:rPr lang="zh-CN" altLang="en-US" smtClean="0"/>
            </a:br>
            <a:r>
              <a:rPr lang="en-US" altLang="zh-CN" smtClean="0"/>
              <a:t>4 </a:t>
            </a:r>
            <a:r>
              <a:rPr lang="el-GR" altLang="zh-CN" smtClean="0"/>
              <a:t>Δ δ </a:t>
            </a:r>
            <a:r>
              <a:rPr lang="en-US" altLang="zh-CN" smtClean="0"/>
              <a:t>delta delt </a:t>
            </a:r>
            <a:r>
              <a:rPr lang="zh-CN" altLang="en-US" smtClean="0">
                <a:hlinkClick r:id="rId6" action="ppaction://hlinkfile"/>
              </a:rPr>
              <a:t>德尔塔</a:t>
            </a:r>
            <a:r>
              <a:rPr lang="zh-CN" altLang="en-US" smtClean="0"/>
              <a:t/>
            </a:r>
            <a:br>
              <a:rPr lang="zh-CN" altLang="en-US" smtClean="0"/>
            </a:br>
            <a:r>
              <a:rPr lang="en-US" altLang="zh-CN" smtClean="0"/>
              <a:t>5 </a:t>
            </a:r>
            <a:r>
              <a:rPr lang="el-GR" altLang="zh-CN" smtClean="0"/>
              <a:t>Ε ε </a:t>
            </a:r>
            <a:r>
              <a:rPr lang="en-US" altLang="zh-CN" smtClean="0"/>
              <a:t>epsilon ep`silon </a:t>
            </a:r>
            <a:r>
              <a:rPr lang="zh-CN" altLang="en-US" smtClean="0"/>
              <a:t>伊普西龙</a:t>
            </a:r>
            <a:br>
              <a:rPr lang="zh-CN" altLang="en-US" smtClean="0"/>
            </a:br>
            <a:endParaRPr lang="en-US" altLang="zh-CN" smtClean="0"/>
          </a:p>
          <a:p>
            <a:pPr eaLnBrk="1" hangingPunct="1">
              <a:spcBef>
                <a:spcPct val="0"/>
              </a:spcBef>
            </a:pPr>
            <a:r>
              <a:rPr lang="en-US" altLang="zh-CN" smtClean="0"/>
              <a:t>1</a:t>
            </a:r>
            <a:r>
              <a:rPr lang="zh-CN" altLang="en-US" smtClean="0"/>
              <a:t>、初级通路一定是简单通路</a:t>
            </a:r>
            <a:r>
              <a:rPr lang="en-US" altLang="zh-CN" smtClean="0"/>
              <a:t>;2</a:t>
            </a:r>
            <a:r>
              <a:rPr lang="zh-CN" altLang="en-US" smtClean="0"/>
              <a:t>、所有点各异，则边一定各异，但是所有边各异，点未必各异；</a:t>
            </a:r>
          </a:p>
        </p:txBody>
      </p:sp>
      <p:sp>
        <p:nvSpPr>
          <p:cNvPr id="5529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E84B70-5CB6-4B7C-BBBA-B38CAC75E480}" type="slidenum">
              <a:rPr lang="zh-CN" altLang="en-US"/>
              <a:pPr fontAlgn="base">
                <a:spcBef>
                  <a:spcPct val="0"/>
                </a:spcBef>
                <a:spcAft>
                  <a:spcPct val="0"/>
                </a:spcAft>
                <a:defRPr/>
              </a:pPr>
              <a:t>35</a:t>
            </a:fld>
            <a:endParaRPr lang="en-US" altLang="zh-CN"/>
          </a:p>
        </p:txBody>
      </p:sp>
    </p:spTree>
    <p:extLst>
      <p:ext uri="{BB962C8B-B14F-4D97-AF65-F5344CB8AC3E}">
        <p14:creationId xmlns:p14="http://schemas.microsoft.com/office/powerpoint/2010/main" val="367300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zh-CN" altLang="en-US" sz="1000" smtClean="0">
                <a:hlinkClick r:id="rId3" tooltip="美国"/>
              </a:rPr>
              <a:t>美国</a:t>
            </a:r>
            <a:r>
              <a:rPr lang="zh-CN" altLang="en-US" sz="1000" smtClean="0">
                <a:hlinkClick r:id="rId4" tooltip="社会心理学"/>
              </a:rPr>
              <a:t>社会心理学</a:t>
            </a:r>
            <a:r>
              <a:rPr lang="zh-CN" altLang="en-US" sz="1000" smtClean="0"/>
              <a:t>家。</a:t>
            </a:r>
            <a:r>
              <a:rPr lang="en-US" altLang="zh-CN" sz="1000" smtClean="0"/>
              <a:t>1960</a:t>
            </a:r>
            <a:r>
              <a:rPr lang="zh-CN" altLang="en-US" sz="1000" smtClean="0"/>
              <a:t>年在</a:t>
            </a:r>
            <a:r>
              <a:rPr lang="zh-CN" altLang="en-US" sz="1000" smtClean="0">
                <a:hlinkClick r:id="rId5" tooltip="耶鲁大学"/>
              </a:rPr>
              <a:t>耶鲁大学</a:t>
            </a:r>
            <a:r>
              <a:rPr lang="zh-CN" altLang="en-US" sz="1000" smtClean="0"/>
              <a:t>工作时进行了著名的</a:t>
            </a:r>
            <a:r>
              <a:rPr lang="zh-CN" altLang="en-US" sz="1000" smtClean="0">
                <a:hlinkClick r:id="rId6" tooltip="米尔格拉姆实验"/>
              </a:rPr>
              <a:t>米尔格拉姆实验</a:t>
            </a:r>
            <a:r>
              <a:rPr lang="zh-CN" altLang="en-US" sz="1000" smtClean="0"/>
              <a:t>，测试人们对权威的服从性。未能在耶鲁大学获得终身教职，</a:t>
            </a:r>
            <a:r>
              <a:rPr lang="en-US" altLang="zh-CN" sz="1000" smtClean="0"/>
              <a:t>1963</a:t>
            </a:r>
            <a:r>
              <a:rPr lang="zh-CN" altLang="en-US" sz="1000" smtClean="0"/>
              <a:t>年转去</a:t>
            </a:r>
            <a:r>
              <a:rPr lang="zh-CN" altLang="en-US" sz="1000" smtClean="0">
                <a:hlinkClick r:id="rId7" tooltip="哈佛大学"/>
              </a:rPr>
              <a:t>哈佛大学</a:t>
            </a:r>
            <a:r>
              <a:rPr lang="zh-CN" altLang="en-US" sz="1000" smtClean="0"/>
              <a:t>工作，进行“小世界实验”，该实验启发了</a:t>
            </a:r>
            <a:r>
              <a:rPr lang="zh-CN" altLang="en-US" sz="1000" smtClean="0">
                <a:hlinkClick r:id="rId8" tooltip="六度分隔理论"/>
              </a:rPr>
              <a:t>六度分隔理论</a:t>
            </a:r>
            <a:r>
              <a:rPr lang="zh-CN" altLang="en-US" sz="1000" smtClean="0"/>
              <a:t>。未能在哈佛大学获得终身教职，</a:t>
            </a:r>
            <a:r>
              <a:rPr lang="en-US" altLang="zh-CN" sz="1000" smtClean="0"/>
              <a:t>1967</a:t>
            </a:r>
            <a:r>
              <a:rPr lang="zh-CN" altLang="en-US" sz="1000" smtClean="0"/>
              <a:t>年接受了</a:t>
            </a:r>
            <a:r>
              <a:rPr lang="zh-CN" altLang="en-US" sz="1000" smtClean="0">
                <a:hlinkClick r:id="rId9" tooltip="纽约市立大学"/>
              </a:rPr>
              <a:t>纽约市立大学</a:t>
            </a:r>
            <a:r>
              <a:rPr lang="zh-CN" altLang="en-US" sz="1000" smtClean="0"/>
              <a:t>的终身教授席位。</a:t>
            </a:r>
            <a:r>
              <a:rPr lang="en-US" altLang="zh-CN" sz="1000" smtClean="0"/>
              <a:t>51</a:t>
            </a:r>
            <a:r>
              <a:rPr lang="zh-CN" altLang="en-US" sz="1000" smtClean="0"/>
              <a:t>岁死于心脏病。 </a:t>
            </a:r>
          </a:p>
          <a:p>
            <a:pPr>
              <a:lnSpc>
                <a:spcPct val="90000"/>
              </a:lnSpc>
            </a:pPr>
            <a:endParaRPr lang="zh-CN" altLang="en-US" sz="1000" smtClean="0"/>
          </a:p>
          <a:p>
            <a:pPr>
              <a:lnSpc>
                <a:spcPct val="90000"/>
              </a:lnSpc>
            </a:pPr>
            <a:r>
              <a:rPr lang="zh-CN" altLang="en-US" sz="1000" smtClean="0"/>
              <a:t>你和任何一个陌生人之间所间隔的人不会超过六个，也就是说，最多通过六个人你就能够认识任何一个陌生人。这就是六度分割理论，也叫小世界理论。  </a:t>
            </a:r>
          </a:p>
          <a:p>
            <a:pPr>
              <a:lnSpc>
                <a:spcPct val="90000"/>
              </a:lnSpc>
            </a:pPr>
            <a:endParaRPr lang="zh-CN" altLang="en-US" sz="1000" smtClean="0"/>
          </a:p>
          <a:p>
            <a:pPr>
              <a:lnSpc>
                <a:spcPct val="90000"/>
              </a:lnSpc>
            </a:pPr>
            <a:r>
              <a:rPr lang="zh-CN" altLang="en-US" sz="1000" smtClean="0"/>
              <a:t>这种现象，并不是说任何人与人之间的联系都必须要通过六个层次才会产生联系，而是表达了这样一个重要的概念：任何两位素不相识的人之间，通过一定的联系方式，总能够产生必然联系或关系。显然，随着联系方式和联系能力的不同，实现个人期望的机遇将产生明显的区别。 </a:t>
            </a:r>
          </a:p>
          <a:p>
            <a:pPr>
              <a:lnSpc>
                <a:spcPct val="90000"/>
              </a:lnSpc>
            </a:pPr>
            <a:endParaRPr lang="zh-CN" altLang="en-US" sz="1000" smtClean="0"/>
          </a:p>
          <a:p>
            <a:pPr>
              <a:lnSpc>
                <a:spcPct val="90000"/>
              </a:lnSpc>
            </a:pPr>
            <a:r>
              <a:rPr lang="zh-CN" altLang="en-US" sz="1000" smtClean="0">
                <a:hlinkClick r:id="rId10" tooltip="微软公司"/>
              </a:rPr>
              <a:t>微软公司</a:t>
            </a:r>
            <a:r>
              <a:rPr lang="zh-CN" altLang="en-US" sz="1000" smtClean="0"/>
              <a:t>研究人员通过电脑计算证实了六度分隔理论。通过准确计算，任意两个人之间建立联系需要</a:t>
            </a:r>
            <a:r>
              <a:rPr lang="en-US" altLang="zh-CN" sz="1000" smtClean="0"/>
              <a:t>6</a:t>
            </a:r>
            <a:r>
              <a:rPr lang="zh-CN" altLang="en-US" sz="1000" smtClean="0"/>
              <a:t>．</a:t>
            </a:r>
            <a:r>
              <a:rPr lang="en-US" altLang="zh-CN" sz="1000" smtClean="0"/>
              <a:t>6</a:t>
            </a:r>
            <a:r>
              <a:rPr lang="zh-CN" altLang="en-US" sz="1000" smtClean="0"/>
              <a:t>人。也就是说，普通人与歌星麦当娜或英国女王伊丽莎白二世取得联系，其实只需要几个熟人而已。  </a:t>
            </a:r>
          </a:p>
          <a:p>
            <a:pPr>
              <a:lnSpc>
                <a:spcPct val="90000"/>
              </a:lnSpc>
            </a:pPr>
            <a:endParaRPr lang="zh-CN" altLang="en-US" sz="1000" smtClean="0"/>
          </a:p>
          <a:p>
            <a:pPr>
              <a:lnSpc>
                <a:spcPct val="90000"/>
              </a:lnSpc>
            </a:pPr>
            <a:r>
              <a:rPr lang="zh-CN" altLang="en-US" sz="1000" smtClean="0"/>
              <a:t>研究人员假定任何通过微软网络联系对方的两个人相识。他们选取</a:t>
            </a:r>
            <a:r>
              <a:rPr lang="en-US" altLang="zh-CN" sz="1000" smtClean="0"/>
              <a:t>2006</a:t>
            </a:r>
            <a:r>
              <a:rPr lang="zh-CN" altLang="en-US" sz="1000" smtClean="0"/>
              <a:t>年某月中所有使用微软网络的用户地址，计算得出，</a:t>
            </a:r>
            <a:r>
              <a:rPr lang="en-US" altLang="zh-CN" sz="1000" smtClean="0"/>
              <a:t>78</a:t>
            </a:r>
            <a:r>
              <a:rPr lang="zh-CN" altLang="en-US" sz="1000" smtClean="0"/>
              <a:t>％的用户可与另一用户通过</a:t>
            </a:r>
            <a:r>
              <a:rPr lang="en-US" altLang="zh-CN" sz="1000" smtClean="0"/>
              <a:t>6</a:t>
            </a:r>
            <a:r>
              <a:rPr lang="zh-CN" altLang="en-US" sz="1000" smtClean="0"/>
              <a:t>．</a:t>
            </a:r>
            <a:r>
              <a:rPr lang="en-US" altLang="zh-CN" sz="1000" smtClean="0"/>
              <a:t>6</a:t>
            </a:r>
            <a:r>
              <a:rPr lang="zh-CN" altLang="en-US" sz="1000" smtClean="0"/>
              <a:t>条信息相连。在这个月中，通过微软网络发送的即时信息共有</a:t>
            </a:r>
            <a:r>
              <a:rPr lang="en-US" altLang="zh-CN" sz="1000" smtClean="0"/>
              <a:t>300</a:t>
            </a:r>
            <a:r>
              <a:rPr lang="zh-CN" altLang="en-US" sz="1000" smtClean="0"/>
              <a:t>亿条。 </a:t>
            </a:r>
            <a:br>
              <a:rPr lang="zh-CN" altLang="en-US" sz="1000" smtClean="0"/>
            </a:br>
            <a:endParaRPr lang="zh-CN" altLang="en-US" sz="1000" smtClean="0"/>
          </a:p>
          <a:p>
            <a:pPr>
              <a:lnSpc>
                <a:spcPct val="90000"/>
              </a:lnSpc>
            </a:pPr>
            <a:r>
              <a:rPr lang="en-US" altLang="zh-CN" sz="1000" smtClean="0"/>
              <a:t>20</a:t>
            </a:r>
            <a:r>
              <a:rPr lang="zh-CN" altLang="en-US" sz="1000" smtClean="0"/>
              <a:t>世纪</a:t>
            </a:r>
            <a:r>
              <a:rPr lang="en-US" altLang="zh-CN" sz="1000" smtClean="0"/>
              <a:t>60</a:t>
            </a:r>
            <a:r>
              <a:rPr lang="zh-CN" altLang="en-US" sz="1000" smtClean="0"/>
              <a:t>年代，美国心理学家米尔格拉姆设计了一个连锁信件实验。米尔格拉姆把信随机发送给住在美国各城市的一部分居民，信中写有一个波士顿股票经纪人的名字，并要求每名收信人把这封信寄给自己认为是比较接近这名股票经纪人的朋友。这位朋友收到信后，再把信寄给他认为更接近这名股票经纪人的朋友。最终，大部分信件都寄到了这名股票经纪人手中，每封信平均经手</a:t>
            </a:r>
            <a:r>
              <a:rPr lang="en-US" altLang="zh-CN" sz="1000" smtClean="0"/>
              <a:t>6</a:t>
            </a:r>
            <a:r>
              <a:rPr lang="zh-CN" altLang="en-US" sz="1000" smtClean="0"/>
              <a:t>．</a:t>
            </a:r>
            <a:r>
              <a:rPr lang="en-US" altLang="zh-CN" sz="1000" smtClean="0"/>
              <a:t>2</a:t>
            </a:r>
            <a:r>
              <a:rPr lang="zh-CN" altLang="en-US" sz="1000" smtClean="0"/>
              <a:t>次到达。 </a:t>
            </a:r>
          </a:p>
          <a:p>
            <a:pPr>
              <a:lnSpc>
                <a:spcPct val="90000"/>
              </a:lnSpc>
            </a:pPr>
            <a:endParaRPr lang="zh-CN" altLang="en-US" sz="1000" smtClean="0"/>
          </a:p>
          <a:p>
            <a:pPr>
              <a:lnSpc>
                <a:spcPct val="90000"/>
              </a:lnSpc>
            </a:pPr>
            <a:endParaRPr lang="zh-CN" altLang="en-US" sz="1000" smtClean="0"/>
          </a:p>
        </p:txBody>
      </p:sp>
    </p:spTree>
    <p:extLst>
      <p:ext uri="{BB962C8B-B14F-4D97-AF65-F5344CB8AC3E}">
        <p14:creationId xmlns:p14="http://schemas.microsoft.com/office/powerpoint/2010/main" val="253959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简单回路</a:t>
            </a:r>
            <a:r>
              <a:rPr lang="en-US" altLang="zh-CN" smtClean="0"/>
              <a:t>,</a:t>
            </a:r>
            <a:r>
              <a:rPr lang="zh-CN" altLang="en-US" smtClean="0"/>
              <a:t>各条边都不同</a:t>
            </a:r>
            <a:r>
              <a:rPr lang="en-US" altLang="zh-CN" smtClean="0"/>
              <a:t>,</a:t>
            </a:r>
            <a:r>
              <a:rPr lang="zh-CN" altLang="en-US" smtClean="0"/>
              <a:t>但是节点可能重复</a:t>
            </a:r>
            <a:r>
              <a:rPr lang="en-US" altLang="zh-CN" smtClean="0"/>
              <a:t>.</a:t>
            </a:r>
            <a:r>
              <a:rPr lang="zh-CN" altLang="en-US" smtClean="0"/>
              <a:t>必然存在回路</a:t>
            </a:r>
            <a:r>
              <a:rPr lang="en-US" altLang="zh-CN" smtClean="0"/>
              <a:t>,</a:t>
            </a:r>
            <a:r>
              <a:rPr lang="zh-CN" altLang="en-US" smtClean="0"/>
              <a:t>删除重复的节点序列</a:t>
            </a:r>
            <a:r>
              <a:rPr lang="en-US" altLang="zh-CN" smtClean="0"/>
              <a:t>,</a:t>
            </a:r>
            <a:r>
              <a:rPr lang="zh-CN" altLang="en-US" smtClean="0"/>
              <a:t>可以得到初级回路</a:t>
            </a:r>
            <a:r>
              <a:rPr lang="en-US" altLang="zh-CN" smtClean="0"/>
              <a:t>.</a:t>
            </a:r>
            <a:endParaRPr lang="zh-CN" altLang="en-US" smtClean="0"/>
          </a:p>
        </p:txBody>
      </p:sp>
      <p:sp>
        <p:nvSpPr>
          <p:cNvPr id="624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DEFB00-7DAB-4146-8293-64645829CF4B}" type="slidenum">
              <a:rPr lang="zh-CN" altLang="en-US"/>
              <a:pPr fontAlgn="base">
                <a:spcBef>
                  <a:spcPct val="0"/>
                </a:spcBef>
                <a:spcAft>
                  <a:spcPct val="0"/>
                </a:spcAft>
                <a:defRPr/>
              </a:pPr>
              <a:t>40</a:t>
            </a:fld>
            <a:endParaRPr lang="en-US" altLang="zh-CN"/>
          </a:p>
        </p:txBody>
      </p:sp>
    </p:spTree>
    <p:extLst>
      <p:ext uri="{BB962C8B-B14F-4D97-AF65-F5344CB8AC3E}">
        <p14:creationId xmlns:p14="http://schemas.microsoft.com/office/powerpoint/2010/main" val="424266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dirty="0" smtClean="0"/>
              <a:t>上面的证明是有问题的。</a:t>
            </a:r>
          </a:p>
          <a:p>
            <a:endParaRPr lang="zh-CN" altLang="en-US" dirty="0" smtClean="0"/>
          </a:p>
          <a:p>
            <a:r>
              <a:rPr lang="zh-CN" altLang="en-US" dirty="0" smtClean="0"/>
              <a:t>若</a:t>
            </a:r>
            <a:r>
              <a:rPr lang="en-US" altLang="zh-CN" dirty="0" smtClean="0"/>
              <a:t>λ</a:t>
            </a:r>
            <a:r>
              <a:rPr lang="zh-CN" altLang="en-US" dirty="0" smtClean="0"/>
              <a:t>（</a:t>
            </a:r>
            <a:r>
              <a:rPr lang="en-US" altLang="zh-CN" dirty="0" smtClean="0"/>
              <a:t>G</a:t>
            </a:r>
            <a:r>
              <a:rPr lang="zh-CN" altLang="en-US" dirty="0" smtClean="0"/>
              <a:t>）</a:t>
            </a:r>
            <a:r>
              <a:rPr lang="en-US" altLang="zh-CN" dirty="0" smtClean="0"/>
              <a:t>=0</a:t>
            </a:r>
            <a:r>
              <a:rPr lang="zh-CN" altLang="en-US" dirty="0" smtClean="0"/>
              <a:t>，则</a:t>
            </a:r>
            <a:r>
              <a:rPr lang="en-US" altLang="zh-CN" dirty="0" smtClean="0"/>
              <a:t>κ</a:t>
            </a:r>
            <a:r>
              <a:rPr lang="zh-CN" altLang="en-US" dirty="0" smtClean="0"/>
              <a:t>（</a:t>
            </a:r>
            <a:r>
              <a:rPr lang="en-US" altLang="zh-CN" dirty="0" smtClean="0"/>
              <a:t>G</a:t>
            </a:r>
            <a:r>
              <a:rPr lang="zh-CN" altLang="en-US" dirty="0" smtClean="0"/>
              <a:t>）</a:t>
            </a:r>
            <a:r>
              <a:rPr lang="en-US" altLang="zh-CN" dirty="0" smtClean="0"/>
              <a:t>=0</a:t>
            </a:r>
            <a:r>
              <a:rPr lang="zh-CN" altLang="en-US" dirty="0" smtClean="0"/>
              <a:t>；</a:t>
            </a:r>
            <a:br>
              <a:rPr lang="zh-CN" altLang="en-US" dirty="0" smtClean="0"/>
            </a:br>
            <a:r>
              <a:rPr lang="zh-CN" altLang="en-US" dirty="0" smtClean="0"/>
              <a:t/>
            </a:r>
            <a:br>
              <a:rPr lang="zh-CN" altLang="en-US" dirty="0" smtClean="0"/>
            </a:br>
            <a:r>
              <a:rPr lang="zh-CN" altLang="en-US" dirty="0" smtClean="0"/>
              <a:t>若</a:t>
            </a:r>
            <a:r>
              <a:rPr lang="en-US" altLang="zh-CN" dirty="0" smtClean="0"/>
              <a:t>λ</a:t>
            </a:r>
            <a:r>
              <a:rPr lang="zh-CN" altLang="en-US" dirty="0" smtClean="0"/>
              <a:t>（</a:t>
            </a:r>
            <a:r>
              <a:rPr lang="en-US" altLang="zh-CN" dirty="0" smtClean="0"/>
              <a:t>G</a:t>
            </a:r>
            <a:r>
              <a:rPr lang="zh-CN" altLang="en-US" dirty="0" smtClean="0"/>
              <a:t>）</a:t>
            </a:r>
            <a:r>
              <a:rPr lang="en-US" altLang="zh-CN" dirty="0" smtClean="0"/>
              <a:t>=1</a:t>
            </a:r>
            <a:r>
              <a:rPr lang="zh-CN" altLang="en-US" dirty="0" smtClean="0"/>
              <a:t>，则</a:t>
            </a:r>
            <a:r>
              <a:rPr lang="en-US" altLang="zh-CN" dirty="0" smtClean="0"/>
              <a:t>κ</a:t>
            </a:r>
            <a:r>
              <a:rPr lang="zh-CN" altLang="en-US" dirty="0" smtClean="0"/>
              <a:t>（</a:t>
            </a:r>
            <a:r>
              <a:rPr lang="en-US" altLang="zh-CN" dirty="0" smtClean="0"/>
              <a:t>G</a:t>
            </a:r>
            <a:r>
              <a:rPr lang="zh-CN" altLang="en-US" dirty="0" smtClean="0"/>
              <a:t>）</a:t>
            </a:r>
            <a:r>
              <a:rPr lang="en-US" altLang="zh-CN" dirty="0" smtClean="0"/>
              <a:t>=1</a:t>
            </a:r>
            <a:r>
              <a:rPr lang="zh-CN" altLang="en-US" dirty="0" smtClean="0"/>
              <a:t>；</a:t>
            </a:r>
            <a:br>
              <a:rPr lang="zh-CN" altLang="en-US" dirty="0" smtClean="0"/>
            </a:br>
            <a:r>
              <a:rPr lang="zh-CN" altLang="en-US" dirty="0" smtClean="0"/>
              <a:t/>
            </a:r>
            <a:br>
              <a:rPr lang="zh-CN" altLang="en-US" dirty="0" smtClean="0"/>
            </a:br>
            <a:r>
              <a:rPr lang="zh-CN" altLang="en-US" dirty="0" smtClean="0"/>
              <a:t>若</a:t>
            </a:r>
            <a:r>
              <a:rPr lang="en-US" altLang="zh-CN" dirty="0" smtClean="0"/>
              <a:t>λ</a:t>
            </a:r>
            <a:r>
              <a:rPr lang="zh-CN" altLang="en-US" dirty="0" smtClean="0"/>
              <a:t>（</a:t>
            </a:r>
            <a:r>
              <a:rPr lang="en-US" altLang="zh-CN" dirty="0" smtClean="0"/>
              <a:t>G</a:t>
            </a:r>
            <a:r>
              <a:rPr lang="zh-CN" altLang="en-US" dirty="0" smtClean="0"/>
              <a:t>）≥</a:t>
            </a:r>
            <a:r>
              <a:rPr lang="en-US" altLang="zh-CN" dirty="0" smtClean="0"/>
              <a:t>m-1</a:t>
            </a:r>
            <a:r>
              <a:rPr lang="zh-CN" altLang="en-US" dirty="0" smtClean="0"/>
              <a:t>，因</a:t>
            </a:r>
            <a:r>
              <a:rPr lang="en-US" altLang="zh-CN" dirty="0" smtClean="0"/>
              <a:t>κ</a:t>
            </a:r>
            <a:r>
              <a:rPr lang="zh-CN" altLang="en-US" dirty="0" smtClean="0"/>
              <a:t>（</a:t>
            </a:r>
            <a:r>
              <a:rPr lang="en-US" altLang="zh-CN" dirty="0" smtClean="0"/>
              <a:t>G</a:t>
            </a:r>
            <a:r>
              <a:rPr lang="zh-CN" altLang="en-US" dirty="0" smtClean="0"/>
              <a:t>）≤</a:t>
            </a:r>
            <a:r>
              <a:rPr lang="en-US" altLang="zh-CN" dirty="0" smtClean="0"/>
              <a:t>m-1,</a:t>
            </a:r>
            <a:r>
              <a:rPr lang="zh-CN" altLang="en-US" dirty="0" smtClean="0"/>
              <a:t>所以</a:t>
            </a:r>
            <a:r>
              <a:rPr lang="en-US" altLang="zh-CN" dirty="0" smtClean="0"/>
              <a:t>κ</a:t>
            </a:r>
            <a:r>
              <a:rPr lang="zh-CN" altLang="en-US" dirty="0" smtClean="0"/>
              <a:t>（</a:t>
            </a:r>
            <a:r>
              <a:rPr lang="en-US" altLang="zh-CN" dirty="0" smtClean="0"/>
              <a:t>G</a:t>
            </a:r>
            <a:r>
              <a:rPr lang="zh-CN" altLang="en-US" dirty="0" smtClean="0"/>
              <a:t>）≤</a:t>
            </a:r>
            <a:r>
              <a:rPr lang="en-US" altLang="zh-CN" dirty="0" smtClean="0"/>
              <a:t>λ</a:t>
            </a:r>
            <a:r>
              <a:rPr lang="zh-CN" altLang="en-US" dirty="0" smtClean="0"/>
              <a:t>（</a:t>
            </a:r>
            <a:r>
              <a:rPr lang="en-US" altLang="zh-CN" dirty="0" smtClean="0"/>
              <a:t>G</a:t>
            </a:r>
            <a:r>
              <a:rPr lang="zh-CN" altLang="en-US" dirty="0" smtClean="0"/>
              <a:t>）；</a:t>
            </a:r>
            <a:br>
              <a:rPr lang="zh-CN" altLang="en-US" dirty="0" smtClean="0"/>
            </a:br>
            <a:r>
              <a:rPr lang="zh-CN" altLang="en-US" dirty="0" smtClean="0"/>
              <a:t/>
            </a:r>
            <a:br>
              <a:rPr lang="zh-CN" altLang="en-US" dirty="0" smtClean="0"/>
            </a:br>
            <a:r>
              <a:rPr lang="zh-CN" altLang="en-US" dirty="0" smtClean="0"/>
              <a:t>若</a:t>
            </a:r>
            <a:r>
              <a:rPr lang="en-US" altLang="zh-CN" dirty="0" smtClean="0"/>
              <a:t>λ</a:t>
            </a:r>
            <a:r>
              <a:rPr lang="zh-CN" altLang="en-US" dirty="0" smtClean="0"/>
              <a:t>（</a:t>
            </a:r>
            <a:r>
              <a:rPr lang="en-US" altLang="zh-CN" dirty="0" smtClean="0"/>
              <a:t>G</a:t>
            </a:r>
            <a:r>
              <a:rPr lang="zh-CN" altLang="en-US" dirty="0" smtClean="0"/>
              <a:t>）</a:t>
            </a:r>
            <a:r>
              <a:rPr lang="en-US" altLang="zh-CN" dirty="0" smtClean="0"/>
              <a:t>=λ</a:t>
            </a:r>
            <a:r>
              <a:rPr lang="zh-CN" altLang="en-US" dirty="0" smtClean="0"/>
              <a:t>且</a:t>
            </a:r>
            <a:r>
              <a:rPr lang="en-US" altLang="zh-CN" dirty="0" smtClean="0"/>
              <a:t>1&lt;λ&lt;m-1, </a:t>
            </a:r>
            <a:r>
              <a:rPr lang="zh-CN" altLang="en-US" dirty="0" smtClean="0"/>
              <a:t>不防设</a:t>
            </a:r>
            <a:r>
              <a:rPr lang="en-US" altLang="zh-CN" dirty="0" smtClean="0"/>
              <a:t>{e1,e2</a:t>
            </a:r>
            <a:r>
              <a:rPr lang="zh-CN" altLang="en-US" dirty="0" smtClean="0"/>
              <a:t>，</a:t>
            </a:r>
            <a:r>
              <a:rPr lang="en-US" altLang="zh-CN" dirty="0" smtClean="0"/>
              <a:t>…</a:t>
            </a:r>
            <a:r>
              <a:rPr lang="zh-CN" altLang="en-US" dirty="0" smtClean="0"/>
              <a:t>，</a:t>
            </a:r>
            <a:r>
              <a:rPr lang="en-US" altLang="zh-CN" dirty="0" err="1" smtClean="0"/>
              <a:t>eλ</a:t>
            </a:r>
            <a:r>
              <a:rPr lang="en-US" altLang="zh-CN" dirty="0" smtClean="0"/>
              <a:t>}</a:t>
            </a:r>
            <a:r>
              <a:rPr lang="zh-CN" altLang="en-US" dirty="0" smtClean="0"/>
              <a:t>是</a:t>
            </a:r>
            <a:r>
              <a:rPr lang="en-US" altLang="zh-CN" dirty="0" smtClean="0"/>
              <a:t>G</a:t>
            </a:r>
            <a:r>
              <a:rPr lang="zh-CN" altLang="en-US" dirty="0" smtClean="0"/>
              <a:t>中具最小边割集。这时</a:t>
            </a:r>
            <a:r>
              <a:rPr lang="en-US" altLang="zh-CN" dirty="0" smtClean="0"/>
              <a:t>G-{e2</a:t>
            </a:r>
            <a:r>
              <a:rPr lang="zh-CN" altLang="en-US" dirty="0" smtClean="0"/>
              <a:t>，</a:t>
            </a:r>
            <a:r>
              <a:rPr lang="en-US" altLang="zh-CN" dirty="0" smtClean="0"/>
              <a:t>…1</a:t>
            </a:r>
            <a:r>
              <a:rPr lang="zh-CN" altLang="en-US" dirty="0" smtClean="0"/>
              <a:t>的两个端点为</a:t>
            </a:r>
            <a:r>
              <a:rPr lang="en-US" altLang="zh-CN" dirty="0" smtClean="0"/>
              <a:t>u</a:t>
            </a:r>
            <a:r>
              <a:rPr lang="zh-CN" altLang="en-US" dirty="0" smtClean="0"/>
              <a:t>和</a:t>
            </a:r>
            <a:r>
              <a:rPr lang="en-US" altLang="zh-CN" dirty="0" smtClean="0"/>
              <a:t>v</a:t>
            </a:r>
            <a:r>
              <a:rPr lang="zh-CN" altLang="en-US" dirty="0" smtClean="0"/>
              <a:t>，在</a:t>
            </a:r>
            <a:r>
              <a:rPr lang="en-US" altLang="zh-CN" dirty="0" smtClean="0"/>
              <a:t>e2,e3….</a:t>
            </a:r>
            <a:r>
              <a:rPr lang="zh-CN" altLang="en-US" dirty="0" smtClean="0"/>
              <a:t>，</a:t>
            </a:r>
            <a:r>
              <a:rPr lang="en-US" altLang="zh-CN" dirty="0" err="1" smtClean="0"/>
              <a:t>eλ</a:t>
            </a:r>
            <a:r>
              <a:rPr lang="en-US" altLang="zh-CN" dirty="0" smtClean="0"/>
              <a:t>}</a:t>
            </a:r>
            <a:r>
              <a:rPr lang="zh-CN" altLang="en-US" dirty="0" smtClean="0"/>
              <a:t>是连通图且</a:t>
            </a:r>
            <a:r>
              <a:rPr lang="en-US" altLang="zh-CN" dirty="0" smtClean="0"/>
              <a:t>e1</a:t>
            </a:r>
            <a:r>
              <a:rPr lang="zh-CN" altLang="en-US" dirty="0" smtClean="0"/>
              <a:t>是它的一条割边。记</a:t>
            </a:r>
            <a:r>
              <a:rPr lang="en-US" altLang="zh-CN" dirty="0" smtClean="0"/>
              <a:t>e11</a:t>
            </a:r>
            <a:r>
              <a:rPr lang="zh-CN" altLang="en-US" dirty="0" smtClean="0"/>
              <a:t>。当</a:t>
            </a:r>
            <a:r>
              <a:rPr lang="en-US" altLang="zh-CN" dirty="0" smtClean="0"/>
              <a:t>G-V1eλ</a:t>
            </a:r>
            <a:r>
              <a:rPr lang="zh-CN" altLang="en-US" dirty="0" smtClean="0"/>
              <a:t>上各取一个不同于</a:t>
            </a:r>
            <a:r>
              <a:rPr lang="en-US" altLang="zh-CN" dirty="0" smtClean="0"/>
              <a:t>u</a:t>
            </a:r>
            <a:r>
              <a:rPr lang="zh-CN" altLang="en-US" dirty="0" smtClean="0"/>
              <a:t>和</a:t>
            </a:r>
            <a:r>
              <a:rPr lang="en-US" altLang="zh-CN" dirty="0" smtClean="0"/>
              <a:t>v</a:t>
            </a:r>
            <a:r>
              <a:rPr lang="zh-CN" altLang="en-US" dirty="0" smtClean="0"/>
              <a:t>的端点（重复不计），这样最多选取</a:t>
            </a:r>
            <a:r>
              <a:rPr lang="en-US" altLang="zh-CN" dirty="0" smtClean="0"/>
              <a:t>λ-1</a:t>
            </a:r>
            <a:r>
              <a:rPr lang="zh-CN" altLang="en-US" dirty="0" smtClean="0"/>
              <a:t>个顶点，记它们构成的子集为</a:t>
            </a:r>
            <a:r>
              <a:rPr lang="en-US" altLang="zh-CN" dirty="0" smtClean="0"/>
              <a:t>V</a:t>
            </a:r>
            <a:r>
              <a:rPr lang="zh-CN" altLang="en-US" dirty="0" smtClean="0"/>
              <a:t>不连通时，</a:t>
            </a:r>
            <a:r>
              <a:rPr lang="en-US" altLang="zh-CN" dirty="0" smtClean="0"/>
              <a:t>κ</a:t>
            </a:r>
            <a:r>
              <a:rPr lang="zh-CN" altLang="en-US" dirty="0" smtClean="0"/>
              <a:t>（</a:t>
            </a:r>
            <a:r>
              <a:rPr lang="en-US" altLang="zh-CN" dirty="0" smtClean="0"/>
              <a:t>G</a:t>
            </a:r>
            <a:r>
              <a:rPr lang="zh-CN" altLang="en-US" dirty="0" smtClean="0"/>
              <a:t>）≤</a:t>
            </a:r>
            <a:r>
              <a:rPr lang="en-US" altLang="zh-CN" dirty="0" smtClean="0"/>
              <a:t>|V1|≤λ-1&lt;λ</a:t>
            </a:r>
            <a:r>
              <a:rPr lang="zh-CN" altLang="en-US" dirty="0" smtClean="0"/>
              <a:t>（</a:t>
            </a:r>
            <a:r>
              <a:rPr lang="en-US" altLang="zh-CN" dirty="0" smtClean="0"/>
              <a:t>G</a:t>
            </a:r>
            <a:r>
              <a:rPr lang="zh-CN" altLang="en-US" dirty="0" smtClean="0"/>
              <a:t>）</a:t>
            </a:r>
            <a:r>
              <a:rPr lang="en-US" altLang="zh-CN" dirty="0" smtClean="0"/>
              <a:t>;</a:t>
            </a:r>
            <a:r>
              <a:rPr lang="zh-CN" altLang="en-US" dirty="0" smtClean="0"/>
              <a:t>当</a:t>
            </a:r>
            <a:r>
              <a:rPr lang="en-US" altLang="zh-CN" dirty="0" smtClean="0"/>
              <a:t>G-V1</a:t>
            </a:r>
            <a:r>
              <a:rPr lang="zh-CN" altLang="en-US" dirty="0" smtClean="0"/>
              <a:t>连通时，</a:t>
            </a:r>
            <a:r>
              <a:rPr lang="en-US" altLang="zh-CN" dirty="0" smtClean="0"/>
              <a:t>e1</a:t>
            </a:r>
            <a:r>
              <a:rPr lang="zh-CN" altLang="en-US" dirty="0" smtClean="0"/>
              <a:t>是</a:t>
            </a:r>
            <a:r>
              <a:rPr lang="en-US" altLang="zh-CN" dirty="0" smtClean="0"/>
              <a:t>G-V1</a:t>
            </a:r>
            <a:r>
              <a:rPr lang="zh-CN" altLang="en-US" dirty="0" smtClean="0"/>
              <a:t>的一条割边且</a:t>
            </a:r>
            <a:r>
              <a:rPr lang="en-US" altLang="zh-CN" dirty="0" smtClean="0"/>
              <a:t>G-V1</a:t>
            </a:r>
            <a:r>
              <a:rPr lang="zh-CN" altLang="en-US" dirty="0" smtClean="0"/>
              <a:t>中至少有</a:t>
            </a:r>
            <a:r>
              <a:rPr lang="en-US" altLang="zh-CN" dirty="0" smtClean="0"/>
              <a:t>3</a:t>
            </a:r>
            <a:r>
              <a:rPr lang="zh-CN" altLang="en-US" dirty="0" smtClean="0"/>
              <a:t>个顶点，因而</a:t>
            </a:r>
            <a:r>
              <a:rPr lang="en-US" altLang="zh-CN" dirty="0" smtClean="0"/>
              <a:t>e</a:t>
            </a:r>
            <a:r>
              <a:rPr lang="zh-CN" altLang="en-US" dirty="0" smtClean="0"/>
              <a:t>的至少一个端点是</a:t>
            </a:r>
            <a:r>
              <a:rPr lang="en-US" altLang="zh-CN" dirty="0" smtClean="0"/>
              <a:t>G-V1</a:t>
            </a:r>
            <a:r>
              <a:rPr lang="zh-CN" altLang="en-US" dirty="0" smtClean="0"/>
              <a:t>的割点，将这个点增加到</a:t>
            </a:r>
            <a:r>
              <a:rPr lang="en-US" altLang="zh-CN" dirty="0" smtClean="0"/>
              <a:t>E1</a:t>
            </a:r>
            <a:r>
              <a:rPr lang="zh-CN" altLang="en-US" dirty="0" smtClean="0"/>
              <a:t>中得到</a:t>
            </a:r>
            <a:r>
              <a:rPr lang="en-US" altLang="zh-CN" dirty="0" smtClean="0"/>
              <a:t>E2</a:t>
            </a:r>
            <a:r>
              <a:rPr lang="zh-CN" altLang="en-US" dirty="0" smtClean="0"/>
              <a:t>，于是</a:t>
            </a:r>
            <a:r>
              <a:rPr lang="en-US" altLang="zh-CN" dirty="0" smtClean="0"/>
              <a:t>G-E2</a:t>
            </a:r>
            <a:r>
              <a:rPr lang="zh-CN" altLang="en-US" dirty="0" smtClean="0"/>
              <a:t>不连通。所以</a:t>
            </a:r>
            <a:r>
              <a:rPr lang="en-US" altLang="zh-CN" dirty="0" smtClean="0"/>
              <a:t>κ</a:t>
            </a:r>
            <a:r>
              <a:rPr lang="zh-CN" altLang="en-US" dirty="0" smtClean="0"/>
              <a:t>（</a:t>
            </a:r>
            <a:r>
              <a:rPr lang="en-US" altLang="zh-CN" dirty="0" smtClean="0"/>
              <a:t>G</a:t>
            </a:r>
            <a:r>
              <a:rPr lang="zh-CN" altLang="en-US" dirty="0" smtClean="0"/>
              <a:t>）≤</a:t>
            </a:r>
            <a:r>
              <a:rPr lang="en-US" altLang="zh-CN" dirty="0" smtClean="0"/>
              <a:t>|E2|≤λ=λ</a:t>
            </a:r>
            <a:r>
              <a:rPr lang="zh-CN" altLang="en-US" dirty="0" smtClean="0"/>
              <a:t>（</a:t>
            </a:r>
            <a:r>
              <a:rPr lang="en-US" altLang="zh-CN" dirty="0" smtClean="0"/>
              <a:t>G</a:t>
            </a:r>
            <a:r>
              <a:rPr lang="zh-CN" altLang="en-US" dirty="0" smtClean="0"/>
              <a:t>）。</a:t>
            </a:r>
            <a:br>
              <a:rPr lang="zh-CN" altLang="en-US" dirty="0" smtClean="0"/>
            </a:br>
            <a:r>
              <a:rPr lang="zh-CN" altLang="en-US" dirty="0" smtClean="0"/>
              <a:t/>
            </a:r>
            <a:br>
              <a:rPr lang="zh-CN" altLang="en-US" dirty="0" smtClean="0"/>
            </a:br>
            <a:r>
              <a:rPr lang="zh-CN" altLang="en-US" dirty="0" smtClean="0"/>
              <a:t>这个证明表明：当</a:t>
            </a:r>
            <a:r>
              <a:rPr lang="en-US" altLang="zh-CN" dirty="0" smtClean="0"/>
              <a:t>1&lt;λ</a:t>
            </a:r>
            <a:r>
              <a:rPr lang="zh-CN" altLang="en-US" dirty="0" smtClean="0"/>
              <a:t>（</a:t>
            </a:r>
            <a:r>
              <a:rPr lang="en-US" altLang="zh-CN" dirty="0" smtClean="0"/>
              <a:t>G</a:t>
            </a:r>
            <a:r>
              <a:rPr lang="zh-CN" altLang="en-US" dirty="0" smtClean="0"/>
              <a:t>）</a:t>
            </a:r>
            <a:r>
              <a:rPr lang="en-US" altLang="zh-CN" dirty="0" smtClean="0"/>
              <a:t>=λ&lt;m-1</a:t>
            </a:r>
            <a:r>
              <a:rPr lang="zh-CN" altLang="en-US" dirty="0" smtClean="0"/>
              <a:t>时，在边割集</a:t>
            </a:r>
            <a:r>
              <a:rPr lang="en-US" altLang="zh-CN" dirty="0" smtClean="0"/>
              <a:t>{e1,e2</a:t>
            </a:r>
            <a:r>
              <a:rPr lang="zh-CN" altLang="en-US" dirty="0" smtClean="0"/>
              <a:t>，</a:t>
            </a:r>
            <a:r>
              <a:rPr lang="en-US" altLang="zh-CN" dirty="0" smtClean="0"/>
              <a:t>…</a:t>
            </a:r>
            <a:r>
              <a:rPr lang="zh-CN" altLang="en-US" dirty="0" smtClean="0"/>
              <a:t>，</a:t>
            </a:r>
            <a:r>
              <a:rPr lang="en-US" altLang="zh-CN" dirty="0" err="1" smtClean="0"/>
              <a:t>eλ</a:t>
            </a:r>
            <a:r>
              <a:rPr lang="en-US" altLang="zh-CN" dirty="0" smtClean="0"/>
              <a:t>}</a:t>
            </a:r>
            <a:r>
              <a:rPr lang="zh-CN" altLang="en-US" dirty="0" smtClean="0"/>
              <a:t>中有一种选法，使得在</a:t>
            </a:r>
            <a:r>
              <a:rPr lang="en-US" altLang="zh-CN" dirty="0" smtClean="0"/>
              <a:t>e1,e2</a:t>
            </a:r>
            <a:r>
              <a:rPr lang="zh-CN" altLang="en-US" dirty="0" smtClean="0"/>
              <a:t>，</a:t>
            </a:r>
            <a:r>
              <a:rPr lang="en-US" altLang="zh-CN" dirty="0" smtClean="0"/>
              <a:t>…</a:t>
            </a:r>
            <a:r>
              <a:rPr lang="zh-CN" altLang="en-US" dirty="0" smtClean="0"/>
              <a:t>，</a:t>
            </a:r>
            <a:r>
              <a:rPr lang="en-US" altLang="zh-CN" dirty="0" err="1" smtClean="0"/>
              <a:t>eλ</a:t>
            </a:r>
            <a:r>
              <a:rPr lang="zh-CN" altLang="en-US" dirty="0" smtClean="0"/>
              <a:t>的每一条边上最多选取一个端点而得到</a:t>
            </a:r>
            <a:r>
              <a:rPr lang="en-US" altLang="zh-CN" dirty="0" smtClean="0"/>
              <a:t>G</a:t>
            </a:r>
            <a:r>
              <a:rPr lang="zh-CN" altLang="en-US" dirty="0" smtClean="0"/>
              <a:t>的一个点割集。</a:t>
            </a:r>
            <a:br>
              <a:rPr lang="zh-CN" altLang="en-US" dirty="0" smtClean="0"/>
            </a:br>
            <a:endParaRPr lang="zh-CN" altLang="en-US" dirty="0" smtClean="0"/>
          </a:p>
          <a:p>
            <a:endParaRPr lang="zh-CN" altLang="en-US" dirty="0" smtClean="0"/>
          </a:p>
        </p:txBody>
      </p:sp>
    </p:spTree>
    <p:extLst>
      <p:ext uri="{BB962C8B-B14F-4D97-AF65-F5344CB8AC3E}">
        <p14:creationId xmlns:p14="http://schemas.microsoft.com/office/powerpoint/2010/main" val="375062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二分图的匹配问题</a:t>
            </a:r>
          </a:p>
        </p:txBody>
      </p:sp>
    </p:spTree>
    <p:extLst>
      <p:ext uri="{BB962C8B-B14F-4D97-AF65-F5344CB8AC3E}">
        <p14:creationId xmlns:p14="http://schemas.microsoft.com/office/powerpoint/2010/main" val="152855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88A57A-ECA9-4F57-A9DB-656768D8FBB2}" type="slidenum">
              <a:rPr kumimoji="1" lang="zh-CN" altLang="en-US" sz="1200">
                <a:latin typeface="Times New Roman" pitchFamily="18" charset="0"/>
              </a:rPr>
              <a:pPr algn="r"/>
              <a:t>57</a:t>
            </a:fld>
            <a:endParaRPr kumimoji="1" lang="en-US" altLang="zh-CN" sz="1200">
              <a:latin typeface="Times New Roman" pitchFamily="18"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78993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7C1C0EF-A9C7-4F7D-8726-08269409231E}" type="slidenum">
              <a:rPr kumimoji="1" lang="zh-CN" altLang="en-US" sz="1200">
                <a:latin typeface="Times New Roman" pitchFamily="18" charset="0"/>
              </a:rPr>
              <a:pPr algn="r"/>
              <a:t>58</a:t>
            </a:fld>
            <a:endParaRPr kumimoji="1" lang="en-US" altLang="zh-CN" sz="1200">
              <a:latin typeface="Times New Roman" pitchFamily="18"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p14="http://schemas.microsoft.com/office/powerpoint/2010/main" val="238683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69FC4CB-6FE4-4867-A296-31A24D2EB537}" type="datetimeFigureOut">
              <a:rPr lang="zh-CN" altLang="en-US"/>
              <a:pPr>
                <a:defRPr/>
              </a:pPr>
              <a:t>2016/11/23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DA34B1-5396-4332-BCEE-3019D6EACF19}" type="slidenum">
              <a:rPr lang="zh-CN" altLang="en-US"/>
              <a:pPr>
                <a:defRPr/>
              </a:pPr>
              <a:t>‹#›</a:t>
            </a:fld>
            <a:endParaRPr lang="zh-CN"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AC62298-FF34-439C-80B0-A4D9B116C717}" type="datetimeFigureOut">
              <a:rPr lang="zh-CN" altLang="en-US"/>
              <a:pPr>
                <a:defRPr/>
              </a:pPr>
              <a:t>2016/11/23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1E6868-4553-4676-90F2-4C404ADC0DDC}" type="slidenum">
              <a:rPr lang="zh-CN" altLang="en-US"/>
              <a:pPr>
                <a:defRPr/>
              </a:pPr>
              <a:t>‹#›</a:t>
            </a:fld>
            <a:endParaRPr lang="zh-CN"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C00CCA5-A0C1-4DFC-B713-482C6E8FE995}" type="datetimeFigureOut">
              <a:rPr lang="zh-CN" altLang="en-US"/>
              <a:pPr>
                <a:defRPr/>
              </a:pPr>
              <a:t>2016/11/23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A3B7F3-A510-4E36-8851-F12B233140A6}" type="slidenum">
              <a:rPr lang="zh-CN" altLang="en-US"/>
              <a:pPr>
                <a:defRPr/>
              </a:pPr>
              <a:t>‹#›</a:t>
            </a:fld>
            <a:endParaRPr lang="zh-CN" alt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217430A-29A5-4B26-832E-22585251730C}" type="datetimeFigureOut">
              <a:rPr lang="zh-CN" altLang="en-US"/>
              <a:pPr>
                <a:defRPr/>
              </a:pPr>
              <a:t>2016/11/23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CCCF14D-38B4-478A-BDCA-A1AD6FFB72D4}" type="slidenum">
              <a:rPr lang="zh-CN" altLang="en-US"/>
              <a:pPr>
                <a:defRPr/>
              </a:pPr>
              <a:t>‹#›</a:t>
            </a:fld>
            <a:endParaRPr lang="zh-CN" alt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1BBB37F-4F80-4F00-A352-BEE742CEDDF5}" type="datetimeFigureOut">
              <a:rPr lang="zh-CN" altLang="en-US"/>
              <a:pPr>
                <a:defRPr/>
              </a:pPr>
              <a:t>2016/11/23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68D42F-AA70-4DC9-9C28-88EA7A3CEB28}" type="slidenum">
              <a:rPr lang="zh-CN" altLang="en-US"/>
              <a:pPr>
                <a:defRPr/>
              </a:pPr>
              <a:t>‹#›</a:t>
            </a:fld>
            <a:endParaRPr lang="zh-CN" alt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C8759BB-EDA6-4CF9-8503-DC9BB3F1E476}" type="datetimeFigureOut">
              <a:rPr lang="zh-CN" altLang="en-US"/>
              <a:pPr>
                <a:defRPr/>
              </a:pPr>
              <a:t>2016/11/23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41D4202-F294-4340-AC68-265FBA5DF93B}" type="slidenum">
              <a:rPr lang="zh-CN" altLang="en-US"/>
              <a:pPr>
                <a:defRPr/>
              </a:pPr>
              <a:t>‹#›</a:t>
            </a:fld>
            <a:endParaRPr lang="zh-CN"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AF3F995-76DE-4064-A6B3-2DCA740DB201}" type="datetimeFigureOut">
              <a:rPr lang="zh-CN" altLang="en-US"/>
              <a:pPr>
                <a:defRPr/>
              </a:pPr>
              <a:t>2016/11/23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8701CF6-D787-4DD9-ADDE-369FB22E7F92}" type="slidenum">
              <a:rPr lang="zh-CN" altLang="en-US"/>
              <a:pPr>
                <a:defRPr/>
              </a:pPr>
              <a:t>‹#›</a:t>
            </a:fld>
            <a:endParaRPr lang="zh-CN" alt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0F2E515-913D-4552-BA49-86D2F583792C}" type="datetimeFigureOut">
              <a:rPr lang="zh-CN" altLang="en-US"/>
              <a:pPr>
                <a:defRPr/>
              </a:pPr>
              <a:t>2016/11/23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61017CA-F64D-44EA-8381-506C471FA051}" type="slidenum">
              <a:rPr lang="zh-CN" altLang="en-US"/>
              <a:pPr>
                <a:defRPr/>
              </a:pPr>
              <a:t>‹#›</a:t>
            </a:fld>
            <a:endParaRPr lang="zh-CN"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22F4D18-C7A3-4141-81F6-5665D8741002}" type="datetimeFigureOut">
              <a:rPr lang="zh-CN" altLang="en-US"/>
              <a:pPr>
                <a:defRPr/>
              </a:pPr>
              <a:t>2016/11/23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65B7E2F-7942-4542-A670-F78136F7B856}" type="slidenum">
              <a:rPr lang="zh-CN" altLang="en-US"/>
              <a:pPr>
                <a:defRPr/>
              </a:pPr>
              <a:t>‹#›</a:t>
            </a:fld>
            <a:endParaRPr lang="zh-CN"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5C651F-321C-4914-829F-0F8A10FF4973}" type="datetimeFigureOut">
              <a:rPr lang="zh-CN" altLang="en-US"/>
              <a:pPr>
                <a:defRPr/>
              </a:pPr>
              <a:t>2016/11/23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3A8178-F510-4076-A96E-FCB238CAF34D}" type="slidenum">
              <a:rPr lang="zh-CN" altLang="en-US"/>
              <a:pPr>
                <a:defRPr/>
              </a:pPr>
              <a:t>‹#›</a:t>
            </a:fld>
            <a:endParaRPr lang="zh-CN"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FC1D6D0-0C4D-443D-8EEB-8E5661396D2A}" type="datetimeFigureOut">
              <a:rPr lang="zh-CN" altLang="en-US"/>
              <a:pPr>
                <a:defRPr/>
              </a:pPr>
              <a:t>2016/11/23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13F91AB-D898-4A1E-BAE3-1FAA5AB68714}" type="slidenum">
              <a:rPr lang="zh-CN" altLang="en-US"/>
              <a:pPr>
                <a:defRPr/>
              </a:pPr>
              <a:t>‹#›</a:t>
            </a:fld>
            <a:endParaRPr lang="zh-CN"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457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CF10DD5-EDC4-4D85-AEF8-502DC2FF69AD}" type="datetimeFigureOut">
              <a:rPr lang="zh-CN" altLang="en-US"/>
              <a:pPr>
                <a:defRPr/>
              </a:pPr>
              <a:t>2016/11/23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2FACF0B-9328-4C3E-854B-B79756FA2F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2.jpeg"/><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9.wmf"/><Relationship Id="rId4" Type="http://schemas.openxmlformats.org/officeDocument/2006/relationships/oleObject" Target="../embeddings/oleObject7.bin"/><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2.jpeg"/><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 Id="rId9"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0.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w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hyperlink" Target="http://image.baidu.com/i?ct=503316480&amp;z=0&amp;tn=baiduimagedetail&amp;word=%C5%B7%C0%AD&amp;in=23274&amp;cl=2&amp;lm=-1&amp;pn=27&amp;rn=1&amp;di=27614103633&amp;ln=2000&amp;fr=&amp;fmq=&amp;ic=&amp;s=0&amp;se=&amp;sme=0&amp;tab=&amp;width=&amp;height=&amp;face=&amp;is=&amp;istype=2"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png"/><Relationship Id="rId3" Type="http://schemas.openxmlformats.org/officeDocument/2006/relationships/image" Target="../media/image34.png"/><Relationship Id="rId7" Type="http://schemas.openxmlformats.org/officeDocument/2006/relationships/hyperlink" Target="http://en.wikipedia.org/wiki/File:Petersen_Julius.jpg" TargetMode="External"/><Relationship Id="rId12" Type="http://schemas.openxmlformats.org/officeDocument/2006/relationships/image" Target="../media/image4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image.baidu.com/i?ct=503316480&amp;z=&amp;tn=baiduimagedetail&amp;word=%D2%BA%CC%AC%BD%F0%CA%F4%C8%CB&amp;in=1827&amp;cl=2&amp;lm=-1&amp;pn=35&amp;rn=1&amp;di=30477103500&amp;ln=2000&amp;fr=&amp;fmq=&amp;ic=0&amp;s=0&amp;se=1&amp;sme=0&amp;tab=&amp;width=&amp;height=&amp;face=0&amp;is=&amp;istype=2" TargetMode="External"/><Relationship Id="rId5" Type="http://schemas.openxmlformats.org/officeDocument/2006/relationships/hyperlink" Target="http://en.wikipedia.org/wiki/File:PetersenBarveniHran.svg" TargetMode="External"/><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47.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5.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hyperlink" Target="http://image.baidu.com/i?ct=503316480&amp;z=&amp;tn=baiduimagedetail&amp;word=%D0%A1%B9%B7&amp;in=13931&amp;cl=2&amp;lm=-1&amp;pn=2&amp;rn=1&amp;di=28757017695&amp;ln=2000&amp;fr=&amp;fmq=&amp;ic=0&amp;s=0&amp;se=1&amp;sme=0&amp;tab=&amp;width=&amp;height=&amp;face=0&amp;is=&amp;istype=2"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63.wmf"/><Relationship Id="rId3" Type="http://schemas.openxmlformats.org/officeDocument/2006/relationships/image" Target="../media/image12.jpeg"/><Relationship Id="rId7" Type="http://schemas.openxmlformats.org/officeDocument/2006/relationships/image" Target="../media/image60.wmf"/><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61.wmf"/><Relationship Id="rId14" Type="http://schemas.openxmlformats.org/officeDocument/2006/relationships/hyperlink" Target="http://image.baidu.com/i?ct=503316480&amp;z=&amp;tn=baiduimagedetail&amp;word=%BA%FA%BD%F5%CC%CE&amp;in=19998&amp;cl=2&amp;lm=-1&amp;pn=18&amp;rn=1&amp;di=1231585230&amp;ln=2000&amp;fr=&amp;fmq=&amp;ic=0&amp;s=0&amp;se=1&amp;sme=0&amp;tab=&amp;width=&amp;height=&amp;face=0&amp;is=&amp;istype=2"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4.wmf"/><Relationship Id="rId3" Type="http://schemas.openxmlformats.org/officeDocument/2006/relationships/image" Target="../media/image64.png"/><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notesSlide" Target="../notesSlides/notesSlide4.xml"/><Relationship Id="rId16" Type="http://schemas.openxmlformats.org/officeDocument/2006/relationships/image" Target="../media/image77.wmf"/><Relationship Id="rId1" Type="http://schemas.openxmlformats.org/officeDocument/2006/relationships/slideLayout" Target="../slideLayouts/slideLayout7.xml"/><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5" Type="http://schemas.openxmlformats.org/officeDocument/2006/relationships/image" Target="../media/image76.png"/><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 Id="rId14" Type="http://schemas.openxmlformats.org/officeDocument/2006/relationships/image" Target="../media/image75.w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image.baidu.com/i?ct=503316480&amp;z=&amp;tn=baiduimagedetail&amp;word=%C3%C0%BE%FC+%B5%A5%B1%F8&amp;in=18139&amp;cl=2&amp;lm=-1&amp;pn=16&amp;rn=1&amp;di=15167774160&amp;ln=2000&amp;fr=&amp;fmq=&amp;ic=0&amp;s=0&amp;se=1&amp;sme=0&amp;tab=&amp;width=&amp;height=&amp;face=0&amp;is=&amp;istype=2"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emf"/><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hyperlink" Target="http://image.baidu.com/i?ct=503316480&amp;z=&amp;tn=baiduimagedetail&amp;word=%D0%A1%CD%B5+%BF%A8%CD%A8&amp;in=26578&amp;cl=2&amp;lm=-1&amp;pn=11&amp;rn=1&amp;di=7889432685&amp;ln=2000&amp;fr=&amp;fmq=&amp;ic=0&amp;s=0&amp;se=1&amp;sme=0&amp;tab=&amp;width=&amp;height=&amp;face=0&amp;is=&amp;istype=2"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jpeg"/></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6.xml"/><Relationship Id="rId7" Type="http://schemas.openxmlformats.org/officeDocument/2006/relationships/image" Target="../media/image96.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12.jpeg"/><Relationship Id="rId9" Type="http://schemas.openxmlformats.org/officeDocument/2006/relationships/image" Target="../media/image9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hyperlink" Target="http://image.baidu.com/i?ct=503316480&amp;z=&amp;tn=baiduimagedetail&amp;word=%D4%A4%BE%AF%BB%FA&amp;in=20951&amp;cl=2&amp;lm=-1&amp;pn=0&amp;rn=1&amp;di=52030820955&amp;ln=2000&amp;fr=&amp;fmq=&amp;ic=0&amp;s=0&amp;se=1&amp;sme=0&amp;tab=&amp;width=&amp;height=&amp;face=0&amp;is=&amp;istype=2" TargetMode="External"/><Relationship Id="rId7" Type="http://schemas.openxmlformats.org/officeDocument/2006/relationships/image" Target="../media/image10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jpeg"/></Relationships>
</file>

<file path=ppt/slides/_rels/slide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11.wmf"/><Relationship Id="rId5" Type="http://schemas.openxmlformats.org/officeDocument/2006/relationships/oleObject" Target="../embeddings/oleObject24.bin"/><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3.jpeg"/><Relationship Id="rId7" Type="http://schemas.openxmlformats.org/officeDocument/2006/relationships/image" Target="../media/image117.gif"/><Relationship Id="rId2" Type="http://schemas.openxmlformats.org/officeDocument/2006/relationships/image" Target="../media/image112.jpe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jpeg"/><Relationship Id="rId4" Type="http://schemas.openxmlformats.org/officeDocument/2006/relationships/image" Target="../media/image114.jpeg"/></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19.wmf"/><Relationship Id="rId4" Type="http://schemas.openxmlformats.org/officeDocument/2006/relationships/oleObject" Target="../embeddings/oleObject25.bin"/></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2.jpeg"/><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23.png"/><Relationship Id="rId5" Type="http://schemas.openxmlformats.org/officeDocument/2006/relationships/image" Target="../media/image120.wmf"/><Relationship Id="rId10" Type="http://schemas.openxmlformats.org/officeDocument/2006/relationships/image" Target="../media/image122.wmf"/><Relationship Id="rId4" Type="http://schemas.openxmlformats.org/officeDocument/2006/relationships/oleObject" Target="../embeddings/oleObject26.bin"/><Relationship Id="rId9" Type="http://schemas.openxmlformats.org/officeDocument/2006/relationships/oleObject" Target="../embeddings/oleObject28.bin"/></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image" Target="../media/image14.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wmf"/><Relationship Id="rId5" Type="http://schemas.openxmlformats.org/officeDocument/2006/relationships/image" Target="../media/image12.jpeg"/><Relationship Id="rId15" Type="http://schemas.openxmlformats.org/officeDocument/2006/relationships/image" Target="../media/image18.wmf"/><Relationship Id="rId10" Type="http://schemas.openxmlformats.org/officeDocument/2006/relationships/oleObject" Target="../embeddings/oleObject4.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MM900282774 (1)"/>
          <p:cNvPicPr>
            <a:picLocks noChangeAspect="1" noChangeArrowheads="1" noCrop="1"/>
          </p:cNvPicPr>
          <p:nvPr/>
        </p:nvPicPr>
        <p:blipFill>
          <a:blip r:embed="rId2"/>
          <a:srcRect/>
          <a:stretch>
            <a:fillRect/>
          </a:stretch>
        </p:blipFill>
        <p:spPr bwMode="auto">
          <a:xfrm>
            <a:off x="685800" y="1395413"/>
            <a:ext cx="838200" cy="838200"/>
          </a:xfrm>
          <a:prstGeom prst="rect">
            <a:avLst/>
          </a:prstGeom>
          <a:noFill/>
          <a:ln w="9525">
            <a:noFill/>
            <a:miter lim="800000"/>
            <a:headEnd/>
            <a:tailEnd/>
          </a:ln>
        </p:spPr>
      </p:pic>
      <p:grpSp>
        <p:nvGrpSpPr>
          <p:cNvPr id="6" name="Group 10"/>
          <p:cNvGrpSpPr>
            <a:grpSpLocks/>
          </p:cNvGrpSpPr>
          <p:nvPr/>
        </p:nvGrpSpPr>
        <p:grpSpPr bwMode="auto">
          <a:xfrm>
            <a:off x="611188" y="1412875"/>
            <a:ext cx="7239000" cy="838200"/>
            <a:chOff x="384" y="1152"/>
            <a:chExt cx="4560" cy="528"/>
          </a:xfrm>
        </p:grpSpPr>
        <p:sp>
          <p:nvSpPr>
            <p:cNvPr id="7"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2700">
                  <a:latin typeface="黑体" pitchFamily="2" charset="-122"/>
                  <a:ea typeface="黑体" pitchFamily="2" charset="-122"/>
                  <a:cs typeface="+mn-cs"/>
                </a:rPr>
                <a:t>图的基本概念</a:t>
              </a:r>
            </a:p>
          </p:txBody>
        </p:sp>
        <p:pic>
          <p:nvPicPr>
            <p:cNvPr id="14355"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pic>
        <p:nvPicPr>
          <p:cNvPr id="14339" name="Picture 8" descr="MM900282774 (1)"/>
          <p:cNvPicPr>
            <a:picLocks noChangeAspect="1" noChangeArrowheads="1" noCrop="1"/>
          </p:cNvPicPr>
          <p:nvPr/>
        </p:nvPicPr>
        <p:blipFill>
          <a:blip r:embed="rId2"/>
          <a:srcRect/>
          <a:stretch>
            <a:fillRect/>
          </a:stretch>
        </p:blipFill>
        <p:spPr bwMode="auto">
          <a:xfrm>
            <a:off x="695325" y="2324100"/>
            <a:ext cx="838200" cy="838200"/>
          </a:xfrm>
          <a:prstGeom prst="rect">
            <a:avLst/>
          </a:prstGeom>
          <a:noFill/>
          <a:ln w="9525">
            <a:noFill/>
            <a:miter lim="800000"/>
            <a:headEnd/>
            <a:tailEnd/>
          </a:ln>
        </p:spPr>
      </p:pic>
      <p:grpSp>
        <p:nvGrpSpPr>
          <p:cNvPr id="10" name="Group 10"/>
          <p:cNvGrpSpPr>
            <a:grpSpLocks/>
          </p:cNvGrpSpPr>
          <p:nvPr/>
        </p:nvGrpSpPr>
        <p:grpSpPr bwMode="auto">
          <a:xfrm>
            <a:off x="619125" y="2324100"/>
            <a:ext cx="7239000" cy="838200"/>
            <a:chOff x="384" y="1152"/>
            <a:chExt cx="4560" cy="528"/>
          </a:xfrm>
        </p:grpSpPr>
        <p:sp>
          <p:nvSpPr>
            <p:cNvPr id="11"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2700">
                  <a:latin typeface="黑体" pitchFamily="2" charset="-122"/>
                  <a:ea typeface="黑体" pitchFamily="2" charset="-122"/>
                  <a:cs typeface="+mn-cs"/>
                </a:rPr>
                <a:t>欧拉图与哈密顿图</a:t>
              </a:r>
            </a:p>
          </p:txBody>
        </p:sp>
        <p:pic>
          <p:nvPicPr>
            <p:cNvPr id="14353"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pic>
        <p:nvPicPr>
          <p:cNvPr id="14341" name="Picture 8" descr="MM900282774 (1)"/>
          <p:cNvPicPr>
            <a:picLocks noChangeAspect="1" noChangeArrowheads="1" noCrop="1"/>
          </p:cNvPicPr>
          <p:nvPr/>
        </p:nvPicPr>
        <p:blipFill>
          <a:blip r:embed="rId2"/>
          <a:srcRect/>
          <a:stretch>
            <a:fillRect/>
          </a:stretch>
        </p:blipFill>
        <p:spPr bwMode="auto">
          <a:xfrm>
            <a:off x="695325" y="3252788"/>
            <a:ext cx="838200" cy="838200"/>
          </a:xfrm>
          <a:prstGeom prst="rect">
            <a:avLst/>
          </a:prstGeom>
          <a:noFill/>
          <a:ln w="9525">
            <a:noFill/>
            <a:miter lim="800000"/>
            <a:headEnd/>
            <a:tailEnd/>
          </a:ln>
        </p:spPr>
      </p:pic>
      <p:grpSp>
        <p:nvGrpSpPr>
          <p:cNvPr id="14" name="Group 10"/>
          <p:cNvGrpSpPr>
            <a:grpSpLocks/>
          </p:cNvGrpSpPr>
          <p:nvPr/>
        </p:nvGrpSpPr>
        <p:grpSpPr bwMode="auto">
          <a:xfrm>
            <a:off x="619125" y="3252788"/>
            <a:ext cx="7239000" cy="838200"/>
            <a:chOff x="384" y="1152"/>
            <a:chExt cx="4560" cy="528"/>
          </a:xfrm>
        </p:grpSpPr>
        <p:sp>
          <p:nvSpPr>
            <p:cNvPr id="15"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2700">
                  <a:latin typeface="黑体" pitchFamily="2" charset="-122"/>
                  <a:ea typeface="黑体" pitchFamily="2" charset="-122"/>
                  <a:cs typeface="+mn-cs"/>
                </a:rPr>
                <a:t>树</a:t>
              </a:r>
            </a:p>
          </p:txBody>
        </p:sp>
        <p:pic>
          <p:nvPicPr>
            <p:cNvPr id="14351"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pic>
        <p:nvPicPr>
          <p:cNvPr id="14343" name="Picture 8" descr="MM900282774 (1)"/>
          <p:cNvPicPr>
            <a:picLocks noChangeAspect="1" noChangeArrowheads="1" noCrop="1"/>
          </p:cNvPicPr>
          <p:nvPr/>
        </p:nvPicPr>
        <p:blipFill>
          <a:blip r:embed="rId2"/>
          <a:srcRect/>
          <a:stretch>
            <a:fillRect/>
          </a:stretch>
        </p:blipFill>
        <p:spPr bwMode="auto">
          <a:xfrm>
            <a:off x="695325" y="4181475"/>
            <a:ext cx="838200" cy="838200"/>
          </a:xfrm>
          <a:prstGeom prst="rect">
            <a:avLst/>
          </a:prstGeom>
          <a:noFill/>
          <a:ln w="9525">
            <a:noFill/>
            <a:miter lim="800000"/>
            <a:headEnd/>
            <a:tailEnd/>
          </a:ln>
        </p:spPr>
      </p:pic>
      <p:grpSp>
        <p:nvGrpSpPr>
          <p:cNvPr id="18" name="Group 10"/>
          <p:cNvGrpSpPr>
            <a:grpSpLocks/>
          </p:cNvGrpSpPr>
          <p:nvPr/>
        </p:nvGrpSpPr>
        <p:grpSpPr bwMode="auto">
          <a:xfrm>
            <a:off x="619125" y="4181475"/>
            <a:ext cx="7239000" cy="838200"/>
            <a:chOff x="384" y="1152"/>
            <a:chExt cx="4560" cy="528"/>
          </a:xfrm>
        </p:grpSpPr>
        <p:sp>
          <p:nvSpPr>
            <p:cNvPr id="19"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2700">
                  <a:latin typeface="黑体" pitchFamily="2" charset="-122"/>
                  <a:ea typeface="黑体" pitchFamily="2" charset="-122"/>
                  <a:cs typeface="+mn-cs"/>
                </a:rPr>
                <a:t>平面图</a:t>
              </a:r>
            </a:p>
          </p:txBody>
        </p:sp>
        <p:pic>
          <p:nvPicPr>
            <p:cNvPr id="14349"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sp>
        <p:nvSpPr>
          <p:cNvPr id="22" name="Rectangle 5"/>
          <p:cNvSpPr>
            <a:spLocks noChangeArrowheads="1"/>
          </p:cNvSpPr>
          <p:nvPr/>
        </p:nvSpPr>
        <p:spPr bwMode="auto">
          <a:xfrm>
            <a:off x="611188" y="5084763"/>
            <a:ext cx="7239000" cy="76200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2700">
                <a:latin typeface="黑体" pitchFamily="2" charset="-122"/>
                <a:ea typeface="黑体" pitchFamily="2" charset="-122"/>
                <a:cs typeface="+mn-cs"/>
              </a:rPr>
              <a:t>支配集、覆盖集、独立集、匹配与着色</a:t>
            </a:r>
          </a:p>
        </p:txBody>
      </p:sp>
      <p:pic>
        <p:nvPicPr>
          <p:cNvPr id="14346" name="Picture 8" descr="MM900282774 (1)"/>
          <p:cNvPicPr>
            <a:picLocks noChangeAspect="1" noChangeArrowheads="1" noCrop="1"/>
          </p:cNvPicPr>
          <p:nvPr/>
        </p:nvPicPr>
        <p:blipFill>
          <a:blip r:embed="rId2"/>
          <a:srcRect/>
          <a:stretch>
            <a:fillRect/>
          </a:stretch>
        </p:blipFill>
        <p:spPr bwMode="auto">
          <a:xfrm>
            <a:off x="695325" y="5091113"/>
            <a:ext cx="838200" cy="838200"/>
          </a:xfrm>
          <a:prstGeom prst="rect">
            <a:avLst/>
          </a:prstGeom>
          <a:noFill/>
          <a:ln w="9525">
            <a:noFill/>
            <a:miter lim="800000"/>
            <a:headEnd/>
            <a:tailEnd/>
          </a:ln>
        </p:spPr>
      </p:pic>
      <p:sp>
        <p:nvSpPr>
          <p:cNvPr id="24" name="TextBox 23"/>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schemeClr val="tx1"/>
                  </a:outerShdw>
                </a:effectLst>
                <a:latin typeface="黑体" pitchFamily="49" charset="-122"/>
                <a:ea typeface="黑体" pitchFamily="49" charset="-122"/>
                <a:cs typeface="+mn-cs"/>
              </a:rPr>
              <a:t>课程设置</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90">
                                          <p:stCondLst>
                                            <p:cond delay="0"/>
                                          </p:stCondLst>
                                        </p:cTn>
                                        <p:tgtEl>
                                          <p:spTgt spid="10"/>
                                        </p:tgtEl>
                                      </p:cBhvr>
                                    </p:animEffect>
                                    <p:anim calcmode="lin" valueType="num">
                                      <p:cBhvr>
                                        <p:cTn id="2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1" dur="13">
                                          <p:stCondLst>
                                            <p:cond delay="325"/>
                                          </p:stCondLst>
                                        </p:cTn>
                                        <p:tgtEl>
                                          <p:spTgt spid="10"/>
                                        </p:tgtEl>
                                      </p:cBhvr>
                                      <p:to x="100000" y="60000"/>
                                    </p:animScale>
                                    <p:animScale>
                                      <p:cBhvr>
                                        <p:cTn id="32" dur="83" decel="50000">
                                          <p:stCondLst>
                                            <p:cond delay="338"/>
                                          </p:stCondLst>
                                        </p:cTn>
                                        <p:tgtEl>
                                          <p:spTgt spid="10"/>
                                        </p:tgtEl>
                                      </p:cBhvr>
                                      <p:to x="100000" y="100000"/>
                                    </p:animScale>
                                    <p:animScale>
                                      <p:cBhvr>
                                        <p:cTn id="33" dur="13">
                                          <p:stCondLst>
                                            <p:cond delay="656"/>
                                          </p:stCondLst>
                                        </p:cTn>
                                        <p:tgtEl>
                                          <p:spTgt spid="10"/>
                                        </p:tgtEl>
                                      </p:cBhvr>
                                      <p:to x="100000" y="80000"/>
                                    </p:animScale>
                                    <p:animScale>
                                      <p:cBhvr>
                                        <p:cTn id="34" dur="83" decel="50000">
                                          <p:stCondLst>
                                            <p:cond delay="669"/>
                                          </p:stCondLst>
                                        </p:cTn>
                                        <p:tgtEl>
                                          <p:spTgt spid="10"/>
                                        </p:tgtEl>
                                      </p:cBhvr>
                                      <p:to x="100000" y="100000"/>
                                    </p:animScale>
                                    <p:animScale>
                                      <p:cBhvr>
                                        <p:cTn id="35" dur="13">
                                          <p:stCondLst>
                                            <p:cond delay="821"/>
                                          </p:stCondLst>
                                        </p:cTn>
                                        <p:tgtEl>
                                          <p:spTgt spid="10"/>
                                        </p:tgtEl>
                                      </p:cBhvr>
                                      <p:to x="100000" y="90000"/>
                                    </p:animScale>
                                    <p:animScale>
                                      <p:cBhvr>
                                        <p:cTn id="36" dur="83" decel="50000">
                                          <p:stCondLst>
                                            <p:cond delay="834"/>
                                          </p:stCondLst>
                                        </p:cTn>
                                        <p:tgtEl>
                                          <p:spTgt spid="10"/>
                                        </p:tgtEl>
                                      </p:cBhvr>
                                      <p:to x="100000" y="100000"/>
                                    </p:animScale>
                                    <p:animScale>
                                      <p:cBhvr>
                                        <p:cTn id="37" dur="13">
                                          <p:stCondLst>
                                            <p:cond delay="904"/>
                                          </p:stCondLst>
                                        </p:cTn>
                                        <p:tgtEl>
                                          <p:spTgt spid="10"/>
                                        </p:tgtEl>
                                      </p:cBhvr>
                                      <p:to x="100000" y="95000"/>
                                    </p:animScale>
                                    <p:animScale>
                                      <p:cBhvr>
                                        <p:cTn id="38" dur="83" decel="50000">
                                          <p:stCondLst>
                                            <p:cond delay="917"/>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290">
                                          <p:stCondLst>
                                            <p:cond delay="0"/>
                                          </p:stCondLst>
                                        </p:cTn>
                                        <p:tgtEl>
                                          <p:spTgt spid="14"/>
                                        </p:tgtEl>
                                      </p:cBhvr>
                                    </p:animEffect>
                                    <p:anim calcmode="lin" valueType="num">
                                      <p:cBhvr>
                                        <p:cTn id="44"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9" dur="13">
                                          <p:stCondLst>
                                            <p:cond delay="325"/>
                                          </p:stCondLst>
                                        </p:cTn>
                                        <p:tgtEl>
                                          <p:spTgt spid="14"/>
                                        </p:tgtEl>
                                      </p:cBhvr>
                                      <p:to x="100000" y="60000"/>
                                    </p:animScale>
                                    <p:animScale>
                                      <p:cBhvr>
                                        <p:cTn id="50" dur="83" decel="50000">
                                          <p:stCondLst>
                                            <p:cond delay="338"/>
                                          </p:stCondLst>
                                        </p:cTn>
                                        <p:tgtEl>
                                          <p:spTgt spid="14"/>
                                        </p:tgtEl>
                                      </p:cBhvr>
                                      <p:to x="100000" y="100000"/>
                                    </p:animScale>
                                    <p:animScale>
                                      <p:cBhvr>
                                        <p:cTn id="51" dur="13">
                                          <p:stCondLst>
                                            <p:cond delay="656"/>
                                          </p:stCondLst>
                                        </p:cTn>
                                        <p:tgtEl>
                                          <p:spTgt spid="14"/>
                                        </p:tgtEl>
                                      </p:cBhvr>
                                      <p:to x="100000" y="80000"/>
                                    </p:animScale>
                                    <p:animScale>
                                      <p:cBhvr>
                                        <p:cTn id="52" dur="83" decel="50000">
                                          <p:stCondLst>
                                            <p:cond delay="669"/>
                                          </p:stCondLst>
                                        </p:cTn>
                                        <p:tgtEl>
                                          <p:spTgt spid="14"/>
                                        </p:tgtEl>
                                      </p:cBhvr>
                                      <p:to x="100000" y="100000"/>
                                    </p:animScale>
                                    <p:animScale>
                                      <p:cBhvr>
                                        <p:cTn id="53" dur="13">
                                          <p:stCondLst>
                                            <p:cond delay="821"/>
                                          </p:stCondLst>
                                        </p:cTn>
                                        <p:tgtEl>
                                          <p:spTgt spid="14"/>
                                        </p:tgtEl>
                                      </p:cBhvr>
                                      <p:to x="100000" y="90000"/>
                                    </p:animScale>
                                    <p:animScale>
                                      <p:cBhvr>
                                        <p:cTn id="54" dur="83" decel="50000">
                                          <p:stCondLst>
                                            <p:cond delay="834"/>
                                          </p:stCondLst>
                                        </p:cTn>
                                        <p:tgtEl>
                                          <p:spTgt spid="14"/>
                                        </p:tgtEl>
                                      </p:cBhvr>
                                      <p:to x="100000" y="100000"/>
                                    </p:animScale>
                                    <p:animScale>
                                      <p:cBhvr>
                                        <p:cTn id="55" dur="13">
                                          <p:stCondLst>
                                            <p:cond delay="904"/>
                                          </p:stCondLst>
                                        </p:cTn>
                                        <p:tgtEl>
                                          <p:spTgt spid="14"/>
                                        </p:tgtEl>
                                      </p:cBhvr>
                                      <p:to x="100000" y="95000"/>
                                    </p:animScale>
                                    <p:animScale>
                                      <p:cBhvr>
                                        <p:cTn id="56" dur="83" decel="50000">
                                          <p:stCondLst>
                                            <p:cond delay="917"/>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290">
                                          <p:stCondLst>
                                            <p:cond delay="0"/>
                                          </p:stCondLst>
                                        </p:cTn>
                                        <p:tgtEl>
                                          <p:spTgt spid="18"/>
                                        </p:tgtEl>
                                      </p:cBhvr>
                                    </p:animEffect>
                                    <p:anim calcmode="lin" valueType="num">
                                      <p:cBhvr>
                                        <p:cTn id="62"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67" dur="13">
                                          <p:stCondLst>
                                            <p:cond delay="325"/>
                                          </p:stCondLst>
                                        </p:cTn>
                                        <p:tgtEl>
                                          <p:spTgt spid="18"/>
                                        </p:tgtEl>
                                      </p:cBhvr>
                                      <p:to x="100000" y="60000"/>
                                    </p:animScale>
                                    <p:animScale>
                                      <p:cBhvr>
                                        <p:cTn id="68" dur="83" decel="50000">
                                          <p:stCondLst>
                                            <p:cond delay="338"/>
                                          </p:stCondLst>
                                        </p:cTn>
                                        <p:tgtEl>
                                          <p:spTgt spid="18"/>
                                        </p:tgtEl>
                                      </p:cBhvr>
                                      <p:to x="100000" y="100000"/>
                                    </p:animScale>
                                    <p:animScale>
                                      <p:cBhvr>
                                        <p:cTn id="69" dur="13">
                                          <p:stCondLst>
                                            <p:cond delay="656"/>
                                          </p:stCondLst>
                                        </p:cTn>
                                        <p:tgtEl>
                                          <p:spTgt spid="18"/>
                                        </p:tgtEl>
                                      </p:cBhvr>
                                      <p:to x="100000" y="80000"/>
                                    </p:animScale>
                                    <p:animScale>
                                      <p:cBhvr>
                                        <p:cTn id="70" dur="83" decel="50000">
                                          <p:stCondLst>
                                            <p:cond delay="669"/>
                                          </p:stCondLst>
                                        </p:cTn>
                                        <p:tgtEl>
                                          <p:spTgt spid="18"/>
                                        </p:tgtEl>
                                      </p:cBhvr>
                                      <p:to x="100000" y="100000"/>
                                    </p:animScale>
                                    <p:animScale>
                                      <p:cBhvr>
                                        <p:cTn id="71" dur="13">
                                          <p:stCondLst>
                                            <p:cond delay="821"/>
                                          </p:stCondLst>
                                        </p:cTn>
                                        <p:tgtEl>
                                          <p:spTgt spid="18"/>
                                        </p:tgtEl>
                                      </p:cBhvr>
                                      <p:to x="100000" y="90000"/>
                                    </p:animScale>
                                    <p:animScale>
                                      <p:cBhvr>
                                        <p:cTn id="72" dur="83" decel="50000">
                                          <p:stCondLst>
                                            <p:cond delay="834"/>
                                          </p:stCondLst>
                                        </p:cTn>
                                        <p:tgtEl>
                                          <p:spTgt spid="18"/>
                                        </p:tgtEl>
                                      </p:cBhvr>
                                      <p:to x="100000" y="100000"/>
                                    </p:animScale>
                                    <p:animScale>
                                      <p:cBhvr>
                                        <p:cTn id="73" dur="13">
                                          <p:stCondLst>
                                            <p:cond delay="904"/>
                                          </p:stCondLst>
                                        </p:cTn>
                                        <p:tgtEl>
                                          <p:spTgt spid="18"/>
                                        </p:tgtEl>
                                      </p:cBhvr>
                                      <p:to x="100000" y="95000"/>
                                    </p:animScale>
                                    <p:animScale>
                                      <p:cBhvr>
                                        <p:cTn id="74" dur="83" decel="50000">
                                          <p:stCondLst>
                                            <p:cond delay="917"/>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41632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平行边与多重图</a:t>
            </a:r>
          </a:p>
        </p:txBody>
      </p:sp>
      <p:grpSp>
        <p:nvGrpSpPr>
          <p:cNvPr id="34" name="组合 33"/>
          <p:cNvGrpSpPr>
            <a:grpSpLocks/>
          </p:cNvGrpSpPr>
          <p:nvPr/>
        </p:nvGrpSpPr>
        <p:grpSpPr bwMode="auto">
          <a:xfrm>
            <a:off x="428625" y="1285875"/>
            <a:ext cx="8448675" cy="2414588"/>
            <a:chOff x="428596" y="1300162"/>
            <a:chExt cx="8448676" cy="2414590"/>
          </a:xfrm>
        </p:grpSpPr>
        <p:sp>
          <p:nvSpPr>
            <p:cNvPr id="3" name="Rectangle 5" descr="新闻纸"/>
            <p:cNvSpPr>
              <a:spLocks noChangeArrowheads="1"/>
            </p:cNvSpPr>
            <p:nvPr/>
          </p:nvSpPr>
          <p:spPr bwMode="auto">
            <a:xfrm>
              <a:off x="428596" y="1300162"/>
              <a:ext cx="8448676" cy="241459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33852" name="Rectangle 3"/>
            <p:cNvSpPr txBox="1">
              <a:spLocks noChangeArrowheads="1"/>
            </p:cNvSpPr>
            <p:nvPr/>
          </p:nvSpPr>
          <p:spPr bwMode="auto">
            <a:xfrm>
              <a:off x="571472" y="1428736"/>
              <a:ext cx="1071541"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14.3</a:t>
              </a:r>
              <a:endParaRPr lang="zh-CN" altLang="en-US" sz="3200" b="1">
                <a:latin typeface="Calibri" pitchFamily="34" charset="0"/>
              </a:endParaRPr>
            </a:p>
          </p:txBody>
        </p:sp>
        <p:sp>
          <p:nvSpPr>
            <p:cNvPr id="5" name="TextBox 4"/>
            <p:cNvSpPr txBox="1"/>
            <p:nvPr/>
          </p:nvSpPr>
          <p:spPr>
            <a:xfrm>
              <a:off x="1714471" y="1335087"/>
              <a:ext cx="7000876" cy="2308227"/>
            </a:xfrm>
            <a:prstGeom prst="rect">
              <a:avLst/>
            </a:prstGeom>
            <a:noFill/>
          </p:spPr>
          <p:txBody>
            <a:bodyPr>
              <a:spAutoFit/>
            </a:bodyPr>
            <a:lstStyle/>
            <a:p>
              <a:pPr fontAlgn="auto">
                <a:spcBef>
                  <a:spcPts val="0"/>
                </a:spcBef>
                <a:spcAft>
                  <a:spcPts val="0"/>
                </a:spcAft>
                <a:defRPr/>
              </a:pPr>
              <a:r>
                <a:rPr lang="zh-CN" altLang="en-US" sz="2400">
                  <a:latin typeface="+mn-lt"/>
                  <a:ea typeface="+mn-ea"/>
                  <a:cs typeface="+mn-cs"/>
                </a:rPr>
                <a:t>在无向图中，关联一对顶点的无向边如果多于一条，则称这些边为</a:t>
              </a:r>
              <a:r>
                <a:rPr lang="zh-CN" altLang="en-US" sz="2400" b="1">
                  <a:solidFill>
                    <a:srgbClr val="0070C0"/>
                  </a:solidFill>
                  <a:latin typeface="+mn-lt"/>
                  <a:ea typeface="+mn-ea"/>
                  <a:cs typeface="+mn-cs"/>
                </a:rPr>
                <a:t>平行边</a:t>
              </a:r>
              <a:r>
                <a:rPr lang="zh-CN" altLang="en-US" sz="2400">
                  <a:latin typeface="+mn-lt"/>
                  <a:ea typeface="+mn-ea"/>
                  <a:cs typeface="+mn-cs"/>
                </a:rPr>
                <a:t>，平行边的条数称为</a:t>
              </a:r>
              <a:r>
                <a:rPr lang="zh-CN" altLang="en-US" sz="2400" b="1">
                  <a:solidFill>
                    <a:srgbClr val="0070C0"/>
                  </a:solidFill>
                  <a:latin typeface="+mn-lt"/>
                  <a:ea typeface="+mn-ea"/>
                  <a:cs typeface="+mn-cs"/>
                </a:rPr>
                <a:t>重数</a:t>
              </a:r>
              <a:r>
                <a:rPr lang="zh-CN" altLang="en-US" sz="2400">
                  <a:latin typeface="+mn-lt"/>
                  <a:ea typeface="+mn-ea"/>
                  <a:cs typeface="+mn-cs"/>
                </a:rPr>
                <a:t>。在有向图中，关联一对顶点的有向边如果多于一条，并且这些边的</a:t>
              </a:r>
              <a:r>
                <a:rPr lang="zh-CN" altLang="en-US" sz="2400" b="1">
                  <a:solidFill>
                    <a:schemeClr val="accent6">
                      <a:lumMod val="75000"/>
                    </a:schemeClr>
                  </a:solidFill>
                  <a:latin typeface="+mn-lt"/>
                  <a:ea typeface="+mn-ea"/>
                  <a:cs typeface="+mn-cs"/>
                </a:rPr>
                <a:t>始点和终点相同</a:t>
              </a:r>
              <a:r>
                <a:rPr lang="zh-CN" altLang="en-US" sz="2400">
                  <a:latin typeface="+mn-lt"/>
                  <a:ea typeface="+mn-ea"/>
                  <a:cs typeface="+mn-cs"/>
                </a:rPr>
                <a:t>，则称这些边为</a:t>
              </a:r>
              <a:r>
                <a:rPr lang="zh-CN" altLang="en-US" sz="2400" b="1">
                  <a:solidFill>
                    <a:srgbClr val="0070C0"/>
                  </a:solidFill>
                  <a:latin typeface="+mn-lt"/>
                  <a:ea typeface="+mn-ea"/>
                  <a:cs typeface="+mn-cs"/>
                </a:rPr>
                <a:t>平行边</a:t>
              </a:r>
              <a:r>
                <a:rPr lang="zh-CN" altLang="en-US" sz="2400">
                  <a:latin typeface="+mn-lt"/>
                  <a:ea typeface="+mn-ea"/>
                  <a:cs typeface="+mn-cs"/>
                </a:rPr>
                <a:t>。含平行边的图称为</a:t>
              </a:r>
              <a:r>
                <a:rPr lang="zh-CN" altLang="en-US" sz="2400" b="1">
                  <a:solidFill>
                    <a:srgbClr val="0070C0"/>
                  </a:solidFill>
                  <a:latin typeface="+mn-lt"/>
                  <a:ea typeface="+mn-ea"/>
                  <a:cs typeface="+mn-cs"/>
                </a:rPr>
                <a:t>多重图</a:t>
              </a:r>
              <a:r>
                <a:rPr lang="zh-CN" altLang="en-US" sz="2400">
                  <a:latin typeface="+mn-lt"/>
                  <a:ea typeface="+mn-ea"/>
                  <a:cs typeface="+mn-cs"/>
                </a:rPr>
                <a:t>，即不含平行边也不含环的图称为</a:t>
              </a:r>
              <a:r>
                <a:rPr lang="zh-CN" altLang="en-US" sz="2400" b="1">
                  <a:solidFill>
                    <a:srgbClr val="0070C0"/>
                  </a:solidFill>
                  <a:latin typeface="+mn-lt"/>
                  <a:ea typeface="+mn-ea"/>
                  <a:cs typeface="+mn-cs"/>
                </a:rPr>
                <a:t>简单图</a:t>
              </a:r>
              <a:r>
                <a:rPr lang="zh-CN" altLang="en-US" sz="2400">
                  <a:latin typeface="+mn-lt"/>
                  <a:ea typeface="+mn-ea"/>
                  <a:cs typeface="+mn-cs"/>
                </a:rPr>
                <a:t>。</a:t>
              </a:r>
              <a:r>
                <a:rPr lang="zh-CN" altLang="en-US" sz="2400">
                  <a:latin typeface="宋体" pitchFamily="2" charset="-122"/>
                  <a:ea typeface="+mn-ea"/>
                  <a:cs typeface="+mn-cs"/>
                </a:rPr>
                <a:t>非多重图称为</a:t>
              </a:r>
              <a:r>
                <a:rPr lang="zh-CN" altLang="en-US" sz="2400" b="1">
                  <a:solidFill>
                    <a:srgbClr val="0070C0"/>
                  </a:solidFill>
                  <a:latin typeface="宋体" pitchFamily="2" charset="-122"/>
                  <a:ea typeface="+mn-ea"/>
                  <a:cs typeface="+mn-cs"/>
                </a:rPr>
                <a:t>线图</a:t>
              </a:r>
              <a:r>
                <a:rPr lang="zh-CN" altLang="en-US" sz="2400">
                  <a:latin typeface="宋体" pitchFamily="2" charset="-122"/>
                  <a:ea typeface="+mn-ea"/>
                  <a:cs typeface="+mn-cs"/>
                </a:rPr>
                <a:t>。</a:t>
              </a:r>
              <a:endParaRPr lang="zh-CN" altLang="en-US" sz="2400">
                <a:latin typeface="+mn-lt"/>
                <a:ea typeface="+mn-ea"/>
                <a:cs typeface="+mn-cs"/>
              </a:endParaRPr>
            </a:p>
          </p:txBody>
        </p:sp>
      </p:grpSp>
      <p:grpSp>
        <p:nvGrpSpPr>
          <p:cNvPr id="35" name="组合 34"/>
          <p:cNvGrpSpPr>
            <a:grpSpLocks/>
          </p:cNvGrpSpPr>
          <p:nvPr/>
        </p:nvGrpSpPr>
        <p:grpSpPr bwMode="auto">
          <a:xfrm>
            <a:off x="631825" y="4071938"/>
            <a:ext cx="1685925" cy="1722437"/>
            <a:chOff x="631658" y="3634807"/>
            <a:chExt cx="1686427" cy="1723019"/>
          </a:xfrm>
        </p:grpSpPr>
        <p:sp>
          <p:nvSpPr>
            <p:cNvPr id="9" name="任意多边形 8"/>
            <p:cNvSpPr/>
            <p:nvPr/>
          </p:nvSpPr>
          <p:spPr>
            <a:xfrm>
              <a:off x="631658" y="3714209"/>
              <a:ext cx="797162" cy="1416528"/>
            </a:xfrm>
            <a:custGeom>
              <a:avLst/>
              <a:gdLst>
                <a:gd name="connsiteX0" fmla="*/ 848226 w 848226"/>
                <a:gd name="connsiteY0" fmla="*/ 0 h 1407695"/>
                <a:gd name="connsiteX1" fmla="*/ 330868 w 848226"/>
                <a:gd name="connsiteY1" fmla="*/ 84221 h 1407695"/>
                <a:gd name="connsiteX2" fmla="*/ 102268 w 848226"/>
                <a:gd name="connsiteY2" fmla="*/ 469231 h 1407695"/>
                <a:gd name="connsiteX3" fmla="*/ 54142 w 848226"/>
                <a:gd name="connsiteY3" fmla="*/ 1046747 h 1407695"/>
                <a:gd name="connsiteX4" fmla="*/ 427121 w 848226"/>
                <a:gd name="connsiteY4" fmla="*/ 1407695 h 140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226" h="1407695">
                  <a:moveTo>
                    <a:pt x="848226" y="0"/>
                  </a:moveTo>
                  <a:cubicBezTo>
                    <a:pt x="651710" y="3008"/>
                    <a:pt x="455194" y="6016"/>
                    <a:pt x="330868" y="84221"/>
                  </a:cubicBezTo>
                  <a:cubicBezTo>
                    <a:pt x="206542" y="162426"/>
                    <a:pt x="148389" y="308810"/>
                    <a:pt x="102268" y="469231"/>
                  </a:cubicBezTo>
                  <a:cubicBezTo>
                    <a:pt x="56147" y="629652"/>
                    <a:pt x="0" y="890336"/>
                    <a:pt x="54142" y="1046747"/>
                  </a:cubicBezTo>
                  <a:cubicBezTo>
                    <a:pt x="108284" y="1203158"/>
                    <a:pt x="267702" y="1305426"/>
                    <a:pt x="427121" y="1407695"/>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0" name="任意多边形 9"/>
            <p:cNvSpPr/>
            <p:nvPr/>
          </p:nvSpPr>
          <p:spPr>
            <a:xfrm>
              <a:off x="1082642" y="3819019"/>
              <a:ext cx="511327" cy="1287897"/>
            </a:xfrm>
            <a:custGeom>
              <a:avLst/>
              <a:gdLst>
                <a:gd name="connsiteX0" fmla="*/ 493295 w 511342"/>
                <a:gd name="connsiteY0" fmla="*/ 0 h 1287378"/>
                <a:gd name="connsiteX1" fmla="*/ 493295 w 511342"/>
                <a:gd name="connsiteY1" fmla="*/ 481263 h 1287378"/>
                <a:gd name="connsiteX2" fmla="*/ 385011 w 511342"/>
                <a:gd name="connsiteY2" fmla="*/ 974557 h 1287378"/>
                <a:gd name="connsiteX3" fmla="*/ 0 w 511342"/>
                <a:gd name="connsiteY3" fmla="*/ 1287378 h 1287378"/>
              </a:gdLst>
              <a:ahLst/>
              <a:cxnLst>
                <a:cxn ang="0">
                  <a:pos x="connsiteX0" y="connsiteY0"/>
                </a:cxn>
                <a:cxn ang="0">
                  <a:pos x="connsiteX1" y="connsiteY1"/>
                </a:cxn>
                <a:cxn ang="0">
                  <a:pos x="connsiteX2" y="connsiteY2"/>
                </a:cxn>
                <a:cxn ang="0">
                  <a:pos x="connsiteX3" y="connsiteY3"/>
                </a:cxn>
              </a:cxnLst>
              <a:rect l="l" t="t" r="r" b="b"/>
              <a:pathLst>
                <a:path w="511342" h="1287378">
                  <a:moveTo>
                    <a:pt x="493295" y="0"/>
                  </a:moveTo>
                  <a:cubicBezTo>
                    <a:pt x="502318" y="159418"/>
                    <a:pt x="511342" y="318837"/>
                    <a:pt x="493295" y="481263"/>
                  </a:cubicBezTo>
                  <a:cubicBezTo>
                    <a:pt x="475248" y="643689"/>
                    <a:pt x="467227" y="840205"/>
                    <a:pt x="385011" y="974557"/>
                  </a:cubicBezTo>
                  <a:cubicBezTo>
                    <a:pt x="302795" y="1108909"/>
                    <a:pt x="151397" y="1198143"/>
                    <a:pt x="0" y="1287378"/>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1" name="任意多边形 10"/>
            <p:cNvSpPr/>
            <p:nvPr/>
          </p:nvSpPr>
          <p:spPr>
            <a:xfrm>
              <a:off x="1058823" y="4722611"/>
              <a:ext cx="1130637" cy="635215"/>
            </a:xfrm>
            <a:custGeom>
              <a:avLst/>
              <a:gdLst>
                <a:gd name="connsiteX0" fmla="*/ 0 w 1130968"/>
                <a:gd name="connsiteY0" fmla="*/ 421105 h 635668"/>
                <a:gd name="connsiteX1" fmla="*/ 794084 w 1130968"/>
                <a:gd name="connsiteY1" fmla="*/ 565484 h 635668"/>
                <a:gd name="connsiteX2" fmla="*/ 1130968 w 1130968"/>
                <a:gd name="connsiteY2" fmla="*/ 0 h 635668"/>
              </a:gdLst>
              <a:ahLst/>
              <a:cxnLst>
                <a:cxn ang="0">
                  <a:pos x="connsiteX0" y="connsiteY0"/>
                </a:cxn>
                <a:cxn ang="0">
                  <a:pos x="connsiteX1" y="connsiteY1"/>
                </a:cxn>
                <a:cxn ang="0">
                  <a:pos x="connsiteX2" y="connsiteY2"/>
                </a:cxn>
              </a:cxnLst>
              <a:rect l="l" t="t" r="r" b="b"/>
              <a:pathLst>
                <a:path w="1130968" h="635668">
                  <a:moveTo>
                    <a:pt x="0" y="421105"/>
                  </a:moveTo>
                  <a:cubicBezTo>
                    <a:pt x="302794" y="528386"/>
                    <a:pt x="605589" y="635668"/>
                    <a:pt x="794084" y="565484"/>
                  </a:cubicBezTo>
                  <a:cubicBezTo>
                    <a:pt x="982579" y="495300"/>
                    <a:pt x="1056773" y="247650"/>
                    <a:pt x="1130968" y="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2" name="任意多边形 11"/>
            <p:cNvSpPr/>
            <p:nvPr/>
          </p:nvSpPr>
          <p:spPr>
            <a:xfrm>
              <a:off x="1576502" y="3747557"/>
              <a:ext cx="741583" cy="878185"/>
            </a:xfrm>
            <a:custGeom>
              <a:avLst/>
              <a:gdLst>
                <a:gd name="connsiteX0" fmla="*/ 0 w 741948"/>
                <a:gd name="connsiteY0" fmla="*/ 0 h 878305"/>
                <a:gd name="connsiteX1" fmla="*/ 637674 w 741948"/>
                <a:gd name="connsiteY1" fmla="*/ 264695 h 878305"/>
                <a:gd name="connsiteX2" fmla="*/ 625642 w 741948"/>
                <a:gd name="connsiteY2" fmla="*/ 878305 h 878305"/>
              </a:gdLst>
              <a:ahLst/>
              <a:cxnLst>
                <a:cxn ang="0">
                  <a:pos x="connsiteX0" y="connsiteY0"/>
                </a:cxn>
                <a:cxn ang="0">
                  <a:pos x="connsiteX1" y="connsiteY1"/>
                </a:cxn>
                <a:cxn ang="0">
                  <a:pos x="connsiteX2" y="connsiteY2"/>
                </a:cxn>
              </a:cxnLst>
              <a:rect l="l" t="t" r="r" b="b"/>
              <a:pathLst>
                <a:path w="741948" h="878305">
                  <a:moveTo>
                    <a:pt x="0" y="0"/>
                  </a:moveTo>
                  <a:cubicBezTo>
                    <a:pt x="266700" y="59155"/>
                    <a:pt x="533400" y="118311"/>
                    <a:pt x="637674" y="264695"/>
                  </a:cubicBezTo>
                  <a:cubicBezTo>
                    <a:pt x="741948" y="411079"/>
                    <a:pt x="683795" y="644692"/>
                    <a:pt x="625642" y="878305"/>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6" name="椭圆 5"/>
            <p:cNvSpPr/>
            <p:nvPr/>
          </p:nvSpPr>
          <p:spPr>
            <a:xfrm>
              <a:off x="1428728" y="3634807"/>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928662" y="4992129"/>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2071670" y="4563501"/>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 name="组合 35"/>
          <p:cNvGrpSpPr>
            <a:grpSpLocks/>
          </p:cNvGrpSpPr>
          <p:nvPr/>
        </p:nvGrpSpPr>
        <p:grpSpPr bwMode="auto">
          <a:xfrm>
            <a:off x="2698750" y="4135438"/>
            <a:ext cx="1685925" cy="1722437"/>
            <a:chOff x="2698827" y="3697738"/>
            <a:chExt cx="1686427" cy="1723019"/>
          </a:xfrm>
        </p:grpSpPr>
        <p:sp>
          <p:nvSpPr>
            <p:cNvPr id="16" name="任意多边形 15"/>
            <p:cNvSpPr/>
            <p:nvPr/>
          </p:nvSpPr>
          <p:spPr>
            <a:xfrm rot="164970">
              <a:off x="2698827" y="3786668"/>
              <a:ext cx="730467" cy="1348242"/>
            </a:xfrm>
            <a:custGeom>
              <a:avLst/>
              <a:gdLst>
                <a:gd name="connsiteX0" fmla="*/ 848226 w 848226"/>
                <a:gd name="connsiteY0" fmla="*/ 0 h 1407695"/>
                <a:gd name="connsiteX1" fmla="*/ 330868 w 848226"/>
                <a:gd name="connsiteY1" fmla="*/ 84221 h 1407695"/>
                <a:gd name="connsiteX2" fmla="*/ 102268 w 848226"/>
                <a:gd name="connsiteY2" fmla="*/ 469231 h 1407695"/>
                <a:gd name="connsiteX3" fmla="*/ 54142 w 848226"/>
                <a:gd name="connsiteY3" fmla="*/ 1046747 h 1407695"/>
                <a:gd name="connsiteX4" fmla="*/ 427121 w 848226"/>
                <a:gd name="connsiteY4" fmla="*/ 1407695 h 140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226" h="1407695">
                  <a:moveTo>
                    <a:pt x="848226" y="0"/>
                  </a:moveTo>
                  <a:cubicBezTo>
                    <a:pt x="651710" y="3008"/>
                    <a:pt x="455194" y="6016"/>
                    <a:pt x="330868" y="84221"/>
                  </a:cubicBezTo>
                  <a:cubicBezTo>
                    <a:pt x="206542" y="162426"/>
                    <a:pt x="148389" y="308810"/>
                    <a:pt x="102268" y="469231"/>
                  </a:cubicBezTo>
                  <a:cubicBezTo>
                    <a:pt x="56147" y="629652"/>
                    <a:pt x="0" y="890336"/>
                    <a:pt x="54142" y="1046747"/>
                  </a:cubicBezTo>
                  <a:cubicBezTo>
                    <a:pt x="108284" y="1203158"/>
                    <a:pt x="267702" y="1305426"/>
                    <a:pt x="427121" y="1407695"/>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7" name="任意多边形 16"/>
            <p:cNvSpPr/>
            <p:nvPr/>
          </p:nvSpPr>
          <p:spPr>
            <a:xfrm>
              <a:off x="3149811" y="3881950"/>
              <a:ext cx="511327" cy="1287897"/>
            </a:xfrm>
            <a:custGeom>
              <a:avLst/>
              <a:gdLst>
                <a:gd name="connsiteX0" fmla="*/ 493295 w 511342"/>
                <a:gd name="connsiteY0" fmla="*/ 0 h 1287378"/>
                <a:gd name="connsiteX1" fmla="*/ 493295 w 511342"/>
                <a:gd name="connsiteY1" fmla="*/ 481263 h 1287378"/>
                <a:gd name="connsiteX2" fmla="*/ 385011 w 511342"/>
                <a:gd name="connsiteY2" fmla="*/ 974557 h 1287378"/>
                <a:gd name="connsiteX3" fmla="*/ 0 w 511342"/>
                <a:gd name="connsiteY3" fmla="*/ 1287378 h 1287378"/>
              </a:gdLst>
              <a:ahLst/>
              <a:cxnLst>
                <a:cxn ang="0">
                  <a:pos x="connsiteX0" y="connsiteY0"/>
                </a:cxn>
                <a:cxn ang="0">
                  <a:pos x="connsiteX1" y="connsiteY1"/>
                </a:cxn>
                <a:cxn ang="0">
                  <a:pos x="connsiteX2" y="connsiteY2"/>
                </a:cxn>
                <a:cxn ang="0">
                  <a:pos x="connsiteX3" y="connsiteY3"/>
                </a:cxn>
              </a:cxnLst>
              <a:rect l="l" t="t" r="r" b="b"/>
              <a:pathLst>
                <a:path w="511342" h="1287378">
                  <a:moveTo>
                    <a:pt x="493295" y="0"/>
                  </a:moveTo>
                  <a:cubicBezTo>
                    <a:pt x="502318" y="159418"/>
                    <a:pt x="511342" y="318837"/>
                    <a:pt x="493295" y="481263"/>
                  </a:cubicBezTo>
                  <a:cubicBezTo>
                    <a:pt x="475248" y="643689"/>
                    <a:pt x="467227" y="840205"/>
                    <a:pt x="385011" y="974557"/>
                  </a:cubicBezTo>
                  <a:cubicBezTo>
                    <a:pt x="302795" y="1108909"/>
                    <a:pt x="151397" y="1198143"/>
                    <a:pt x="0" y="1287378"/>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8" name="任意多边形 17"/>
            <p:cNvSpPr/>
            <p:nvPr/>
          </p:nvSpPr>
          <p:spPr>
            <a:xfrm>
              <a:off x="3125992" y="4785542"/>
              <a:ext cx="1130637" cy="635215"/>
            </a:xfrm>
            <a:custGeom>
              <a:avLst/>
              <a:gdLst>
                <a:gd name="connsiteX0" fmla="*/ 0 w 1130968"/>
                <a:gd name="connsiteY0" fmla="*/ 421105 h 635668"/>
                <a:gd name="connsiteX1" fmla="*/ 794084 w 1130968"/>
                <a:gd name="connsiteY1" fmla="*/ 565484 h 635668"/>
                <a:gd name="connsiteX2" fmla="*/ 1130968 w 1130968"/>
                <a:gd name="connsiteY2" fmla="*/ 0 h 635668"/>
              </a:gdLst>
              <a:ahLst/>
              <a:cxnLst>
                <a:cxn ang="0">
                  <a:pos x="connsiteX0" y="connsiteY0"/>
                </a:cxn>
                <a:cxn ang="0">
                  <a:pos x="connsiteX1" y="connsiteY1"/>
                </a:cxn>
                <a:cxn ang="0">
                  <a:pos x="connsiteX2" y="connsiteY2"/>
                </a:cxn>
              </a:cxnLst>
              <a:rect l="l" t="t" r="r" b="b"/>
              <a:pathLst>
                <a:path w="1130968" h="635668">
                  <a:moveTo>
                    <a:pt x="0" y="421105"/>
                  </a:moveTo>
                  <a:cubicBezTo>
                    <a:pt x="302794" y="528386"/>
                    <a:pt x="605589" y="635668"/>
                    <a:pt x="794084" y="565484"/>
                  </a:cubicBezTo>
                  <a:cubicBezTo>
                    <a:pt x="982579" y="495300"/>
                    <a:pt x="1056773" y="247650"/>
                    <a:pt x="1130968" y="0"/>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9" name="任意多边形 18"/>
            <p:cNvSpPr/>
            <p:nvPr/>
          </p:nvSpPr>
          <p:spPr>
            <a:xfrm>
              <a:off x="3643671" y="3810488"/>
              <a:ext cx="741583" cy="878185"/>
            </a:xfrm>
            <a:custGeom>
              <a:avLst/>
              <a:gdLst>
                <a:gd name="connsiteX0" fmla="*/ 0 w 741948"/>
                <a:gd name="connsiteY0" fmla="*/ 0 h 878305"/>
                <a:gd name="connsiteX1" fmla="*/ 637674 w 741948"/>
                <a:gd name="connsiteY1" fmla="*/ 264695 h 878305"/>
                <a:gd name="connsiteX2" fmla="*/ 625642 w 741948"/>
                <a:gd name="connsiteY2" fmla="*/ 878305 h 878305"/>
              </a:gdLst>
              <a:ahLst/>
              <a:cxnLst>
                <a:cxn ang="0">
                  <a:pos x="connsiteX0" y="connsiteY0"/>
                </a:cxn>
                <a:cxn ang="0">
                  <a:pos x="connsiteX1" y="connsiteY1"/>
                </a:cxn>
                <a:cxn ang="0">
                  <a:pos x="connsiteX2" y="connsiteY2"/>
                </a:cxn>
              </a:cxnLst>
              <a:rect l="l" t="t" r="r" b="b"/>
              <a:pathLst>
                <a:path w="741948" h="878305">
                  <a:moveTo>
                    <a:pt x="0" y="0"/>
                  </a:moveTo>
                  <a:cubicBezTo>
                    <a:pt x="266700" y="59155"/>
                    <a:pt x="533400" y="118311"/>
                    <a:pt x="637674" y="264695"/>
                  </a:cubicBezTo>
                  <a:cubicBezTo>
                    <a:pt x="741948" y="411079"/>
                    <a:pt x="683795" y="644692"/>
                    <a:pt x="625642" y="878305"/>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3495897" y="3697738"/>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2995831" y="5055060"/>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4138839" y="462643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7" name="组合 36"/>
          <p:cNvGrpSpPr>
            <a:grpSpLocks/>
          </p:cNvGrpSpPr>
          <p:nvPr/>
        </p:nvGrpSpPr>
        <p:grpSpPr bwMode="auto">
          <a:xfrm>
            <a:off x="4814888" y="4173538"/>
            <a:ext cx="1685925" cy="1722437"/>
            <a:chOff x="4814399" y="3736328"/>
            <a:chExt cx="1686427" cy="1723019"/>
          </a:xfrm>
        </p:grpSpPr>
        <p:sp>
          <p:nvSpPr>
            <p:cNvPr id="23" name="任意多边形 22"/>
            <p:cNvSpPr/>
            <p:nvPr/>
          </p:nvSpPr>
          <p:spPr>
            <a:xfrm rot="164970">
              <a:off x="4814399" y="3825258"/>
              <a:ext cx="730467" cy="1348242"/>
            </a:xfrm>
            <a:custGeom>
              <a:avLst/>
              <a:gdLst>
                <a:gd name="connsiteX0" fmla="*/ 848226 w 848226"/>
                <a:gd name="connsiteY0" fmla="*/ 0 h 1407695"/>
                <a:gd name="connsiteX1" fmla="*/ 330868 w 848226"/>
                <a:gd name="connsiteY1" fmla="*/ 84221 h 1407695"/>
                <a:gd name="connsiteX2" fmla="*/ 102268 w 848226"/>
                <a:gd name="connsiteY2" fmla="*/ 469231 h 1407695"/>
                <a:gd name="connsiteX3" fmla="*/ 54142 w 848226"/>
                <a:gd name="connsiteY3" fmla="*/ 1046747 h 1407695"/>
                <a:gd name="connsiteX4" fmla="*/ 427121 w 848226"/>
                <a:gd name="connsiteY4" fmla="*/ 1407695 h 140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226" h="1407695">
                  <a:moveTo>
                    <a:pt x="848226" y="0"/>
                  </a:moveTo>
                  <a:cubicBezTo>
                    <a:pt x="651710" y="3008"/>
                    <a:pt x="455194" y="6016"/>
                    <a:pt x="330868" y="84221"/>
                  </a:cubicBezTo>
                  <a:cubicBezTo>
                    <a:pt x="206542" y="162426"/>
                    <a:pt x="148389" y="308810"/>
                    <a:pt x="102268" y="469231"/>
                  </a:cubicBezTo>
                  <a:cubicBezTo>
                    <a:pt x="56147" y="629652"/>
                    <a:pt x="0" y="890336"/>
                    <a:pt x="54142" y="1046747"/>
                  </a:cubicBezTo>
                  <a:cubicBezTo>
                    <a:pt x="108284" y="1203158"/>
                    <a:pt x="267702" y="1305426"/>
                    <a:pt x="427121" y="1407695"/>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4" name="任意多边形 23"/>
            <p:cNvSpPr/>
            <p:nvPr/>
          </p:nvSpPr>
          <p:spPr>
            <a:xfrm>
              <a:off x="5265383" y="3920540"/>
              <a:ext cx="511327" cy="1287897"/>
            </a:xfrm>
            <a:custGeom>
              <a:avLst/>
              <a:gdLst>
                <a:gd name="connsiteX0" fmla="*/ 493295 w 511342"/>
                <a:gd name="connsiteY0" fmla="*/ 0 h 1287378"/>
                <a:gd name="connsiteX1" fmla="*/ 493295 w 511342"/>
                <a:gd name="connsiteY1" fmla="*/ 481263 h 1287378"/>
                <a:gd name="connsiteX2" fmla="*/ 385011 w 511342"/>
                <a:gd name="connsiteY2" fmla="*/ 974557 h 1287378"/>
                <a:gd name="connsiteX3" fmla="*/ 0 w 511342"/>
                <a:gd name="connsiteY3" fmla="*/ 1287378 h 1287378"/>
              </a:gdLst>
              <a:ahLst/>
              <a:cxnLst>
                <a:cxn ang="0">
                  <a:pos x="connsiteX0" y="connsiteY0"/>
                </a:cxn>
                <a:cxn ang="0">
                  <a:pos x="connsiteX1" y="connsiteY1"/>
                </a:cxn>
                <a:cxn ang="0">
                  <a:pos x="connsiteX2" y="connsiteY2"/>
                </a:cxn>
                <a:cxn ang="0">
                  <a:pos x="connsiteX3" y="connsiteY3"/>
                </a:cxn>
              </a:cxnLst>
              <a:rect l="l" t="t" r="r" b="b"/>
              <a:pathLst>
                <a:path w="511342" h="1287378">
                  <a:moveTo>
                    <a:pt x="493295" y="0"/>
                  </a:moveTo>
                  <a:cubicBezTo>
                    <a:pt x="502318" y="159418"/>
                    <a:pt x="511342" y="318837"/>
                    <a:pt x="493295" y="481263"/>
                  </a:cubicBezTo>
                  <a:cubicBezTo>
                    <a:pt x="475248" y="643689"/>
                    <a:pt x="467227" y="840205"/>
                    <a:pt x="385011" y="974557"/>
                  </a:cubicBezTo>
                  <a:cubicBezTo>
                    <a:pt x="302795" y="1108909"/>
                    <a:pt x="151397" y="1198143"/>
                    <a:pt x="0" y="1287378"/>
                  </a:cubicBezTo>
                </a:path>
              </a:pathLst>
            </a:custGeom>
            <a:ln>
              <a:headEnd type="triangle" w="med" len="lg"/>
              <a:tailEnd type="non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5" name="任意多边形 24"/>
            <p:cNvSpPr/>
            <p:nvPr/>
          </p:nvSpPr>
          <p:spPr>
            <a:xfrm>
              <a:off x="5241563" y="4824132"/>
              <a:ext cx="1130637" cy="635215"/>
            </a:xfrm>
            <a:custGeom>
              <a:avLst/>
              <a:gdLst>
                <a:gd name="connsiteX0" fmla="*/ 0 w 1130968"/>
                <a:gd name="connsiteY0" fmla="*/ 421105 h 635668"/>
                <a:gd name="connsiteX1" fmla="*/ 794084 w 1130968"/>
                <a:gd name="connsiteY1" fmla="*/ 565484 h 635668"/>
                <a:gd name="connsiteX2" fmla="*/ 1130968 w 1130968"/>
                <a:gd name="connsiteY2" fmla="*/ 0 h 635668"/>
              </a:gdLst>
              <a:ahLst/>
              <a:cxnLst>
                <a:cxn ang="0">
                  <a:pos x="connsiteX0" y="connsiteY0"/>
                </a:cxn>
                <a:cxn ang="0">
                  <a:pos x="connsiteX1" y="connsiteY1"/>
                </a:cxn>
                <a:cxn ang="0">
                  <a:pos x="connsiteX2" y="connsiteY2"/>
                </a:cxn>
              </a:cxnLst>
              <a:rect l="l" t="t" r="r" b="b"/>
              <a:pathLst>
                <a:path w="1130968" h="635668">
                  <a:moveTo>
                    <a:pt x="0" y="421105"/>
                  </a:moveTo>
                  <a:cubicBezTo>
                    <a:pt x="302794" y="528386"/>
                    <a:pt x="605589" y="635668"/>
                    <a:pt x="794084" y="565484"/>
                  </a:cubicBezTo>
                  <a:cubicBezTo>
                    <a:pt x="982579" y="495300"/>
                    <a:pt x="1056773" y="247650"/>
                    <a:pt x="1130968" y="0"/>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6" name="任意多边形 25"/>
            <p:cNvSpPr/>
            <p:nvPr/>
          </p:nvSpPr>
          <p:spPr>
            <a:xfrm>
              <a:off x="5759242" y="3849078"/>
              <a:ext cx="741584" cy="878185"/>
            </a:xfrm>
            <a:custGeom>
              <a:avLst/>
              <a:gdLst>
                <a:gd name="connsiteX0" fmla="*/ 0 w 741948"/>
                <a:gd name="connsiteY0" fmla="*/ 0 h 878305"/>
                <a:gd name="connsiteX1" fmla="*/ 637674 w 741948"/>
                <a:gd name="connsiteY1" fmla="*/ 264695 h 878305"/>
                <a:gd name="connsiteX2" fmla="*/ 625642 w 741948"/>
                <a:gd name="connsiteY2" fmla="*/ 878305 h 878305"/>
              </a:gdLst>
              <a:ahLst/>
              <a:cxnLst>
                <a:cxn ang="0">
                  <a:pos x="connsiteX0" y="connsiteY0"/>
                </a:cxn>
                <a:cxn ang="0">
                  <a:pos x="connsiteX1" y="connsiteY1"/>
                </a:cxn>
                <a:cxn ang="0">
                  <a:pos x="connsiteX2" y="connsiteY2"/>
                </a:cxn>
              </a:cxnLst>
              <a:rect l="l" t="t" r="r" b="b"/>
              <a:pathLst>
                <a:path w="741948" h="878305">
                  <a:moveTo>
                    <a:pt x="0" y="0"/>
                  </a:moveTo>
                  <a:cubicBezTo>
                    <a:pt x="266700" y="59155"/>
                    <a:pt x="533400" y="118311"/>
                    <a:pt x="637674" y="264695"/>
                  </a:cubicBezTo>
                  <a:cubicBezTo>
                    <a:pt x="741948" y="411079"/>
                    <a:pt x="683795" y="644692"/>
                    <a:pt x="625642" y="878305"/>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5611469" y="3736328"/>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椭圆 20"/>
            <p:cNvSpPr/>
            <p:nvPr/>
          </p:nvSpPr>
          <p:spPr>
            <a:xfrm>
              <a:off x="5111403" y="5093650"/>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6254411" y="46650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8" name="组合 37"/>
          <p:cNvGrpSpPr>
            <a:grpSpLocks/>
          </p:cNvGrpSpPr>
          <p:nvPr/>
        </p:nvGrpSpPr>
        <p:grpSpPr bwMode="auto">
          <a:xfrm>
            <a:off x="6842125" y="4151313"/>
            <a:ext cx="1685925" cy="1724025"/>
            <a:chOff x="6842231" y="3714752"/>
            <a:chExt cx="1686427" cy="1723019"/>
          </a:xfrm>
        </p:grpSpPr>
        <p:sp>
          <p:nvSpPr>
            <p:cNvPr id="30" name="任意多边形 29"/>
            <p:cNvSpPr/>
            <p:nvPr/>
          </p:nvSpPr>
          <p:spPr>
            <a:xfrm rot="164970">
              <a:off x="6842231" y="3803600"/>
              <a:ext cx="730467" cy="1348588"/>
            </a:xfrm>
            <a:custGeom>
              <a:avLst/>
              <a:gdLst>
                <a:gd name="connsiteX0" fmla="*/ 848226 w 848226"/>
                <a:gd name="connsiteY0" fmla="*/ 0 h 1407695"/>
                <a:gd name="connsiteX1" fmla="*/ 330868 w 848226"/>
                <a:gd name="connsiteY1" fmla="*/ 84221 h 1407695"/>
                <a:gd name="connsiteX2" fmla="*/ 102268 w 848226"/>
                <a:gd name="connsiteY2" fmla="*/ 469231 h 1407695"/>
                <a:gd name="connsiteX3" fmla="*/ 54142 w 848226"/>
                <a:gd name="connsiteY3" fmla="*/ 1046747 h 1407695"/>
                <a:gd name="connsiteX4" fmla="*/ 427121 w 848226"/>
                <a:gd name="connsiteY4" fmla="*/ 1407695 h 140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226" h="1407695">
                  <a:moveTo>
                    <a:pt x="848226" y="0"/>
                  </a:moveTo>
                  <a:cubicBezTo>
                    <a:pt x="651710" y="3008"/>
                    <a:pt x="455194" y="6016"/>
                    <a:pt x="330868" y="84221"/>
                  </a:cubicBezTo>
                  <a:cubicBezTo>
                    <a:pt x="206542" y="162426"/>
                    <a:pt x="148389" y="308810"/>
                    <a:pt x="102268" y="469231"/>
                  </a:cubicBezTo>
                  <a:cubicBezTo>
                    <a:pt x="56147" y="629652"/>
                    <a:pt x="0" y="890336"/>
                    <a:pt x="54142" y="1046747"/>
                  </a:cubicBezTo>
                  <a:cubicBezTo>
                    <a:pt x="108284" y="1203158"/>
                    <a:pt x="267702" y="1305426"/>
                    <a:pt x="427121" y="1407695"/>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1" name="任意多边形 30"/>
            <p:cNvSpPr/>
            <p:nvPr/>
          </p:nvSpPr>
          <p:spPr>
            <a:xfrm rot="9673436" flipV="1">
              <a:off x="7420253" y="3892448"/>
              <a:ext cx="620898" cy="637803"/>
            </a:xfrm>
            <a:custGeom>
              <a:avLst/>
              <a:gdLst>
                <a:gd name="connsiteX0" fmla="*/ 493295 w 511342"/>
                <a:gd name="connsiteY0" fmla="*/ 0 h 1287378"/>
                <a:gd name="connsiteX1" fmla="*/ 493295 w 511342"/>
                <a:gd name="connsiteY1" fmla="*/ 481263 h 1287378"/>
                <a:gd name="connsiteX2" fmla="*/ 385011 w 511342"/>
                <a:gd name="connsiteY2" fmla="*/ 974557 h 1287378"/>
                <a:gd name="connsiteX3" fmla="*/ 0 w 511342"/>
                <a:gd name="connsiteY3" fmla="*/ 1287378 h 1287378"/>
                <a:gd name="connsiteX0" fmla="*/ 493295 w 635237"/>
                <a:gd name="connsiteY0" fmla="*/ 0 h 1287378"/>
                <a:gd name="connsiteX1" fmla="*/ 617190 w 635237"/>
                <a:gd name="connsiteY1" fmla="*/ 757860 h 1287378"/>
                <a:gd name="connsiteX2" fmla="*/ 385011 w 635237"/>
                <a:gd name="connsiteY2" fmla="*/ 974557 h 1287378"/>
                <a:gd name="connsiteX3" fmla="*/ 0 w 635237"/>
                <a:gd name="connsiteY3" fmla="*/ 1287378 h 1287378"/>
                <a:gd name="connsiteX0" fmla="*/ 183517 w 325459"/>
                <a:gd name="connsiteY0" fmla="*/ 0 h 1085235"/>
                <a:gd name="connsiteX1" fmla="*/ 307412 w 325459"/>
                <a:gd name="connsiteY1" fmla="*/ 757860 h 1085235"/>
                <a:gd name="connsiteX2" fmla="*/ 75233 w 325459"/>
                <a:gd name="connsiteY2" fmla="*/ 974557 h 1085235"/>
                <a:gd name="connsiteX3" fmla="*/ 0 w 325459"/>
                <a:gd name="connsiteY3" fmla="*/ 93790 h 1085235"/>
                <a:gd name="connsiteX0" fmla="*/ 233022 w 374964"/>
                <a:gd name="connsiteY0" fmla="*/ 0 h 1085235"/>
                <a:gd name="connsiteX1" fmla="*/ 356917 w 374964"/>
                <a:gd name="connsiteY1" fmla="*/ 757860 h 1085235"/>
                <a:gd name="connsiteX2" fmla="*/ 124738 w 374964"/>
                <a:gd name="connsiteY2" fmla="*/ 974557 h 1085235"/>
                <a:gd name="connsiteX3" fmla="*/ 49505 w 374964"/>
                <a:gd name="connsiteY3" fmla="*/ 93790 h 1085235"/>
                <a:gd name="connsiteX0" fmla="*/ 233022 w 374964"/>
                <a:gd name="connsiteY0" fmla="*/ 0 h 1085235"/>
                <a:gd name="connsiteX1" fmla="*/ 356917 w 374964"/>
                <a:gd name="connsiteY1" fmla="*/ 757860 h 1085235"/>
                <a:gd name="connsiteX2" fmla="*/ 124738 w 374964"/>
                <a:gd name="connsiteY2" fmla="*/ 974557 h 1085235"/>
                <a:gd name="connsiteX3" fmla="*/ 49505 w 374964"/>
                <a:gd name="connsiteY3" fmla="*/ 93790 h 1085235"/>
                <a:gd name="connsiteX0" fmla="*/ 233022 w 374964"/>
                <a:gd name="connsiteY0" fmla="*/ 0 h 1103768"/>
                <a:gd name="connsiteX1" fmla="*/ 356917 w 374964"/>
                <a:gd name="connsiteY1" fmla="*/ 869053 h 1103768"/>
                <a:gd name="connsiteX2" fmla="*/ 124738 w 374964"/>
                <a:gd name="connsiteY2" fmla="*/ 974557 h 1103768"/>
                <a:gd name="connsiteX3" fmla="*/ 49505 w 374964"/>
                <a:gd name="connsiteY3" fmla="*/ 93790 h 1103768"/>
                <a:gd name="connsiteX0" fmla="*/ 233022 w 590377"/>
                <a:gd name="connsiteY0" fmla="*/ 572 h 1104340"/>
                <a:gd name="connsiteX1" fmla="*/ 569728 w 590377"/>
                <a:gd name="connsiteY1" fmla="*/ 450540 h 1104340"/>
                <a:gd name="connsiteX2" fmla="*/ 356917 w 590377"/>
                <a:gd name="connsiteY2" fmla="*/ 869625 h 1104340"/>
                <a:gd name="connsiteX3" fmla="*/ 124738 w 590377"/>
                <a:gd name="connsiteY3" fmla="*/ 975129 h 1104340"/>
                <a:gd name="connsiteX4" fmla="*/ 49505 w 590377"/>
                <a:gd name="connsiteY4" fmla="*/ 94362 h 1104340"/>
                <a:gd name="connsiteX0" fmla="*/ 233022 w 607225"/>
                <a:gd name="connsiteY0" fmla="*/ 573 h 1089645"/>
                <a:gd name="connsiteX1" fmla="*/ 569728 w 607225"/>
                <a:gd name="connsiteY1" fmla="*/ 450541 h 1089645"/>
                <a:gd name="connsiteX2" fmla="*/ 458001 w 607225"/>
                <a:gd name="connsiteY2" fmla="*/ 781451 h 1089645"/>
                <a:gd name="connsiteX3" fmla="*/ 124738 w 607225"/>
                <a:gd name="connsiteY3" fmla="*/ 975130 h 1089645"/>
                <a:gd name="connsiteX4" fmla="*/ 49505 w 607225"/>
                <a:gd name="connsiteY4" fmla="*/ 94363 h 1089645"/>
                <a:gd name="connsiteX0" fmla="*/ 324152 w 698355"/>
                <a:gd name="connsiteY0" fmla="*/ 573 h 821127"/>
                <a:gd name="connsiteX1" fmla="*/ 660858 w 698355"/>
                <a:gd name="connsiteY1" fmla="*/ 450541 h 821127"/>
                <a:gd name="connsiteX2" fmla="*/ 549131 w 698355"/>
                <a:gd name="connsiteY2" fmla="*/ 781451 h 821127"/>
                <a:gd name="connsiteX3" fmla="*/ 68083 w 698355"/>
                <a:gd name="connsiteY3" fmla="*/ 688598 h 821127"/>
                <a:gd name="connsiteX4" fmla="*/ 140635 w 698355"/>
                <a:gd name="connsiteY4" fmla="*/ 94363 h 821127"/>
                <a:gd name="connsiteX0" fmla="*/ 327346 w 701549"/>
                <a:gd name="connsiteY0" fmla="*/ 573 h 821127"/>
                <a:gd name="connsiteX1" fmla="*/ 664052 w 701549"/>
                <a:gd name="connsiteY1" fmla="*/ 450541 h 821127"/>
                <a:gd name="connsiteX2" fmla="*/ 552325 w 701549"/>
                <a:gd name="connsiteY2" fmla="*/ 781451 h 821127"/>
                <a:gd name="connsiteX3" fmla="*/ 71277 w 701549"/>
                <a:gd name="connsiteY3" fmla="*/ 688598 h 821127"/>
                <a:gd name="connsiteX4" fmla="*/ 124662 w 701549"/>
                <a:gd name="connsiteY4" fmla="*/ 59242 h 821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549" h="821127">
                  <a:moveTo>
                    <a:pt x="327346" y="573"/>
                  </a:moveTo>
                  <a:cubicBezTo>
                    <a:pt x="331150" y="0"/>
                    <a:pt x="626556" y="320395"/>
                    <a:pt x="664052" y="450541"/>
                  </a:cubicBezTo>
                  <a:cubicBezTo>
                    <a:pt x="701549" y="580687"/>
                    <a:pt x="651121" y="741775"/>
                    <a:pt x="552325" y="781451"/>
                  </a:cubicBezTo>
                  <a:cubicBezTo>
                    <a:pt x="453529" y="821127"/>
                    <a:pt x="142554" y="808966"/>
                    <a:pt x="71277" y="688598"/>
                  </a:cubicBezTo>
                  <a:cubicBezTo>
                    <a:pt x="0" y="568230"/>
                    <a:pt x="75157" y="253410"/>
                    <a:pt x="124662" y="59242"/>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2" name="任意多边形 31"/>
            <p:cNvSpPr/>
            <p:nvPr/>
          </p:nvSpPr>
          <p:spPr>
            <a:xfrm>
              <a:off x="7269396" y="4801554"/>
              <a:ext cx="1130637" cy="636217"/>
            </a:xfrm>
            <a:custGeom>
              <a:avLst/>
              <a:gdLst>
                <a:gd name="connsiteX0" fmla="*/ 0 w 1130968"/>
                <a:gd name="connsiteY0" fmla="*/ 421105 h 635668"/>
                <a:gd name="connsiteX1" fmla="*/ 794084 w 1130968"/>
                <a:gd name="connsiteY1" fmla="*/ 565484 h 635668"/>
                <a:gd name="connsiteX2" fmla="*/ 1130968 w 1130968"/>
                <a:gd name="connsiteY2" fmla="*/ 0 h 635668"/>
              </a:gdLst>
              <a:ahLst/>
              <a:cxnLst>
                <a:cxn ang="0">
                  <a:pos x="connsiteX0" y="connsiteY0"/>
                </a:cxn>
                <a:cxn ang="0">
                  <a:pos x="connsiteX1" y="connsiteY1"/>
                </a:cxn>
                <a:cxn ang="0">
                  <a:pos x="connsiteX2" y="connsiteY2"/>
                </a:cxn>
              </a:cxnLst>
              <a:rect l="l" t="t" r="r" b="b"/>
              <a:pathLst>
                <a:path w="1130968" h="635668">
                  <a:moveTo>
                    <a:pt x="0" y="421105"/>
                  </a:moveTo>
                  <a:cubicBezTo>
                    <a:pt x="302794" y="528386"/>
                    <a:pt x="605589" y="635668"/>
                    <a:pt x="794084" y="565484"/>
                  </a:cubicBezTo>
                  <a:cubicBezTo>
                    <a:pt x="982579" y="495300"/>
                    <a:pt x="1056773" y="247650"/>
                    <a:pt x="1130968" y="0"/>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3" name="任意多边形 32"/>
            <p:cNvSpPr/>
            <p:nvPr/>
          </p:nvSpPr>
          <p:spPr>
            <a:xfrm>
              <a:off x="7787075" y="3827398"/>
              <a:ext cx="741583" cy="878962"/>
            </a:xfrm>
            <a:custGeom>
              <a:avLst/>
              <a:gdLst>
                <a:gd name="connsiteX0" fmla="*/ 0 w 741948"/>
                <a:gd name="connsiteY0" fmla="*/ 0 h 878305"/>
                <a:gd name="connsiteX1" fmla="*/ 637674 w 741948"/>
                <a:gd name="connsiteY1" fmla="*/ 264695 h 878305"/>
                <a:gd name="connsiteX2" fmla="*/ 625642 w 741948"/>
                <a:gd name="connsiteY2" fmla="*/ 878305 h 878305"/>
              </a:gdLst>
              <a:ahLst/>
              <a:cxnLst>
                <a:cxn ang="0">
                  <a:pos x="connsiteX0" y="connsiteY0"/>
                </a:cxn>
                <a:cxn ang="0">
                  <a:pos x="connsiteX1" y="connsiteY1"/>
                </a:cxn>
                <a:cxn ang="0">
                  <a:pos x="connsiteX2" y="connsiteY2"/>
                </a:cxn>
              </a:cxnLst>
              <a:rect l="l" t="t" r="r" b="b"/>
              <a:pathLst>
                <a:path w="741948" h="878305">
                  <a:moveTo>
                    <a:pt x="0" y="0"/>
                  </a:moveTo>
                  <a:cubicBezTo>
                    <a:pt x="266700" y="59155"/>
                    <a:pt x="533400" y="118311"/>
                    <a:pt x="637674" y="264695"/>
                  </a:cubicBezTo>
                  <a:cubicBezTo>
                    <a:pt x="741948" y="411079"/>
                    <a:pt x="683795" y="644692"/>
                    <a:pt x="625642" y="878305"/>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7639301" y="371475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7139235" y="5072074"/>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a:xfrm>
              <a:off x="8282243" y="4643446"/>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style.rotation</p:attrName>
                                        </p:attrNameLst>
                                      </p:cBhvr>
                                      <p:tavLst>
                                        <p:tav tm="0">
                                          <p:val>
                                            <p:fltVal val="720"/>
                                          </p:val>
                                        </p:tav>
                                        <p:tav tm="100000">
                                          <p:val>
                                            <p:fltVal val="0"/>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 calcmode="lin" valueType="num">
                                      <p:cBhvr>
                                        <p:cTn id="15" dur="500" fill="hold"/>
                                        <p:tgtEl>
                                          <p:spTgt spid="35"/>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anim calcmode="lin" valueType="num">
                                      <p:cBhvr>
                                        <p:cTn id="21" dur="500" fill="hold"/>
                                        <p:tgtEl>
                                          <p:spTgt spid="36"/>
                                        </p:tgtEl>
                                        <p:attrNameLst>
                                          <p:attrName>style.rotation</p:attrName>
                                        </p:attrNameLst>
                                      </p:cBhvr>
                                      <p:tavLst>
                                        <p:tav tm="0">
                                          <p:val>
                                            <p:fltVal val="720"/>
                                          </p:val>
                                        </p:tav>
                                        <p:tav tm="100000">
                                          <p:val>
                                            <p:fltVal val="0"/>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anim calcmode="lin" valueType="num">
                                      <p:cBhvr>
                                        <p:cTn id="29" dur="500" fill="hold"/>
                                        <p:tgtEl>
                                          <p:spTgt spid="37"/>
                                        </p:tgtEl>
                                        <p:attrNameLst>
                                          <p:attrName>style.rotation</p:attrName>
                                        </p:attrNameLst>
                                      </p:cBhvr>
                                      <p:tavLst>
                                        <p:tav tm="0">
                                          <p:val>
                                            <p:fltVal val="720"/>
                                          </p:val>
                                        </p:tav>
                                        <p:tav tm="100000">
                                          <p:val>
                                            <p:fltVal val="0"/>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 calcmode="lin" valueType="num">
                                      <p:cBhvr>
                                        <p:cTn id="31" dur="5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anim calcmode="lin" valueType="num">
                                      <p:cBhvr>
                                        <p:cTn id="37" dur="500" fill="hold"/>
                                        <p:tgtEl>
                                          <p:spTgt spid="38"/>
                                        </p:tgtEl>
                                        <p:attrNameLst>
                                          <p:attrName>style.rotation</p:attrName>
                                        </p:attrNameLst>
                                      </p:cBhvr>
                                      <p:tavLst>
                                        <p:tav tm="0">
                                          <p:val>
                                            <p:fltVal val="720"/>
                                          </p:val>
                                        </p:tav>
                                        <p:tav tm="100000">
                                          <p:val>
                                            <p:fltVal val="0"/>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 calcmode="lin" valueType="num">
                                      <p:cBhvr>
                                        <p:cTn id="39" dur="500" fill="hold"/>
                                        <p:tgtEl>
                                          <p:spTgt spid="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646331"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度</a:t>
            </a:r>
          </a:p>
        </p:txBody>
      </p:sp>
      <p:grpSp>
        <p:nvGrpSpPr>
          <p:cNvPr id="21" name="组合 20"/>
          <p:cNvGrpSpPr>
            <a:grpSpLocks/>
          </p:cNvGrpSpPr>
          <p:nvPr/>
        </p:nvGrpSpPr>
        <p:grpSpPr bwMode="auto">
          <a:xfrm>
            <a:off x="428625" y="1214438"/>
            <a:ext cx="8448675" cy="1785937"/>
            <a:chOff x="428596" y="1300162"/>
            <a:chExt cx="8448676" cy="1785950"/>
          </a:xfrm>
        </p:grpSpPr>
        <p:sp>
          <p:nvSpPr>
            <p:cNvPr id="3" name="Rectangle 5" descr="新闻纸"/>
            <p:cNvSpPr>
              <a:spLocks noChangeArrowheads="1"/>
            </p:cNvSpPr>
            <p:nvPr/>
          </p:nvSpPr>
          <p:spPr bwMode="auto">
            <a:xfrm>
              <a:off x="428596" y="1300162"/>
              <a:ext cx="8448676" cy="1785950"/>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068" name="Rectangle 3"/>
            <p:cNvSpPr txBox="1">
              <a:spLocks noChangeArrowheads="1"/>
            </p:cNvSpPr>
            <p:nvPr/>
          </p:nvSpPr>
          <p:spPr bwMode="auto">
            <a:xfrm>
              <a:off x="571472" y="1368576"/>
              <a:ext cx="1071541"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14.4</a:t>
              </a:r>
              <a:endParaRPr lang="zh-CN" altLang="en-US" sz="3200" b="1">
                <a:latin typeface="Calibri" pitchFamily="34" charset="0"/>
              </a:endParaRPr>
            </a:p>
          </p:txBody>
        </p:sp>
        <p:sp>
          <p:nvSpPr>
            <p:cNvPr id="2069" name="矩形 4"/>
            <p:cNvSpPr>
              <a:spLocks noChangeArrowheads="1"/>
            </p:cNvSpPr>
            <p:nvPr/>
          </p:nvSpPr>
          <p:spPr bwMode="auto">
            <a:xfrm>
              <a:off x="1643042" y="1357298"/>
              <a:ext cx="7072362" cy="1631216"/>
            </a:xfrm>
            <a:prstGeom prst="rect">
              <a:avLst/>
            </a:prstGeom>
            <a:noFill/>
            <a:ln w="9525">
              <a:noFill/>
              <a:miter lim="800000"/>
              <a:headEnd/>
              <a:tailEnd/>
            </a:ln>
          </p:spPr>
          <p:txBody>
            <a:bodyPr>
              <a:spAutoFit/>
            </a:bodyPr>
            <a:lstStyle/>
            <a:p>
              <a:r>
                <a:rPr lang="zh-CN" altLang="en-US" sz="2000">
                  <a:latin typeface="微软雅黑" pitchFamily="34" charset="-122"/>
                  <a:ea typeface="微软雅黑" pitchFamily="34" charset="-122"/>
                </a:rPr>
                <a:t>设无向图</a:t>
              </a:r>
              <a:r>
                <a:rPr lang="en-US" altLang="zh-CN" sz="2000">
                  <a:latin typeface="微软雅黑" pitchFamily="34" charset="-122"/>
                  <a:ea typeface="微软雅黑" pitchFamily="34" charset="-122"/>
                </a:rPr>
                <a:t>G=&lt;V,E&gt;</a:t>
              </a:r>
              <a:r>
                <a:rPr lang="zh-CN" altLang="en-US" sz="2000">
                  <a:latin typeface="微软雅黑" pitchFamily="34" charset="-122"/>
                  <a:ea typeface="微软雅黑" pitchFamily="34" charset="-122"/>
                </a:rPr>
                <a:t>，</a:t>
              </a:r>
              <a:r>
                <a:rPr kumimoji="1" lang="zh-CN" altLang="en-US" sz="2000" b="1">
                  <a:latin typeface="微软雅黑" pitchFamily="34" charset="-122"/>
                  <a:ea typeface="微软雅黑" pitchFamily="34" charset="-122"/>
                  <a:sym typeface="Symbol" pitchFamily="18" charset="2"/>
                </a:rPr>
                <a:t> </a:t>
              </a:r>
              <a:r>
                <a:rPr kumimoji="1" lang="en-US" altLang="zh-CN" sz="2000" i="1">
                  <a:latin typeface="微软雅黑" pitchFamily="34" charset="-122"/>
                  <a:ea typeface="微软雅黑" pitchFamily="34" charset="-122"/>
                  <a:sym typeface="Symbol" pitchFamily="18" charset="2"/>
                </a:rPr>
                <a:t>v</a:t>
              </a:r>
              <a:r>
                <a:rPr kumimoji="1" lang="en-US" altLang="zh-CN" sz="2000">
                  <a:latin typeface="微软雅黑" pitchFamily="34" charset="-122"/>
                  <a:ea typeface="微软雅黑" pitchFamily="34" charset="-122"/>
                  <a:sym typeface="Symbol" pitchFamily="18" charset="2"/>
                </a:rPr>
                <a:t> V</a:t>
              </a:r>
              <a:r>
                <a:rPr kumimoji="1" lang="zh-CN" altLang="en-US" sz="2000">
                  <a:latin typeface="微软雅黑" pitchFamily="34" charset="-122"/>
                  <a:ea typeface="微软雅黑" pitchFamily="34" charset="-122"/>
                  <a:sym typeface="Symbol" pitchFamily="18" charset="2"/>
                </a:rPr>
                <a:t>，称</a:t>
              </a:r>
              <a:r>
                <a:rPr kumimoji="1" lang="en-US" altLang="zh-CN" sz="2000">
                  <a:latin typeface="微软雅黑" pitchFamily="34" charset="-122"/>
                  <a:ea typeface="微软雅黑" pitchFamily="34" charset="-122"/>
                  <a:sym typeface="Symbol" pitchFamily="18" charset="2"/>
                </a:rPr>
                <a:t>v</a:t>
              </a:r>
              <a:r>
                <a:rPr lang="zh-CN" altLang="en-US" sz="2000">
                  <a:latin typeface="微软雅黑" pitchFamily="34" charset="-122"/>
                  <a:ea typeface="微软雅黑" pitchFamily="34" charset="-122"/>
                </a:rPr>
                <a:t>作为边的端点次数之和为</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的</a:t>
              </a:r>
              <a:r>
                <a:rPr lang="zh-CN" altLang="en-US" sz="2000" b="1">
                  <a:solidFill>
                    <a:srgbClr val="0070C0"/>
                  </a:solidFill>
                  <a:latin typeface="微软雅黑" pitchFamily="34" charset="-122"/>
                  <a:ea typeface="微软雅黑" pitchFamily="34" charset="-122"/>
                </a:rPr>
                <a:t>度数</a:t>
              </a:r>
              <a:r>
                <a:rPr lang="zh-CN" altLang="en-US" sz="2000">
                  <a:latin typeface="微软雅黑" pitchFamily="34" charset="-122"/>
                  <a:ea typeface="微软雅黑" pitchFamily="34" charset="-122"/>
                </a:rPr>
                <a:t>，简称</a:t>
              </a:r>
              <a:r>
                <a:rPr lang="zh-CN" altLang="en-US" sz="2000" b="1">
                  <a:solidFill>
                    <a:srgbClr val="0070C0"/>
                  </a:solidFill>
                  <a:latin typeface="微软雅黑" pitchFamily="34" charset="-122"/>
                  <a:ea typeface="微软雅黑" pitchFamily="34" charset="-122"/>
                </a:rPr>
                <a:t>度</a:t>
              </a:r>
              <a:r>
                <a:rPr lang="zh-CN" altLang="en-US" sz="2000">
                  <a:latin typeface="微软雅黑" pitchFamily="34" charset="-122"/>
                  <a:ea typeface="微软雅黑" pitchFamily="34" charset="-122"/>
                </a:rPr>
                <a:t>，记为</a:t>
              </a:r>
              <a:r>
                <a:rPr lang="en-US" altLang="zh-CN" sz="2000" i="1">
                  <a:latin typeface="微软雅黑" pitchFamily="34" charset="-122"/>
                  <a:ea typeface="微软雅黑" pitchFamily="34" charset="-122"/>
                </a:rPr>
                <a:t>d(v)</a:t>
              </a:r>
              <a:r>
                <a:rPr lang="zh-CN" altLang="en-US" sz="2000" i="1">
                  <a:latin typeface="微软雅黑" pitchFamily="34" charset="-122"/>
                  <a:ea typeface="微软雅黑" pitchFamily="34" charset="-122"/>
                </a:rPr>
                <a:t>。</a:t>
              </a:r>
              <a:r>
                <a:rPr lang="zh-CN" altLang="en-US" sz="2000">
                  <a:latin typeface="微软雅黑" pitchFamily="34" charset="-122"/>
                  <a:ea typeface="微软雅黑" pitchFamily="34" charset="-122"/>
                </a:rPr>
                <a:t>在有向图</a:t>
              </a:r>
              <a:r>
                <a:rPr lang="en-US" altLang="zh-CN" sz="2000">
                  <a:latin typeface="微软雅黑" pitchFamily="34" charset="-122"/>
                  <a:ea typeface="微软雅黑" pitchFamily="34" charset="-122"/>
                </a:rPr>
                <a:t>D=&lt;V,E&gt;</a:t>
              </a:r>
              <a:r>
                <a:rPr lang="zh-CN" altLang="en-US" sz="2000">
                  <a:latin typeface="微软雅黑" pitchFamily="34" charset="-122"/>
                  <a:ea typeface="微软雅黑" pitchFamily="34" charset="-122"/>
                </a:rPr>
                <a:t>中，对于</a:t>
              </a:r>
              <a:r>
                <a:rPr kumimoji="1" lang="zh-CN" altLang="en-US" sz="2000" b="1">
                  <a:latin typeface="微软雅黑" pitchFamily="34" charset="-122"/>
                  <a:ea typeface="微软雅黑" pitchFamily="34" charset="-122"/>
                  <a:sym typeface="Symbol" pitchFamily="18" charset="2"/>
                </a:rPr>
                <a:t></a:t>
              </a:r>
              <a:r>
                <a:rPr kumimoji="1" lang="en-US" altLang="zh-CN" sz="2000" i="1">
                  <a:latin typeface="微软雅黑" pitchFamily="34" charset="-122"/>
                  <a:ea typeface="微软雅黑" pitchFamily="34" charset="-122"/>
                  <a:sym typeface="Symbol" pitchFamily="18" charset="2"/>
                </a:rPr>
                <a:t>v</a:t>
              </a:r>
              <a:r>
                <a:rPr kumimoji="1" lang="en-US" altLang="zh-CN" sz="2000">
                  <a:latin typeface="微软雅黑" pitchFamily="34" charset="-122"/>
                  <a:ea typeface="微软雅黑" pitchFamily="34" charset="-122"/>
                  <a:sym typeface="Symbol" pitchFamily="18" charset="2"/>
                </a:rPr>
                <a:t> V</a:t>
              </a:r>
              <a:r>
                <a:rPr lang="zh-CN" altLang="en-US" sz="2000">
                  <a:latin typeface="微软雅黑" pitchFamily="34" charset="-122"/>
                  <a:ea typeface="微软雅黑" pitchFamily="34" charset="-122"/>
                </a:rPr>
                <a:t>，称</a:t>
              </a:r>
              <a:r>
                <a:rPr lang="en-US" altLang="zh-CN" sz="2000" i="1">
                  <a:latin typeface="微软雅黑" pitchFamily="34" charset="-122"/>
                  <a:ea typeface="微软雅黑" pitchFamily="34" charset="-122"/>
                </a:rPr>
                <a:t>v</a:t>
              </a:r>
              <a:r>
                <a:rPr lang="zh-CN" altLang="en-US" sz="2000">
                  <a:latin typeface="微软雅黑" pitchFamily="34" charset="-122"/>
                  <a:ea typeface="微软雅黑" pitchFamily="34" charset="-122"/>
                </a:rPr>
                <a:t>作为边的始点的次数之和为</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的</a:t>
              </a:r>
              <a:r>
                <a:rPr lang="zh-CN" altLang="en-US" sz="2000" b="1">
                  <a:solidFill>
                    <a:srgbClr val="0070C0"/>
                  </a:solidFill>
                  <a:latin typeface="微软雅黑" pitchFamily="34" charset="-122"/>
                  <a:ea typeface="微软雅黑" pitchFamily="34" charset="-122"/>
                </a:rPr>
                <a:t>出度</a:t>
              </a:r>
              <a:r>
                <a:rPr lang="zh-CN" altLang="en-US" sz="2000">
                  <a:latin typeface="微软雅黑" pitchFamily="34" charset="-122"/>
                  <a:ea typeface="微软雅黑" pitchFamily="34" charset="-122"/>
                </a:rPr>
                <a:t>，记作</a:t>
              </a:r>
              <a:r>
                <a:rPr lang="en-US" altLang="zh-CN" sz="2000">
                  <a:latin typeface="微软雅黑" pitchFamily="34" charset="-122"/>
                  <a:ea typeface="微软雅黑" pitchFamily="34" charset="-122"/>
                </a:rPr>
                <a:t>d</a:t>
              </a:r>
              <a:r>
                <a:rPr lang="zh-CN" altLang="en-US" sz="2000" baseline="30000">
                  <a:latin typeface="微软雅黑" pitchFamily="34" charset="-122"/>
                  <a:ea typeface="微软雅黑" pitchFamily="34" charset="-122"/>
                </a:rPr>
                <a:t>－</a:t>
              </a:r>
              <a:r>
                <a:rPr lang="en-US" altLang="zh-CN" sz="2000">
                  <a:latin typeface="微软雅黑" pitchFamily="34" charset="-122"/>
                  <a:ea typeface="微软雅黑" pitchFamily="34" charset="-122"/>
                </a:rPr>
                <a:t>(v) </a:t>
              </a:r>
              <a:r>
                <a:rPr lang="zh-CN" altLang="en-US" sz="2000">
                  <a:latin typeface="微软雅黑" pitchFamily="34" charset="-122"/>
                  <a:ea typeface="微软雅黑" pitchFamily="34" charset="-122"/>
                </a:rPr>
                <a:t>；以</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点作为边的终点的次数之和为</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的</a:t>
              </a:r>
              <a:r>
                <a:rPr lang="zh-CN" altLang="en-US" sz="2000" b="1">
                  <a:solidFill>
                    <a:srgbClr val="0070C0"/>
                  </a:solidFill>
                  <a:latin typeface="微软雅黑" pitchFamily="34" charset="-122"/>
                  <a:ea typeface="微软雅黑" pitchFamily="34" charset="-122"/>
                </a:rPr>
                <a:t>入度</a:t>
              </a:r>
              <a:r>
                <a:rPr lang="zh-CN" altLang="en-US" sz="2000">
                  <a:latin typeface="微软雅黑" pitchFamily="34" charset="-122"/>
                  <a:ea typeface="微软雅黑" pitchFamily="34" charset="-122"/>
                </a:rPr>
                <a:t>，记作</a:t>
              </a:r>
              <a:r>
                <a:rPr lang="en-US" altLang="zh-CN" sz="2000">
                  <a:latin typeface="微软雅黑" pitchFamily="34" charset="-122"/>
                  <a:ea typeface="微软雅黑" pitchFamily="34" charset="-122"/>
                </a:rPr>
                <a:t>d</a:t>
              </a:r>
              <a:r>
                <a:rPr lang="en-US" altLang="zh-CN" sz="2000" baseline="30000">
                  <a:latin typeface="微软雅黑" pitchFamily="34" charset="-122"/>
                  <a:ea typeface="微软雅黑" pitchFamily="34" charset="-122"/>
                </a:rPr>
                <a:t>+</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；称</a:t>
              </a:r>
              <a:r>
                <a:rPr lang="en-US" altLang="zh-CN" sz="2000" i="1">
                  <a:latin typeface="微软雅黑" pitchFamily="34" charset="-122"/>
                  <a:ea typeface="微软雅黑" pitchFamily="34" charset="-122"/>
                </a:rPr>
                <a:t>v</a:t>
              </a:r>
              <a:r>
                <a:rPr lang="zh-CN" altLang="en-US" sz="2000">
                  <a:latin typeface="微软雅黑" pitchFamily="34" charset="-122"/>
                  <a:ea typeface="微软雅黑" pitchFamily="34" charset="-122"/>
                </a:rPr>
                <a:t>的出度与入度之和为</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的</a:t>
              </a:r>
              <a:r>
                <a:rPr lang="zh-CN" altLang="en-US" sz="2000" b="1">
                  <a:solidFill>
                    <a:srgbClr val="0070C0"/>
                  </a:solidFill>
                  <a:latin typeface="微软雅黑" pitchFamily="34" charset="-122"/>
                  <a:ea typeface="微软雅黑" pitchFamily="34" charset="-122"/>
                </a:rPr>
                <a:t>度数</a:t>
              </a:r>
              <a:r>
                <a:rPr lang="zh-CN" altLang="en-US" sz="2000">
                  <a:latin typeface="微软雅黑" pitchFamily="34" charset="-122"/>
                  <a:ea typeface="微软雅黑" pitchFamily="34" charset="-122"/>
                </a:rPr>
                <a:t>，用</a:t>
              </a:r>
              <a:r>
                <a:rPr lang="en-US" altLang="zh-CN" sz="2000">
                  <a:latin typeface="微软雅黑" pitchFamily="34" charset="-122"/>
                  <a:ea typeface="微软雅黑" pitchFamily="34" charset="-122"/>
                </a:rPr>
                <a:t>d (v)</a:t>
              </a:r>
              <a:r>
                <a:rPr lang="zh-CN" altLang="en-US" sz="2000">
                  <a:latin typeface="微软雅黑" pitchFamily="34" charset="-122"/>
                  <a:ea typeface="微软雅黑" pitchFamily="34" charset="-122"/>
                </a:rPr>
                <a:t>表示。</a:t>
              </a:r>
            </a:p>
          </p:txBody>
        </p:sp>
      </p:grpSp>
      <p:grpSp>
        <p:nvGrpSpPr>
          <p:cNvPr id="22" name="组合 21"/>
          <p:cNvGrpSpPr>
            <a:grpSpLocks/>
          </p:cNvGrpSpPr>
          <p:nvPr/>
        </p:nvGrpSpPr>
        <p:grpSpPr bwMode="auto">
          <a:xfrm>
            <a:off x="500063" y="3143250"/>
            <a:ext cx="5429250" cy="658813"/>
            <a:chOff x="500034" y="3143248"/>
            <a:chExt cx="5429288" cy="658363"/>
          </a:xfrm>
        </p:grpSpPr>
        <p:graphicFrame>
          <p:nvGraphicFramePr>
            <p:cNvPr id="2050" name="Object 2"/>
            <p:cNvGraphicFramePr>
              <a:graphicFrameLocks noChangeAspect="1"/>
            </p:cNvGraphicFramePr>
            <p:nvPr/>
          </p:nvGraphicFramePr>
          <p:xfrm>
            <a:off x="3214679" y="3143249"/>
            <a:ext cx="2714643" cy="645440"/>
          </p:xfrm>
          <a:graphic>
            <a:graphicData uri="http://schemas.openxmlformats.org/presentationml/2006/ole">
              <mc:AlternateContent xmlns:mc="http://schemas.openxmlformats.org/markup-compatibility/2006">
                <mc:Choice xmlns:v="urn:schemas-microsoft-com:vml" Requires="v">
                  <p:oleObj spid="_x0000_s2089" name="公式" r:id="rId4" imgW="1815840" imgH="431640" progId="Equation.3">
                    <p:embed/>
                  </p:oleObj>
                </mc:Choice>
                <mc:Fallback>
                  <p:oleObj name="公式" r:id="rId4" imgW="18158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9" y="3143249"/>
                          <a:ext cx="2714643" cy="645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00034" y="3143248"/>
              <a:ext cx="1107996" cy="369332"/>
            </a:xfrm>
            <a:prstGeom prst="rect">
              <a:avLst/>
            </a:prstGeom>
            <a:noFill/>
          </p:spPr>
          <p:txBody>
            <a:bodyPr wrap="none">
              <a:spAutoFit/>
            </a:bodyPr>
            <a:lstStyle/>
            <a:p>
              <a:pPr fontAlgn="auto">
                <a:spcBef>
                  <a:spcPts val="0"/>
                </a:spcBef>
                <a:spcAft>
                  <a:spcPts val="0"/>
                </a:spcAft>
                <a:defRPr/>
              </a:pPr>
              <a:r>
                <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无向图中</a:t>
              </a:r>
            </a:p>
          </p:txBody>
        </p:sp>
        <p:sp>
          <p:nvSpPr>
            <p:cNvPr id="2066" name="TextBox 7"/>
            <p:cNvSpPr txBox="1">
              <a:spLocks noChangeArrowheads="1"/>
            </p:cNvSpPr>
            <p:nvPr/>
          </p:nvSpPr>
          <p:spPr bwMode="auto">
            <a:xfrm>
              <a:off x="2071670" y="3155280"/>
              <a:ext cx="877163" cy="646331"/>
            </a:xfrm>
            <a:prstGeom prst="rect">
              <a:avLst/>
            </a:prstGeom>
            <a:noFill/>
            <a:ln w="9525">
              <a:noFill/>
              <a:miter lim="800000"/>
              <a:headEnd/>
              <a:tailEnd/>
            </a:ln>
          </p:spPr>
          <p:txBody>
            <a:bodyPr wrap="none">
              <a:spAutoFit/>
            </a:bodyPr>
            <a:lstStyle/>
            <a:p>
              <a:r>
                <a:rPr lang="zh-CN" altLang="en-US">
                  <a:latin typeface="Calibri" pitchFamily="34" charset="0"/>
                </a:rPr>
                <a:t>最大度</a:t>
              </a:r>
              <a:endParaRPr lang="en-US" altLang="zh-CN">
                <a:latin typeface="Calibri" pitchFamily="34" charset="0"/>
              </a:endParaRPr>
            </a:p>
            <a:p>
              <a:r>
                <a:rPr lang="zh-CN" altLang="en-US">
                  <a:latin typeface="Calibri" pitchFamily="34" charset="0"/>
                </a:rPr>
                <a:t>最小度</a:t>
              </a:r>
              <a:endParaRPr lang="en-US" altLang="zh-CN">
                <a:latin typeface="Calibri" pitchFamily="34" charset="0"/>
              </a:endParaRPr>
            </a:p>
          </p:txBody>
        </p:sp>
        <p:graphicFrame>
          <p:nvGraphicFramePr>
            <p:cNvPr id="205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0" name="公式" r:id="rId6" imgW="114120" imgH="215640" progId="Equation.3">
                    <p:embed/>
                  </p:oleObj>
                </mc:Choice>
                <mc:Fallback>
                  <p:oleObj name="公式" r:id="rId6" imgW="11412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3" name="组合 22"/>
          <p:cNvGrpSpPr>
            <a:grpSpLocks/>
          </p:cNvGrpSpPr>
          <p:nvPr/>
        </p:nvGrpSpPr>
        <p:grpSpPr bwMode="auto">
          <a:xfrm>
            <a:off x="428625" y="3821113"/>
            <a:ext cx="8429625" cy="2322512"/>
            <a:chOff x="428596" y="3821532"/>
            <a:chExt cx="8429684" cy="2322112"/>
          </a:xfrm>
        </p:grpSpPr>
        <p:sp>
          <p:nvSpPr>
            <p:cNvPr id="10" name="TextBox 9"/>
            <p:cNvSpPr txBox="1"/>
            <p:nvPr/>
          </p:nvSpPr>
          <p:spPr>
            <a:xfrm>
              <a:off x="500034" y="3929066"/>
              <a:ext cx="1114408" cy="369332"/>
            </a:xfrm>
            <a:prstGeom prst="rect">
              <a:avLst/>
            </a:prstGeom>
            <a:noFill/>
          </p:spPr>
          <p:txBody>
            <a:bodyPr wrap="none">
              <a:spAutoFit/>
            </a:bodyPr>
            <a:lstStyle/>
            <a:p>
              <a:pPr fontAlgn="auto">
                <a:spcBef>
                  <a:spcPts val="0"/>
                </a:spcBef>
                <a:spcAft>
                  <a:spcPts val="0"/>
                </a:spcAft>
                <a:defRPr/>
              </a:pPr>
              <a:r>
                <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有向图中</a:t>
              </a:r>
            </a:p>
          </p:txBody>
        </p:sp>
        <p:graphicFrame>
          <p:nvGraphicFramePr>
            <p:cNvPr id="2052" name="Object 4"/>
            <p:cNvGraphicFramePr>
              <a:graphicFrameLocks noChangeAspect="1"/>
            </p:cNvGraphicFramePr>
            <p:nvPr/>
          </p:nvGraphicFramePr>
          <p:xfrm>
            <a:off x="3214678" y="3999571"/>
            <a:ext cx="2928958" cy="2144073"/>
          </p:xfrm>
          <a:graphic>
            <a:graphicData uri="http://schemas.openxmlformats.org/presentationml/2006/ole">
              <mc:AlternateContent xmlns:mc="http://schemas.openxmlformats.org/markup-compatibility/2006">
                <mc:Choice xmlns:v="urn:schemas-microsoft-com:vml" Requires="v">
                  <p:oleObj spid="_x0000_s2091" name="公式" r:id="rId8" imgW="1942920" imgH="1422360" progId="Equation.3">
                    <p:embed/>
                  </p:oleObj>
                </mc:Choice>
                <mc:Fallback>
                  <p:oleObj name="公式" r:id="rId8" imgW="1942920" imgH="14223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4678" y="3999571"/>
                          <a:ext cx="2928958" cy="2144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直接连接符 13"/>
            <p:cNvCxnSpPr/>
            <p:nvPr/>
          </p:nvCxnSpPr>
          <p:spPr>
            <a:xfrm>
              <a:off x="428596" y="3821532"/>
              <a:ext cx="8429684" cy="158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059" name="TextBox 14"/>
            <p:cNvSpPr txBox="1">
              <a:spLocks noChangeArrowheads="1"/>
            </p:cNvSpPr>
            <p:nvPr/>
          </p:nvSpPr>
          <p:spPr bwMode="auto">
            <a:xfrm>
              <a:off x="2035574" y="3997115"/>
              <a:ext cx="877163" cy="369332"/>
            </a:xfrm>
            <a:prstGeom prst="rect">
              <a:avLst/>
            </a:prstGeom>
            <a:noFill/>
            <a:ln w="9525">
              <a:noFill/>
              <a:miter lim="800000"/>
              <a:headEnd/>
              <a:tailEnd/>
            </a:ln>
          </p:spPr>
          <p:txBody>
            <a:bodyPr wrap="none">
              <a:spAutoFit/>
            </a:bodyPr>
            <a:lstStyle/>
            <a:p>
              <a:r>
                <a:rPr lang="zh-CN" altLang="en-US">
                  <a:latin typeface="Calibri" pitchFamily="34" charset="0"/>
                </a:rPr>
                <a:t>最大度</a:t>
              </a:r>
              <a:endParaRPr lang="en-US" altLang="zh-CN">
                <a:latin typeface="Calibri" pitchFamily="34" charset="0"/>
              </a:endParaRPr>
            </a:p>
          </p:txBody>
        </p:sp>
        <p:sp>
          <p:nvSpPr>
            <p:cNvPr id="2060" name="矩形 15"/>
            <p:cNvSpPr>
              <a:spLocks noChangeArrowheads="1"/>
            </p:cNvSpPr>
            <p:nvPr/>
          </p:nvSpPr>
          <p:spPr bwMode="auto">
            <a:xfrm>
              <a:off x="2047606" y="4666756"/>
              <a:ext cx="1107996" cy="369332"/>
            </a:xfrm>
            <a:prstGeom prst="rect">
              <a:avLst/>
            </a:prstGeom>
            <a:noFill/>
            <a:ln w="9525">
              <a:noFill/>
              <a:miter lim="800000"/>
              <a:headEnd/>
              <a:tailEnd/>
            </a:ln>
          </p:spPr>
          <p:txBody>
            <a:bodyPr wrap="none">
              <a:spAutoFit/>
            </a:bodyPr>
            <a:lstStyle/>
            <a:p>
              <a:r>
                <a:rPr lang="zh-CN" altLang="en-US">
                  <a:latin typeface="Calibri" pitchFamily="34" charset="0"/>
                </a:rPr>
                <a:t>最大出度</a:t>
              </a:r>
              <a:endParaRPr lang="en-US" altLang="zh-CN">
                <a:latin typeface="Calibri" pitchFamily="34" charset="0"/>
              </a:endParaRPr>
            </a:p>
          </p:txBody>
        </p:sp>
        <p:sp>
          <p:nvSpPr>
            <p:cNvPr id="2061" name="矩形 16"/>
            <p:cNvSpPr>
              <a:spLocks noChangeArrowheads="1"/>
            </p:cNvSpPr>
            <p:nvPr/>
          </p:nvSpPr>
          <p:spPr bwMode="auto">
            <a:xfrm>
              <a:off x="2035244" y="5037486"/>
              <a:ext cx="1107996" cy="369332"/>
            </a:xfrm>
            <a:prstGeom prst="rect">
              <a:avLst/>
            </a:prstGeom>
            <a:noFill/>
            <a:ln w="9525">
              <a:noFill/>
              <a:miter lim="800000"/>
              <a:headEnd/>
              <a:tailEnd/>
            </a:ln>
          </p:spPr>
          <p:txBody>
            <a:bodyPr wrap="none">
              <a:spAutoFit/>
            </a:bodyPr>
            <a:lstStyle/>
            <a:p>
              <a:r>
                <a:rPr lang="zh-CN" altLang="en-US">
                  <a:latin typeface="Calibri" pitchFamily="34" charset="0"/>
                </a:rPr>
                <a:t>最小出度</a:t>
              </a:r>
              <a:endParaRPr lang="en-US" altLang="zh-CN">
                <a:latin typeface="Calibri" pitchFamily="34" charset="0"/>
              </a:endParaRPr>
            </a:p>
          </p:txBody>
        </p:sp>
        <p:sp>
          <p:nvSpPr>
            <p:cNvPr id="2062" name="矩形 17"/>
            <p:cNvSpPr>
              <a:spLocks noChangeArrowheads="1"/>
            </p:cNvSpPr>
            <p:nvPr/>
          </p:nvSpPr>
          <p:spPr bwMode="auto">
            <a:xfrm>
              <a:off x="2047606" y="4298288"/>
              <a:ext cx="877163" cy="369332"/>
            </a:xfrm>
            <a:prstGeom prst="rect">
              <a:avLst/>
            </a:prstGeom>
            <a:noFill/>
            <a:ln w="9525">
              <a:noFill/>
              <a:miter lim="800000"/>
              <a:headEnd/>
              <a:tailEnd/>
            </a:ln>
          </p:spPr>
          <p:txBody>
            <a:bodyPr wrap="none">
              <a:spAutoFit/>
            </a:bodyPr>
            <a:lstStyle/>
            <a:p>
              <a:r>
                <a:rPr lang="zh-CN" altLang="en-US">
                  <a:latin typeface="Calibri" pitchFamily="34" charset="0"/>
                </a:rPr>
                <a:t>最小度</a:t>
              </a:r>
              <a:endParaRPr lang="en-US" altLang="zh-CN">
                <a:latin typeface="Calibri" pitchFamily="34" charset="0"/>
              </a:endParaRPr>
            </a:p>
          </p:txBody>
        </p:sp>
        <p:sp>
          <p:nvSpPr>
            <p:cNvPr id="2063" name="矩形 18"/>
            <p:cNvSpPr>
              <a:spLocks noChangeArrowheads="1"/>
            </p:cNvSpPr>
            <p:nvPr/>
          </p:nvSpPr>
          <p:spPr bwMode="auto">
            <a:xfrm>
              <a:off x="2051763" y="5429264"/>
              <a:ext cx="1107996" cy="369332"/>
            </a:xfrm>
            <a:prstGeom prst="rect">
              <a:avLst/>
            </a:prstGeom>
            <a:noFill/>
            <a:ln w="9525">
              <a:noFill/>
              <a:miter lim="800000"/>
              <a:headEnd/>
              <a:tailEnd/>
            </a:ln>
          </p:spPr>
          <p:txBody>
            <a:bodyPr wrap="none">
              <a:spAutoFit/>
            </a:bodyPr>
            <a:lstStyle/>
            <a:p>
              <a:r>
                <a:rPr lang="zh-CN" altLang="en-US">
                  <a:latin typeface="Calibri" pitchFamily="34" charset="0"/>
                </a:rPr>
                <a:t>最大入度</a:t>
              </a:r>
              <a:endParaRPr lang="en-US" altLang="zh-CN">
                <a:latin typeface="Calibri" pitchFamily="34" charset="0"/>
              </a:endParaRPr>
            </a:p>
          </p:txBody>
        </p:sp>
        <p:sp>
          <p:nvSpPr>
            <p:cNvPr id="2064" name="矩形 19"/>
            <p:cNvSpPr>
              <a:spLocks noChangeArrowheads="1"/>
            </p:cNvSpPr>
            <p:nvPr/>
          </p:nvSpPr>
          <p:spPr bwMode="auto">
            <a:xfrm>
              <a:off x="2051763" y="5774312"/>
              <a:ext cx="1107996" cy="369332"/>
            </a:xfrm>
            <a:prstGeom prst="rect">
              <a:avLst/>
            </a:prstGeom>
            <a:noFill/>
            <a:ln w="9525">
              <a:noFill/>
              <a:miter lim="800000"/>
              <a:headEnd/>
              <a:tailEnd/>
            </a:ln>
          </p:spPr>
          <p:txBody>
            <a:bodyPr wrap="none">
              <a:spAutoFit/>
            </a:bodyPr>
            <a:lstStyle/>
            <a:p>
              <a:r>
                <a:rPr lang="zh-CN" altLang="en-US">
                  <a:latin typeface="Calibri" pitchFamily="34" charset="0"/>
                </a:rPr>
                <a:t>最小入度</a:t>
              </a:r>
              <a:endParaRPr lang="en-US" altLang="zh-CN">
                <a:latin typeface="Calibri" pitchFamily="34" charset="0"/>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from="(-#ppt_w/2)" to="(#ppt_x)" calcmode="lin" valueType="num">
                                      <p:cBhvr>
                                        <p:cTn id="12" dur="300" fill="hold">
                                          <p:stCondLst>
                                            <p:cond delay="0"/>
                                          </p:stCondLst>
                                        </p:cTn>
                                        <p:tgtEl>
                                          <p:spTgt spid="22"/>
                                        </p:tgtEl>
                                        <p:attrNameLst>
                                          <p:attrName>ppt_x</p:attrName>
                                        </p:attrNameLst>
                                      </p:cBhvr>
                                    </p:anim>
                                    <p:anim from="0" to="-1.0" calcmode="lin" valueType="num">
                                      <p:cBhvr>
                                        <p:cTn id="13" dur="100" decel="50000" autoRev="1" fill="hold">
                                          <p:stCondLst>
                                            <p:cond delay="300"/>
                                          </p:stCondLst>
                                        </p:cTn>
                                        <p:tgtEl>
                                          <p:spTgt spid="22"/>
                                        </p:tgtEl>
                                        <p:attrNameLst>
                                          <p:attrName>xshear</p:attrName>
                                        </p:attrNameLst>
                                      </p:cBhvr>
                                    </p:anim>
                                    <p:animScale>
                                      <p:cBhvr>
                                        <p:cTn id="14" dur="100" decel="100000" autoRev="1" fill="hold">
                                          <p:stCondLst>
                                            <p:cond delay="300"/>
                                          </p:stCondLst>
                                        </p:cTn>
                                        <p:tgtEl>
                                          <p:spTgt spid="22"/>
                                        </p:tgtEl>
                                      </p:cBhvr>
                                      <p:from x="100000" y="100000"/>
                                      <p:to x="80000" y="100000"/>
                                    </p:animScale>
                                    <p:anim by="(#ppt_h/3+#ppt_w*0.1)" calcmode="lin" valueType="num">
                                      <p:cBhvr additive="sum">
                                        <p:cTn id="15" dur="100" decel="100000" autoRev="1" fill="hold">
                                          <p:stCondLst>
                                            <p:cond delay="300"/>
                                          </p:stCondLst>
                                        </p:cTn>
                                        <p:tgtEl>
                                          <p:spTgt spid="22"/>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from="(-#ppt_w/2)" to="(#ppt_x)" calcmode="lin" valueType="num">
                                      <p:cBhvr>
                                        <p:cTn id="20" dur="300" fill="hold">
                                          <p:stCondLst>
                                            <p:cond delay="0"/>
                                          </p:stCondLst>
                                        </p:cTn>
                                        <p:tgtEl>
                                          <p:spTgt spid="23"/>
                                        </p:tgtEl>
                                        <p:attrNameLst>
                                          <p:attrName>ppt_x</p:attrName>
                                        </p:attrNameLst>
                                      </p:cBhvr>
                                    </p:anim>
                                    <p:anim from="0" to="-1.0" calcmode="lin" valueType="num">
                                      <p:cBhvr>
                                        <p:cTn id="21" dur="100" decel="50000" autoRev="1" fill="hold">
                                          <p:stCondLst>
                                            <p:cond delay="300"/>
                                          </p:stCondLst>
                                        </p:cTn>
                                        <p:tgtEl>
                                          <p:spTgt spid="23"/>
                                        </p:tgtEl>
                                        <p:attrNameLst>
                                          <p:attrName>xshear</p:attrName>
                                        </p:attrNameLst>
                                      </p:cBhvr>
                                    </p:anim>
                                    <p:animScale>
                                      <p:cBhvr>
                                        <p:cTn id="22" dur="100" decel="100000" autoRev="1" fill="hold">
                                          <p:stCondLst>
                                            <p:cond delay="300"/>
                                          </p:stCondLst>
                                        </p:cTn>
                                        <p:tgtEl>
                                          <p:spTgt spid="23"/>
                                        </p:tgtEl>
                                      </p:cBhvr>
                                      <p:from x="100000" y="100000"/>
                                      <p:to x="80000" y="100000"/>
                                    </p:animScale>
                                    <p:anim by="(#ppt_h/3+#ppt_w*0.1)" calcmode="lin" valueType="num">
                                      <p:cBhvr additive="sum">
                                        <p:cTn id="23" dur="100" decel="100000" autoRev="1" fill="hold">
                                          <p:stCondLst>
                                            <p:cond delay="300"/>
                                          </p:stCondLst>
                                        </p:cTn>
                                        <p:tgtEl>
                                          <p:spTgt spid="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3" name="椭圆 2"/>
          <p:cNvSpPr/>
          <p:nvPr/>
        </p:nvSpPr>
        <p:spPr>
          <a:xfrm>
            <a:off x="1071538" y="5286388"/>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6786578" y="1571612"/>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2357422" y="3143248"/>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6286512" y="3500438"/>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714348" y="2714620"/>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7786710" y="5143512"/>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2214546" y="1428736"/>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5572132" y="5572140"/>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4286248" y="3857628"/>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rot="16200000" flipV="1">
            <a:off x="-142875" y="3929063"/>
            <a:ext cx="2327275" cy="3270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接连接符 14"/>
          <p:cNvCxnSpPr/>
          <p:nvPr/>
        </p:nvCxnSpPr>
        <p:spPr>
          <a:xfrm flipV="1">
            <a:off x="1000125" y="1571625"/>
            <a:ext cx="1255713" cy="1184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接连接符 16"/>
          <p:cNvCxnSpPr>
            <a:stCxn id="0" idx="6"/>
            <a:endCxn id="0" idx="2"/>
          </p:cNvCxnSpPr>
          <p:nvPr/>
        </p:nvCxnSpPr>
        <p:spPr>
          <a:xfrm>
            <a:off x="2500313" y="1571625"/>
            <a:ext cx="4286250" cy="142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接连接符 18"/>
          <p:cNvCxnSpPr>
            <a:stCxn id="0" idx="5"/>
            <a:endCxn id="0" idx="2"/>
          </p:cNvCxnSpPr>
          <p:nvPr/>
        </p:nvCxnSpPr>
        <p:spPr>
          <a:xfrm rot="16200000" flipH="1">
            <a:off x="1494631" y="2423319"/>
            <a:ext cx="327025" cy="1398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接连接符 22"/>
          <p:cNvCxnSpPr>
            <a:endCxn id="0" idx="5"/>
          </p:cNvCxnSpPr>
          <p:nvPr/>
        </p:nvCxnSpPr>
        <p:spPr>
          <a:xfrm rot="16200000" flipV="1">
            <a:off x="2280444" y="1851819"/>
            <a:ext cx="2327275" cy="19700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接连接符 24"/>
          <p:cNvCxnSpPr>
            <a:endCxn id="0" idx="6"/>
          </p:cNvCxnSpPr>
          <p:nvPr/>
        </p:nvCxnSpPr>
        <p:spPr>
          <a:xfrm rot="10800000" flipV="1">
            <a:off x="1357313" y="4000500"/>
            <a:ext cx="3071812" cy="1428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接连接符 26"/>
          <p:cNvCxnSpPr>
            <a:endCxn id="0" idx="5"/>
          </p:cNvCxnSpPr>
          <p:nvPr/>
        </p:nvCxnSpPr>
        <p:spPr>
          <a:xfrm rot="10800000">
            <a:off x="2601913" y="3387725"/>
            <a:ext cx="1827212" cy="612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直接连接符 28"/>
          <p:cNvCxnSpPr>
            <a:endCxn id="0" idx="7"/>
          </p:cNvCxnSpPr>
          <p:nvPr/>
        </p:nvCxnSpPr>
        <p:spPr>
          <a:xfrm rot="10800000" flipV="1">
            <a:off x="4530725" y="1714500"/>
            <a:ext cx="2398713" cy="218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接连接符 31"/>
          <p:cNvCxnSpPr>
            <a:stCxn id="0" idx="5"/>
            <a:endCxn id="0" idx="0"/>
          </p:cNvCxnSpPr>
          <p:nvPr/>
        </p:nvCxnSpPr>
        <p:spPr>
          <a:xfrm rot="16200000" flipH="1">
            <a:off x="5816601" y="3030537"/>
            <a:ext cx="3327400" cy="898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接连接符 34"/>
          <p:cNvCxnSpPr>
            <a:stCxn id="0" idx="5"/>
          </p:cNvCxnSpPr>
          <p:nvPr/>
        </p:nvCxnSpPr>
        <p:spPr>
          <a:xfrm rot="16200000" flipH="1">
            <a:off x="4316413" y="4316412"/>
            <a:ext cx="1612900" cy="1184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接连接符 38"/>
          <p:cNvCxnSpPr>
            <a:stCxn id="0" idx="2"/>
            <a:endCxn id="0" idx="6"/>
          </p:cNvCxnSpPr>
          <p:nvPr/>
        </p:nvCxnSpPr>
        <p:spPr>
          <a:xfrm rot="10800000" flipV="1">
            <a:off x="5857875" y="5286375"/>
            <a:ext cx="1928813" cy="428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接连接符 40"/>
          <p:cNvCxnSpPr/>
          <p:nvPr/>
        </p:nvCxnSpPr>
        <p:spPr>
          <a:xfrm rot="10800000">
            <a:off x="1214438" y="5429250"/>
            <a:ext cx="4500562" cy="285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接连接符 42"/>
          <p:cNvCxnSpPr>
            <a:endCxn id="0" idx="2"/>
          </p:cNvCxnSpPr>
          <p:nvPr/>
        </p:nvCxnSpPr>
        <p:spPr>
          <a:xfrm flipV="1">
            <a:off x="4429125" y="3643313"/>
            <a:ext cx="1857375" cy="3571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接连接符 44"/>
          <p:cNvCxnSpPr>
            <a:stCxn id="0" idx="5"/>
            <a:endCxn id="0" idx="1"/>
          </p:cNvCxnSpPr>
          <p:nvPr/>
        </p:nvCxnSpPr>
        <p:spPr>
          <a:xfrm rot="16200000" flipH="1">
            <a:off x="6459538" y="3816350"/>
            <a:ext cx="1439862" cy="1296988"/>
          </a:xfrm>
          <a:prstGeom prst="line">
            <a:avLst/>
          </a:prstGeom>
        </p:spPr>
        <p:style>
          <a:lnRef idx="2">
            <a:schemeClr val="accent1"/>
          </a:lnRef>
          <a:fillRef idx="0">
            <a:schemeClr val="accent1"/>
          </a:fillRef>
          <a:effectRef idx="1">
            <a:schemeClr val="accent1"/>
          </a:effectRef>
          <a:fontRef idx="minor">
            <a:schemeClr val="tx1"/>
          </a:fontRef>
        </p:style>
      </p:cxnSp>
      <p:grpSp>
        <p:nvGrpSpPr>
          <p:cNvPr id="63" name="组合 62"/>
          <p:cNvGrpSpPr>
            <a:grpSpLocks/>
          </p:cNvGrpSpPr>
          <p:nvPr/>
        </p:nvGrpSpPr>
        <p:grpSpPr bwMode="auto">
          <a:xfrm>
            <a:off x="642938" y="1143000"/>
            <a:ext cx="7634287" cy="4905375"/>
            <a:chOff x="642910" y="1214422"/>
            <a:chExt cx="7634337" cy="4905350"/>
          </a:xfrm>
        </p:grpSpPr>
        <p:pic>
          <p:nvPicPr>
            <p:cNvPr id="3139" name="Picture 4" descr="http://image3.uuu9.com/war3/war3rpg/UploadFiles_1951/201101/11010617295782822.jpg"/>
            <p:cNvPicPr>
              <a:picLocks noChangeAspect="1" noChangeArrowheads="1"/>
            </p:cNvPicPr>
            <p:nvPr/>
          </p:nvPicPr>
          <p:blipFill>
            <a:blip r:embed="rId3"/>
            <a:srcRect/>
            <a:stretch>
              <a:fillRect/>
            </a:stretch>
          </p:blipFill>
          <p:spPr bwMode="auto">
            <a:xfrm>
              <a:off x="714348" y="4929198"/>
              <a:ext cx="928694" cy="784395"/>
            </a:xfrm>
            <a:prstGeom prst="rect">
              <a:avLst/>
            </a:prstGeom>
            <a:noFill/>
            <a:ln w="9525">
              <a:noFill/>
              <a:miter lim="800000"/>
              <a:headEnd/>
              <a:tailEnd/>
            </a:ln>
          </p:spPr>
        </p:pic>
        <p:pic>
          <p:nvPicPr>
            <p:cNvPr id="3140" name="Picture 4" descr="http://image3.uuu9.com/war3/war3rpg/UploadFiles_1951/201101/11010617295782822.jpg"/>
            <p:cNvPicPr>
              <a:picLocks noChangeAspect="1" noChangeArrowheads="1"/>
            </p:cNvPicPr>
            <p:nvPr/>
          </p:nvPicPr>
          <p:blipFill>
            <a:blip r:embed="rId3"/>
            <a:srcRect/>
            <a:stretch>
              <a:fillRect/>
            </a:stretch>
          </p:blipFill>
          <p:spPr bwMode="auto">
            <a:xfrm>
              <a:off x="6429388" y="1285860"/>
              <a:ext cx="928694" cy="784395"/>
            </a:xfrm>
            <a:prstGeom prst="rect">
              <a:avLst/>
            </a:prstGeom>
            <a:noFill/>
            <a:ln w="9525">
              <a:noFill/>
              <a:miter lim="800000"/>
              <a:headEnd/>
              <a:tailEnd/>
            </a:ln>
          </p:spPr>
        </p:pic>
        <p:pic>
          <p:nvPicPr>
            <p:cNvPr id="3141" name="Picture 6"/>
            <p:cNvPicPr>
              <a:picLocks noChangeAspect="1" noChangeArrowheads="1"/>
            </p:cNvPicPr>
            <p:nvPr/>
          </p:nvPicPr>
          <p:blipFill>
            <a:blip r:embed="rId4"/>
            <a:srcRect/>
            <a:stretch>
              <a:fillRect/>
            </a:stretch>
          </p:blipFill>
          <p:spPr bwMode="auto">
            <a:xfrm>
              <a:off x="2285984" y="3143248"/>
              <a:ext cx="390525" cy="438150"/>
            </a:xfrm>
            <a:prstGeom prst="rect">
              <a:avLst/>
            </a:prstGeom>
            <a:noFill/>
            <a:ln w="9525">
              <a:noFill/>
              <a:miter lim="800000"/>
              <a:headEnd/>
              <a:tailEnd/>
            </a:ln>
          </p:spPr>
        </p:pic>
        <p:pic>
          <p:nvPicPr>
            <p:cNvPr id="3142" name="Picture 7"/>
            <p:cNvPicPr>
              <a:picLocks noChangeAspect="1" noChangeArrowheads="1"/>
            </p:cNvPicPr>
            <p:nvPr/>
          </p:nvPicPr>
          <p:blipFill>
            <a:blip r:embed="rId4"/>
            <a:srcRect/>
            <a:stretch>
              <a:fillRect/>
            </a:stretch>
          </p:blipFill>
          <p:spPr bwMode="auto">
            <a:xfrm>
              <a:off x="6286512" y="3429000"/>
              <a:ext cx="390525" cy="438150"/>
            </a:xfrm>
            <a:prstGeom prst="rect">
              <a:avLst/>
            </a:prstGeom>
            <a:noFill/>
            <a:ln w="9525">
              <a:noFill/>
              <a:miter lim="800000"/>
              <a:headEnd/>
              <a:tailEnd/>
            </a:ln>
          </p:spPr>
        </p:pic>
        <p:pic>
          <p:nvPicPr>
            <p:cNvPr id="3143" name="Picture 8"/>
            <p:cNvPicPr>
              <a:picLocks noChangeAspect="1" noChangeArrowheads="1"/>
            </p:cNvPicPr>
            <p:nvPr/>
          </p:nvPicPr>
          <p:blipFill>
            <a:blip r:embed="rId5"/>
            <a:srcRect/>
            <a:stretch>
              <a:fillRect/>
            </a:stretch>
          </p:blipFill>
          <p:spPr bwMode="auto">
            <a:xfrm>
              <a:off x="642910" y="2357430"/>
              <a:ext cx="561975" cy="1085850"/>
            </a:xfrm>
            <a:prstGeom prst="rect">
              <a:avLst/>
            </a:prstGeom>
            <a:noFill/>
            <a:ln w="9525">
              <a:noFill/>
              <a:miter lim="800000"/>
              <a:headEnd/>
              <a:tailEnd/>
            </a:ln>
          </p:spPr>
        </p:pic>
        <p:pic>
          <p:nvPicPr>
            <p:cNvPr id="3144" name="Picture 9"/>
            <p:cNvPicPr>
              <a:picLocks noChangeAspect="1" noChangeArrowheads="1"/>
            </p:cNvPicPr>
            <p:nvPr/>
          </p:nvPicPr>
          <p:blipFill>
            <a:blip r:embed="rId5"/>
            <a:srcRect/>
            <a:stretch>
              <a:fillRect/>
            </a:stretch>
          </p:blipFill>
          <p:spPr bwMode="auto">
            <a:xfrm>
              <a:off x="7715272" y="4714884"/>
              <a:ext cx="561975" cy="1085850"/>
            </a:xfrm>
            <a:prstGeom prst="rect">
              <a:avLst/>
            </a:prstGeom>
            <a:noFill/>
            <a:ln w="9525">
              <a:noFill/>
              <a:miter lim="800000"/>
              <a:headEnd/>
              <a:tailEnd/>
            </a:ln>
          </p:spPr>
        </p:pic>
        <p:pic>
          <p:nvPicPr>
            <p:cNvPr id="3145" name="Picture 10"/>
            <p:cNvPicPr>
              <a:picLocks noChangeAspect="1" noChangeArrowheads="1"/>
            </p:cNvPicPr>
            <p:nvPr/>
          </p:nvPicPr>
          <p:blipFill>
            <a:blip r:embed="rId6"/>
            <a:srcRect/>
            <a:stretch>
              <a:fillRect/>
            </a:stretch>
          </p:blipFill>
          <p:spPr bwMode="auto">
            <a:xfrm>
              <a:off x="2071670" y="1214422"/>
              <a:ext cx="685798" cy="1015250"/>
            </a:xfrm>
            <a:prstGeom prst="rect">
              <a:avLst/>
            </a:prstGeom>
            <a:noFill/>
            <a:ln w="9525">
              <a:noFill/>
              <a:miter lim="800000"/>
              <a:headEnd/>
              <a:tailEnd/>
            </a:ln>
          </p:spPr>
        </p:pic>
        <p:pic>
          <p:nvPicPr>
            <p:cNvPr id="3146" name="Picture 11"/>
            <p:cNvPicPr>
              <a:picLocks noChangeAspect="1" noChangeArrowheads="1"/>
            </p:cNvPicPr>
            <p:nvPr/>
          </p:nvPicPr>
          <p:blipFill>
            <a:blip r:embed="rId7"/>
            <a:srcRect/>
            <a:stretch>
              <a:fillRect/>
            </a:stretch>
          </p:blipFill>
          <p:spPr bwMode="auto">
            <a:xfrm>
              <a:off x="5286380" y="5000636"/>
              <a:ext cx="733424" cy="1119136"/>
            </a:xfrm>
            <a:prstGeom prst="rect">
              <a:avLst/>
            </a:prstGeom>
            <a:noFill/>
            <a:ln w="9525">
              <a:noFill/>
              <a:miter lim="800000"/>
              <a:headEnd/>
              <a:tailEnd/>
            </a:ln>
          </p:spPr>
        </p:pic>
      </p:grpSp>
      <p:grpSp>
        <p:nvGrpSpPr>
          <p:cNvPr id="46" name="组合 45"/>
          <p:cNvGrpSpPr>
            <a:grpSpLocks/>
          </p:cNvGrpSpPr>
          <p:nvPr/>
        </p:nvGrpSpPr>
        <p:grpSpPr bwMode="auto">
          <a:xfrm>
            <a:off x="1143000" y="1428750"/>
            <a:ext cx="7072313" cy="4370388"/>
            <a:chOff x="1142976" y="1428736"/>
            <a:chExt cx="7072362" cy="4369860"/>
          </a:xfrm>
        </p:grpSpPr>
        <p:sp>
          <p:nvSpPr>
            <p:cNvPr id="64" name="TextBox 63"/>
            <p:cNvSpPr txBox="1"/>
            <p:nvPr/>
          </p:nvSpPr>
          <p:spPr>
            <a:xfrm>
              <a:off x="2786050" y="1428736"/>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5" name="TextBox 64"/>
            <p:cNvSpPr txBox="1"/>
            <p:nvPr/>
          </p:nvSpPr>
          <p:spPr>
            <a:xfrm>
              <a:off x="1142976" y="2643182"/>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6" name="TextBox 65"/>
            <p:cNvSpPr txBox="1"/>
            <p:nvPr/>
          </p:nvSpPr>
          <p:spPr>
            <a:xfrm>
              <a:off x="1714480" y="5274246"/>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7" name="TextBox 66"/>
            <p:cNvSpPr txBox="1"/>
            <p:nvPr/>
          </p:nvSpPr>
          <p:spPr>
            <a:xfrm>
              <a:off x="7358082" y="1714488"/>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8" name="TextBox 67"/>
            <p:cNvSpPr txBox="1"/>
            <p:nvPr/>
          </p:nvSpPr>
          <p:spPr>
            <a:xfrm>
              <a:off x="6786578" y="4929198"/>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9" name="TextBox 68"/>
            <p:cNvSpPr txBox="1"/>
            <p:nvPr/>
          </p:nvSpPr>
          <p:spPr>
            <a:xfrm>
              <a:off x="4357686" y="5429264"/>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0" name="TextBox 69"/>
            <p:cNvSpPr txBox="1"/>
            <p:nvPr/>
          </p:nvSpPr>
          <p:spPr>
            <a:xfrm>
              <a:off x="2428860" y="3571876"/>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2</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1" name="TextBox 70"/>
            <p:cNvSpPr txBox="1"/>
            <p:nvPr/>
          </p:nvSpPr>
          <p:spPr>
            <a:xfrm>
              <a:off x="6000760" y="3857628"/>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2</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TextBox 71"/>
            <p:cNvSpPr txBox="1"/>
            <p:nvPr/>
          </p:nvSpPr>
          <p:spPr>
            <a:xfrm>
              <a:off x="4071934" y="3429000"/>
              <a:ext cx="857256"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 = 6</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aphicFrame>
        <p:nvGraphicFramePr>
          <p:cNvPr id="75" name="Object 13"/>
          <p:cNvGraphicFramePr>
            <a:graphicFrameLocks noChangeAspect="1"/>
          </p:cNvGraphicFramePr>
          <p:nvPr/>
        </p:nvGraphicFramePr>
        <p:xfrm>
          <a:off x="3929063" y="2214563"/>
          <a:ext cx="1357312" cy="982662"/>
        </p:xfrm>
        <a:graphic>
          <a:graphicData uri="http://schemas.openxmlformats.org/presentationml/2006/ole">
            <mc:AlternateContent xmlns:mc="http://schemas.openxmlformats.org/markup-compatibility/2006">
              <mc:Choice xmlns:v="urn:schemas-microsoft-com:vml" Requires="v">
                <p:oleObj spid="_x0000_s3098" name="公式" r:id="rId8" imgW="596880" imgH="431640" progId="Equation.3">
                  <p:embed/>
                </p:oleObj>
              </mc:Choice>
              <mc:Fallback>
                <p:oleObj name="公式" r:id="rId8" imgW="596880" imgH="43164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9063" y="2214563"/>
                        <a:ext cx="1357312"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3"/>
                                        </p:tgtEl>
                                      </p:cBhvr>
                                    </p:animEffect>
                                    <p:set>
                                      <p:cBhvr>
                                        <p:cTn id="12" dur="1" fill="hold">
                                          <p:stCondLst>
                                            <p:cond delay="499"/>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checkerboard(across)">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握手定理</a:t>
            </a:r>
          </a:p>
        </p:txBody>
      </p:sp>
      <p:grpSp>
        <p:nvGrpSpPr>
          <p:cNvPr id="42" name="组合 41"/>
          <p:cNvGrpSpPr>
            <a:grpSpLocks/>
          </p:cNvGrpSpPr>
          <p:nvPr/>
        </p:nvGrpSpPr>
        <p:grpSpPr bwMode="auto">
          <a:xfrm>
            <a:off x="428625" y="1200178"/>
            <a:ext cx="8448675" cy="657199"/>
            <a:chOff x="428596" y="1114436"/>
            <a:chExt cx="8448676" cy="657188"/>
          </a:xfrm>
        </p:grpSpPr>
        <p:sp>
          <p:nvSpPr>
            <p:cNvPr id="3" name="Rectangle 5" descr="新闻纸"/>
            <p:cNvSpPr>
              <a:spLocks noChangeArrowheads="1"/>
            </p:cNvSpPr>
            <p:nvPr/>
          </p:nvSpPr>
          <p:spPr bwMode="auto">
            <a:xfrm>
              <a:off x="428596" y="1142984"/>
              <a:ext cx="8448676" cy="62864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8195" name="Rectangle 3"/>
            <p:cNvSpPr txBox="1">
              <a:spLocks noChangeArrowheads="1"/>
            </p:cNvSpPr>
            <p:nvPr/>
          </p:nvSpPr>
          <p:spPr bwMode="auto">
            <a:xfrm>
              <a:off x="571472" y="1114436"/>
              <a:ext cx="1071541"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dirty="0">
                  <a:latin typeface="Calibri" pitchFamily="34" charset="0"/>
                </a:rPr>
                <a:t>定理</a:t>
              </a:r>
              <a:r>
                <a:rPr lang="en-US" altLang="zh-CN" b="1" dirty="0">
                  <a:latin typeface="Calibri" pitchFamily="34" charset="0"/>
                </a:rPr>
                <a:t>14.1</a:t>
              </a:r>
              <a:endParaRPr lang="zh-CN" altLang="en-US" sz="3200" b="1" dirty="0">
                <a:latin typeface="Calibri" pitchFamily="34" charset="0"/>
              </a:endParaRPr>
            </a:p>
          </p:txBody>
        </p:sp>
        <p:sp>
          <p:nvSpPr>
            <p:cNvPr id="48196" name="TextBox 4"/>
            <p:cNvSpPr txBox="1">
              <a:spLocks noChangeArrowheads="1"/>
            </p:cNvSpPr>
            <p:nvPr/>
          </p:nvSpPr>
          <p:spPr bwMode="auto">
            <a:xfrm>
              <a:off x="1714480" y="1271558"/>
              <a:ext cx="6858048" cy="400110"/>
            </a:xfrm>
            <a:prstGeom prst="rect">
              <a:avLst/>
            </a:prstGeom>
            <a:noFill/>
            <a:ln w="9525">
              <a:noFill/>
              <a:miter lim="800000"/>
              <a:headEnd/>
              <a:tailEnd/>
            </a:ln>
          </p:spPr>
          <p:txBody>
            <a:bodyPr>
              <a:spAutoFit/>
            </a:bodyPr>
            <a:lstStyle/>
            <a:p>
              <a:r>
                <a:rPr lang="zh-CN" altLang="en-US" sz="2000">
                  <a:latin typeface="Calibri" pitchFamily="34" charset="0"/>
                </a:rPr>
                <a:t>在任何无向图中，所有顶点的度数之和等于边数的</a:t>
              </a:r>
              <a:r>
                <a:rPr lang="en-US" altLang="zh-CN" sz="2000">
                  <a:latin typeface="Calibri" pitchFamily="34" charset="0"/>
                </a:rPr>
                <a:t>2</a:t>
              </a:r>
              <a:r>
                <a:rPr lang="zh-CN" altLang="en-US" sz="2000">
                  <a:latin typeface="Calibri" pitchFamily="34" charset="0"/>
                </a:rPr>
                <a:t>倍。</a:t>
              </a:r>
            </a:p>
          </p:txBody>
        </p:sp>
      </p:grpSp>
      <p:grpSp>
        <p:nvGrpSpPr>
          <p:cNvPr id="43" name="组合 42"/>
          <p:cNvGrpSpPr>
            <a:grpSpLocks/>
          </p:cNvGrpSpPr>
          <p:nvPr/>
        </p:nvGrpSpPr>
        <p:grpSpPr bwMode="auto">
          <a:xfrm>
            <a:off x="1357313" y="1985963"/>
            <a:ext cx="2500312" cy="1500187"/>
            <a:chOff x="1357290" y="1985938"/>
            <a:chExt cx="2500330" cy="1500198"/>
          </a:xfrm>
        </p:grpSpPr>
        <p:cxnSp>
          <p:nvCxnSpPr>
            <p:cNvPr id="9" name="直接连接符 8"/>
            <p:cNvCxnSpPr>
              <a:stCxn id="0" idx="3"/>
              <a:endCxn id="0" idx="7"/>
            </p:cNvCxnSpPr>
            <p:nvPr/>
          </p:nvCxnSpPr>
          <p:spPr>
            <a:xfrm rot="5400000">
              <a:off x="1789886" y="1918469"/>
              <a:ext cx="706443" cy="1206509"/>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接连接符 13"/>
            <p:cNvCxnSpPr/>
            <p:nvPr/>
          </p:nvCxnSpPr>
          <p:spPr>
            <a:xfrm rot="16200000" flipH="1">
              <a:off x="1831161" y="2655074"/>
              <a:ext cx="354016" cy="1031882"/>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rot="16200000" flipH="1" flipV="1">
              <a:off x="1983562" y="2605862"/>
              <a:ext cx="1360497" cy="279402"/>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直接连接符 18"/>
            <p:cNvCxnSpPr>
              <a:stCxn id="0" idx="5"/>
              <a:endCxn id="0" idx="1"/>
            </p:cNvCxnSpPr>
            <p:nvPr/>
          </p:nvCxnSpPr>
          <p:spPr>
            <a:xfrm rot="16200000" flipH="1">
              <a:off x="2932895" y="2132782"/>
              <a:ext cx="706443" cy="777881"/>
            </a:xfrm>
            <a:prstGeom prst="line">
              <a:avLst/>
            </a:prstGeom>
          </p:spPr>
          <p:style>
            <a:lnRef idx="3">
              <a:schemeClr val="accent1"/>
            </a:lnRef>
            <a:fillRef idx="0">
              <a:schemeClr val="accent1"/>
            </a:fillRef>
            <a:effectRef idx="2">
              <a:schemeClr val="accent1"/>
            </a:effectRef>
            <a:fontRef idx="minor">
              <a:schemeClr val="tx1"/>
            </a:fontRef>
          </p:style>
        </p:cxnSp>
        <p:sp>
          <p:nvSpPr>
            <p:cNvPr id="6" name="椭圆 5"/>
            <p:cNvSpPr/>
            <p:nvPr/>
          </p:nvSpPr>
          <p:spPr>
            <a:xfrm>
              <a:off x="2714612" y="1985938"/>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1357290" y="2843194"/>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404720" y="32718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3643306" y="2843194"/>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45" name="组合 44"/>
          <p:cNvGrpSpPr>
            <a:grpSpLocks/>
          </p:cNvGrpSpPr>
          <p:nvPr/>
        </p:nvGrpSpPr>
        <p:grpSpPr bwMode="auto">
          <a:xfrm>
            <a:off x="428625" y="3643313"/>
            <a:ext cx="8448675" cy="785812"/>
            <a:chOff x="428596" y="3643314"/>
            <a:chExt cx="8448676" cy="785818"/>
          </a:xfrm>
        </p:grpSpPr>
        <p:sp>
          <p:nvSpPr>
            <p:cNvPr id="20" name="Rectangle 5" descr="新闻纸"/>
            <p:cNvSpPr>
              <a:spLocks noChangeArrowheads="1"/>
            </p:cNvSpPr>
            <p:nvPr/>
          </p:nvSpPr>
          <p:spPr bwMode="auto">
            <a:xfrm>
              <a:off x="428596" y="3643314"/>
              <a:ext cx="8448676" cy="785818"/>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8176" name="Rectangle 3"/>
            <p:cNvSpPr txBox="1">
              <a:spLocks noChangeArrowheads="1"/>
            </p:cNvSpPr>
            <p:nvPr/>
          </p:nvSpPr>
          <p:spPr bwMode="auto">
            <a:xfrm>
              <a:off x="571472" y="3714752"/>
              <a:ext cx="1071541"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定理</a:t>
              </a:r>
              <a:r>
                <a:rPr lang="en-US" altLang="zh-CN" b="1">
                  <a:latin typeface="Calibri" pitchFamily="34" charset="0"/>
                </a:rPr>
                <a:t>14.2</a:t>
              </a:r>
              <a:endParaRPr lang="zh-CN" altLang="en-US" sz="3200" b="1">
                <a:latin typeface="Calibri" pitchFamily="34" charset="0"/>
              </a:endParaRPr>
            </a:p>
          </p:txBody>
        </p:sp>
        <p:sp>
          <p:nvSpPr>
            <p:cNvPr id="48177" name="TextBox 21"/>
            <p:cNvSpPr txBox="1">
              <a:spLocks noChangeArrowheads="1"/>
            </p:cNvSpPr>
            <p:nvPr/>
          </p:nvSpPr>
          <p:spPr bwMode="auto">
            <a:xfrm>
              <a:off x="1714480" y="3714752"/>
              <a:ext cx="6858048" cy="707886"/>
            </a:xfrm>
            <a:prstGeom prst="rect">
              <a:avLst/>
            </a:prstGeom>
            <a:noFill/>
            <a:ln w="9525">
              <a:noFill/>
              <a:miter lim="800000"/>
              <a:headEnd/>
              <a:tailEnd/>
            </a:ln>
          </p:spPr>
          <p:txBody>
            <a:bodyPr>
              <a:spAutoFit/>
            </a:bodyPr>
            <a:lstStyle/>
            <a:p>
              <a:r>
                <a:rPr lang="zh-CN" altLang="en-US" sz="2000">
                  <a:latin typeface="Calibri" pitchFamily="34" charset="0"/>
                </a:rPr>
                <a:t>在任何有向图中，所有顶点的度数之和等于边数的</a:t>
              </a:r>
              <a:r>
                <a:rPr lang="en-US" altLang="zh-CN" sz="2000">
                  <a:latin typeface="Calibri" pitchFamily="34" charset="0"/>
                </a:rPr>
                <a:t>2</a:t>
              </a:r>
              <a:r>
                <a:rPr lang="zh-CN" altLang="en-US" sz="2000">
                  <a:latin typeface="Calibri" pitchFamily="34" charset="0"/>
                </a:rPr>
                <a:t>倍。所有顶点的入度之和等于所有顶点的出度之和，都等于边数。</a:t>
              </a:r>
            </a:p>
          </p:txBody>
        </p:sp>
      </p:grpSp>
      <p:grpSp>
        <p:nvGrpSpPr>
          <p:cNvPr id="46" name="组合 45"/>
          <p:cNvGrpSpPr>
            <a:grpSpLocks/>
          </p:cNvGrpSpPr>
          <p:nvPr/>
        </p:nvGrpSpPr>
        <p:grpSpPr bwMode="auto">
          <a:xfrm>
            <a:off x="5072063" y="2000250"/>
            <a:ext cx="2500312" cy="1500188"/>
            <a:chOff x="5072066" y="2000240"/>
            <a:chExt cx="2500330" cy="1500198"/>
          </a:xfrm>
        </p:grpSpPr>
        <p:sp>
          <p:nvSpPr>
            <p:cNvPr id="23" name="椭圆 22"/>
            <p:cNvSpPr/>
            <p:nvPr/>
          </p:nvSpPr>
          <p:spPr>
            <a:xfrm>
              <a:off x="6429388" y="2000240"/>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5072066" y="2857496"/>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5" name="直接连接符 24"/>
            <p:cNvCxnSpPr>
              <a:stCxn id="0" idx="3"/>
              <a:endCxn id="0" idx="7"/>
            </p:cNvCxnSpPr>
            <p:nvPr/>
          </p:nvCxnSpPr>
          <p:spPr>
            <a:xfrm rot="5400000">
              <a:off x="5504662" y="1932771"/>
              <a:ext cx="706442" cy="1206509"/>
            </a:xfrm>
            <a:prstGeom prst="line">
              <a:avLst/>
            </a:prstGeom>
            <a:ln>
              <a:tailEnd type="triangle" w="med" len="lg"/>
            </a:ln>
          </p:spPr>
          <p:style>
            <a:lnRef idx="3">
              <a:schemeClr val="accent2"/>
            </a:lnRef>
            <a:fillRef idx="0">
              <a:schemeClr val="accent2"/>
            </a:fillRef>
            <a:effectRef idx="2">
              <a:schemeClr val="accent2"/>
            </a:effectRef>
            <a:fontRef idx="minor">
              <a:schemeClr val="tx1"/>
            </a:fontRef>
          </p:style>
        </p:cxnSp>
        <p:sp>
          <p:nvSpPr>
            <p:cNvPr id="26" name="椭圆 25"/>
            <p:cNvSpPr/>
            <p:nvPr/>
          </p:nvSpPr>
          <p:spPr>
            <a:xfrm>
              <a:off x="6119496" y="3286124"/>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7" name="直接连接符 26"/>
            <p:cNvCxnSpPr>
              <a:endCxn id="0" idx="1"/>
            </p:cNvCxnSpPr>
            <p:nvPr/>
          </p:nvCxnSpPr>
          <p:spPr>
            <a:xfrm>
              <a:off x="5207004" y="3008310"/>
              <a:ext cx="944570" cy="309564"/>
            </a:xfrm>
            <a:prstGeom prst="line">
              <a:avLst/>
            </a:prstGeom>
            <a:ln>
              <a:tailEnd type="triangle" w="med" len="lg"/>
            </a:ln>
          </p:spPr>
          <p:style>
            <a:lnRef idx="3">
              <a:schemeClr val="accent2"/>
            </a:lnRef>
            <a:fillRef idx="0">
              <a:schemeClr val="accent2"/>
            </a:fillRef>
            <a:effectRef idx="2">
              <a:schemeClr val="accent2"/>
            </a:effectRef>
            <a:fontRef idx="minor">
              <a:schemeClr val="tx1"/>
            </a:fontRef>
          </p:style>
        </p:cxnSp>
        <p:cxnSp>
          <p:nvCxnSpPr>
            <p:cNvPr id="28" name="直接连接符 27"/>
            <p:cNvCxnSpPr>
              <a:endCxn id="0" idx="0"/>
            </p:cNvCxnSpPr>
            <p:nvPr/>
          </p:nvCxnSpPr>
          <p:spPr>
            <a:xfrm rot="5400000">
              <a:off x="5768983" y="2536818"/>
              <a:ext cx="1206508" cy="292102"/>
            </a:xfrm>
            <a:prstGeom prst="line">
              <a:avLst/>
            </a:prstGeom>
            <a:ln>
              <a:tailEnd type="triangle" w="med" len="lg"/>
            </a:ln>
          </p:spPr>
          <p:style>
            <a:lnRef idx="3">
              <a:schemeClr val="accent2"/>
            </a:lnRef>
            <a:fillRef idx="0">
              <a:schemeClr val="accent2"/>
            </a:fillRef>
            <a:effectRef idx="2">
              <a:schemeClr val="accent2"/>
            </a:effectRef>
            <a:fontRef idx="minor">
              <a:schemeClr val="tx1"/>
            </a:fontRef>
          </p:style>
        </p:cxnSp>
        <p:sp>
          <p:nvSpPr>
            <p:cNvPr id="29" name="椭圆 28"/>
            <p:cNvSpPr/>
            <p:nvPr/>
          </p:nvSpPr>
          <p:spPr>
            <a:xfrm>
              <a:off x="7358082" y="2857496"/>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0" name="直接连接符 29"/>
            <p:cNvCxnSpPr>
              <a:stCxn id="0" idx="5"/>
              <a:endCxn id="0" idx="1"/>
            </p:cNvCxnSpPr>
            <p:nvPr/>
          </p:nvCxnSpPr>
          <p:spPr>
            <a:xfrm rot="16200000" flipH="1">
              <a:off x="6647672" y="2147085"/>
              <a:ext cx="706442" cy="777881"/>
            </a:xfrm>
            <a:prstGeom prst="line">
              <a:avLst/>
            </a:prstGeom>
            <a:ln>
              <a:tailEnd type="triangle" w="med" len="lg"/>
            </a:ln>
          </p:spPr>
          <p:style>
            <a:lnRef idx="3">
              <a:schemeClr val="accent2"/>
            </a:lnRef>
            <a:fillRef idx="0">
              <a:schemeClr val="accent2"/>
            </a:fillRef>
            <a:effectRef idx="2">
              <a:schemeClr val="accent2"/>
            </a:effectRef>
            <a:fontRef idx="minor">
              <a:schemeClr val="tx1"/>
            </a:fontRef>
          </p:style>
        </p:cxnSp>
      </p:grpSp>
      <p:sp>
        <p:nvSpPr>
          <p:cNvPr id="59" name="TextBox 58"/>
          <p:cNvSpPr txBox="1">
            <a:spLocks noChangeArrowheads="1"/>
          </p:cNvSpPr>
          <p:nvPr/>
        </p:nvSpPr>
        <p:spPr bwMode="auto">
          <a:xfrm>
            <a:off x="4714875" y="4729163"/>
            <a:ext cx="4000500" cy="1200150"/>
          </a:xfrm>
          <a:prstGeom prst="rect">
            <a:avLst/>
          </a:prstGeom>
          <a:noFill/>
          <a:ln w="9525">
            <a:noFill/>
            <a:miter lim="800000"/>
            <a:headEnd/>
            <a:tailEnd/>
          </a:ln>
        </p:spPr>
        <p:txBody>
          <a:bodyPr>
            <a:spAutoFit/>
          </a:bodyPr>
          <a:lstStyle/>
          <a:p>
            <a:r>
              <a:rPr lang="en-US" altLang="zh-CN" b="1">
                <a:latin typeface="Arial Unicode MS" pitchFamily="34" charset="-122"/>
                <a:ea typeface="Arial Unicode MS" pitchFamily="34" charset="-122"/>
                <a:cs typeface="Arial Unicode MS" pitchFamily="34" charset="-122"/>
              </a:rPr>
              <a:t>d</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a</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4</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d</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b</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3</a:t>
            </a:r>
            <a:r>
              <a:rPr lang="zh-CN" altLang="en-US" b="1">
                <a:latin typeface="Arial Unicode MS" pitchFamily="34" charset="-122"/>
                <a:ea typeface="Arial Unicode MS" pitchFamily="34" charset="-122"/>
                <a:cs typeface="Arial Unicode MS" pitchFamily="34" charset="-122"/>
              </a:rPr>
              <a:t>，</a:t>
            </a:r>
          </a:p>
          <a:p>
            <a:pPr algn="just"/>
            <a:r>
              <a:rPr lang="en-US" altLang="zh-CN" b="1">
                <a:latin typeface="Arial Unicode MS" pitchFamily="34" charset="-122"/>
                <a:ea typeface="Arial Unicode MS" pitchFamily="34" charset="-122"/>
                <a:cs typeface="Arial Unicode MS" pitchFamily="34" charset="-122"/>
              </a:rPr>
              <a:t>d</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c</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4</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d</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d</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3</a:t>
            </a:r>
            <a:endParaRPr lang="zh-CN" altLang="en-US" b="1">
              <a:latin typeface="Arial Unicode MS" pitchFamily="34" charset="-122"/>
              <a:ea typeface="Arial Unicode MS" pitchFamily="34" charset="-122"/>
              <a:cs typeface="Arial Unicode MS" pitchFamily="34" charset="-122"/>
            </a:endParaRPr>
          </a:p>
          <a:p>
            <a:pPr algn="just"/>
            <a:r>
              <a:rPr lang="zh-CN" altLang="en-US" b="1">
                <a:latin typeface="Arial Unicode MS" pitchFamily="34" charset="-122"/>
                <a:ea typeface="Arial Unicode MS" pitchFamily="34" charset="-122"/>
                <a:cs typeface="Arial Unicode MS" pitchFamily="34" charset="-122"/>
              </a:rPr>
              <a:t>边数 </a:t>
            </a:r>
            <a:r>
              <a:rPr lang="en-US" altLang="zh-CN" b="1">
                <a:latin typeface="Arial Unicode MS" pitchFamily="34" charset="-122"/>
                <a:ea typeface="Arial Unicode MS" pitchFamily="34" charset="-122"/>
                <a:cs typeface="Arial Unicode MS" pitchFamily="34" charset="-122"/>
              </a:rPr>
              <a:t>m</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7</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2m</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14</a:t>
            </a:r>
          </a:p>
          <a:p>
            <a:r>
              <a:rPr lang="en-US" altLang="zh-CN" b="1">
                <a:latin typeface="Arial Unicode MS" pitchFamily="34" charset="-122"/>
                <a:ea typeface="Arial Unicode MS" pitchFamily="34" charset="-122"/>
                <a:cs typeface="Arial Unicode MS" pitchFamily="34" charset="-122"/>
              </a:rPr>
              <a:t>Σd </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3+4+3+4</a:t>
            </a:r>
            <a:r>
              <a:rPr lang="zh-CN" altLang="en-US" b="1">
                <a:latin typeface="Arial Unicode MS" pitchFamily="34" charset="-122"/>
                <a:ea typeface="Arial Unicode MS" pitchFamily="34" charset="-122"/>
                <a:cs typeface="Arial Unicode MS" pitchFamily="34" charset="-122"/>
              </a:rPr>
              <a:t>＝</a:t>
            </a:r>
            <a:r>
              <a:rPr lang="en-US" altLang="zh-CN" b="1">
                <a:latin typeface="Arial Unicode MS" pitchFamily="34" charset="-122"/>
                <a:ea typeface="Arial Unicode MS" pitchFamily="34" charset="-122"/>
                <a:cs typeface="Arial Unicode MS" pitchFamily="34" charset="-122"/>
              </a:rPr>
              <a:t>14</a:t>
            </a:r>
            <a:endParaRPr lang="zh-CN" altLang="en-US" b="1">
              <a:latin typeface="Arial Unicode MS" pitchFamily="34" charset="-122"/>
              <a:ea typeface="Arial Unicode MS" pitchFamily="34" charset="-122"/>
              <a:cs typeface="Arial Unicode MS" pitchFamily="34" charset="-122"/>
            </a:endParaRPr>
          </a:p>
        </p:txBody>
      </p:sp>
      <p:grpSp>
        <p:nvGrpSpPr>
          <p:cNvPr id="47" name="组合 46"/>
          <p:cNvGrpSpPr>
            <a:grpSpLocks/>
          </p:cNvGrpSpPr>
          <p:nvPr/>
        </p:nvGrpSpPr>
        <p:grpSpPr bwMode="auto">
          <a:xfrm>
            <a:off x="928688" y="4452938"/>
            <a:ext cx="3267075" cy="1609725"/>
            <a:chOff x="928662" y="4453272"/>
            <a:chExt cx="3267594" cy="1609586"/>
          </a:xfrm>
        </p:grpSpPr>
        <p:sp>
          <p:nvSpPr>
            <p:cNvPr id="36" name="椭圆 35"/>
            <p:cNvSpPr/>
            <p:nvPr/>
          </p:nvSpPr>
          <p:spPr>
            <a:xfrm>
              <a:off x="1428728" y="4572008"/>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1428728" y="5786454"/>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椭圆 37"/>
            <p:cNvSpPr/>
            <p:nvPr/>
          </p:nvSpPr>
          <p:spPr>
            <a:xfrm>
              <a:off x="3571868" y="4572008"/>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椭圆 38"/>
            <p:cNvSpPr/>
            <p:nvPr/>
          </p:nvSpPr>
          <p:spPr>
            <a:xfrm>
              <a:off x="3571868" y="5786454"/>
              <a:ext cx="214314" cy="214314"/>
            </a:xfrm>
            <a:prstGeom prst="ellipse">
              <a:avLst/>
            </a:prstGeom>
            <a:solidFill>
              <a:schemeClr val="accent2"/>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1" name="直接箭头连接符 40"/>
            <p:cNvCxnSpPr/>
            <p:nvPr/>
          </p:nvCxnSpPr>
          <p:spPr>
            <a:xfrm rot="10800000">
              <a:off x="1643150" y="4643756"/>
              <a:ext cx="2024384" cy="15874"/>
            </a:xfrm>
            <a:prstGeom prst="straightConnector1">
              <a:avLst/>
            </a:prstGeom>
            <a:ln>
              <a:tailEnd type="triangle" w="med" len="lg"/>
            </a:ln>
          </p:spPr>
          <p:style>
            <a:lnRef idx="3">
              <a:schemeClr val="accent2"/>
            </a:lnRef>
            <a:fillRef idx="0">
              <a:schemeClr val="accent2"/>
            </a:fillRef>
            <a:effectRef idx="2">
              <a:schemeClr val="accent2"/>
            </a:effectRef>
            <a:fontRef idx="minor">
              <a:schemeClr val="tx1"/>
            </a:fontRef>
          </p:style>
        </p:cxnSp>
        <p:cxnSp>
          <p:nvCxnSpPr>
            <p:cNvPr id="44" name="直接箭头连接符 43"/>
            <p:cNvCxnSpPr>
              <a:stCxn id="0" idx="3"/>
              <a:endCxn id="37" idx="7"/>
            </p:cNvCxnSpPr>
            <p:nvPr/>
          </p:nvCxnSpPr>
          <p:spPr>
            <a:xfrm rot="5400000">
              <a:off x="2075943" y="4290324"/>
              <a:ext cx="1063533" cy="1992628"/>
            </a:xfrm>
            <a:prstGeom prst="straightConnector1">
              <a:avLst/>
            </a:prstGeom>
            <a:ln>
              <a:tailEnd type="triangle" w="med" len="lg"/>
            </a:ln>
          </p:spPr>
          <p:style>
            <a:lnRef idx="3">
              <a:schemeClr val="accent2"/>
            </a:lnRef>
            <a:fillRef idx="0">
              <a:schemeClr val="accent2"/>
            </a:fillRef>
            <a:effectRef idx="2">
              <a:schemeClr val="accent2"/>
            </a:effectRef>
            <a:fontRef idx="minor">
              <a:schemeClr val="tx1"/>
            </a:fontRef>
          </p:style>
        </p:cxnSp>
        <p:cxnSp>
          <p:nvCxnSpPr>
            <p:cNvPr id="50" name="直接箭头连接符 49"/>
            <p:cNvCxnSpPr>
              <a:stCxn id="0" idx="2"/>
              <a:endCxn id="37" idx="6"/>
            </p:cNvCxnSpPr>
            <p:nvPr/>
          </p:nvCxnSpPr>
          <p:spPr>
            <a:xfrm rot="10800000">
              <a:off x="1643150" y="5893010"/>
              <a:ext cx="1929118" cy="1588"/>
            </a:xfrm>
            <a:prstGeom prst="straightConnector1">
              <a:avLst/>
            </a:prstGeom>
            <a:ln>
              <a:tailEnd type="triangle" w="med" len="lg"/>
            </a:ln>
          </p:spPr>
          <p:style>
            <a:lnRef idx="3">
              <a:schemeClr val="accent2"/>
            </a:lnRef>
            <a:fillRef idx="0">
              <a:schemeClr val="accent2"/>
            </a:fillRef>
            <a:effectRef idx="2">
              <a:schemeClr val="accent2"/>
            </a:effectRef>
            <a:fontRef idx="minor">
              <a:schemeClr val="tx1"/>
            </a:fontRef>
          </p:style>
        </p:cxnSp>
        <p:sp>
          <p:nvSpPr>
            <p:cNvPr id="53" name="任意多边形 52"/>
            <p:cNvSpPr/>
            <p:nvPr/>
          </p:nvSpPr>
          <p:spPr>
            <a:xfrm>
              <a:off x="3719930" y="4650105"/>
              <a:ext cx="476326" cy="1293700"/>
            </a:xfrm>
            <a:custGeom>
              <a:avLst/>
              <a:gdLst>
                <a:gd name="connsiteX0" fmla="*/ 0 w 475594"/>
                <a:gd name="connsiteY0" fmla="*/ 0 h 1292772"/>
                <a:gd name="connsiteX1" fmla="*/ 472966 w 475594"/>
                <a:gd name="connsiteY1" fmla="*/ 614855 h 1292772"/>
                <a:gd name="connsiteX2" fmla="*/ 15766 w 475594"/>
                <a:gd name="connsiteY2" fmla="*/ 1292772 h 1292772"/>
              </a:gdLst>
              <a:ahLst/>
              <a:cxnLst>
                <a:cxn ang="0">
                  <a:pos x="connsiteX0" y="connsiteY0"/>
                </a:cxn>
                <a:cxn ang="0">
                  <a:pos x="connsiteX1" y="connsiteY1"/>
                </a:cxn>
                <a:cxn ang="0">
                  <a:pos x="connsiteX2" y="connsiteY2"/>
                </a:cxn>
              </a:cxnLst>
              <a:rect l="l" t="t" r="r" b="b"/>
              <a:pathLst>
                <a:path w="475594" h="1292772">
                  <a:moveTo>
                    <a:pt x="0" y="0"/>
                  </a:moveTo>
                  <a:cubicBezTo>
                    <a:pt x="235169" y="199696"/>
                    <a:pt x="470338" y="399393"/>
                    <a:pt x="472966" y="614855"/>
                  </a:cubicBezTo>
                  <a:cubicBezTo>
                    <a:pt x="475594" y="830317"/>
                    <a:pt x="245680" y="1061544"/>
                    <a:pt x="15766" y="1292772"/>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cxnSp>
          <p:nvCxnSpPr>
            <p:cNvPr id="55" name="直接箭头连接符 54"/>
            <p:cNvCxnSpPr/>
            <p:nvPr/>
          </p:nvCxnSpPr>
          <p:spPr>
            <a:xfrm rot="5400000">
              <a:off x="3135768" y="5286637"/>
              <a:ext cx="1061946" cy="1587"/>
            </a:xfrm>
            <a:prstGeom prst="straightConnector1">
              <a:avLst/>
            </a:prstGeom>
            <a:ln>
              <a:headEnd type="triangle" w="med" len="lg"/>
              <a:tailEnd type="none" w="med" len="lg"/>
            </a:ln>
          </p:spPr>
          <p:style>
            <a:lnRef idx="3">
              <a:schemeClr val="accent2"/>
            </a:lnRef>
            <a:fillRef idx="0">
              <a:schemeClr val="accent2"/>
            </a:fillRef>
            <a:effectRef idx="2">
              <a:schemeClr val="accent2"/>
            </a:effectRef>
            <a:fontRef idx="minor">
              <a:schemeClr val="tx1"/>
            </a:fontRef>
          </p:style>
        </p:cxnSp>
        <p:sp>
          <p:nvSpPr>
            <p:cNvPr id="56" name="任意多边形 55"/>
            <p:cNvSpPr/>
            <p:nvPr/>
          </p:nvSpPr>
          <p:spPr>
            <a:xfrm>
              <a:off x="928662" y="4697726"/>
              <a:ext cx="500141" cy="1231794"/>
            </a:xfrm>
            <a:custGeom>
              <a:avLst/>
              <a:gdLst>
                <a:gd name="connsiteX0" fmla="*/ 635876 w 667407"/>
                <a:gd name="connsiteY0" fmla="*/ 0 h 1229710"/>
                <a:gd name="connsiteX1" fmla="*/ 5255 w 667407"/>
                <a:gd name="connsiteY1" fmla="*/ 551793 h 1229710"/>
                <a:gd name="connsiteX2" fmla="*/ 667407 w 667407"/>
                <a:gd name="connsiteY2" fmla="*/ 1229710 h 1229710"/>
              </a:gdLst>
              <a:ahLst/>
              <a:cxnLst>
                <a:cxn ang="0">
                  <a:pos x="connsiteX0" y="connsiteY0"/>
                </a:cxn>
                <a:cxn ang="0">
                  <a:pos x="connsiteX1" y="connsiteY1"/>
                </a:cxn>
                <a:cxn ang="0">
                  <a:pos x="connsiteX2" y="connsiteY2"/>
                </a:cxn>
              </a:cxnLst>
              <a:rect l="l" t="t" r="r" b="b"/>
              <a:pathLst>
                <a:path w="667407" h="1229710">
                  <a:moveTo>
                    <a:pt x="635876" y="0"/>
                  </a:moveTo>
                  <a:cubicBezTo>
                    <a:pt x="317938" y="173420"/>
                    <a:pt x="0" y="346841"/>
                    <a:pt x="5255" y="551793"/>
                  </a:cubicBezTo>
                  <a:cubicBezTo>
                    <a:pt x="10510" y="756745"/>
                    <a:pt x="338958" y="993227"/>
                    <a:pt x="667407" y="1229710"/>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cxnSp>
          <p:nvCxnSpPr>
            <p:cNvPr id="58" name="直接箭头连接符 57"/>
            <p:cNvCxnSpPr>
              <a:stCxn id="0" idx="0"/>
              <a:endCxn id="36" idx="4"/>
            </p:cNvCxnSpPr>
            <p:nvPr/>
          </p:nvCxnSpPr>
          <p:spPr>
            <a:xfrm rot="5400000" flipH="1" flipV="1">
              <a:off x="1035958" y="5285844"/>
              <a:ext cx="1000039" cy="1587"/>
            </a:xfrm>
            <a:prstGeom prst="straightConnector1">
              <a:avLst/>
            </a:prstGeom>
            <a:ln>
              <a:tailEnd type="triangle" w="med" len="lg"/>
            </a:ln>
          </p:spPr>
          <p:style>
            <a:lnRef idx="3">
              <a:schemeClr val="accent2"/>
            </a:lnRef>
            <a:fillRef idx="0">
              <a:schemeClr val="accent2"/>
            </a:fillRef>
            <a:effectRef idx="2">
              <a:schemeClr val="accent2"/>
            </a:effectRef>
            <a:fontRef idx="minor">
              <a:schemeClr val="tx1"/>
            </a:fontRef>
          </p:style>
        </p:cxnSp>
        <p:sp>
          <p:nvSpPr>
            <p:cNvPr id="60" name="TextBox 59"/>
            <p:cNvSpPr txBox="1"/>
            <p:nvPr/>
          </p:nvSpPr>
          <p:spPr>
            <a:xfrm>
              <a:off x="3526534" y="4453272"/>
              <a:ext cx="311304" cy="400110"/>
            </a:xfrm>
            <a:prstGeom prst="rect">
              <a:avLst/>
            </a:prstGeom>
            <a:noFill/>
          </p:spPr>
          <p:txBody>
            <a:bodyPr wrap="none">
              <a:spAutoFit/>
            </a:bodyPr>
            <a:lstStyle/>
            <a:p>
              <a:pPr fontAlgn="auto">
                <a:spcBef>
                  <a:spcPts val="0"/>
                </a:spcBef>
                <a:spcAft>
                  <a:spcPts val="0"/>
                </a:spcAft>
                <a:defRPr/>
              </a:pPr>
              <a:r>
                <a:rPr lang="en-US" altLang="zh-CN"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a</a:t>
              </a:r>
              <a:endParaRPr lang="zh-CN" alt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61" name="TextBox 60"/>
            <p:cNvSpPr txBox="1"/>
            <p:nvPr/>
          </p:nvSpPr>
          <p:spPr>
            <a:xfrm>
              <a:off x="1389804" y="4479544"/>
              <a:ext cx="306494" cy="369332"/>
            </a:xfrm>
            <a:prstGeom prst="rect">
              <a:avLst/>
            </a:prstGeom>
            <a:noFill/>
          </p:spPr>
          <p:txBody>
            <a:bodyPr wrap="none">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b</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62" name="TextBox 61"/>
            <p:cNvSpPr txBox="1"/>
            <p:nvPr/>
          </p:nvSpPr>
          <p:spPr>
            <a:xfrm>
              <a:off x="1387410" y="5646228"/>
              <a:ext cx="293670" cy="400110"/>
            </a:xfrm>
            <a:prstGeom prst="rect">
              <a:avLst/>
            </a:prstGeom>
            <a:noFill/>
          </p:spPr>
          <p:txBody>
            <a:bodyPr wrap="none">
              <a:spAutoFit/>
            </a:bodyPr>
            <a:lstStyle/>
            <a:p>
              <a:pPr fontAlgn="auto">
                <a:spcBef>
                  <a:spcPts val="0"/>
                </a:spcBef>
                <a:spcAft>
                  <a:spcPts val="0"/>
                </a:spcAft>
                <a:defRPr/>
              </a:pPr>
              <a:r>
                <a:rPr lang="en-US" altLang="zh-CN"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c</a:t>
              </a:r>
              <a:endParaRPr lang="zh-CN" alt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63" name="TextBox 62"/>
            <p:cNvSpPr txBox="1"/>
            <p:nvPr/>
          </p:nvSpPr>
          <p:spPr>
            <a:xfrm>
              <a:off x="3516196" y="5693526"/>
              <a:ext cx="306494" cy="369332"/>
            </a:xfrm>
            <a:prstGeom prst="rect">
              <a:avLst/>
            </a:prstGeom>
            <a:noFill/>
          </p:spPr>
          <p:txBody>
            <a:bodyPr wrap="none">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d</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style.rotation</p:attrName>
                                        </p:attrNameLst>
                                      </p:cBhvr>
                                      <p:tavLst>
                                        <p:tav tm="0">
                                          <p:val>
                                            <p:fltVal val="720"/>
                                          </p:val>
                                        </p:tav>
                                        <p:tav tm="100000">
                                          <p:val>
                                            <p:fltVal val="0"/>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style.rotation</p:attrName>
                                        </p:attrNameLst>
                                      </p:cBhvr>
                                      <p:tavLst>
                                        <p:tav tm="0">
                                          <p:val>
                                            <p:fltVal val="720"/>
                                          </p:val>
                                        </p:tav>
                                        <p:tav tm="100000">
                                          <p:val>
                                            <p:fltVal val="0"/>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checkerboard(across)">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4" name="矩形 3"/>
          <p:cNvSpPr>
            <a:spLocks noChangeArrowheads="1"/>
          </p:cNvSpPr>
          <p:nvPr/>
        </p:nvSpPr>
        <p:spPr bwMode="auto">
          <a:xfrm>
            <a:off x="500063" y="2274888"/>
            <a:ext cx="7572375" cy="1631950"/>
          </a:xfrm>
          <a:prstGeom prst="rect">
            <a:avLst/>
          </a:prstGeom>
          <a:noFill/>
          <a:ln w="9525">
            <a:noFill/>
            <a:miter lim="800000"/>
            <a:headEnd/>
            <a:tailEnd/>
          </a:ln>
        </p:spPr>
        <p:txBody>
          <a:bodyPr>
            <a:spAutoFit/>
          </a:bodyPr>
          <a:lstStyle/>
          <a:p>
            <a:pPr algn="just"/>
            <a:r>
              <a:rPr lang="zh-CN" altLang="en-US" sz="2000">
                <a:latin typeface="Arial Unicode MS" pitchFamily="34" charset="-122"/>
                <a:ea typeface="Arial Unicode MS" pitchFamily="34" charset="-122"/>
                <a:cs typeface="Arial Unicode MS" pitchFamily="34" charset="-122"/>
              </a:rPr>
              <a:t>证明：设Ｇ中有</a:t>
            </a:r>
            <a:r>
              <a:rPr lang="en-US" altLang="zh-CN" sz="2000">
                <a:latin typeface="Arial Unicode MS" pitchFamily="34" charset="-122"/>
                <a:ea typeface="Arial Unicode MS" pitchFamily="34" charset="-122"/>
                <a:cs typeface="Arial Unicode MS" pitchFamily="34" charset="-122"/>
              </a:rPr>
              <a:t>n</a:t>
            </a:r>
            <a:r>
              <a:rPr lang="zh-CN" altLang="en-US" sz="2000">
                <a:latin typeface="Arial Unicode MS" pitchFamily="34" charset="-122"/>
                <a:ea typeface="Arial Unicode MS" pitchFamily="34" charset="-122"/>
                <a:cs typeface="Arial Unicode MS" pitchFamily="34" charset="-122"/>
              </a:rPr>
              <a:t>个顶点分别为</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1</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2</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n</a:t>
            </a:r>
            <a:r>
              <a:rPr lang="zh-CN" altLang="en-US" sz="2000">
                <a:latin typeface="Arial Unicode MS" pitchFamily="34" charset="-122"/>
                <a:ea typeface="Arial Unicode MS" pitchFamily="34" charset="-122"/>
                <a:cs typeface="Arial Unicode MS" pitchFamily="34" charset="-122"/>
              </a:rPr>
              <a:t>，</a:t>
            </a:r>
            <a:endParaRPr lang="en-US" altLang="zh-CN" sz="2000">
              <a:latin typeface="Arial Unicode MS" pitchFamily="34" charset="-122"/>
              <a:ea typeface="Arial Unicode MS" pitchFamily="34" charset="-122"/>
              <a:cs typeface="Arial Unicode MS" pitchFamily="34" charset="-122"/>
            </a:endParaRPr>
          </a:p>
          <a:p>
            <a:pPr algn="just"/>
            <a:r>
              <a:rPr lang="en-US" altLang="zh-CN" sz="2000">
                <a:latin typeface="Arial Unicode MS" pitchFamily="34" charset="-122"/>
                <a:ea typeface="Arial Unicode MS" pitchFamily="34" charset="-122"/>
                <a:cs typeface="Arial Unicode MS" pitchFamily="34" charset="-122"/>
              </a:rPr>
              <a:t>	</a:t>
            </a:r>
            <a:r>
              <a:rPr lang="zh-CN" altLang="en-US" sz="2000">
                <a:latin typeface="Arial Unicode MS" pitchFamily="34" charset="-122"/>
                <a:ea typeface="Arial Unicode MS" pitchFamily="34" charset="-122"/>
                <a:cs typeface="Arial Unicode MS" pitchFamily="34" charset="-122"/>
              </a:rPr>
              <a:t>则由握手定理有 </a:t>
            </a:r>
            <a:r>
              <a:rPr lang="en-US" altLang="zh-CN" sz="2000">
                <a:latin typeface="Arial Unicode MS" pitchFamily="34" charset="-122"/>
                <a:ea typeface="Arial Unicode MS" pitchFamily="34" charset="-122"/>
                <a:cs typeface="Arial Unicode MS" pitchFamily="34" charset="-122"/>
              </a:rPr>
              <a:t>Σd</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i</a:t>
            </a:r>
            <a:r>
              <a:rPr lang="zh-CN" altLang="en-US" sz="2000">
                <a:latin typeface="Arial Unicode MS" pitchFamily="34" charset="-122"/>
                <a:ea typeface="Arial Unicode MS" pitchFamily="34" charset="-122"/>
                <a:cs typeface="Arial Unicode MS" pitchFamily="34" charset="-122"/>
              </a:rPr>
              <a:t>）＝２（</a:t>
            </a:r>
            <a:r>
              <a:rPr lang="en-US" altLang="zh-CN" sz="2000">
                <a:latin typeface="Arial Unicode MS" pitchFamily="34" charset="-122"/>
                <a:ea typeface="Arial Unicode MS" pitchFamily="34" charset="-122"/>
                <a:cs typeface="Arial Unicode MS" pitchFamily="34" charset="-122"/>
              </a:rPr>
              <a:t>n+1</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a:t>
            </a:r>
            <a:endParaRPr lang="zh-CN" altLang="en-US" sz="2000">
              <a:latin typeface="Arial Unicode MS" pitchFamily="34" charset="-122"/>
              <a:ea typeface="Arial Unicode MS" pitchFamily="34" charset="-122"/>
              <a:cs typeface="Arial Unicode MS" pitchFamily="34" charset="-122"/>
            </a:endParaRPr>
          </a:p>
          <a:p>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	</a:t>
            </a:r>
            <a:r>
              <a:rPr lang="zh-CN" altLang="en-US" sz="2000">
                <a:latin typeface="Arial Unicode MS" pitchFamily="34" charset="-122"/>
                <a:ea typeface="Arial Unicode MS" pitchFamily="34" charset="-122"/>
                <a:cs typeface="Arial Unicode MS" pitchFamily="34" charset="-122"/>
              </a:rPr>
              <a:t>假设图中不存在度数大于等于</a:t>
            </a:r>
            <a:r>
              <a:rPr lang="en-US" altLang="zh-CN" sz="2000">
                <a:latin typeface="Arial Unicode MS" pitchFamily="34" charset="-122"/>
                <a:ea typeface="Arial Unicode MS" pitchFamily="34" charset="-122"/>
                <a:cs typeface="Arial Unicode MS" pitchFamily="34" charset="-122"/>
              </a:rPr>
              <a:t>3</a:t>
            </a:r>
            <a:r>
              <a:rPr lang="zh-CN" altLang="en-US" sz="2000">
                <a:latin typeface="Arial Unicode MS" pitchFamily="34" charset="-122"/>
                <a:ea typeface="Arial Unicode MS" pitchFamily="34" charset="-122"/>
                <a:cs typeface="Arial Unicode MS" pitchFamily="34" charset="-122"/>
              </a:rPr>
              <a:t>的节点，则根据顶点数量</a:t>
            </a:r>
            <a:r>
              <a:rPr lang="en-US" altLang="zh-CN" sz="2000">
                <a:latin typeface="Arial Unicode MS" pitchFamily="34" charset="-122"/>
                <a:ea typeface="Arial Unicode MS" pitchFamily="34" charset="-122"/>
                <a:cs typeface="Arial Unicode MS" pitchFamily="34" charset="-122"/>
              </a:rPr>
              <a:t>n	</a:t>
            </a:r>
            <a:r>
              <a:rPr lang="zh-CN" altLang="en-US" sz="2000">
                <a:latin typeface="Arial Unicode MS" pitchFamily="34" charset="-122"/>
                <a:ea typeface="Arial Unicode MS" pitchFamily="34" charset="-122"/>
                <a:cs typeface="Arial Unicode MS" pitchFamily="34" charset="-122"/>
              </a:rPr>
              <a:t>可知，图中度数</a:t>
            </a:r>
            <a:r>
              <a:rPr lang="en-US" altLang="zh-CN" sz="2000">
                <a:latin typeface="Arial Unicode MS" pitchFamily="34" charset="-122"/>
                <a:ea typeface="Arial Unicode MS" pitchFamily="34" charset="-122"/>
                <a:cs typeface="Arial Unicode MS" pitchFamily="34" charset="-122"/>
              </a:rPr>
              <a:t>d(G)</a:t>
            </a:r>
            <a:r>
              <a:rPr lang="zh-CN" altLang="en-US" sz="2000">
                <a:latin typeface="Arial Unicode MS" pitchFamily="34" charset="-122"/>
                <a:ea typeface="Arial Unicode MS" pitchFamily="34" charset="-122"/>
                <a:cs typeface="Arial Unicode MS" pitchFamily="34" charset="-122"/>
              </a:rPr>
              <a:t>为</a:t>
            </a:r>
            <a:r>
              <a:rPr lang="en-US" altLang="zh-CN" sz="2000">
                <a:latin typeface="Arial Unicode MS" pitchFamily="34" charset="-122"/>
                <a:ea typeface="Arial Unicode MS" pitchFamily="34" charset="-122"/>
                <a:cs typeface="Arial Unicode MS" pitchFamily="34" charset="-122"/>
              </a:rPr>
              <a:t>2n&lt;2</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n+1</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a:t>
            </a:r>
          </a:p>
          <a:p>
            <a:r>
              <a:rPr lang="en-US" altLang="zh-CN" sz="2000">
                <a:latin typeface="Arial Unicode MS" pitchFamily="34" charset="-122"/>
                <a:ea typeface="Arial Unicode MS" pitchFamily="34" charset="-122"/>
                <a:cs typeface="Arial Unicode MS" pitchFamily="34" charset="-122"/>
              </a:rPr>
              <a:t>	</a:t>
            </a:r>
            <a:r>
              <a:rPr lang="zh-CN" altLang="en-US" sz="2000">
                <a:latin typeface="Arial Unicode MS" pitchFamily="34" charset="-122"/>
                <a:ea typeface="Arial Unicode MS" pitchFamily="34" charset="-122"/>
                <a:cs typeface="Arial Unicode MS" pitchFamily="34" charset="-122"/>
              </a:rPr>
              <a:t>因此，图中存在度数大于等于</a:t>
            </a:r>
            <a:r>
              <a:rPr lang="en-US" altLang="zh-CN" sz="2000">
                <a:latin typeface="Arial Unicode MS" pitchFamily="34" charset="-122"/>
                <a:ea typeface="Arial Unicode MS" pitchFamily="34" charset="-122"/>
                <a:cs typeface="Arial Unicode MS" pitchFamily="34" charset="-122"/>
              </a:rPr>
              <a:t>3</a:t>
            </a:r>
            <a:r>
              <a:rPr lang="zh-CN" altLang="en-US" sz="2000">
                <a:latin typeface="Arial Unicode MS" pitchFamily="34" charset="-122"/>
                <a:ea typeface="Arial Unicode MS" pitchFamily="34" charset="-122"/>
                <a:cs typeface="Arial Unicode MS" pitchFamily="34" charset="-122"/>
              </a:rPr>
              <a:t>的顶点。</a:t>
            </a:r>
          </a:p>
        </p:txBody>
      </p:sp>
      <p:sp>
        <p:nvSpPr>
          <p:cNvPr id="31747" name="矩形 4"/>
          <p:cNvSpPr>
            <a:spLocks noChangeArrowheads="1"/>
          </p:cNvSpPr>
          <p:nvPr/>
        </p:nvSpPr>
        <p:spPr bwMode="auto">
          <a:xfrm>
            <a:off x="500063" y="1500188"/>
            <a:ext cx="7929562" cy="708025"/>
          </a:xfrm>
          <a:prstGeom prst="rect">
            <a:avLst/>
          </a:prstGeom>
          <a:noFill/>
          <a:ln w="9525">
            <a:noFill/>
            <a:miter lim="800000"/>
            <a:headEnd/>
            <a:tailEnd/>
          </a:ln>
        </p:spPr>
        <p:txBody>
          <a:bodyPr>
            <a:spAutoFit/>
          </a:bodyPr>
          <a:lstStyle/>
          <a:p>
            <a:r>
              <a:rPr lang="zh-CN" altLang="en-US" sz="2000">
                <a:latin typeface="Arial Unicode MS" pitchFamily="34" charset="-122"/>
                <a:ea typeface="Arial Unicode MS" pitchFamily="34" charset="-122"/>
                <a:cs typeface="Arial Unicode MS" pitchFamily="34" charset="-122"/>
              </a:rPr>
              <a:t>若图Ｇ有</a:t>
            </a:r>
            <a:r>
              <a:rPr lang="en-US" altLang="zh-CN" sz="2000">
                <a:latin typeface="Arial Unicode MS" pitchFamily="34" charset="-122"/>
                <a:ea typeface="Arial Unicode MS" pitchFamily="34" charset="-122"/>
                <a:cs typeface="Arial Unicode MS" pitchFamily="34" charset="-122"/>
              </a:rPr>
              <a:t>n</a:t>
            </a:r>
            <a:r>
              <a:rPr lang="zh-CN" altLang="en-US" sz="2000">
                <a:latin typeface="Arial Unicode MS" pitchFamily="34" charset="-122"/>
                <a:ea typeface="Arial Unicode MS" pitchFamily="34" charset="-122"/>
                <a:cs typeface="Arial Unicode MS" pitchFamily="34" charset="-122"/>
              </a:rPr>
              <a:t>个顶点</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n+1</a:t>
            </a:r>
            <a:r>
              <a:rPr lang="zh-CN" altLang="en-US" sz="2000">
                <a:latin typeface="Arial Unicode MS" pitchFamily="34" charset="-122"/>
                <a:ea typeface="Arial Unicode MS" pitchFamily="34" charset="-122"/>
                <a:cs typeface="Arial Unicode MS" pitchFamily="34" charset="-122"/>
              </a:rPr>
              <a:t>）条边，则Ｇ中至少有一个顶点的度数大于等于３。</a:t>
            </a:r>
          </a:p>
        </p:txBody>
      </p:sp>
      <p:grpSp>
        <p:nvGrpSpPr>
          <p:cNvPr id="16" name="组合 15"/>
          <p:cNvGrpSpPr>
            <a:grpSpLocks/>
          </p:cNvGrpSpPr>
          <p:nvPr/>
        </p:nvGrpSpPr>
        <p:grpSpPr bwMode="auto">
          <a:xfrm>
            <a:off x="857250" y="4786313"/>
            <a:ext cx="7072313" cy="923925"/>
            <a:chOff x="857224" y="4786322"/>
            <a:chExt cx="7072362" cy="923423"/>
          </a:xfrm>
        </p:grpSpPr>
        <p:cxnSp>
          <p:nvCxnSpPr>
            <p:cNvPr id="13" name="直接连接符 12"/>
            <p:cNvCxnSpPr/>
            <p:nvPr/>
          </p:nvCxnSpPr>
          <p:spPr>
            <a:xfrm>
              <a:off x="992163" y="4894213"/>
              <a:ext cx="6858048" cy="34906"/>
            </a:xfrm>
            <a:prstGeom prst="line">
              <a:avLst/>
            </a:prstGeom>
          </p:spPr>
          <p:style>
            <a:lnRef idx="3">
              <a:schemeClr val="accent4"/>
            </a:lnRef>
            <a:fillRef idx="0">
              <a:schemeClr val="accent4"/>
            </a:fillRef>
            <a:effectRef idx="2">
              <a:schemeClr val="accent4"/>
            </a:effectRef>
            <a:fontRef idx="minor">
              <a:schemeClr val="tx1"/>
            </a:fontRef>
          </p:style>
        </p:cxnSp>
        <p:sp>
          <p:nvSpPr>
            <p:cNvPr id="6" name="椭圆 5"/>
            <p:cNvSpPr/>
            <p:nvPr/>
          </p:nvSpPr>
          <p:spPr>
            <a:xfrm>
              <a:off x="857224" y="47863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2214546" y="47863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3571868" y="47863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5000628" y="47863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6357950" y="47863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7715272" y="4786322"/>
              <a:ext cx="214314" cy="214314"/>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任意多边形 13"/>
            <p:cNvSpPr/>
            <p:nvPr/>
          </p:nvSpPr>
          <p:spPr>
            <a:xfrm>
              <a:off x="962000" y="4965612"/>
              <a:ext cx="6842172" cy="744133"/>
            </a:xfrm>
            <a:custGeom>
              <a:avLst/>
              <a:gdLst>
                <a:gd name="connsiteX0" fmla="*/ 0 w 6842234"/>
                <a:gd name="connsiteY0" fmla="*/ 0 h 743607"/>
                <a:gd name="connsiteX1" fmla="*/ 3090041 w 6842234"/>
                <a:gd name="connsiteY1" fmla="*/ 740979 h 743607"/>
                <a:gd name="connsiteX2" fmla="*/ 6842234 w 6842234"/>
                <a:gd name="connsiteY2" fmla="*/ 15765 h 743607"/>
              </a:gdLst>
              <a:ahLst/>
              <a:cxnLst>
                <a:cxn ang="0">
                  <a:pos x="connsiteX0" y="connsiteY0"/>
                </a:cxn>
                <a:cxn ang="0">
                  <a:pos x="connsiteX1" y="connsiteY1"/>
                </a:cxn>
                <a:cxn ang="0">
                  <a:pos x="connsiteX2" y="connsiteY2"/>
                </a:cxn>
              </a:cxnLst>
              <a:rect l="l" t="t" r="r" b="b"/>
              <a:pathLst>
                <a:path w="6842234" h="743607">
                  <a:moveTo>
                    <a:pt x="0" y="0"/>
                  </a:moveTo>
                  <a:cubicBezTo>
                    <a:pt x="974834" y="369176"/>
                    <a:pt x="1949669" y="738352"/>
                    <a:pt x="3090041" y="740979"/>
                  </a:cubicBezTo>
                  <a:cubicBezTo>
                    <a:pt x="4230413" y="743607"/>
                    <a:pt x="5536323" y="379686"/>
                    <a:pt x="6842234" y="15765"/>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15" name="TextBox 14"/>
          <p:cNvSpPr txBox="1"/>
          <p:nvPr/>
        </p:nvSpPr>
        <p:spPr>
          <a:xfrm rot="20313174">
            <a:off x="6934638" y="1959430"/>
            <a:ext cx="1800493"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从边的定义入手</a:t>
            </a:r>
          </a:p>
        </p:txBody>
      </p:sp>
      <p:sp>
        <p:nvSpPr>
          <p:cNvPr id="17" name="TextBox 16"/>
          <p:cNvSpPr txBox="1"/>
          <p:nvPr/>
        </p:nvSpPr>
        <p:spPr>
          <a:xfrm>
            <a:off x="3929058" y="5286388"/>
            <a:ext cx="470032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每个顶点的度数都是</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时，</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个顶点对应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条边</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推论</a:t>
            </a:r>
          </a:p>
        </p:txBody>
      </p:sp>
      <p:grpSp>
        <p:nvGrpSpPr>
          <p:cNvPr id="12" name="组合 11"/>
          <p:cNvGrpSpPr>
            <a:grpSpLocks/>
          </p:cNvGrpSpPr>
          <p:nvPr/>
        </p:nvGrpSpPr>
        <p:grpSpPr bwMode="auto">
          <a:xfrm>
            <a:off x="428625" y="1263650"/>
            <a:ext cx="7929563" cy="928688"/>
            <a:chOff x="428596" y="1214422"/>
            <a:chExt cx="7929618" cy="928694"/>
          </a:xfrm>
        </p:grpSpPr>
        <p:sp>
          <p:nvSpPr>
            <p:cNvPr id="4" name="Rectangle 5" descr="新闻纸"/>
            <p:cNvSpPr>
              <a:spLocks noChangeArrowheads="1"/>
            </p:cNvSpPr>
            <p:nvPr/>
          </p:nvSpPr>
          <p:spPr bwMode="auto">
            <a:xfrm>
              <a:off x="428596" y="1214422"/>
              <a:ext cx="7929618" cy="928694"/>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5620" name="矩形 2"/>
            <p:cNvSpPr>
              <a:spLocks noChangeArrowheads="1"/>
            </p:cNvSpPr>
            <p:nvPr/>
          </p:nvSpPr>
          <p:spPr bwMode="auto">
            <a:xfrm>
              <a:off x="571472" y="1357298"/>
              <a:ext cx="7715304" cy="707886"/>
            </a:xfrm>
            <a:prstGeom prst="rect">
              <a:avLst/>
            </a:prstGeom>
            <a:noFill/>
            <a:ln w="9525">
              <a:noFill/>
              <a:miter lim="800000"/>
              <a:headEnd/>
              <a:tailEnd/>
            </a:ln>
          </p:spPr>
          <p:txBody>
            <a:bodyPr>
              <a:spAutoFit/>
            </a:bodyPr>
            <a:lstStyle/>
            <a:p>
              <a:pPr algn="just"/>
              <a:r>
                <a:rPr lang="zh-CN" altLang="en-US" sz="2000">
                  <a:latin typeface="微软雅黑" pitchFamily="34" charset="-122"/>
                  <a:ea typeface="微软雅黑" pitchFamily="34" charset="-122"/>
                </a:rPr>
                <a:t>推论：在任何图（无向的或有向的）中，度数为奇数的顶点必定有偶数个。 </a:t>
              </a:r>
            </a:p>
          </p:txBody>
        </p:sp>
      </p:grpSp>
      <p:grpSp>
        <p:nvGrpSpPr>
          <p:cNvPr id="20" name="组合 19"/>
          <p:cNvGrpSpPr>
            <a:grpSpLocks/>
          </p:cNvGrpSpPr>
          <p:nvPr/>
        </p:nvGrpSpPr>
        <p:grpSpPr bwMode="auto">
          <a:xfrm>
            <a:off x="500063" y="2263775"/>
            <a:ext cx="7786687" cy="1000125"/>
            <a:chOff x="500034" y="2143116"/>
            <a:chExt cx="7786742" cy="1000132"/>
          </a:xfrm>
        </p:grpSpPr>
        <p:sp>
          <p:nvSpPr>
            <p:cNvPr id="25618" name="TextBox 4"/>
            <p:cNvSpPr txBox="1">
              <a:spLocks noChangeArrowheads="1"/>
            </p:cNvSpPr>
            <p:nvPr/>
          </p:nvSpPr>
          <p:spPr bwMode="auto">
            <a:xfrm>
              <a:off x="500034" y="2143116"/>
              <a:ext cx="7786742" cy="369332"/>
            </a:xfrm>
            <a:prstGeom prst="rect">
              <a:avLst/>
            </a:prstGeom>
            <a:noFill/>
            <a:ln w="9525">
              <a:noFill/>
              <a:miter lim="800000"/>
              <a:headEnd/>
              <a:tailEnd/>
            </a:ln>
          </p:spPr>
          <p:txBody>
            <a:bodyPr>
              <a:spAutoFit/>
            </a:bodyPr>
            <a:lstStyle/>
            <a:p>
              <a:r>
                <a:rPr lang="zh-CN" altLang="en-US">
                  <a:latin typeface="Calibri" pitchFamily="34" charset="0"/>
                </a:rPr>
                <a:t>设图 </a:t>
              </a:r>
              <a:r>
                <a:rPr lang="en-US" altLang="zh-CN">
                  <a:latin typeface="Calibri" pitchFamily="34" charset="0"/>
                </a:rPr>
                <a:t>G</a:t>
              </a:r>
              <a:r>
                <a:rPr lang="zh-CN" altLang="en-US">
                  <a:latin typeface="Calibri" pitchFamily="34" charset="0"/>
                </a:rPr>
                <a:t> </a:t>
              </a:r>
              <a:r>
                <a:rPr lang="en-US" altLang="zh-CN">
                  <a:latin typeface="Calibri" pitchFamily="34" charset="0"/>
                </a:rPr>
                <a:t>=</a:t>
              </a:r>
              <a:r>
                <a:rPr lang="zh-CN" altLang="en-US">
                  <a:latin typeface="Calibri" pitchFamily="34" charset="0"/>
                </a:rPr>
                <a:t> </a:t>
              </a:r>
              <a:r>
                <a:rPr lang="en-US" altLang="zh-CN">
                  <a:latin typeface="Calibri" pitchFamily="34" charset="0"/>
                </a:rPr>
                <a:t>&lt;V</a:t>
              </a:r>
              <a:r>
                <a:rPr lang="zh-CN" altLang="en-US">
                  <a:latin typeface="Calibri" pitchFamily="34" charset="0"/>
                </a:rPr>
                <a:t>， </a:t>
              </a:r>
              <a:r>
                <a:rPr lang="en-US" altLang="zh-CN">
                  <a:latin typeface="Calibri" pitchFamily="34" charset="0"/>
                </a:rPr>
                <a:t>E&gt;</a:t>
              </a:r>
              <a:r>
                <a:rPr lang="zh-CN" altLang="en-US">
                  <a:latin typeface="Calibri" pitchFamily="34" charset="0"/>
                </a:rPr>
                <a:t>，令</a:t>
              </a:r>
              <a:endParaRPr lang="en-US" altLang="zh-CN">
                <a:latin typeface="Calibri" pitchFamily="34" charset="0"/>
              </a:endParaRPr>
            </a:p>
          </p:txBody>
        </p:sp>
        <p:graphicFrame>
          <p:nvGraphicFramePr>
            <p:cNvPr id="25602" name="Object 2"/>
            <p:cNvGraphicFramePr>
              <a:graphicFrameLocks noChangeAspect="1"/>
            </p:cNvGraphicFramePr>
            <p:nvPr/>
          </p:nvGraphicFramePr>
          <p:xfrm>
            <a:off x="2857488" y="2486020"/>
            <a:ext cx="2592399" cy="657228"/>
          </p:xfrm>
          <a:graphic>
            <a:graphicData uri="http://schemas.openxmlformats.org/presentationml/2006/ole">
              <mc:AlternateContent xmlns:mc="http://schemas.openxmlformats.org/markup-compatibility/2006">
                <mc:Choice xmlns:v="urn:schemas-microsoft-com:vml" Requires="v">
                  <p:oleObj spid="_x0000_s25641" name="Equation" r:id="rId4" imgW="1803240" imgH="457200" progId="Equation.3">
                    <p:embed/>
                  </p:oleObj>
                </mc:Choice>
                <mc:Fallback>
                  <p:oleObj name="Equation" r:id="rId4" imgW="180324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88" y="2486020"/>
                          <a:ext cx="2592399" cy="657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组合 20"/>
          <p:cNvGrpSpPr>
            <a:grpSpLocks/>
          </p:cNvGrpSpPr>
          <p:nvPr/>
        </p:nvGrpSpPr>
        <p:grpSpPr bwMode="auto">
          <a:xfrm>
            <a:off x="500063" y="3251200"/>
            <a:ext cx="5929312" cy="2084388"/>
            <a:chOff x="500034" y="3131106"/>
            <a:chExt cx="5929354" cy="2083844"/>
          </a:xfrm>
        </p:grpSpPr>
        <p:sp>
          <p:nvSpPr>
            <p:cNvPr id="25616" name="TextBox 6"/>
            <p:cNvSpPr txBox="1">
              <a:spLocks noChangeArrowheads="1"/>
            </p:cNvSpPr>
            <p:nvPr/>
          </p:nvSpPr>
          <p:spPr bwMode="auto">
            <a:xfrm>
              <a:off x="500034" y="3131106"/>
              <a:ext cx="714380" cy="369332"/>
            </a:xfrm>
            <a:prstGeom prst="rect">
              <a:avLst/>
            </a:prstGeom>
            <a:noFill/>
            <a:ln w="9525">
              <a:noFill/>
              <a:miter lim="800000"/>
              <a:headEnd/>
              <a:tailEnd/>
            </a:ln>
          </p:spPr>
          <p:txBody>
            <a:bodyPr>
              <a:spAutoFit/>
            </a:bodyPr>
            <a:lstStyle/>
            <a:p>
              <a:r>
                <a:rPr lang="zh-CN" altLang="en-US">
                  <a:latin typeface="Calibri" pitchFamily="34" charset="0"/>
                </a:rPr>
                <a:t>则有</a:t>
              </a:r>
              <a:endParaRPr lang="en-US" altLang="zh-CN">
                <a:latin typeface="Calibri" pitchFamily="34" charset="0"/>
              </a:endParaRPr>
            </a:p>
          </p:txBody>
        </p:sp>
        <p:graphicFrame>
          <p:nvGraphicFramePr>
            <p:cNvPr id="25603" name="Object 3"/>
            <p:cNvGraphicFramePr>
              <a:graphicFrameLocks noChangeAspect="1"/>
            </p:cNvGraphicFramePr>
            <p:nvPr/>
          </p:nvGraphicFramePr>
          <p:xfrm>
            <a:off x="2857488" y="3400428"/>
            <a:ext cx="1143008" cy="721900"/>
          </p:xfrm>
          <a:graphic>
            <a:graphicData uri="http://schemas.openxmlformats.org/presentationml/2006/ole">
              <mc:AlternateContent xmlns:mc="http://schemas.openxmlformats.org/markup-compatibility/2006">
                <mc:Choice xmlns:v="urn:schemas-microsoft-com:vml" Requires="v">
                  <p:oleObj spid="_x0000_s25642" name="Equation" r:id="rId6" imgW="723600" imgH="457200" progId="Equation.3">
                    <p:embed/>
                  </p:oleObj>
                </mc:Choice>
                <mc:Fallback>
                  <p:oleObj name="Equation" r:id="rId6" imgW="723600" imgH="457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488" y="3400428"/>
                          <a:ext cx="1143008" cy="72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7" name="TextBox 8"/>
            <p:cNvSpPr txBox="1">
              <a:spLocks noChangeArrowheads="1"/>
            </p:cNvSpPr>
            <p:nvPr/>
          </p:nvSpPr>
          <p:spPr bwMode="auto">
            <a:xfrm>
              <a:off x="500034" y="4131238"/>
              <a:ext cx="5143536" cy="369332"/>
            </a:xfrm>
            <a:prstGeom prst="rect">
              <a:avLst/>
            </a:prstGeom>
            <a:noFill/>
            <a:ln w="9525">
              <a:noFill/>
              <a:miter lim="800000"/>
              <a:headEnd/>
              <a:tailEnd/>
            </a:ln>
          </p:spPr>
          <p:txBody>
            <a:bodyPr>
              <a:spAutoFit/>
            </a:bodyPr>
            <a:lstStyle/>
            <a:p>
              <a:r>
                <a:rPr lang="zh-CN" altLang="en-US">
                  <a:latin typeface="Calibri" pitchFamily="34" charset="0"/>
                </a:rPr>
                <a:t>根据握手定理有图的边数</a:t>
              </a:r>
              <a:r>
                <a:rPr lang="en-US" altLang="zh-CN">
                  <a:latin typeface="Calibri" pitchFamily="34" charset="0"/>
                </a:rPr>
                <a:t>m</a:t>
              </a:r>
              <a:r>
                <a:rPr lang="zh-CN" altLang="en-US">
                  <a:latin typeface="Calibri" pitchFamily="34" charset="0"/>
                </a:rPr>
                <a:t>和顶点的度满足</a:t>
              </a:r>
              <a:endParaRPr lang="en-US" altLang="zh-CN">
                <a:latin typeface="Calibri" pitchFamily="34" charset="0"/>
              </a:endParaRPr>
            </a:p>
          </p:txBody>
        </p:sp>
        <p:graphicFrame>
          <p:nvGraphicFramePr>
            <p:cNvPr id="25604" name="Object 4"/>
            <p:cNvGraphicFramePr>
              <a:graphicFrameLocks noChangeAspect="1"/>
            </p:cNvGraphicFramePr>
            <p:nvPr/>
          </p:nvGraphicFramePr>
          <p:xfrm>
            <a:off x="2815610" y="4572008"/>
            <a:ext cx="3613778" cy="642942"/>
          </p:xfrm>
          <a:graphic>
            <a:graphicData uri="http://schemas.openxmlformats.org/presentationml/2006/ole">
              <mc:AlternateContent xmlns:mc="http://schemas.openxmlformats.org/markup-compatibility/2006">
                <mc:Choice xmlns:v="urn:schemas-microsoft-com:vml" Requires="v">
                  <p:oleObj spid="_x0000_s25643" name="Equation" r:id="rId8" imgW="2070000" imgH="368280" progId="Equation.3">
                    <p:embed/>
                  </p:oleObj>
                </mc:Choice>
                <mc:Fallback>
                  <p:oleObj name="Equation" r:id="rId8" imgW="2070000" imgH="3682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5610" y="4572008"/>
                          <a:ext cx="3613778"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TextBox 10"/>
          <p:cNvSpPr txBox="1">
            <a:spLocks noChangeArrowheads="1"/>
          </p:cNvSpPr>
          <p:nvPr/>
        </p:nvSpPr>
        <p:spPr bwMode="auto">
          <a:xfrm>
            <a:off x="500063" y="5354638"/>
            <a:ext cx="8072437" cy="646112"/>
          </a:xfrm>
          <a:prstGeom prst="rect">
            <a:avLst/>
          </a:prstGeom>
          <a:noFill/>
          <a:ln w="9525">
            <a:noFill/>
            <a:miter lim="800000"/>
            <a:headEnd/>
            <a:tailEnd/>
          </a:ln>
        </p:spPr>
        <p:txBody>
          <a:bodyPr>
            <a:spAutoFit/>
          </a:bodyPr>
          <a:lstStyle/>
          <a:p>
            <a:r>
              <a:rPr lang="zh-CN" altLang="en-US">
                <a:latin typeface="Calibri" pitchFamily="34" charset="0"/>
              </a:rPr>
              <a:t>表达式的左侧</a:t>
            </a:r>
            <a:r>
              <a:rPr lang="en-US" altLang="zh-CN">
                <a:latin typeface="Calibri" pitchFamily="34" charset="0"/>
              </a:rPr>
              <a:t>2m</a:t>
            </a:r>
            <a:r>
              <a:rPr lang="zh-CN" altLang="en-US">
                <a:latin typeface="Calibri" pitchFamily="34" charset="0"/>
              </a:rPr>
              <a:t>为偶数，表达式右侧第二项为偶数，因此表达式右侧第一项同样为偶数。由于表达式右侧第一项中每一个</a:t>
            </a:r>
            <a:r>
              <a:rPr lang="en-US" altLang="zh-CN">
                <a:latin typeface="Calibri" pitchFamily="34" charset="0"/>
              </a:rPr>
              <a:t>d(v)</a:t>
            </a:r>
            <a:r>
              <a:rPr lang="zh-CN" altLang="en-US">
                <a:latin typeface="Calibri" pitchFamily="34" charset="0"/>
              </a:rPr>
              <a:t>均为奇数，可见</a:t>
            </a:r>
            <a:r>
              <a:rPr lang="en-US" altLang="zh-CN">
                <a:latin typeface="Calibri" pitchFamily="34" charset="0"/>
              </a:rPr>
              <a:t>|V</a:t>
            </a:r>
            <a:r>
              <a:rPr lang="en-US" altLang="zh-CN" baseline="-25000">
                <a:latin typeface="Calibri" pitchFamily="34" charset="0"/>
              </a:rPr>
              <a:t>1</a:t>
            </a:r>
            <a:r>
              <a:rPr lang="en-US" altLang="zh-CN">
                <a:latin typeface="Calibri" pitchFamily="34" charset="0"/>
              </a:rPr>
              <a:t>|</a:t>
            </a:r>
            <a:r>
              <a:rPr lang="zh-CN" altLang="en-US">
                <a:latin typeface="Calibri" pitchFamily="34" charset="0"/>
              </a:rPr>
              <a:t>为偶数。</a:t>
            </a:r>
            <a:endParaRPr lang="en-US" altLang="zh-CN">
              <a:latin typeface="Calibri" pitchFamily="34" charset="0"/>
            </a:endParaRPr>
          </a:p>
        </p:txBody>
      </p:sp>
      <p:grpSp>
        <p:nvGrpSpPr>
          <p:cNvPr id="15" name="组合 14"/>
          <p:cNvGrpSpPr>
            <a:grpSpLocks/>
          </p:cNvGrpSpPr>
          <p:nvPr/>
        </p:nvGrpSpPr>
        <p:grpSpPr bwMode="auto">
          <a:xfrm>
            <a:off x="6000750" y="2192338"/>
            <a:ext cx="3000375" cy="1208087"/>
            <a:chOff x="6000760" y="2643182"/>
            <a:chExt cx="3000396" cy="1209082"/>
          </a:xfrm>
        </p:grpSpPr>
        <p:sp>
          <p:nvSpPr>
            <p:cNvPr id="13" name="TextBox 12"/>
            <p:cNvSpPr txBox="1"/>
            <p:nvPr/>
          </p:nvSpPr>
          <p:spPr>
            <a:xfrm>
              <a:off x="6286512" y="2928934"/>
              <a:ext cx="2714644"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将顶点分成奇数度和偶数度两个集合分开考虑</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图的度如何表示</a:t>
              </a:r>
            </a:p>
          </p:txBody>
        </p:sp>
        <p:sp>
          <p:nvSpPr>
            <p:cNvPr id="14" name="椭圆 13"/>
            <p:cNvSpPr/>
            <p:nvPr/>
          </p:nvSpPr>
          <p:spPr>
            <a:xfrm>
              <a:off x="6000760" y="2643182"/>
              <a:ext cx="428628" cy="42862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a:ln w="28575">
                    <a:solidFill>
                      <a:schemeClr val="bg1">
                        <a:lumMod val="95000"/>
                      </a:schemeClr>
                    </a:solidFill>
                  </a:ln>
                </a:rPr>
                <a:t>1</a:t>
              </a:r>
              <a:endParaRPr lang="zh-CN" altLang="en-US">
                <a:ln w="28575">
                  <a:solidFill>
                    <a:schemeClr val="bg1">
                      <a:lumMod val="95000"/>
                    </a:schemeClr>
                  </a:solidFill>
                </a:ln>
              </a:endParaRPr>
            </a:p>
          </p:txBody>
        </p:sp>
      </p:grpSp>
      <p:grpSp>
        <p:nvGrpSpPr>
          <p:cNvPr id="17" name="组合 16"/>
          <p:cNvGrpSpPr>
            <a:grpSpLocks/>
          </p:cNvGrpSpPr>
          <p:nvPr/>
        </p:nvGrpSpPr>
        <p:grpSpPr bwMode="auto">
          <a:xfrm>
            <a:off x="6000750" y="3406775"/>
            <a:ext cx="3000375" cy="931863"/>
            <a:chOff x="6000760" y="2643182"/>
            <a:chExt cx="3000396" cy="932083"/>
          </a:xfrm>
        </p:grpSpPr>
        <p:sp>
          <p:nvSpPr>
            <p:cNvPr id="18" name="TextBox 17"/>
            <p:cNvSpPr txBox="1"/>
            <p:nvPr/>
          </p:nvSpPr>
          <p:spPr>
            <a:xfrm>
              <a:off x="6286512" y="2928934"/>
              <a:ext cx="2714644"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结合握手定理</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图的度必是偶数</a:t>
              </a:r>
            </a:p>
          </p:txBody>
        </p:sp>
        <p:sp>
          <p:nvSpPr>
            <p:cNvPr id="19" name="椭圆 18"/>
            <p:cNvSpPr/>
            <p:nvPr/>
          </p:nvSpPr>
          <p:spPr>
            <a:xfrm>
              <a:off x="6000760" y="2643182"/>
              <a:ext cx="428628" cy="42862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altLang="zh-CN">
                  <a:ln w="28575">
                    <a:solidFill>
                      <a:schemeClr val="bg1">
                        <a:lumMod val="95000"/>
                      </a:schemeClr>
                    </a:solidFill>
                  </a:ln>
                </a:rPr>
                <a:t>2</a:t>
              </a:r>
              <a:endParaRPr lang="zh-CN" altLang="en-US">
                <a:ln w="28575">
                  <a:solidFill>
                    <a:schemeClr val="bg1">
                      <a:lumMod val="95000"/>
                    </a:schemeClr>
                  </a:solidFill>
                </a:ln>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descr="新闻纸"/>
          <p:cNvSpPr>
            <a:spLocks noChangeArrowheads="1"/>
          </p:cNvSpPr>
          <p:nvPr/>
        </p:nvSpPr>
        <p:spPr bwMode="auto">
          <a:xfrm>
            <a:off x="500063" y="1285875"/>
            <a:ext cx="8286750" cy="17145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 name="TextBox 1"/>
          <p:cNvSpPr txBox="1"/>
          <p:nvPr/>
        </p:nvSpPr>
        <p:spPr>
          <a:xfrm>
            <a:off x="285720" y="357166"/>
            <a:ext cx="433965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可图化、可简单图化</a:t>
            </a:r>
          </a:p>
        </p:txBody>
      </p:sp>
      <p:sp>
        <p:nvSpPr>
          <p:cNvPr id="34819" name="矩形 2"/>
          <p:cNvSpPr>
            <a:spLocks noChangeArrowheads="1"/>
          </p:cNvSpPr>
          <p:nvPr/>
        </p:nvSpPr>
        <p:spPr bwMode="auto">
          <a:xfrm>
            <a:off x="642938" y="1357313"/>
            <a:ext cx="7929562" cy="1631950"/>
          </a:xfrm>
          <a:prstGeom prst="rect">
            <a:avLst/>
          </a:prstGeom>
          <a:noFill/>
          <a:ln w="9525">
            <a:noFill/>
            <a:miter lim="800000"/>
            <a:headEnd/>
            <a:tailEnd/>
          </a:ln>
        </p:spPr>
        <p:txBody>
          <a:bodyPr>
            <a:spAutoFit/>
          </a:bodyPr>
          <a:lstStyle/>
          <a:p>
            <a:pPr algn="just"/>
            <a:r>
              <a:rPr lang="zh-CN" altLang="en-US" sz="2000">
                <a:latin typeface="微软雅黑" pitchFamily="34" charset="-122"/>
                <a:ea typeface="微软雅黑" pitchFamily="34" charset="-122"/>
              </a:rPr>
              <a:t>设</a:t>
            </a:r>
            <a:r>
              <a:rPr lang="en-US" altLang="zh-CN" sz="2000">
                <a:latin typeface="微软雅黑" pitchFamily="34" charset="-122"/>
                <a:ea typeface="微软雅黑" pitchFamily="34" charset="-122"/>
              </a:rPr>
              <a:t>G=&lt;V,E&gt;</a:t>
            </a:r>
            <a:r>
              <a:rPr lang="zh-CN" altLang="en-US" sz="2000">
                <a:latin typeface="微软雅黑" pitchFamily="34" charset="-122"/>
                <a:ea typeface="微软雅黑" pitchFamily="34" charset="-122"/>
              </a:rPr>
              <a:t>为一个</a:t>
            </a:r>
            <a:r>
              <a:rPr lang="en-US" altLang="zh-CN" sz="2000">
                <a:latin typeface="微软雅黑" pitchFamily="34" charset="-122"/>
                <a:ea typeface="微软雅黑" pitchFamily="34" charset="-122"/>
              </a:rPr>
              <a:t>n</a:t>
            </a:r>
            <a:r>
              <a:rPr lang="zh-CN" altLang="en-US" sz="2000">
                <a:latin typeface="微软雅黑" pitchFamily="34" charset="-122"/>
                <a:ea typeface="微软雅黑" pitchFamily="34" charset="-122"/>
              </a:rPr>
              <a:t>阶无向图，</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1</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2</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n</a:t>
            </a:r>
            <a:r>
              <a:rPr lang="zh-CN" altLang="en-US" sz="2000">
                <a:latin typeface="微软雅黑" pitchFamily="34" charset="-122"/>
                <a:ea typeface="微软雅黑" pitchFamily="34" charset="-122"/>
              </a:rPr>
              <a:t>｝，称</a:t>
            </a:r>
            <a:r>
              <a:rPr lang="en-US" altLang="zh-CN" sz="2000">
                <a:latin typeface="微软雅黑" pitchFamily="34" charset="-122"/>
                <a:ea typeface="微软雅黑" pitchFamily="34" charset="-122"/>
              </a:rPr>
              <a:t>d(v</a:t>
            </a:r>
            <a:r>
              <a:rPr lang="en-US" altLang="zh-CN" sz="2000" baseline="-25000">
                <a:latin typeface="微软雅黑" pitchFamily="34" charset="-122"/>
                <a:ea typeface="微软雅黑" pitchFamily="34" charset="-122"/>
              </a:rPr>
              <a:t>1</a:t>
            </a:r>
            <a:r>
              <a:rPr lang="en-US" altLang="zh-CN" sz="2000">
                <a:latin typeface="微软雅黑" pitchFamily="34" charset="-122"/>
                <a:ea typeface="微软雅黑" pitchFamily="34" charset="-122"/>
              </a:rPr>
              <a:t>),d(v</a:t>
            </a:r>
            <a:r>
              <a:rPr lang="en-US" altLang="zh-CN" sz="2000" baseline="-25000">
                <a:latin typeface="微软雅黑" pitchFamily="34" charset="-122"/>
                <a:ea typeface="微软雅黑" pitchFamily="34" charset="-122"/>
              </a:rPr>
              <a:t>2</a:t>
            </a:r>
            <a:r>
              <a:rPr lang="en-US" altLang="zh-CN" sz="2000">
                <a:latin typeface="微软雅黑" pitchFamily="34" charset="-122"/>
                <a:ea typeface="微软雅黑" pitchFamily="34" charset="-122"/>
              </a:rPr>
              <a:t>)…d(v</a:t>
            </a:r>
            <a:r>
              <a:rPr lang="en-US" altLang="zh-CN" sz="2000" baseline="-25000">
                <a:latin typeface="微软雅黑" pitchFamily="34" charset="-122"/>
                <a:ea typeface="微软雅黑" pitchFamily="34" charset="-122"/>
              </a:rPr>
              <a:t>n</a:t>
            </a:r>
            <a:r>
              <a:rPr lang="en-US" altLang="zh-CN" sz="2000">
                <a:latin typeface="微软雅黑" pitchFamily="34" charset="-122"/>
                <a:ea typeface="微软雅黑" pitchFamily="34" charset="-122"/>
              </a:rPr>
              <a:t>) </a:t>
            </a:r>
            <a:r>
              <a:rPr lang="zh-CN" altLang="en-US" sz="2000">
                <a:latin typeface="微软雅黑" pitchFamily="34" charset="-122"/>
                <a:ea typeface="微软雅黑" pitchFamily="34" charset="-122"/>
              </a:rPr>
              <a:t>为</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的度数列。对于顶点标定的无向图，它的度数列是唯一的。反之，对于给定的非负整数列</a:t>
            </a:r>
            <a:r>
              <a:rPr lang="en-US" altLang="zh-CN" sz="2000">
                <a:latin typeface="微软雅黑" pitchFamily="34" charset="-122"/>
                <a:ea typeface="微软雅黑" pitchFamily="34" charset="-122"/>
              </a:rPr>
              <a:t>d=(d</a:t>
            </a:r>
            <a:r>
              <a:rPr lang="en-US" altLang="zh-CN" sz="2000" baseline="-25000">
                <a:latin typeface="微软雅黑" pitchFamily="34" charset="-122"/>
                <a:ea typeface="微软雅黑" pitchFamily="34" charset="-122"/>
              </a:rPr>
              <a:t>1</a:t>
            </a:r>
            <a:r>
              <a:rPr lang="en-US" altLang="zh-CN" sz="2000">
                <a:latin typeface="微软雅黑" pitchFamily="34" charset="-122"/>
                <a:ea typeface="微软雅黑" pitchFamily="34" charset="-122"/>
              </a:rPr>
              <a:t>,d</a:t>
            </a:r>
            <a:r>
              <a:rPr lang="en-US" altLang="zh-CN" sz="2000" baseline="-25000">
                <a:latin typeface="微软雅黑" pitchFamily="34" charset="-122"/>
                <a:ea typeface="微软雅黑" pitchFamily="34" charset="-122"/>
              </a:rPr>
              <a:t>2</a:t>
            </a:r>
            <a:r>
              <a:rPr lang="en-US" altLang="zh-CN" sz="2000">
                <a:latin typeface="微软雅黑" pitchFamily="34" charset="-122"/>
                <a:ea typeface="微软雅黑" pitchFamily="34" charset="-122"/>
              </a:rPr>
              <a:t>,…,d</a:t>
            </a:r>
            <a:r>
              <a:rPr lang="en-US" altLang="zh-CN" sz="2000" baseline="-25000">
                <a:latin typeface="微软雅黑" pitchFamily="34" charset="-122"/>
                <a:ea typeface="微软雅黑" pitchFamily="34" charset="-122"/>
              </a:rPr>
              <a:t>n</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若存在以</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1</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2</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n</a:t>
            </a:r>
            <a:r>
              <a:rPr lang="zh-CN" altLang="en-US" sz="2000">
                <a:latin typeface="微软雅黑" pitchFamily="34" charset="-122"/>
                <a:ea typeface="微软雅黑" pitchFamily="34" charset="-122"/>
              </a:rPr>
              <a:t>｝为顶点集的</a:t>
            </a:r>
            <a:r>
              <a:rPr lang="en-US" altLang="zh-CN" sz="2000">
                <a:latin typeface="微软雅黑" pitchFamily="34" charset="-122"/>
                <a:ea typeface="微软雅黑" pitchFamily="34" charset="-122"/>
              </a:rPr>
              <a:t>n</a:t>
            </a:r>
            <a:r>
              <a:rPr lang="zh-CN" altLang="en-US" sz="2000">
                <a:latin typeface="微软雅黑" pitchFamily="34" charset="-122"/>
                <a:ea typeface="微软雅黑" pitchFamily="34" charset="-122"/>
              </a:rPr>
              <a:t>阶无向图</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，使得</a:t>
            </a:r>
            <a:r>
              <a:rPr lang="en-US" altLang="zh-CN" sz="2000">
                <a:latin typeface="微软雅黑" pitchFamily="34" charset="-122"/>
                <a:ea typeface="微软雅黑" pitchFamily="34" charset="-122"/>
              </a:rPr>
              <a:t>d(v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)=d</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则称</a:t>
            </a:r>
            <a:r>
              <a:rPr lang="en-US" altLang="zh-CN" sz="2000">
                <a:latin typeface="微软雅黑" pitchFamily="34" charset="-122"/>
                <a:ea typeface="微软雅黑" pitchFamily="34" charset="-122"/>
              </a:rPr>
              <a:t>d</a:t>
            </a:r>
            <a:r>
              <a:rPr lang="zh-CN" altLang="en-US" sz="2000">
                <a:latin typeface="微软雅黑" pitchFamily="34" charset="-122"/>
                <a:ea typeface="微软雅黑" pitchFamily="34" charset="-122"/>
              </a:rPr>
              <a:t>是可图化的。特别的，如果所得图是简单图，则称</a:t>
            </a:r>
            <a:r>
              <a:rPr lang="en-US" altLang="zh-CN" sz="2000">
                <a:latin typeface="微软雅黑" pitchFamily="34" charset="-122"/>
                <a:ea typeface="微软雅黑" pitchFamily="34" charset="-122"/>
              </a:rPr>
              <a:t>d</a:t>
            </a:r>
            <a:r>
              <a:rPr lang="zh-CN" altLang="en-US" sz="2000">
                <a:latin typeface="微软雅黑" pitchFamily="34" charset="-122"/>
                <a:ea typeface="微软雅黑" pitchFamily="34" charset="-122"/>
              </a:rPr>
              <a:t>是可简单图化的。</a:t>
            </a:r>
          </a:p>
        </p:txBody>
      </p:sp>
      <p:grpSp>
        <p:nvGrpSpPr>
          <p:cNvPr id="32" name="组合 31"/>
          <p:cNvGrpSpPr>
            <a:grpSpLocks/>
          </p:cNvGrpSpPr>
          <p:nvPr/>
        </p:nvGrpSpPr>
        <p:grpSpPr bwMode="auto">
          <a:xfrm>
            <a:off x="857250" y="3451225"/>
            <a:ext cx="2613025" cy="2347913"/>
            <a:chOff x="857224" y="3452014"/>
            <a:chExt cx="2612824" cy="2346582"/>
          </a:xfrm>
        </p:grpSpPr>
        <p:cxnSp>
          <p:nvCxnSpPr>
            <p:cNvPr id="11" name="直接连接符 10"/>
            <p:cNvCxnSpPr/>
            <p:nvPr/>
          </p:nvCxnSpPr>
          <p:spPr>
            <a:xfrm rot="16200000" flipH="1" flipV="1">
              <a:off x="981279" y="4492749"/>
              <a:ext cx="978933" cy="3063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 idx="1"/>
              <a:endCxn id="6" idx="6"/>
            </p:cNvCxnSpPr>
            <p:nvPr/>
          </p:nvCxnSpPr>
          <p:spPr>
            <a:xfrm rot="16200000" flipH="1">
              <a:off x="2235081" y="3450099"/>
              <a:ext cx="50771" cy="13365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1591626" y="3912549"/>
              <a:ext cx="978932" cy="1520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7" idx="4"/>
              <a:endCxn id="8" idx="5"/>
            </p:cNvCxnSpPr>
            <p:nvPr/>
          </p:nvCxnSpPr>
          <p:spPr>
            <a:xfrm rot="16200000" flipH="1">
              <a:off x="1607360" y="4893183"/>
              <a:ext cx="407756" cy="10508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5"/>
              <a:endCxn id="9" idx="1"/>
            </p:cNvCxnSpPr>
            <p:nvPr/>
          </p:nvCxnSpPr>
          <p:spPr>
            <a:xfrm rot="16200000" flipH="1">
              <a:off x="2543222" y="4559437"/>
              <a:ext cx="826619" cy="968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131841" y="3452014"/>
              <a:ext cx="714320" cy="71397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1571544" y="4072375"/>
              <a:ext cx="142864" cy="14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2785889" y="4072375"/>
              <a:ext cx="142864" cy="14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1214385" y="5071933"/>
              <a:ext cx="142864" cy="14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2214433" y="5500315"/>
              <a:ext cx="142864" cy="14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2984310" y="5000536"/>
              <a:ext cx="142864" cy="142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835" name="TextBox 22"/>
            <p:cNvSpPr txBox="1">
              <a:spLocks noChangeArrowheads="1"/>
            </p:cNvSpPr>
            <p:nvPr/>
          </p:nvSpPr>
          <p:spPr bwMode="auto">
            <a:xfrm>
              <a:off x="1301618" y="3786190"/>
              <a:ext cx="367408" cy="369332"/>
            </a:xfrm>
            <a:prstGeom prst="rect">
              <a:avLst/>
            </a:prstGeom>
            <a:noFill/>
            <a:ln w="9525">
              <a:noFill/>
              <a:miter lim="800000"/>
              <a:headEnd/>
              <a:tailEnd/>
            </a:ln>
          </p:spPr>
          <p:txBody>
            <a:bodyPr wrap="none">
              <a:spAutoFit/>
            </a:bodyPr>
            <a:lstStyle/>
            <a:p>
              <a:r>
                <a:rPr lang="en-US" altLang="zh-CN">
                  <a:latin typeface="Calibri" pitchFamily="34" charset="0"/>
                </a:rPr>
                <a:t>v</a:t>
              </a:r>
              <a:r>
                <a:rPr lang="en-US" altLang="zh-CN" baseline="-25000">
                  <a:latin typeface="Calibri" pitchFamily="34" charset="0"/>
                </a:rPr>
                <a:t>1</a:t>
              </a:r>
              <a:endParaRPr lang="zh-CN" altLang="en-US" baseline="-25000">
                <a:latin typeface="Calibri" pitchFamily="34" charset="0"/>
              </a:endParaRPr>
            </a:p>
          </p:txBody>
        </p:sp>
        <p:sp>
          <p:nvSpPr>
            <p:cNvPr id="34836" name="TextBox 23"/>
            <p:cNvSpPr txBox="1">
              <a:spLocks noChangeArrowheads="1"/>
            </p:cNvSpPr>
            <p:nvPr/>
          </p:nvSpPr>
          <p:spPr bwMode="auto">
            <a:xfrm>
              <a:off x="2902942" y="3843994"/>
              <a:ext cx="367408" cy="369332"/>
            </a:xfrm>
            <a:prstGeom prst="rect">
              <a:avLst/>
            </a:prstGeom>
            <a:noFill/>
            <a:ln w="9525">
              <a:noFill/>
              <a:miter lim="800000"/>
              <a:headEnd/>
              <a:tailEnd/>
            </a:ln>
          </p:spPr>
          <p:txBody>
            <a:bodyPr wrap="none">
              <a:spAutoFit/>
            </a:bodyPr>
            <a:lstStyle/>
            <a:p>
              <a:r>
                <a:rPr lang="en-US" altLang="zh-CN">
                  <a:latin typeface="Calibri" pitchFamily="34" charset="0"/>
                </a:rPr>
                <a:t>v</a:t>
              </a:r>
              <a:r>
                <a:rPr lang="en-US" altLang="zh-CN" baseline="-25000">
                  <a:latin typeface="Calibri" pitchFamily="34" charset="0"/>
                </a:rPr>
                <a:t>2</a:t>
              </a:r>
              <a:endParaRPr lang="zh-CN" altLang="en-US" baseline="-25000">
                <a:latin typeface="Calibri" pitchFamily="34" charset="0"/>
              </a:endParaRPr>
            </a:p>
          </p:txBody>
        </p:sp>
        <p:sp>
          <p:nvSpPr>
            <p:cNvPr id="34837" name="TextBox 24"/>
            <p:cNvSpPr txBox="1">
              <a:spLocks noChangeArrowheads="1"/>
            </p:cNvSpPr>
            <p:nvPr/>
          </p:nvSpPr>
          <p:spPr bwMode="auto">
            <a:xfrm>
              <a:off x="3102640" y="4917056"/>
              <a:ext cx="367408" cy="369332"/>
            </a:xfrm>
            <a:prstGeom prst="rect">
              <a:avLst/>
            </a:prstGeom>
            <a:noFill/>
            <a:ln w="9525">
              <a:noFill/>
              <a:miter lim="800000"/>
              <a:headEnd/>
              <a:tailEnd/>
            </a:ln>
          </p:spPr>
          <p:txBody>
            <a:bodyPr wrap="none">
              <a:spAutoFit/>
            </a:bodyPr>
            <a:lstStyle/>
            <a:p>
              <a:r>
                <a:rPr lang="en-US" altLang="zh-CN">
                  <a:latin typeface="Calibri" pitchFamily="34" charset="0"/>
                </a:rPr>
                <a:t>v</a:t>
              </a:r>
              <a:r>
                <a:rPr lang="en-US" altLang="zh-CN" baseline="-25000">
                  <a:latin typeface="Calibri" pitchFamily="34" charset="0"/>
                </a:rPr>
                <a:t>3</a:t>
              </a:r>
              <a:endParaRPr lang="zh-CN" altLang="en-US" baseline="-25000">
                <a:latin typeface="Calibri" pitchFamily="34" charset="0"/>
              </a:endParaRPr>
            </a:p>
          </p:txBody>
        </p:sp>
        <p:sp>
          <p:nvSpPr>
            <p:cNvPr id="34838" name="TextBox 25"/>
            <p:cNvSpPr txBox="1">
              <a:spLocks noChangeArrowheads="1"/>
            </p:cNvSpPr>
            <p:nvPr/>
          </p:nvSpPr>
          <p:spPr bwMode="auto">
            <a:xfrm>
              <a:off x="1847138" y="5429264"/>
              <a:ext cx="367408" cy="369332"/>
            </a:xfrm>
            <a:prstGeom prst="rect">
              <a:avLst/>
            </a:prstGeom>
            <a:noFill/>
            <a:ln w="9525">
              <a:noFill/>
              <a:miter lim="800000"/>
              <a:headEnd/>
              <a:tailEnd/>
            </a:ln>
          </p:spPr>
          <p:txBody>
            <a:bodyPr wrap="none">
              <a:spAutoFit/>
            </a:bodyPr>
            <a:lstStyle/>
            <a:p>
              <a:r>
                <a:rPr lang="en-US" altLang="zh-CN">
                  <a:latin typeface="Calibri" pitchFamily="34" charset="0"/>
                </a:rPr>
                <a:t>v</a:t>
              </a:r>
              <a:r>
                <a:rPr lang="en-US" altLang="zh-CN" baseline="-25000">
                  <a:latin typeface="Calibri" pitchFamily="34" charset="0"/>
                </a:rPr>
                <a:t>4</a:t>
              </a:r>
              <a:endParaRPr lang="zh-CN" altLang="en-US" baseline="-25000">
                <a:latin typeface="Calibri" pitchFamily="34" charset="0"/>
              </a:endParaRPr>
            </a:p>
          </p:txBody>
        </p:sp>
        <p:sp>
          <p:nvSpPr>
            <p:cNvPr id="34839" name="TextBox 26"/>
            <p:cNvSpPr txBox="1">
              <a:spLocks noChangeArrowheads="1"/>
            </p:cNvSpPr>
            <p:nvPr/>
          </p:nvSpPr>
          <p:spPr bwMode="auto">
            <a:xfrm>
              <a:off x="857224" y="4786322"/>
              <a:ext cx="367408" cy="369332"/>
            </a:xfrm>
            <a:prstGeom prst="rect">
              <a:avLst/>
            </a:prstGeom>
            <a:noFill/>
            <a:ln w="9525">
              <a:noFill/>
              <a:miter lim="800000"/>
              <a:headEnd/>
              <a:tailEnd/>
            </a:ln>
          </p:spPr>
          <p:txBody>
            <a:bodyPr wrap="none">
              <a:spAutoFit/>
            </a:bodyPr>
            <a:lstStyle/>
            <a:p>
              <a:r>
                <a:rPr lang="en-US" altLang="zh-CN">
                  <a:latin typeface="Calibri" pitchFamily="34" charset="0"/>
                </a:rPr>
                <a:t>v</a:t>
              </a:r>
              <a:r>
                <a:rPr lang="en-US" altLang="zh-CN" baseline="-25000">
                  <a:latin typeface="Calibri" pitchFamily="34" charset="0"/>
                </a:rPr>
                <a:t>5</a:t>
              </a:r>
              <a:endParaRPr lang="zh-CN" altLang="en-US" baseline="-25000">
                <a:latin typeface="Calibri" pitchFamily="34" charset="0"/>
              </a:endParaRPr>
            </a:p>
          </p:txBody>
        </p:sp>
        <p:sp>
          <p:nvSpPr>
            <p:cNvPr id="29" name="任意多边形 28"/>
            <p:cNvSpPr/>
            <p:nvPr/>
          </p:nvSpPr>
          <p:spPr>
            <a:xfrm>
              <a:off x="2916054" y="4115213"/>
              <a:ext cx="503198" cy="961480"/>
            </a:xfrm>
            <a:custGeom>
              <a:avLst/>
              <a:gdLst>
                <a:gd name="connsiteX0" fmla="*/ 0 w 501868"/>
                <a:gd name="connsiteY0" fmla="*/ 0 h 961697"/>
                <a:gd name="connsiteX1" fmla="*/ 472965 w 501868"/>
                <a:gd name="connsiteY1" fmla="*/ 425669 h 961697"/>
                <a:gd name="connsiteX2" fmla="*/ 173420 w 501868"/>
                <a:gd name="connsiteY2" fmla="*/ 961697 h 961697"/>
              </a:gdLst>
              <a:ahLst/>
              <a:cxnLst>
                <a:cxn ang="0">
                  <a:pos x="connsiteX0" y="connsiteY0"/>
                </a:cxn>
                <a:cxn ang="0">
                  <a:pos x="connsiteX1" y="connsiteY1"/>
                </a:cxn>
                <a:cxn ang="0">
                  <a:pos x="connsiteX2" y="connsiteY2"/>
                </a:cxn>
              </a:cxnLst>
              <a:rect l="l" t="t" r="r" b="b"/>
              <a:pathLst>
                <a:path w="501868" h="961697">
                  <a:moveTo>
                    <a:pt x="0" y="0"/>
                  </a:moveTo>
                  <a:cubicBezTo>
                    <a:pt x="222031" y="132693"/>
                    <a:pt x="444062" y="265386"/>
                    <a:pt x="472965" y="425669"/>
                  </a:cubicBezTo>
                  <a:cubicBezTo>
                    <a:pt x="501868" y="585952"/>
                    <a:pt x="337644" y="773824"/>
                    <a:pt x="173420" y="961697"/>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grpSp>
        <p:nvGrpSpPr>
          <p:cNvPr id="31" name="组合 30"/>
          <p:cNvGrpSpPr>
            <a:grpSpLocks/>
          </p:cNvGrpSpPr>
          <p:nvPr/>
        </p:nvGrpSpPr>
        <p:grpSpPr bwMode="auto">
          <a:xfrm>
            <a:off x="4357688" y="4000500"/>
            <a:ext cx="3608387" cy="1214438"/>
            <a:chOff x="4357686" y="4000504"/>
            <a:chExt cx="3608680" cy="1214446"/>
          </a:xfrm>
        </p:grpSpPr>
        <p:sp>
          <p:nvSpPr>
            <p:cNvPr id="28" name="TextBox 27"/>
            <p:cNvSpPr txBox="1"/>
            <p:nvPr/>
          </p:nvSpPr>
          <p:spPr>
            <a:xfrm>
              <a:off x="4357686" y="4000504"/>
              <a:ext cx="36086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30" name="TextBox 29"/>
            <p:cNvSpPr txBox="1"/>
            <p:nvPr/>
          </p:nvSpPr>
          <p:spPr>
            <a:xfrm>
              <a:off x="4357686" y="4845618"/>
              <a:ext cx="360226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5</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style.rotation</p:attrName>
                                        </p:attrNameLst>
                                      </p:cBhvr>
                                      <p:tavLst>
                                        <p:tav tm="0">
                                          <p:val>
                                            <p:fltVal val="720"/>
                                          </p:val>
                                        </p:tav>
                                        <p:tav tm="100000">
                                          <p:val>
                                            <p:fltVal val="0"/>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 calcmode="lin" valueType="num">
                                      <p:cBhvr>
                                        <p:cTn id="15" dur="500" fill="hold"/>
                                        <p:tgtEl>
                                          <p:spTgt spid="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87798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可图化的判定定理</a:t>
            </a:r>
          </a:p>
        </p:txBody>
      </p:sp>
      <p:sp>
        <p:nvSpPr>
          <p:cNvPr id="3" name="Rectangle 5" descr="新闻纸"/>
          <p:cNvSpPr>
            <a:spLocks noChangeArrowheads="1"/>
          </p:cNvSpPr>
          <p:nvPr/>
        </p:nvSpPr>
        <p:spPr bwMode="auto">
          <a:xfrm>
            <a:off x="500063" y="1285875"/>
            <a:ext cx="8286750" cy="714375"/>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8677" name="Rectangle 3"/>
          <p:cNvSpPr txBox="1">
            <a:spLocks noChangeArrowheads="1"/>
          </p:cNvSpPr>
          <p:nvPr/>
        </p:nvSpPr>
        <p:spPr bwMode="auto">
          <a:xfrm>
            <a:off x="595313" y="1344191"/>
            <a:ext cx="1071562"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dirty="0">
                <a:latin typeface="Calibri" pitchFamily="34" charset="0"/>
              </a:rPr>
              <a:t>定理</a:t>
            </a:r>
            <a:r>
              <a:rPr lang="en-US" altLang="zh-CN" b="1" dirty="0">
                <a:latin typeface="Calibri" pitchFamily="34" charset="0"/>
              </a:rPr>
              <a:t>14.3</a:t>
            </a:r>
            <a:endParaRPr lang="zh-CN" altLang="en-US" sz="3200" b="1" dirty="0">
              <a:latin typeface="Calibri" pitchFamily="34" charset="0"/>
            </a:endParaRPr>
          </a:p>
        </p:txBody>
      </p:sp>
      <p:sp>
        <p:nvSpPr>
          <p:cNvPr id="28678" name="TextBox 4"/>
          <p:cNvSpPr txBox="1">
            <a:spLocks noChangeArrowheads="1"/>
          </p:cNvSpPr>
          <p:nvPr/>
        </p:nvSpPr>
        <p:spPr bwMode="auto">
          <a:xfrm>
            <a:off x="1666875" y="1463675"/>
            <a:ext cx="4833938" cy="368300"/>
          </a:xfrm>
          <a:prstGeom prst="rect">
            <a:avLst/>
          </a:prstGeom>
          <a:noFill/>
          <a:ln w="9525">
            <a:noFill/>
            <a:miter lim="800000"/>
            <a:headEnd/>
            <a:tailEnd/>
          </a:ln>
        </p:spPr>
        <p:txBody>
          <a:bodyPr>
            <a:spAutoFit/>
          </a:bodyPr>
          <a:lstStyle/>
          <a:p>
            <a:r>
              <a:rPr lang="zh-CN" altLang="en-US">
                <a:latin typeface="Calibri" pitchFamily="34" charset="0"/>
              </a:rPr>
              <a:t>非负整数列</a:t>
            </a:r>
            <a:r>
              <a:rPr lang="en-US" altLang="zh-CN" b="1" i="1">
                <a:latin typeface="宋体" charset="-122"/>
              </a:rPr>
              <a:t>d</a:t>
            </a:r>
            <a:r>
              <a:rPr lang="en-US" altLang="zh-CN">
                <a:latin typeface="宋体" charset="-122"/>
              </a:rPr>
              <a:t>=(</a:t>
            </a:r>
            <a:r>
              <a:rPr lang="en-US" altLang="zh-CN">
                <a:latin typeface="Calibri" pitchFamily="34" charset="0"/>
                <a:ea typeface="仿宋_GB2312"/>
                <a:cs typeface="仿宋_GB2312"/>
              </a:rPr>
              <a:t>d</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,d</a:t>
            </a:r>
            <a:r>
              <a:rPr lang="en-US" altLang="zh-CN" baseline="-25000">
                <a:latin typeface="Calibri" pitchFamily="34" charset="0"/>
                <a:ea typeface="仿宋_GB2312"/>
                <a:cs typeface="仿宋_GB2312"/>
              </a:rPr>
              <a:t>2</a:t>
            </a:r>
            <a:r>
              <a:rPr lang="en-US" altLang="zh-CN">
                <a:latin typeface="Calibri" pitchFamily="34" charset="0"/>
                <a:ea typeface="仿宋_GB2312"/>
                <a:cs typeface="仿宋_GB2312"/>
              </a:rPr>
              <a:t>,…,d</a:t>
            </a:r>
            <a:r>
              <a:rPr lang="en-US" altLang="zh-CN" baseline="-25000">
                <a:latin typeface="Calibri" pitchFamily="34" charset="0"/>
                <a:ea typeface="仿宋_GB2312"/>
                <a:cs typeface="仿宋_GB2312"/>
              </a:rPr>
              <a:t>n</a:t>
            </a:r>
            <a:r>
              <a:rPr lang="en-US" altLang="zh-CN">
                <a:latin typeface="宋体" charset="-122"/>
              </a:rPr>
              <a:t>)</a:t>
            </a:r>
            <a:r>
              <a:rPr lang="zh-CN" altLang="en-US">
                <a:latin typeface="宋体" charset="-122"/>
              </a:rPr>
              <a:t>是可图化的当且仅当</a:t>
            </a:r>
            <a:endParaRPr lang="zh-CN" altLang="en-US">
              <a:latin typeface="Calibri" pitchFamily="34" charset="0"/>
            </a:endParaRPr>
          </a:p>
        </p:txBody>
      </p:sp>
      <p:graphicFrame>
        <p:nvGraphicFramePr>
          <p:cNvPr id="28674" name="Object 2"/>
          <p:cNvGraphicFramePr>
            <a:graphicFrameLocks noChangeAspect="1"/>
          </p:cNvGraphicFramePr>
          <p:nvPr/>
        </p:nvGraphicFramePr>
        <p:xfrm>
          <a:off x="6442075" y="1331913"/>
          <a:ext cx="500063" cy="608012"/>
        </p:xfrm>
        <a:graphic>
          <a:graphicData uri="http://schemas.openxmlformats.org/presentationml/2006/ole">
            <mc:AlternateContent xmlns:mc="http://schemas.openxmlformats.org/markup-compatibility/2006">
              <mc:Choice xmlns:v="urn:schemas-microsoft-com:vml" Requires="v">
                <p:oleObj spid="_x0000_s28687" name="公式" r:id="rId4" imgW="355320" imgH="431640" progId="Equation.3">
                  <p:embed/>
                </p:oleObj>
              </mc:Choice>
              <mc:Fallback>
                <p:oleObj name="公式" r:id="rId4" imgW="35532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075" y="1331913"/>
                        <a:ext cx="5000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TextBox 6"/>
          <p:cNvSpPr txBox="1">
            <a:spLocks noChangeArrowheads="1"/>
          </p:cNvSpPr>
          <p:nvPr/>
        </p:nvSpPr>
        <p:spPr bwMode="auto">
          <a:xfrm>
            <a:off x="6905625" y="1452563"/>
            <a:ext cx="1071563" cy="369887"/>
          </a:xfrm>
          <a:prstGeom prst="rect">
            <a:avLst/>
          </a:prstGeom>
          <a:noFill/>
          <a:ln w="9525">
            <a:noFill/>
            <a:miter lim="800000"/>
            <a:headEnd/>
            <a:tailEnd/>
          </a:ln>
        </p:spPr>
        <p:txBody>
          <a:bodyPr>
            <a:spAutoFit/>
          </a:bodyPr>
          <a:lstStyle/>
          <a:p>
            <a:r>
              <a:rPr lang="zh-CN" altLang="en-US">
                <a:latin typeface="Calibri" pitchFamily="34" charset="0"/>
              </a:rPr>
              <a:t>为偶数。</a:t>
            </a:r>
          </a:p>
        </p:txBody>
      </p:sp>
      <p:sp>
        <p:nvSpPr>
          <p:cNvPr id="8" name="TextBox 7"/>
          <p:cNvSpPr txBox="1"/>
          <p:nvPr/>
        </p:nvSpPr>
        <p:spPr>
          <a:xfrm>
            <a:off x="642938" y="2214563"/>
            <a:ext cx="7929562" cy="1477962"/>
          </a:xfrm>
          <a:prstGeom prst="rect">
            <a:avLst/>
          </a:prstGeom>
          <a:noFill/>
        </p:spPr>
        <p:txBody>
          <a:bodyPr>
            <a:spAutoFit/>
          </a:bodyPr>
          <a:lstStyle/>
          <a:p>
            <a:pPr fontAlgn="auto">
              <a:spcBef>
                <a:spcPts val="0"/>
              </a:spcBef>
              <a:spcAft>
                <a:spcPts val="0"/>
              </a:spcAft>
              <a:defRPr/>
            </a:pPr>
            <a:r>
              <a:rPr lang="zh-CN" altLang="en-US">
                <a:latin typeface="+mn-lt"/>
                <a:ea typeface="+mn-ea"/>
                <a:cs typeface="+mn-cs"/>
              </a:rPr>
              <a:t>由定理</a:t>
            </a:r>
            <a:r>
              <a:rPr lang="en-US" altLang="zh-CN">
                <a:latin typeface="+mn-lt"/>
                <a:ea typeface="+mn-ea"/>
                <a:cs typeface="+mn-cs"/>
              </a:rPr>
              <a:t>14.1</a:t>
            </a:r>
            <a:r>
              <a:rPr lang="zh-CN" altLang="en-US">
                <a:latin typeface="+mn-lt"/>
                <a:ea typeface="+mn-ea"/>
                <a:cs typeface="+mn-cs"/>
              </a:rPr>
              <a:t>可知，度数之和必为偶数，必要性得证。</a:t>
            </a:r>
            <a:endParaRPr lang="en-US" altLang="zh-CN">
              <a:latin typeface="+mn-lt"/>
              <a:ea typeface="+mn-ea"/>
              <a:cs typeface="+mn-cs"/>
            </a:endParaRPr>
          </a:p>
          <a:p>
            <a:pPr fontAlgn="auto">
              <a:spcBef>
                <a:spcPts val="0"/>
              </a:spcBef>
              <a:spcAft>
                <a:spcPts val="0"/>
              </a:spcAft>
              <a:defRPr/>
            </a:pPr>
            <a:r>
              <a:rPr lang="zh-CN" altLang="en-US">
                <a:solidFill>
                  <a:srgbClr val="0070C0"/>
                </a:solidFill>
                <a:latin typeface="黑体" pitchFamily="49" charset="-122"/>
                <a:ea typeface="黑体" pitchFamily="49" charset="-122"/>
                <a:cs typeface="+mn-cs"/>
              </a:rPr>
              <a:t>定理的充分性采用构造法证明（的确可以通过合适的方法构造出一个图）</a:t>
            </a:r>
            <a:endParaRPr lang="en-US" altLang="zh-CN">
              <a:solidFill>
                <a:srgbClr val="0070C0"/>
              </a:solidFill>
              <a:latin typeface="黑体" pitchFamily="49" charset="-122"/>
              <a:ea typeface="黑体" pitchFamily="49" charset="-122"/>
              <a:cs typeface="+mn-cs"/>
            </a:endParaRPr>
          </a:p>
          <a:p>
            <a:pPr fontAlgn="auto">
              <a:spcBef>
                <a:spcPts val="0"/>
              </a:spcBef>
              <a:spcAft>
                <a:spcPts val="0"/>
              </a:spcAft>
              <a:defRPr/>
            </a:pPr>
            <a:r>
              <a:rPr lang="zh-CN" altLang="en-US">
                <a:solidFill>
                  <a:schemeClr val="tx1">
                    <a:lumMod val="95000"/>
                    <a:lumOff val="5000"/>
                  </a:schemeClr>
                </a:solidFill>
                <a:latin typeface="+mn-lt"/>
                <a:ea typeface="+mn-ea"/>
                <a:cs typeface="+mn-cs"/>
              </a:rPr>
              <a:t>根据定理</a:t>
            </a:r>
            <a:r>
              <a:rPr lang="en-US" altLang="zh-CN">
                <a:solidFill>
                  <a:schemeClr val="tx1">
                    <a:lumMod val="95000"/>
                    <a:lumOff val="5000"/>
                  </a:schemeClr>
                </a:solidFill>
                <a:latin typeface="+mn-lt"/>
                <a:ea typeface="+mn-ea"/>
                <a:cs typeface="+mn-cs"/>
              </a:rPr>
              <a:t>14.2</a:t>
            </a:r>
            <a:r>
              <a:rPr lang="zh-CN" altLang="en-US">
                <a:solidFill>
                  <a:schemeClr val="tx1">
                    <a:lumMod val="95000"/>
                    <a:lumOff val="5000"/>
                  </a:schemeClr>
                </a:solidFill>
                <a:latin typeface="+mn-lt"/>
                <a:ea typeface="+mn-ea"/>
                <a:cs typeface="+mn-cs"/>
              </a:rPr>
              <a:t>的推论，度数为奇数的顶点数为偶数，因此设度数为奇数的顶点数为</a:t>
            </a:r>
            <a:r>
              <a:rPr lang="en-US" altLang="zh-CN">
                <a:solidFill>
                  <a:schemeClr val="tx1">
                    <a:lumMod val="95000"/>
                    <a:lumOff val="5000"/>
                  </a:schemeClr>
                </a:solidFill>
                <a:latin typeface="+mn-lt"/>
                <a:ea typeface="+mn-ea"/>
                <a:cs typeface="+mn-cs"/>
              </a:rPr>
              <a:t>2k</a:t>
            </a:r>
            <a:r>
              <a:rPr lang="zh-CN" altLang="en-US">
                <a:solidFill>
                  <a:schemeClr val="tx1">
                    <a:lumMod val="95000"/>
                    <a:lumOff val="5000"/>
                  </a:schemeClr>
                </a:solidFill>
                <a:latin typeface="+mn-lt"/>
                <a:ea typeface="+mn-ea"/>
                <a:cs typeface="+mn-cs"/>
              </a:rPr>
              <a:t>，在</a:t>
            </a:r>
            <a:r>
              <a:rPr lang="en-US" altLang="zh-CN" b="1" i="1">
                <a:solidFill>
                  <a:schemeClr val="tx1">
                    <a:lumMod val="95000"/>
                    <a:lumOff val="5000"/>
                  </a:schemeClr>
                </a:solidFill>
                <a:latin typeface="+mn-lt"/>
                <a:ea typeface="+mn-ea"/>
                <a:cs typeface="+mn-cs"/>
              </a:rPr>
              <a:t>d</a:t>
            </a:r>
            <a:r>
              <a:rPr lang="zh-CN" altLang="en-US">
                <a:solidFill>
                  <a:schemeClr val="tx1">
                    <a:lumMod val="95000"/>
                    <a:lumOff val="5000"/>
                  </a:schemeClr>
                </a:solidFill>
                <a:latin typeface="+mn-lt"/>
                <a:ea typeface="+mn-ea"/>
                <a:cs typeface="+mn-cs"/>
              </a:rPr>
              <a:t>中对应</a:t>
            </a:r>
            <a:r>
              <a:rPr lang="en-US" altLang="zh-CN">
                <a:latin typeface="+mn-lt"/>
                <a:ea typeface="仿宋_GB2312" pitchFamily="49" charset="-122"/>
                <a:cs typeface="+mn-cs"/>
              </a:rPr>
              <a:t>d</a:t>
            </a:r>
            <a:r>
              <a:rPr lang="en-US" altLang="zh-CN" baseline="-25000">
                <a:latin typeface="+mn-lt"/>
                <a:ea typeface="仿宋_GB2312" pitchFamily="49" charset="-122"/>
                <a:cs typeface="+mn-cs"/>
              </a:rPr>
              <a:t>1</a:t>
            </a:r>
            <a:r>
              <a:rPr lang="en-US" altLang="zh-CN">
                <a:latin typeface="+mn-lt"/>
                <a:ea typeface="仿宋_GB2312" pitchFamily="49" charset="-122"/>
                <a:cs typeface="+mn-cs"/>
              </a:rPr>
              <a:t>,d</a:t>
            </a:r>
            <a:r>
              <a:rPr lang="en-US" altLang="zh-CN" baseline="-25000">
                <a:latin typeface="+mn-lt"/>
                <a:ea typeface="仿宋_GB2312" pitchFamily="49" charset="-122"/>
                <a:cs typeface="+mn-cs"/>
              </a:rPr>
              <a:t>2</a:t>
            </a:r>
            <a:r>
              <a:rPr lang="en-US" altLang="zh-CN">
                <a:latin typeface="+mn-lt"/>
                <a:ea typeface="仿宋_GB2312" pitchFamily="49" charset="-122"/>
                <a:cs typeface="+mn-cs"/>
              </a:rPr>
              <a:t>,…,</a:t>
            </a:r>
            <a:r>
              <a:rPr lang="en-US" altLang="zh-CN" err="1">
                <a:latin typeface="+mn-lt"/>
                <a:ea typeface="仿宋_GB2312" pitchFamily="49" charset="-122"/>
                <a:cs typeface="+mn-cs"/>
              </a:rPr>
              <a:t>d</a:t>
            </a:r>
            <a:r>
              <a:rPr lang="en-US" altLang="zh-CN" baseline="-25000" err="1">
                <a:latin typeface="+mn-lt"/>
                <a:ea typeface="仿宋_GB2312" pitchFamily="49" charset="-122"/>
                <a:cs typeface="+mn-cs"/>
              </a:rPr>
              <a:t>k</a:t>
            </a:r>
            <a:r>
              <a:rPr lang="zh-CN" altLang="en-US">
                <a:latin typeface="宋体" pitchFamily="2" charset="-122"/>
                <a:ea typeface="+mn-ea"/>
                <a:cs typeface="+mn-cs"/>
              </a:rPr>
              <a:t>，</a:t>
            </a:r>
            <a:r>
              <a:rPr lang="en-US" altLang="zh-CN">
                <a:latin typeface="+mn-lt"/>
                <a:ea typeface="仿宋_GB2312" pitchFamily="49" charset="-122"/>
                <a:cs typeface="+mn-cs"/>
              </a:rPr>
              <a:t> d</a:t>
            </a:r>
            <a:r>
              <a:rPr lang="en-US" altLang="zh-CN" baseline="-25000">
                <a:latin typeface="+mn-lt"/>
                <a:ea typeface="仿宋_GB2312" pitchFamily="49" charset="-122"/>
                <a:cs typeface="+mn-cs"/>
              </a:rPr>
              <a:t>k+1</a:t>
            </a:r>
            <a:r>
              <a:rPr lang="en-US" altLang="zh-CN">
                <a:latin typeface="+mn-lt"/>
                <a:ea typeface="仿宋_GB2312" pitchFamily="49" charset="-122"/>
                <a:cs typeface="+mn-cs"/>
              </a:rPr>
              <a:t>,d</a:t>
            </a:r>
            <a:r>
              <a:rPr lang="en-US" altLang="zh-CN" baseline="-25000">
                <a:latin typeface="+mn-lt"/>
                <a:ea typeface="仿宋_GB2312" pitchFamily="49" charset="-122"/>
                <a:cs typeface="+mn-cs"/>
              </a:rPr>
              <a:t>k+2</a:t>
            </a:r>
            <a:r>
              <a:rPr lang="en-US" altLang="zh-CN">
                <a:latin typeface="+mn-lt"/>
                <a:ea typeface="仿宋_GB2312" pitchFamily="49" charset="-122"/>
                <a:cs typeface="+mn-cs"/>
              </a:rPr>
              <a:t>,…,d</a:t>
            </a:r>
            <a:r>
              <a:rPr lang="en-US" altLang="zh-CN" baseline="-25000">
                <a:latin typeface="+mn-lt"/>
                <a:ea typeface="仿宋_GB2312" pitchFamily="49" charset="-122"/>
                <a:cs typeface="+mn-cs"/>
              </a:rPr>
              <a:t>2k</a:t>
            </a:r>
            <a:r>
              <a:rPr lang="zh-CN" altLang="en-US">
                <a:latin typeface="宋体" pitchFamily="2" charset="-122"/>
                <a:ea typeface="+mn-ea"/>
                <a:cs typeface="+mn-cs"/>
              </a:rPr>
              <a:t>，则可以通过如下方法构造以</a:t>
            </a:r>
            <a:r>
              <a:rPr lang="en-US" altLang="zh-CN" b="1" i="1">
                <a:latin typeface="宋体" pitchFamily="2" charset="-122"/>
                <a:ea typeface="+mn-ea"/>
                <a:cs typeface="+mn-cs"/>
              </a:rPr>
              <a:t>d</a:t>
            </a:r>
            <a:r>
              <a:rPr lang="zh-CN" altLang="en-US">
                <a:latin typeface="宋体" pitchFamily="2" charset="-122"/>
                <a:ea typeface="+mn-ea"/>
                <a:cs typeface="+mn-cs"/>
              </a:rPr>
              <a:t>为度数列的</a:t>
            </a:r>
            <a:r>
              <a:rPr lang="en-US" altLang="zh-CN">
                <a:latin typeface="宋体" pitchFamily="2" charset="-122"/>
                <a:ea typeface="+mn-ea"/>
                <a:cs typeface="+mn-cs"/>
              </a:rPr>
              <a:t>n</a:t>
            </a:r>
            <a:r>
              <a:rPr lang="zh-CN" altLang="en-US">
                <a:latin typeface="宋体" pitchFamily="2" charset="-122"/>
                <a:ea typeface="+mn-ea"/>
                <a:cs typeface="+mn-cs"/>
              </a:rPr>
              <a:t>阶无向图</a:t>
            </a:r>
            <a:r>
              <a:rPr lang="en-US" altLang="zh-CN">
                <a:latin typeface="宋体" pitchFamily="2" charset="-122"/>
                <a:ea typeface="+mn-ea"/>
                <a:cs typeface="+mn-cs"/>
              </a:rPr>
              <a:t>G=&lt;V,E&gt;</a:t>
            </a:r>
            <a:r>
              <a:rPr lang="zh-CN" altLang="en-US">
                <a:latin typeface="宋体" pitchFamily="2" charset="-122"/>
                <a:ea typeface="+mn-ea"/>
                <a:cs typeface="+mn-cs"/>
              </a:rPr>
              <a:t>：</a:t>
            </a:r>
            <a:r>
              <a:rPr lang="en-US" altLang="zh-CN">
                <a:latin typeface="宋体" pitchFamily="2" charset="-122"/>
                <a:ea typeface="+mn-ea"/>
                <a:cs typeface="+mn-cs"/>
              </a:rPr>
              <a:t>V=(v</a:t>
            </a:r>
            <a:r>
              <a:rPr lang="en-US" altLang="zh-CN" baseline="-25000">
                <a:latin typeface="宋体" pitchFamily="2" charset="-122"/>
                <a:ea typeface="+mn-ea"/>
                <a:cs typeface="+mn-cs"/>
              </a:rPr>
              <a:t>1</a:t>
            </a:r>
            <a:r>
              <a:rPr lang="en-US" altLang="zh-CN">
                <a:latin typeface="宋体" pitchFamily="2" charset="-122"/>
                <a:ea typeface="+mn-ea"/>
                <a:cs typeface="+mn-cs"/>
              </a:rPr>
              <a:t>, v</a:t>
            </a:r>
            <a:r>
              <a:rPr lang="en-US" altLang="zh-CN" baseline="-25000">
                <a:latin typeface="宋体" pitchFamily="2" charset="-122"/>
                <a:ea typeface="+mn-ea"/>
                <a:cs typeface="+mn-cs"/>
              </a:rPr>
              <a:t>2</a:t>
            </a:r>
            <a:r>
              <a:rPr lang="en-US" altLang="zh-CN">
                <a:latin typeface="宋体" pitchFamily="2" charset="-122"/>
                <a:ea typeface="+mn-ea"/>
                <a:cs typeface="+mn-cs"/>
              </a:rPr>
              <a:t>, …, v</a:t>
            </a:r>
            <a:r>
              <a:rPr lang="en-US" altLang="zh-CN" baseline="-25000">
                <a:latin typeface="宋体" pitchFamily="2" charset="-122"/>
                <a:ea typeface="+mn-ea"/>
                <a:cs typeface="+mn-cs"/>
              </a:rPr>
              <a:t>n</a:t>
            </a:r>
            <a:r>
              <a:rPr lang="en-US" altLang="zh-CN">
                <a:latin typeface="宋体" pitchFamily="2" charset="-122"/>
                <a:ea typeface="+mn-ea"/>
                <a:cs typeface="+mn-cs"/>
              </a:rPr>
              <a:t>)</a:t>
            </a:r>
            <a:r>
              <a:rPr lang="zh-CN" altLang="en-US">
                <a:latin typeface="宋体" pitchFamily="2" charset="-122"/>
                <a:ea typeface="+mn-ea"/>
                <a:cs typeface="+mn-cs"/>
              </a:rPr>
              <a:t>。</a:t>
            </a:r>
            <a:endParaRPr lang="en-US" altLang="zh-CN">
              <a:latin typeface="宋体" pitchFamily="2" charset="-122"/>
              <a:ea typeface="+mn-ea"/>
              <a:cs typeface="+mn-cs"/>
            </a:endParaRPr>
          </a:p>
        </p:txBody>
      </p:sp>
      <p:sp>
        <p:nvSpPr>
          <p:cNvPr id="9" name="矩形 8"/>
          <p:cNvSpPr/>
          <p:nvPr/>
        </p:nvSpPr>
        <p:spPr>
          <a:xfrm>
            <a:off x="642938" y="4430713"/>
            <a:ext cx="7929562" cy="923925"/>
          </a:xfrm>
          <a:prstGeom prst="rect">
            <a:avLst/>
          </a:prstGeom>
        </p:spPr>
        <p:txBody>
          <a:bodyPr>
            <a:spAutoFit/>
          </a:bodyPr>
          <a:lstStyle/>
          <a:p>
            <a:pPr fontAlgn="auto">
              <a:spcBef>
                <a:spcPts val="0"/>
              </a:spcBef>
              <a:spcAft>
                <a:spcPts val="0"/>
              </a:spcAft>
              <a:defRPr/>
            </a:pPr>
            <a:r>
              <a:rPr lang="en-US" altLang="zh-CN" b="1">
                <a:solidFill>
                  <a:srgbClr val="0070C0"/>
                </a:solidFill>
                <a:latin typeface="宋体" pitchFamily="2" charset="-122"/>
                <a:ea typeface="+mn-ea"/>
                <a:cs typeface="+mn-cs"/>
              </a:rPr>
              <a:t>[</a:t>
            </a:r>
            <a:r>
              <a:rPr lang="zh-CN" altLang="en-US" b="1">
                <a:solidFill>
                  <a:srgbClr val="0070C0"/>
                </a:solidFill>
                <a:latin typeface="宋体" pitchFamily="2" charset="-122"/>
                <a:ea typeface="+mn-ea"/>
                <a:cs typeface="+mn-cs"/>
              </a:rPr>
              <a:t>步骤</a:t>
            </a:r>
            <a:r>
              <a:rPr lang="en-US" altLang="zh-CN" b="1">
                <a:solidFill>
                  <a:srgbClr val="0070C0"/>
                </a:solidFill>
                <a:latin typeface="宋体" pitchFamily="2" charset="-122"/>
                <a:ea typeface="+mn-ea"/>
                <a:cs typeface="+mn-cs"/>
              </a:rPr>
              <a:t>2]</a:t>
            </a:r>
            <a:r>
              <a:rPr lang="zh-CN" altLang="en-US">
                <a:solidFill>
                  <a:schemeClr val="tx1">
                    <a:lumMod val="95000"/>
                    <a:lumOff val="5000"/>
                  </a:schemeClr>
                </a:solidFill>
                <a:latin typeface="宋体" pitchFamily="2" charset="-122"/>
                <a:ea typeface="+mn-ea"/>
                <a:cs typeface="+mn-cs"/>
              </a:rPr>
              <a:t>考察整个度数列中的各个度数</a:t>
            </a:r>
            <a:r>
              <a:rPr lang="en-US" altLang="zh-CN">
                <a:solidFill>
                  <a:schemeClr val="tx1">
                    <a:lumMod val="95000"/>
                    <a:lumOff val="5000"/>
                  </a:schemeClr>
                </a:solidFill>
                <a:latin typeface="宋体" pitchFamily="2" charset="-122"/>
                <a:ea typeface="+mn-ea"/>
                <a:cs typeface="+mn-cs"/>
              </a:rPr>
              <a:t>d</a:t>
            </a:r>
            <a:r>
              <a:rPr lang="en-US" altLang="zh-CN" baseline="-25000">
                <a:solidFill>
                  <a:schemeClr val="tx1">
                    <a:lumMod val="95000"/>
                    <a:lumOff val="5000"/>
                  </a:schemeClr>
                </a:solidFill>
                <a:latin typeface="宋体" pitchFamily="2" charset="-122"/>
                <a:ea typeface="+mn-ea"/>
                <a:cs typeface="+mn-cs"/>
              </a:rPr>
              <a:t>i</a:t>
            </a:r>
            <a:r>
              <a:rPr lang="zh-CN" altLang="en-US">
                <a:solidFill>
                  <a:schemeClr val="tx1">
                    <a:lumMod val="95000"/>
                    <a:lumOff val="5000"/>
                  </a:schemeClr>
                </a:solidFill>
                <a:latin typeface="宋体" pitchFamily="2" charset="-122"/>
                <a:ea typeface="+mn-ea"/>
                <a:cs typeface="+mn-cs"/>
              </a:rPr>
              <a:t>，并重新构造一个度数列</a:t>
            </a:r>
            <a:r>
              <a:rPr lang="en-US" altLang="zh-CN">
                <a:solidFill>
                  <a:schemeClr val="tx1">
                    <a:lumMod val="95000"/>
                    <a:lumOff val="5000"/>
                  </a:schemeClr>
                </a:solidFill>
                <a:latin typeface="宋体" pitchFamily="2" charset="-122"/>
                <a:ea typeface="+mn-ea"/>
                <a:cs typeface="+mn-cs"/>
              </a:rPr>
              <a:t>d’</a:t>
            </a:r>
            <a:r>
              <a:rPr lang="zh-CN" altLang="en-US">
                <a:solidFill>
                  <a:schemeClr val="tx1">
                    <a:lumMod val="95000"/>
                    <a:lumOff val="5000"/>
                  </a:schemeClr>
                </a:solidFill>
                <a:latin typeface="宋体" pitchFamily="2" charset="-122"/>
                <a:ea typeface="+mn-ea"/>
                <a:cs typeface="+mn-cs"/>
              </a:rPr>
              <a:t>。若</a:t>
            </a:r>
            <a:r>
              <a:rPr lang="en-US" altLang="zh-CN">
                <a:solidFill>
                  <a:schemeClr val="tx1">
                    <a:lumMod val="95000"/>
                    <a:lumOff val="5000"/>
                  </a:schemeClr>
                </a:solidFill>
                <a:latin typeface="宋体" pitchFamily="2" charset="-122"/>
                <a:ea typeface="+mn-ea"/>
                <a:cs typeface="+mn-cs"/>
              </a:rPr>
              <a:t>d</a:t>
            </a:r>
            <a:r>
              <a:rPr lang="en-US" altLang="zh-CN" baseline="-25000">
                <a:solidFill>
                  <a:schemeClr val="tx1">
                    <a:lumMod val="95000"/>
                    <a:lumOff val="5000"/>
                  </a:schemeClr>
                </a:solidFill>
                <a:latin typeface="宋体" pitchFamily="2" charset="-122"/>
                <a:ea typeface="+mn-ea"/>
                <a:cs typeface="+mn-cs"/>
              </a:rPr>
              <a:t>i</a:t>
            </a:r>
            <a:r>
              <a:rPr lang="zh-CN" altLang="en-US">
                <a:solidFill>
                  <a:schemeClr val="tx1">
                    <a:lumMod val="95000"/>
                    <a:lumOff val="5000"/>
                  </a:schemeClr>
                </a:solidFill>
                <a:latin typeface="宋体" pitchFamily="2" charset="-122"/>
                <a:ea typeface="+mn-ea"/>
                <a:cs typeface="+mn-cs"/>
              </a:rPr>
              <a:t>为偶数则令</a:t>
            </a:r>
            <a:r>
              <a:rPr lang="en-US" altLang="zh-CN">
                <a:solidFill>
                  <a:schemeClr val="tx1">
                    <a:lumMod val="95000"/>
                    <a:lumOff val="5000"/>
                  </a:schemeClr>
                </a:solidFill>
                <a:latin typeface="宋体" pitchFamily="2" charset="-122"/>
                <a:ea typeface="+mn-ea"/>
                <a:cs typeface="+mn-cs"/>
              </a:rPr>
              <a:t>d</a:t>
            </a:r>
            <a:r>
              <a:rPr lang="en-US" altLang="zh-CN" baseline="-25000">
                <a:solidFill>
                  <a:schemeClr val="tx1">
                    <a:lumMod val="95000"/>
                    <a:lumOff val="5000"/>
                  </a:schemeClr>
                </a:solidFill>
                <a:latin typeface="宋体" pitchFamily="2" charset="-122"/>
                <a:ea typeface="+mn-ea"/>
                <a:cs typeface="+mn-cs"/>
              </a:rPr>
              <a:t>i</a:t>
            </a:r>
            <a:r>
              <a:rPr lang="en-US" altLang="zh-CN">
                <a:solidFill>
                  <a:schemeClr val="tx1">
                    <a:lumMod val="95000"/>
                    <a:lumOff val="5000"/>
                  </a:schemeClr>
                </a:solidFill>
                <a:latin typeface="宋体" pitchFamily="2" charset="-122"/>
                <a:ea typeface="+mn-ea"/>
                <a:cs typeface="+mn-cs"/>
              </a:rPr>
              <a:t>’= d</a:t>
            </a:r>
            <a:r>
              <a:rPr lang="en-US" altLang="zh-CN" baseline="-25000">
                <a:solidFill>
                  <a:schemeClr val="tx1">
                    <a:lumMod val="95000"/>
                    <a:lumOff val="5000"/>
                  </a:schemeClr>
                </a:solidFill>
                <a:latin typeface="宋体" pitchFamily="2" charset="-122"/>
                <a:ea typeface="+mn-ea"/>
                <a:cs typeface="+mn-cs"/>
              </a:rPr>
              <a:t>i </a:t>
            </a:r>
            <a:r>
              <a:rPr lang="zh-CN" altLang="en-US">
                <a:solidFill>
                  <a:schemeClr val="tx1">
                    <a:lumMod val="95000"/>
                    <a:lumOff val="5000"/>
                  </a:schemeClr>
                </a:solidFill>
                <a:latin typeface="宋体" pitchFamily="2" charset="-122"/>
                <a:ea typeface="+mn-ea"/>
                <a:cs typeface="+mn-cs"/>
              </a:rPr>
              <a:t>，若</a:t>
            </a:r>
            <a:r>
              <a:rPr lang="en-US" altLang="zh-CN">
                <a:solidFill>
                  <a:schemeClr val="tx1">
                    <a:lumMod val="95000"/>
                    <a:lumOff val="5000"/>
                  </a:schemeClr>
                </a:solidFill>
                <a:latin typeface="宋体" pitchFamily="2" charset="-122"/>
                <a:ea typeface="+mn-ea"/>
                <a:cs typeface="+mn-cs"/>
              </a:rPr>
              <a:t>d</a:t>
            </a:r>
            <a:r>
              <a:rPr lang="en-US" altLang="zh-CN" baseline="-25000">
                <a:solidFill>
                  <a:schemeClr val="tx1">
                    <a:lumMod val="95000"/>
                    <a:lumOff val="5000"/>
                  </a:schemeClr>
                </a:solidFill>
                <a:latin typeface="宋体" pitchFamily="2" charset="-122"/>
                <a:ea typeface="+mn-ea"/>
                <a:cs typeface="+mn-cs"/>
              </a:rPr>
              <a:t>i</a:t>
            </a:r>
            <a:r>
              <a:rPr lang="zh-CN" altLang="en-US">
                <a:solidFill>
                  <a:schemeClr val="tx1">
                    <a:lumMod val="95000"/>
                    <a:lumOff val="5000"/>
                  </a:schemeClr>
                </a:solidFill>
                <a:latin typeface="宋体" pitchFamily="2" charset="-122"/>
                <a:ea typeface="+mn-ea"/>
                <a:cs typeface="+mn-cs"/>
              </a:rPr>
              <a:t>为奇数，则令</a:t>
            </a:r>
            <a:r>
              <a:rPr lang="en-US" altLang="zh-CN">
                <a:solidFill>
                  <a:schemeClr val="tx1">
                    <a:lumMod val="95000"/>
                    <a:lumOff val="5000"/>
                  </a:schemeClr>
                </a:solidFill>
                <a:latin typeface="宋体" pitchFamily="2" charset="-122"/>
                <a:ea typeface="+mn-ea"/>
                <a:cs typeface="+mn-cs"/>
              </a:rPr>
              <a:t>d</a:t>
            </a:r>
            <a:r>
              <a:rPr lang="en-US" altLang="zh-CN" baseline="-25000">
                <a:solidFill>
                  <a:schemeClr val="tx1">
                    <a:lumMod val="95000"/>
                    <a:lumOff val="5000"/>
                  </a:schemeClr>
                </a:solidFill>
                <a:latin typeface="宋体" pitchFamily="2" charset="-122"/>
                <a:ea typeface="+mn-ea"/>
                <a:cs typeface="+mn-cs"/>
              </a:rPr>
              <a:t>i</a:t>
            </a:r>
            <a:r>
              <a:rPr lang="en-US" altLang="zh-CN">
                <a:solidFill>
                  <a:schemeClr val="tx1">
                    <a:lumMod val="95000"/>
                    <a:lumOff val="5000"/>
                  </a:schemeClr>
                </a:solidFill>
                <a:latin typeface="宋体" pitchFamily="2" charset="-122"/>
                <a:ea typeface="+mn-ea"/>
                <a:cs typeface="+mn-cs"/>
              </a:rPr>
              <a:t>’= d</a:t>
            </a:r>
            <a:r>
              <a:rPr lang="en-US" altLang="zh-CN" baseline="-25000">
                <a:solidFill>
                  <a:schemeClr val="tx1">
                    <a:lumMod val="95000"/>
                    <a:lumOff val="5000"/>
                  </a:schemeClr>
                </a:solidFill>
                <a:latin typeface="宋体" pitchFamily="2" charset="-122"/>
                <a:ea typeface="+mn-ea"/>
                <a:cs typeface="+mn-cs"/>
              </a:rPr>
              <a:t>i </a:t>
            </a:r>
            <a:r>
              <a:rPr lang="en-US" altLang="zh-CN">
                <a:solidFill>
                  <a:schemeClr val="tx1">
                    <a:lumMod val="95000"/>
                    <a:lumOff val="5000"/>
                  </a:schemeClr>
                </a:solidFill>
                <a:latin typeface="宋体" pitchFamily="2" charset="-122"/>
                <a:ea typeface="+mn-ea"/>
                <a:cs typeface="+mn-cs"/>
              </a:rPr>
              <a:t>-1</a:t>
            </a:r>
            <a:r>
              <a:rPr lang="zh-CN" altLang="en-US">
                <a:solidFill>
                  <a:schemeClr val="tx1">
                    <a:lumMod val="95000"/>
                    <a:lumOff val="5000"/>
                  </a:schemeClr>
                </a:solidFill>
                <a:latin typeface="宋体" pitchFamily="2" charset="-122"/>
                <a:ea typeface="+mn-ea"/>
                <a:cs typeface="+mn-cs"/>
              </a:rPr>
              <a:t>。与原有度数列</a:t>
            </a:r>
            <a:r>
              <a:rPr lang="en-US" altLang="zh-CN">
                <a:solidFill>
                  <a:schemeClr val="tx1">
                    <a:lumMod val="95000"/>
                    <a:lumOff val="5000"/>
                  </a:schemeClr>
                </a:solidFill>
                <a:latin typeface="宋体" pitchFamily="2" charset="-122"/>
                <a:ea typeface="+mn-ea"/>
                <a:cs typeface="+mn-cs"/>
              </a:rPr>
              <a:t>d</a:t>
            </a:r>
            <a:r>
              <a:rPr lang="zh-CN" altLang="en-US">
                <a:solidFill>
                  <a:schemeClr val="tx1">
                    <a:lumMod val="95000"/>
                    <a:lumOff val="5000"/>
                  </a:schemeClr>
                </a:solidFill>
                <a:latin typeface="宋体" pitchFamily="2" charset="-122"/>
                <a:ea typeface="+mn-ea"/>
                <a:cs typeface="+mn-cs"/>
              </a:rPr>
              <a:t>相比，新构造的度数列</a:t>
            </a:r>
            <a:r>
              <a:rPr lang="en-US" altLang="zh-CN">
                <a:solidFill>
                  <a:schemeClr val="tx1">
                    <a:lumMod val="95000"/>
                    <a:lumOff val="5000"/>
                  </a:schemeClr>
                </a:solidFill>
                <a:latin typeface="宋体" pitchFamily="2" charset="-122"/>
                <a:ea typeface="+mn-ea"/>
                <a:cs typeface="+mn-cs"/>
              </a:rPr>
              <a:t>d’</a:t>
            </a:r>
            <a:r>
              <a:rPr lang="zh-CN" altLang="en-US">
                <a:solidFill>
                  <a:schemeClr val="tx1">
                    <a:lumMod val="95000"/>
                    <a:lumOff val="5000"/>
                  </a:schemeClr>
                </a:solidFill>
                <a:latin typeface="宋体" pitchFamily="2" charset="-122"/>
                <a:ea typeface="+mn-ea"/>
                <a:cs typeface="+mn-cs"/>
              </a:rPr>
              <a:t>在图的顶点度数和恰好少了</a:t>
            </a:r>
            <a:r>
              <a:rPr lang="en-US" altLang="zh-CN">
                <a:solidFill>
                  <a:schemeClr val="tx1">
                    <a:lumMod val="95000"/>
                    <a:lumOff val="5000"/>
                  </a:schemeClr>
                </a:solidFill>
                <a:latin typeface="宋体" pitchFamily="2" charset="-122"/>
                <a:ea typeface="+mn-ea"/>
                <a:cs typeface="+mn-cs"/>
              </a:rPr>
              <a:t>2k</a:t>
            </a:r>
            <a:r>
              <a:rPr lang="zh-CN" altLang="en-US">
                <a:solidFill>
                  <a:schemeClr val="tx1">
                    <a:lumMod val="95000"/>
                    <a:lumOff val="5000"/>
                  </a:schemeClr>
                </a:solidFill>
                <a:latin typeface="宋体" pitchFamily="2" charset="-122"/>
                <a:ea typeface="+mn-ea"/>
                <a:cs typeface="+mn-cs"/>
              </a:rPr>
              <a:t>，且为偶数。</a:t>
            </a:r>
            <a:endParaRPr lang="zh-CN" altLang="en-US">
              <a:solidFill>
                <a:schemeClr val="tx1">
                  <a:lumMod val="95000"/>
                  <a:lumOff val="5000"/>
                </a:schemeClr>
              </a:solidFill>
              <a:latin typeface="+mn-lt"/>
              <a:ea typeface="+mn-ea"/>
              <a:cs typeface="+mn-cs"/>
            </a:endParaRPr>
          </a:p>
        </p:txBody>
      </p:sp>
      <p:sp>
        <p:nvSpPr>
          <p:cNvPr id="10" name="TextBox 9"/>
          <p:cNvSpPr txBox="1"/>
          <p:nvPr/>
        </p:nvSpPr>
        <p:spPr>
          <a:xfrm>
            <a:off x="642938" y="5354638"/>
            <a:ext cx="7929562" cy="646112"/>
          </a:xfrm>
          <a:prstGeom prst="rect">
            <a:avLst/>
          </a:prstGeom>
          <a:noFill/>
        </p:spPr>
        <p:txBody>
          <a:bodyPr>
            <a:spAutoFit/>
          </a:bodyPr>
          <a:lstStyle/>
          <a:p>
            <a:pPr fontAlgn="auto">
              <a:spcBef>
                <a:spcPts val="0"/>
              </a:spcBef>
              <a:spcAft>
                <a:spcPts val="0"/>
              </a:spcAft>
              <a:defRPr/>
            </a:pPr>
            <a:r>
              <a:rPr lang="en-US" altLang="zh-CN" b="1">
                <a:solidFill>
                  <a:srgbClr val="0070C0"/>
                </a:solidFill>
                <a:latin typeface="+mn-ea"/>
                <a:ea typeface="+mn-ea"/>
                <a:cs typeface="+mn-cs"/>
              </a:rPr>
              <a:t>[</a:t>
            </a:r>
            <a:r>
              <a:rPr lang="zh-CN" altLang="en-US" b="1">
                <a:solidFill>
                  <a:srgbClr val="0070C0"/>
                </a:solidFill>
                <a:latin typeface="+mn-ea"/>
                <a:ea typeface="+mn-ea"/>
                <a:cs typeface="+mn-cs"/>
              </a:rPr>
              <a:t>步骤</a:t>
            </a:r>
            <a:r>
              <a:rPr lang="en-US" altLang="zh-CN" b="1">
                <a:solidFill>
                  <a:srgbClr val="0070C0"/>
                </a:solidFill>
                <a:latin typeface="+mn-ea"/>
                <a:ea typeface="+mn-ea"/>
                <a:cs typeface="+mn-cs"/>
              </a:rPr>
              <a:t>3]</a:t>
            </a:r>
            <a:r>
              <a:rPr lang="zh-CN" altLang="en-US">
                <a:latin typeface="+mn-ea"/>
                <a:ea typeface="+mn-ea"/>
                <a:cs typeface="+mn-cs"/>
              </a:rPr>
              <a:t>由于</a:t>
            </a:r>
            <a:r>
              <a:rPr lang="en-US" altLang="zh-CN">
                <a:latin typeface="+mn-ea"/>
                <a:ea typeface="+mn-ea"/>
                <a:cs typeface="+mn-cs"/>
              </a:rPr>
              <a:t>d’</a:t>
            </a:r>
            <a:r>
              <a:rPr lang="zh-CN" altLang="en-US">
                <a:latin typeface="+mn-ea"/>
                <a:ea typeface="+mn-ea"/>
                <a:cs typeface="+mn-cs"/>
              </a:rPr>
              <a:t>中的所有元素均为偶数，对于所有的节点画</a:t>
            </a:r>
            <a:r>
              <a:rPr lang="en-US" altLang="zh-CN">
                <a:latin typeface="+mn-ea"/>
                <a:ea typeface="+mn-ea"/>
                <a:cs typeface="+mn-cs"/>
              </a:rPr>
              <a:t>d</a:t>
            </a:r>
            <a:r>
              <a:rPr lang="en-US" altLang="zh-CN" baseline="-25000">
                <a:latin typeface="+mn-ea"/>
                <a:ea typeface="+mn-ea"/>
                <a:cs typeface="+mn-cs"/>
              </a:rPr>
              <a:t>i</a:t>
            </a:r>
            <a:r>
              <a:rPr lang="en-US" altLang="zh-CN">
                <a:latin typeface="+mn-ea"/>
                <a:ea typeface="+mn-ea"/>
                <a:cs typeface="+mn-cs"/>
              </a:rPr>
              <a:t>’/2</a:t>
            </a:r>
            <a:r>
              <a:rPr lang="zh-CN" altLang="en-US">
                <a:latin typeface="+mn-ea"/>
                <a:ea typeface="+mn-ea"/>
                <a:cs typeface="+mn-cs"/>
              </a:rPr>
              <a:t>条环，则整个图中顶点度数恰为与原度数列</a:t>
            </a:r>
            <a:r>
              <a:rPr lang="en-US" altLang="zh-CN">
                <a:latin typeface="+mn-ea"/>
                <a:ea typeface="+mn-ea"/>
                <a:cs typeface="+mn-cs"/>
              </a:rPr>
              <a:t>d</a:t>
            </a:r>
            <a:r>
              <a:rPr lang="zh-CN" altLang="en-US">
                <a:latin typeface="+mn-ea"/>
                <a:ea typeface="+mn-ea"/>
                <a:cs typeface="+mn-cs"/>
              </a:rPr>
              <a:t>的度数之和相等。</a:t>
            </a:r>
          </a:p>
        </p:txBody>
      </p:sp>
      <p:sp>
        <p:nvSpPr>
          <p:cNvPr id="11" name="矩形 10"/>
          <p:cNvSpPr/>
          <p:nvPr/>
        </p:nvSpPr>
        <p:spPr>
          <a:xfrm>
            <a:off x="642938" y="3779838"/>
            <a:ext cx="7858125" cy="646112"/>
          </a:xfrm>
          <a:prstGeom prst="rect">
            <a:avLst/>
          </a:prstGeom>
        </p:spPr>
        <p:txBody>
          <a:bodyPr>
            <a:spAutoFit/>
          </a:bodyPr>
          <a:lstStyle/>
          <a:p>
            <a:pPr fontAlgn="auto">
              <a:spcBef>
                <a:spcPts val="0"/>
              </a:spcBef>
              <a:spcAft>
                <a:spcPts val="0"/>
              </a:spcAft>
              <a:defRPr/>
            </a:pPr>
            <a:r>
              <a:rPr lang="en-US" altLang="zh-CN" b="1">
                <a:solidFill>
                  <a:srgbClr val="0070C0"/>
                </a:solidFill>
                <a:latin typeface="宋体" pitchFamily="2" charset="-122"/>
                <a:ea typeface="+mn-ea"/>
                <a:cs typeface="+mn-cs"/>
              </a:rPr>
              <a:t>[</a:t>
            </a:r>
            <a:r>
              <a:rPr lang="zh-CN" altLang="en-US" b="1">
                <a:solidFill>
                  <a:srgbClr val="0070C0"/>
                </a:solidFill>
                <a:latin typeface="宋体" pitchFamily="2" charset="-122"/>
                <a:ea typeface="+mn-ea"/>
                <a:cs typeface="+mn-cs"/>
              </a:rPr>
              <a:t>步骤</a:t>
            </a:r>
            <a:r>
              <a:rPr lang="en-US" altLang="zh-CN" b="1">
                <a:solidFill>
                  <a:srgbClr val="0070C0"/>
                </a:solidFill>
                <a:latin typeface="宋体" pitchFamily="2" charset="-122"/>
                <a:ea typeface="+mn-ea"/>
                <a:cs typeface="+mn-cs"/>
              </a:rPr>
              <a:t>1]</a:t>
            </a:r>
            <a:r>
              <a:rPr lang="zh-CN" altLang="en-US">
                <a:solidFill>
                  <a:schemeClr val="tx1">
                    <a:lumMod val="95000"/>
                    <a:lumOff val="5000"/>
                  </a:schemeClr>
                </a:solidFill>
                <a:latin typeface="宋体" pitchFamily="2" charset="-122"/>
                <a:ea typeface="+mn-ea"/>
                <a:cs typeface="+mn-cs"/>
              </a:rPr>
              <a:t>首先选择</a:t>
            </a:r>
            <a:r>
              <a:rPr lang="en-US" altLang="zh-CN">
                <a:solidFill>
                  <a:schemeClr val="tx1">
                    <a:lumMod val="95000"/>
                    <a:lumOff val="5000"/>
                  </a:schemeClr>
                </a:solidFill>
                <a:latin typeface="宋体" pitchFamily="2" charset="-122"/>
                <a:ea typeface="+mn-ea"/>
                <a:cs typeface="+mn-cs"/>
              </a:rPr>
              <a:t>2k</a:t>
            </a:r>
            <a:r>
              <a:rPr lang="zh-CN" altLang="en-US">
                <a:solidFill>
                  <a:schemeClr val="tx1">
                    <a:lumMod val="95000"/>
                    <a:lumOff val="5000"/>
                  </a:schemeClr>
                </a:solidFill>
                <a:latin typeface="宋体" pitchFamily="2" charset="-122"/>
                <a:ea typeface="+mn-ea"/>
                <a:cs typeface="+mn-cs"/>
              </a:rPr>
              <a:t>个顶点，</a:t>
            </a:r>
            <a:r>
              <a:rPr lang="en-US" altLang="zh-CN">
                <a:latin typeface="宋体" pitchFamily="2" charset="-122"/>
                <a:ea typeface="+mn-ea"/>
                <a:cs typeface="+mn-cs"/>
              </a:rPr>
              <a:t> v</a:t>
            </a:r>
            <a:r>
              <a:rPr lang="en-US" altLang="zh-CN" baseline="-25000">
                <a:latin typeface="宋体" pitchFamily="2" charset="-122"/>
                <a:ea typeface="+mn-ea"/>
                <a:cs typeface="+mn-cs"/>
              </a:rPr>
              <a:t>1</a:t>
            </a:r>
            <a:r>
              <a:rPr lang="en-US" altLang="zh-CN">
                <a:latin typeface="宋体" pitchFamily="2" charset="-122"/>
                <a:ea typeface="+mn-ea"/>
                <a:cs typeface="+mn-cs"/>
              </a:rPr>
              <a:t>, v</a:t>
            </a:r>
            <a:r>
              <a:rPr lang="en-US" altLang="zh-CN" baseline="-25000">
                <a:latin typeface="宋体" pitchFamily="2" charset="-122"/>
                <a:ea typeface="+mn-ea"/>
                <a:cs typeface="+mn-cs"/>
              </a:rPr>
              <a:t>2</a:t>
            </a:r>
            <a:r>
              <a:rPr lang="en-US" altLang="zh-CN">
                <a:latin typeface="宋体" pitchFamily="2" charset="-122"/>
                <a:ea typeface="+mn-ea"/>
                <a:cs typeface="+mn-cs"/>
              </a:rPr>
              <a:t>, …, </a:t>
            </a:r>
            <a:r>
              <a:rPr lang="en-US" altLang="zh-CN" err="1">
                <a:latin typeface="宋体" pitchFamily="2" charset="-122"/>
                <a:ea typeface="+mn-ea"/>
                <a:cs typeface="+mn-cs"/>
              </a:rPr>
              <a:t>v</a:t>
            </a:r>
            <a:r>
              <a:rPr lang="en-US" altLang="zh-CN" baseline="-25000" err="1">
                <a:latin typeface="宋体" pitchFamily="2" charset="-122"/>
                <a:ea typeface="+mn-ea"/>
                <a:cs typeface="+mn-cs"/>
              </a:rPr>
              <a:t>k</a:t>
            </a:r>
            <a:r>
              <a:rPr lang="zh-CN" altLang="en-US" baseline="-25000">
                <a:latin typeface="宋体" pitchFamily="2" charset="-122"/>
                <a:ea typeface="+mn-ea"/>
                <a:cs typeface="+mn-cs"/>
              </a:rPr>
              <a:t>，</a:t>
            </a:r>
            <a:r>
              <a:rPr lang="en-US" altLang="zh-CN">
                <a:latin typeface="宋体" pitchFamily="2" charset="-122"/>
                <a:ea typeface="+mn-ea"/>
                <a:cs typeface="+mn-cs"/>
              </a:rPr>
              <a:t> v</a:t>
            </a:r>
            <a:r>
              <a:rPr lang="en-US" altLang="zh-CN" baseline="-25000">
                <a:latin typeface="宋体" pitchFamily="2" charset="-122"/>
                <a:ea typeface="+mn-ea"/>
                <a:cs typeface="+mn-cs"/>
              </a:rPr>
              <a:t>k+1</a:t>
            </a:r>
            <a:r>
              <a:rPr lang="en-US" altLang="zh-CN">
                <a:latin typeface="宋体" pitchFamily="2" charset="-122"/>
                <a:ea typeface="+mn-ea"/>
                <a:cs typeface="+mn-cs"/>
              </a:rPr>
              <a:t>, v</a:t>
            </a:r>
            <a:r>
              <a:rPr lang="en-US" altLang="zh-CN" baseline="-25000">
                <a:latin typeface="宋体" pitchFamily="2" charset="-122"/>
                <a:ea typeface="+mn-ea"/>
                <a:cs typeface="+mn-cs"/>
              </a:rPr>
              <a:t>k+2</a:t>
            </a:r>
            <a:r>
              <a:rPr lang="en-US" altLang="zh-CN">
                <a:latin typeface="宋体" pitchFamily="2" charset="-122"/>
                <a:ea typeface="+mn-ea"/>
                <a:cs typeface="+mn-cs"/>
              </a:rPr>
              <a:t>, …, v</a:t>
            </a:r>
            <a:r>
              <a:rPr lang="en-US" altLang="zh-CN" baseline="-25000">
                <a:latin typeface="宋体" pitchFamily="2" charset="-122"/>
                <a:ea typeface="+mn-ea"/>
                <a:cs typeface="+mn-cs"/>
              </a:rPr>
              <a:t>2k</a:t>
            </a:r>
            <a:r>
              <a:rPr lang="zh-CN" altLang="en-US" baseline="-25000">
                <a:latin typeface="宋体" pitchFamily="2" charset="-122"/>
                <a:ea typeface="+mn-ea"/>
                <a:cs typeface="+mn-cs"/>
              </a:rPr>
              <a:t>。</a:t>
            </a:r>
            <a:r>
              <a:rPr lang="zh-CN" altLang="en-US">
                <a:latin typeface="宋体" pitchFamily="2" charset="-122"/>
                <a:ea typeface="+mn-ea"/>
                <a:cs typeface="+mn-cs"/>
              </a:rPr>
              <a:t>在</a:t>
            </a:r>
            <a:r>
              <a:rPr lang="en-US" altLang="zh-CN">
                <a:latin typeface="宋体" pitchFamily="2" charset="-122"/>
                <a:ea typeface="+mn-ea"/>
                <a:cs typeface="+mn-cs"/>
              </a:rPr>
              <a:t>v</a:t>
            </a:r>
            <a:r>
              <a:rPr lang="en-US" altLang="zh-CN" baseline="-25000">
                <a:latin typeface="宋体" pitchFamily="2" charset="-122"/>
                <a:ea typeface="+mn-ea"/>
                <a:cs typeface="+mn-cs"/>
              </a:rPr>
              <a:t>r</a:t>
            </a:r>
            <a:r>
              <a:rPr lang="zh-CN" altLang="en-US">
                <a:latin typeface="宋体" pitchFamily="2" charset="-122"/>
                <a:ea typeface="+mn-ea"/>
                <a:cs typeface="+mn-cs"/>
              </a:rPr>
              <a:t>和</a:t>
            </a:r>
            <a:r>
              <a:rPr lang="en-US" altLang="zh-CN" err="1">
                <a:latin typeface="宋体" pitchFamily="2" charset="-122"/>
                <a:ea typeface="+mn-ea"/>
                <a:cs typeface="+mn-cs"/>
              </a:rPr>
              <a:t>v</a:t>
            </a:r>
            <a:r>
              <a:rPr lang="en-US" altLang="zh-CN" baseline="-25000" err="1">
                <a:latin typeface="宋体" pitchFamily="2" charset="-122"/>
                <a:ea typeface="+mn-ea"/>
                <a:cs typeface="+mn-cs"/>
              </a:rPr>
              <a:t>r+k</a:t>
            </a:r>
            <a:r>
              <a:rPr lang="zh-CN" altLang="en-US">
                <a:latin typeface="宋体" pitchFamily="2" charset="-122"/>
                <a:ea typeface="+mn-ea"/>
                <a:cs typeface="+mn-cs"/>
              </a:rPr>
              <a:t>之间连边，</a:t>
            </a:r>
            <a:r>
              <a:rPr lang="en-US" altLang="zh-CN">
                <a:latin typeface="宋体" pitchFamily="2" charset="-122"/>
                <a:ea typeface="+mn-ea"/>
                <a:cs typeface="+mn-cs"/>
              </a:rPr>
              <a:t>r=1</a:t>
            </a:r>
            <a:r>
              <a:rPr lang="zh-CN" altLang="en-US">
                <a:latin typeface="宋体" pitchFamily="2" charset="-122"/>
                <a:ea typeface="+mn-ea"/>
                <a:cs typeface="+mn-cs"/>
              </a:rPr>
              <a:t>，</a:t>
            </a:r>
            <a:r>
              <a:rPr lang="en-US" altLang="zh-CN">
                <a:latin typeface="宋体" pitchFamily="2" charset="-122"/>
                <a:ea typeface="+mn-ea"/>
                <a:cs typeface="+mn-cs"/>
              </a:rPr>
              <a:t>2</a:t>
            </a:r>
            <a:r>
              <a:rPr lang="zh-CN" altLang="en-US">
                <a:latin typeface="宋体" pitchFamily="2" charset="-122"/>
                <a:ea typeface="+mn-ea"/>
                <a:cs typeface="+mn-cs"/>
              </a:rPr>
              <a:t>，</a:t>
            </a:r>
            <a:r>
              <a:rPr lang="en-US" altLang="zh-CN">
                <a:latin typeface="宋体" pitchFamily="2" charset="-122"/>
                <a:ea typeface="+mn-ea"/>
                <a:cs typeface="+mn-cs"/>
              </a:rPr>
              <a:t>…,k</a:t>
            </a:r>
            <a:r>
              <a:rPr lang="zh-CN" altLang="en-US">
                <a:latin typeface="宋体" pitchFamily="2" charset="-122"/>
                <a:ea typeface="+mn-ea"/>
                <a:cs typeface="+mn-cs"/>
              </a:rPr>
              <a:t>。则</a:t>
            </a:r>
            <a:r>
              <a:rPr lang="en-US" altLang="zh-CN">
                <a:latin typeface="宋体" pitchFamily="2" charset="-122"/>
                <a:ea typeface="+mn-ea"/>
                <a:cs typeface="+mn-cs"/>
              </a:rPr>
              <a:t>v</a:t>
            </a:r>
            <a:r>
              <a:rPr lang="en-US" altLang="zh-CN" baseline="-25000">
                <a:latin typeface="宋体" pitchFamily="2" charset="-122"/>
                <a:ea typeface="+mn-ea"/>
                <a:cs typeface="+mn-cs"/>
              </a:rPr>
              <a:t>1</a:t>
            </a:r>
            <a:r>
              <a:rPr lang="en-US" altLang="zh-CN">
                <a:latin typeface="宋体" pitchFamily="2" charset="-122"/>
                <a:ea typeface="+mn-ea"/>
                <a:cs typeface="+mn-cs"/>
              </a:rPr>
              <a:t>,…v</a:t>
            </a:r>
            <a:r>
              <a:rPr lang="en-US" altLang="zh-CN" baseline="-25000">
                <a:latin typeface="宋体" pitchFamily="2" charset="-122"/>
                <a:ea typeface="+mn-ea"/>
                <a:cs typeface="+mn-cs"/>
              </a:rPr>
              <a:t>2k</a:t>
            </a:r>
            <a:r>
              <a:rPr lang="zh-CN" altLang="en-US">
                <a:latin typeface="宋体" pitchFamily="2" charset="-122"/>
                <a:ea typeface="+mn-ea"/>
                <a:cs typeface="+mn-cs"/>
              </a:rPr>
              <a:t>中顶点度和为</a:t>
            </a:r>
            <a:r>
              <a:rPr lang="en-US" altLang="zh-CN">
                <a:latin typeface="宋体" pitchFamily="2" charset="-122"/>
                <a:ea typeface="+mn-ea"/>
                <a:cs typeface="+mn-cs"/>
              </a:rPr>
              <a:t>2k</a:t>
            </a:r>
            <a:r>
              <a:rPr lang="zh-CN" altLang="en-US">
                <a:latin typeface="宋体" pitchFamily="2" charset="-122"/>
                <a:ea typeface="+mn-ea"/>
                <a:cs typeface="+mn-cs"/>
              </a:rPr>
              <a:t>。</a:t>
            </a:r>
            <a:endParaRPr lang="en-US" altLang="zh-CN">
              <a:latin typeface="宋体" pitchFamily="2" charset="-122"/>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grpSp>
        <p:nvGrpSpPr>
          <p:cNvPr id="36866" name="组合 2"/>
          <p:cNvGrpSpPr>
            <a:grpSpLocks/>
          </p:cNvGrpSpPr>
          <p:nvPr/>
        </p:nvGrpSpPr>
        <p:grpSpPr bwMode="auto">
          <a:xfrm>
            <a:off x="357188" y="1571625"/>
            <a:ext cx="3608387" cy="1214438"/>
            <a:chOff x="4357686" y="4000504"/>
            <a:chExt cx="3608680" cy="1214446"/>
          </a:xfrm>
        </p:grpSpPr>
        <p:sp>
          <p:nvSpPr>
            <p:cNvPr id="4" name="TextBox 3"/>
            <p:cNvSpPr txBox="1"/>
            <p:nvPr/>
          </p:nvSpPr>
          <p:spPr>
            <a:xfrm>
              <a:off x="4357686" y="4000504"/>
              <a:ext cx="36086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5" name="TextBox 4"/>
            <p:cNvSpPr txBox="1"/>
            <p:nvPr/>
          </p:nvSpPr>
          <p:spPr>
            <a:xfrm>
              <a:off x="4357686" y="4845618"/>
              <a:ext cx="360226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baseline="-25000">
                  <a:ln w="18415" cmpd="sng">
                    <a:solidFill>
                      <a:srgbClr val="FFFFFF"/>
                    </a:solidFill>
                    <a:prstDash val="solid"/>
                  </a:ln>
                  <a:solidFill>
                    <a:srgbClr val="FFFFFF"/>
                  </a:solidFill>
                  <a:effectLst>
                    <a:outerShdw blurRad="63500" dir="3600000" algn="tl" rotWithShape="0">
                      <a:srgbClr val="000000">
                        <a:alpha val="70000"/>
                      </a:srgbClr>
                    </a:outerShdw>
                  </a:effectLst>
                </a:rPr>
                <a:t>5</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grpSp>
      <p:grpSp>
        <p:nvGrpSpPr>
          <p:cNvPr id="8" name="组合 7"/>
          <p:cNvGrpSpPr>
            <a:grpSpLocks/>
          </p:cNvGrpSpPr>
          <p:nvPr/>
        </p:nvGrpSpPr>
        <p:grpSpPr bwMode="auto">
          <a:xfrm>
            <a:off x="2928938" y="3643313"/>
            <a:ext cx="285750" cy="1500187"/>
            <a:chOff x="2928926" y="3643314"/>
            <a:chExt cx="285752" cy="1500198"/>
          </a:xfrm>
        </p:grpSpPr>
        <p:sp>
          <p:nvSpPr>
            <p:cNvPr id="6" name="椭圆 5"/>
            <p:cNvSpPr/>
            <p:nvPr/>
          </p:nvSpPr>
          <p:spPr>
            <a:xfrm>
              <a:off x="2928926" y="4857760"/>
              <a:ext cx="285752" cy="285752"/>
            </a:xfrm>
            <a:prstGeom prst="ellipse">
              <a:avLst/>
            </a:prstGeom>
            <a:ln>
              <a:tailEnd type="none" w="sm" len="s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2928926" y="3643314"/>
              <a:ext cx="285752" cy="285752"/>
            </a:xfrm>
            <a:prstGeom prst="ellipse">
              <a:avLst/>
            </a:prstGeom>
            <a:ln>
              <a:tailEnd type="none" w="sm" len="s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10" name="直接连接符 9"/>
          <p:cNvCxnSpPr>
            <a:stCxn id="0" idx="4"/>
            <a:endCxn id="0" idx="0"/>
          </p:cNvCxnSpPr>
          <p:nvPr/>
        </p:nvCxnSpPr>
        <p:spPr>
          <a:xfrm rot="5400000">
            <a:off x="2606675" y="4394200"/>
            <a:ext cx="928688" cy="1588"/>
          </a:xfrm>
          <a:prstGeom prst="line">
            <a:avLst/>
          </a:prstGeom>
          <a:ln>
            <a:tailEnd type="none" w="sm" len="sm"/>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4643438" y="1571612"/>
            <a:ext cx="3608680" cy="369332"/>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0</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grpSp>
        <p:nvGrpSpPr>
          <p:cNvPr id="15" name="组合 14"/>
          <p:cNvGrpSpPr>
            <a:grpSpLocks/>
          </p:cNvGrpSpPr>
          <p:nvPr/>
        </p:nvGrpSpPr>
        <p:grpSpPr bwMode="auto">
          <a:xfrm>
            <a:off x="4429125" y="3643313"/>
            <a:ext cx="3071813" cy="285750"/>
            <a:chOff x="4429124" y="3643314"/>
            <a:chExt cx="3071834" cy="285752"/>
          </a:xfrm>
        </p:grpSpPr>
        <p:sp>
          <p:nvSpPr>
            <p:cNvPr id="12" name="椭圆 11"/>
            <p:cNvSpPr/>
            <p:nvPr/>
          </p:nvSpPr>
          <p:spPr>
            <a:xfrm>
              <a:off x="4429124" y="3643314"/>
              <a:ext cx="285752" cy="285752"/>
            </a:xfrm>
            <a:prstGeom prst="ellipse">
              <a:avLst/>
            </a:prstGeom>
            <a:ln>
              <a:tailEnd type="none" w="sm" len="s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5857884" y="3643314"/>
              <a:ext cx="285752" cy="285752"/>
            </a:xfrm>
            <a:prstGeom prst="ellipse">
              <a:avLst/>
            </a:prstGeom>
            <a:ln>
              <a:tailEnd type="none" w="sm" len="s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7215206" y="3643314"/>
              <a:ext cx="285752" cy="285752"/>
            </a:xfrm>
            <a:prstGeom prst="ellipse">
              <a:avLst/>
            </a:prstGeom>
            <a:ln>
              <a:tailEnd type="none" w="sm" len="s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6" name="任意多边形 15"/>
          <p:cNvSpPr/>
          <p:nvPr/>
        </p:nvSpPr>
        <p:spPr>
          <a:xfrm>
            <a:off x="2671763" y="5008563"/>
            <a:ext cx="898525" cy="608012"/>
          </a:xfrm>
          <a:custGeom>
            <a:avLst/>
            <a:gdLst>
              <a:gd name="connsiteX0" fmla="*/ 252412 w 898524"/>
              <a:gd name="connsiteY0" fmla="*/ 49212 h 608012"/>
              <a:gd name="connsiteX1" fmla="*/ 33337 w 898524"/>
              <a:gd name="connsiteY1" fmla="*/ 430212 h 608012"/>
              <a:gd name="connsiteX2" fmla="*/ 452437 w 898524"/>
              <a:gd name="connsiteY2" fmla="*/ 601662 h 608012"/>
              <a:gd name="connsiteX3" fmla="*/ 862012 w 898524"/>
              <a:gd name="connsiteY3" fmla="*/ 468312 h 608012"/>
              <a:gd name="connsiteX4" fmla="*/ 671512 w 898524"/>
              <a:gd name="connsiteY4" fmla="*/ 77787 h 608012"/>
              <a:gd name="connsiteX5" fmla="*/ 547687 w 898524"/>
              <a:gd name="connsiteY5" fmla="*/ 1587 h 60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524" h="608012">
                <a:moveTo>
                  <a:pt x="252412" y="49212"/>
                </a:moveTo>
                <a:cubicBezTo>
                  <a:pt x="126206" y="193674"/>
                  <a:pt x="0" y="338137"/>
                  <a:pt x="33337" y="430212"/>
                </a:cubicBezTo>
                <a:cubicBezTo>
                  <a:pt x="66674" y="522287"/>
                  <a:pt x="314325" y="595312"/>
                  <a:pt x="452437" y="601662"/>
                </a:cubicBezTo>
                <a:cubicBezTo>
                  <a:pt x="590550" y="608012"/>
                  <a:pt x="825500" y="555624"/>
                  <a:pt x="862012" y="468312"/>
                </a:cubicBezTo>
                <a:cubicBezTo>
                  <a:pt x="898524" y="381000"/>
                  <a:pt x="723900" y="155575"/>
                  <a:pt x="671512" y="77787"/>
                </a:cubicBezTo>
                <a:cubicBezTo>
                  <a:pt x="619125" y="0"/>
                  <a:pt x="583406" y="793"/>
                  <a:pt x="547687" y="1587"/>
                </a:cubicBezTo>
              </a:path>
            </a:pathLst>
          </a:custGeom>
          <a:ln>
            <a:tailEnd type="none" w="sm" len="sm"/>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grpSp>
        <p:nvGrpSpPr>
          <p:cNvPr id="20" name="组合 19"/>
          <p:cNvGrpSpPr>
            <a:grpSpLocks/>
          </p:cNvGrpSpPr>
          <p:nvPr/>
        </p:nvGrpSpPr>
        <p:grpSpPr bwMode="auto">
          <a:xfrm>
            <a:off x="3749675" y="3762375"/>
            <a:ext cx="1601788" cy="1031875"/>
            <a:chOff x="3749675" y="3762375"/>
            <a:chExt cx="1601787" cy="1031875"/>
          </a:xfrm>
        </p:grpSpPr>
        <p:sp>
          <p:nvSpPr>
            <p:cNvPr id="17" name="任意多边形 16"/>
            <p:cNvSpPr/>
            <p:nvPr/>
          </p:nvSpPr>
          <p:spPr>
            <a:xfrm>
              <a:off x="4143375" y="3786188"/>
              <a:ext cx="898524" cy="608012"/>
            </a:xfrm>
            <a:custGeom>
              <a:avLst/>
              <a:gdLst>
                <a:gd name="connsiteX0" fmla="*/ 252412 w 898524"/>
                <a:gd name="connsiteY0" fmla="*/ 49212 h 608012"/>
                <a:gd name="connsiteX1" fmla="*/ 33337 w 898524"/>
                <a:gd name="connsiteY1" fmla="*/ 430212 h 608012"/>
                <a:gd name="connsiteX2" fmla="*/ 452437 w 898524"/>
                <a:gd name="connsiteY2" fmla="*/ 601662 h 608012"/>
                <a:gd name="connsiteX3" fmla="*/ 862012 w 898524"/>
                <a:gd name="connsiteY3" fmla="*/ 468312 h 608012"/>
                <a:gd name="connsiteX4" fmla="*/ 671512 w 898524"/>
                <a:gd name="connsiteY4" fmla="*/ 77787 h 608012"/>
                <a:gd name="connsiteX5" fmla="*/ 547687 w 898524"/>
                <a:gd name="connsiteY5" fmla="*/ 1587 h 60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524" h="608012">
                  <a:moveTo>
                    <a:pt x="252412" y="49212"/>
                  </a:moveTo>
                  <a:cubicBezTo>
                    <a:pt x="126206" y="193674"/>
                    <a:pt x="0" y="338137"/>
                    <a:pt x="33337" y="430212"/>
                  </a:cubicBezTo>
                  <a:cubicBezTo>
                    <a:pt x="66674" y="522287"/>
                    <a:pt x="314325" y="595312"/>
                    <a:pt x="452437" y="601662"/>
                  </a:cubicBezTo>
                  <a:cubicBezTo>
                    <a:pt x="590550" y="608012"/>
                    <a:pt x="825500" y="555624"/>
                    <a:pt x="862012" y="468312"/>
                  </a:cubicBezTo>
                  <a:cubicBezTo>
                    <a:pt x="898524" y="381000"/>
                    <a:pt x="723900" y="155575"/>
                    <a:pt x="671512" y="77787"/>
                  </a:cubicBezTo>
                  <a:cubicBezTo>
                    <a:pt x="619125" y="0"/>
                    <a:pt x="583406" y="793"/>
                    <a:pt x="547687" y="1587"/>
                  </a:cubicBezTo>
                </a:path>
              </a:pathLst>
            </a:custGeom>
            <a:ln>
              <a:tailEnd type="none" w="sm" len="sm"/>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9" name="任意多边形 18"/>
            <p:cNvSpPr/>
            <p:nvPr/>
          </p:nvSpPr>
          <p:spPr>
            <a:xfrm>
              <a:off x="3749675" y="3762375"/>
              <a:ext cx="1601787" cy="1031875"/>
            </a:xfrm>
            <a:custGeom>
              <a:avLst/>
              <a:gdLst>
                <a:gd name="connsiteX0" fmla="*/ 622300 w 1601787"/>
                <a:gd name="connsiteY0" fmla="*/ 85725 h 1031875"/>
                <a:gd name="connsiteX1" fmla="*/ 22225 w 1601787"/>
                <a:gd name="connsiteY1" fmla="*/ 657225 h 1031875"/>
                <a:gd name="connsiteX2" fmla="*/ 755650 w 1601787"/>
                <a:gd name="connsiteY2" fmla="*/ 1028700 h 1031875"/>
                <a:gd name="connsiteX3" fmla="*/ 1498600 w 1601787"/>
                <a:gd name="connsiteY3" fmla="*/ 676275 h 1031875"/>
                <a:gd name="connsiteX4" fmla="*/ 1374775 w 1601787"/>
                <a:gd name="connsiteY4" fmla="*/ 266700 h 1031875"/>
                <a:gd name="connsiteX5" fmla="*/ 974725 w 1601787"/>
                <a:gd name="connsiteY5" fmla="*/ 0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787" h="1031875">
                  <a:moveTo>
                    <a:pt x="622300" y="85725"/>
                  </a:moveTo>
                  <a:cubicBezTo>
                    <a:pt x="311150" y="292894"/>
                    <a:pt x="0" y="500063"/>
                    <a:pt x="22225" y="657225"/>
                  </a:cubicBezTo>
                  <a:cubicBezTo>
                    <a:pt x="44450" y="814387"/>
                    <a:pt x="509588" y="1025525"/>
                    <a:pt x="755650" y="1028700"/>
                  </a:cubicBezTo>
                  <a:cubicBezTo>
                    <a:pt x="1001712" y="1031875"/>
                    <a:pt x="1395413" y="803275"/>
                    <a:pt x="1498600" y="676275"/>
                  </a:cubicBezTo>
                  <a:cubicBezTo>
                    <a:pt x="1601787" y="549275"/>
                    <a:pt x="1462087" y="379412"/>
                    <a:pt x="1374775" y="266700"/>
                  </a:cubicBezTo>
                  <a:cubicBezTo>
                    <a:pt x="1287463" y="153988"/>
                    <a:pt x="1131094" y="76994"/>
                    <a:pt x="974725" y="0"/>
                  </a:cubicBezTo>
                </a:path>
              </a:pathLst>
            </a:custGeom>
            <a:ln>
              <a:tailEnd type="none" w="sm" len="sm"/>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grpSp>
      <p:grpSp>
        <p:nvGrpSpPr>
          <p:cNvPr id="21" name="组合 20"/>
          <p:cNvGrpSpPr>
            <a:grpSpLocks/>
          </p:cNvGrpSpPr>
          <p:nvPr/>
        </p:nvGrpSpPr>
        <p:grpSpPr bwMode="auto">
          <a:xfrm rot="10800000">
            <a:off x="5195888" y="2786063"/>
            <a:ext cx="1601787" cy="1031875"/>
            <a:chOff x="3749675" y="3762375"/>
            <a:chExt cx="1601787" cy="1031875"/>
          </a:xfrm>
        </p:grpSpPr>
        <p:sp>
          <p:nvSpPr>
            <p:cNvPr id="22" name="任意多边形 21"/>
            <p:cNvSpPr/>
            <p:nvPr/>
          </p:nvSpPr>
          <p:spPr>
            <a:xfrm>
              <a:off x="4143375" y="3802063"/>
              <a:ext cx="898525" cy="608012"/>
            </a:xfrm>
            <a:custGeom>
              <a:avLst/>
              <a:gdLst>
                <a:gd name="connsiteX0" fmla="*/ 252412 w 898524"/>
                <a:gd name="connsiteY0" fmla="*/ 49212 h 608012"/>
                <a:gd name="connsiteX1" fmla="*/ 33337 w 898524"/>
                <a:gd name="connsiteY1" fmla="*/ 430212 h 608012"/>
                <a:gd name="connsiteX2" fmla="*/ 452437 w 898524"/>
                <a:gd name="connsiteY2" fmla="*/ 601662 h 608012"/>
                <a:gd name="connsiteX3" fmla="*/ 862012 w 898524"/>
                <a:gd name="connsiteY3" fmla="*/ 468312 h 608012"/>
                <a:gd name="connsiteX4" fmla="*/ 671512 w 898524"/>
                <a:gd name="connsiteY4" fmla="*/ 77787 h 608012"/>
                <a:gd name="connsiteX5" fmla="*/ 547687 w 898524"/>
                <a:gd name="connsiteY5" fmla="*/ 1587 h 60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524" h="608012">
                  <a:moveTo>
                    <a:pt x="252412" y="49212"/>
                  </a:moveTo>
                  <a:cubicBezTo>
                    <a:pt x="126206" y="193674"/>
                    <a:pt x="0" y="338137"/>
                    <a:pt x="33337" y="430212"/>
                  </a:cubicBezTo>
                  <a:cubicBezTo>
                    <a:pt x="66674" y="522287"/>
                    <a:pt x="314325" y="595312"/>
                    <a:pt x="452437" y="601662"/>
                  </a:cubicBezTo>
                  <a:cubicBezTo>
                    <a:pt x="590550" y="608012"/>
                    <a:pt x="825500" y="555624"/>
                    <a:pt x="862012" y="468312"/>
                  </a:cubicBezTo>
                  <a:cubicBezTo>
                    <a:pt x="898524" y="381000"/>
                    <a:pt x="723900" y="155575"/>
                    <a:pt x="671512" y="77787"/>
                  </a:cubicBezTo>
                  <a:cubicBezTo>
                    <a:pt x="619125" y="0"/>
                    <a:pt x="583406" y="793"/>
                    <a:pt x="547687" y="1587"/>
                  </a:cubicBezTo>
                </a:path>
              </a:pathLst>
            </a:custGeom>
            <a:ln>
              <a:tailEnd type="none" w="sm" len="sm"/>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3" name="任意多边形 22"/>
            <p:cNvSpPr/>
            <p:nvPr/>
          </p:nvSpPr>
          <p:spPr>
            <a:xfrm>
              <a:off x="3749675" y="3762375"/>
              <a:ext cx="1601787" cy="1031875"/>
            </a:xfrm>
            <a:custGeom>
              <a:avLst/>
              <a:gdLst>
                <a:gd name="connsiteX0" fmla="*/ 622300 w 1601787"/>
                <a:gd name="connsiteY0" fmla="*/ 85725 h 1031875"/>
                <a:gd name="connsiteX1" fmla="*/ 22225 w 1601787"/>
                <a:gd name="connsiteY1" fmla="*/ 657225 h 1031875"/>
                <a:gd name="connsiteX2" fmla="*/ 755650 w 1601787"/>
                <a:gd name="connsiteY2" fmla="*/ 1028700 h 1031875"/>
                <a:gd name="connsiteX3" fmla="*/ 1498600 w 1601787"/>
                <a:gd name="connsiteY3" fmla="*/ 676275 h 1031875"/>
                <a:gd name="connsiteX4" fmla="*/ 1374775 w 1601787"/>
                <a:gd name="connsiteY4" fmla="*/ 266700 h 1031875"/>
                <a:gd name="connsiteX5" fmla="*/ 974725 w 1601787"/>
                <a:gd name="connsiteY5" fmla="*/ 0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787" h="1031875">
                  <a:moveTo>
                    <a:pt x="622300" y="85725"/>
                  </a:moveTo>
                  <a:cubicBezTo>
                    <a:pt x="311150" y="292894"/>
                    <a:pt x="0" y="500063"/>
                    <a:pt x="22225" y="657225"/>
                  </a:cubicBezTo>
                  <a:cubicBezTo>
                    <a:pt x="44450" y="814387"/>
                    <a:pt x="509588" y="1025525"/>
                    <a:pt x="755650" y="1028700"/>
                  </a:cubicBezTo>
                  <a:cubicBezTo>
                    <a:pt x="1001712" y="1031875"/>
                    <a:pt x="1395413" y="803275"/>
                    <a:pt x="1498600" y="676275"/>
                  </a:cubicBezTo>
                  <a:cubicBezTo>
                    <a:pt x="1601787" y="549275"/>
                    <a:pt x="1462087" y="379412"/>
                    <a:pt x="1374775" y="266700"/>
                  </a:cubicBezTo>
                  <a:cubicBezTo>
                    <a:pt x="1287463" y="153988"/>
                    <a:pt x="1131094" y="76994"/>
                    <a:pt x="974725" y="0"/>
                  </a:cubicBezTo>
                </a:path>
              </a:pathLst>
            </a:custGeom>
            <a:ln>
              <a:tailEnd type="none" w="sm" len="sm"/>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24" name="任意多边形 23"/>
          <p:cNvSpPr/>
          <p:nvPr/>
        </p:nvSpPr>
        <p:spPr>
          <a:xfrm>
            <a:off x="6958013" y="3819525"/>
            <a:ext cx="898525" cy="608013"/>
          </a:xfrm>
          <a:custGeom>
            <a:avLst/>
            <a:gdLst>
              <a:gd name="connsiteX0" fmla="*/ 252412 w 898524"/>
              <a:gd name="connsiteY0" fmla="*/ 49212 h 608012"/>
              <a:gd name="connsiteX1" fmla="*/ 33337 w 898524"/>
              <a:gd name="connsiteY1" fmla="*/ 430212 h 608012"/>
              <a:gd name="connsiteX2" fmla="*/ 452437 w 898524"/>
              <a:gd name="connsiteY2" fmla="*/ 601662 h 608012"/>
              <a:gd name="connsiteX3" fmla="*/ 862012 w 898524"/>
              <a:gd name="connsiteY3" fmla="*/ 468312 h 608012"/>
              <a:gd name="connsiteX4" fmla="*/ 671512 w 898524"/>
              <a:gd name="connsiteY4" fmla="*/ 77787 h 608012"/>
              <a:gd name="connsiteX5" fmla="*/ 547687 w 898524"/>
              <a:gd name="connsiteY5" fmla="*/ 1587 h 60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524" h="608012">
                <a:moveTo>
                  <a:pt x="252412" y="49212"/>
                </a:moveTo>
                <a:cubicBezTo>
                  <a:pt x="126206" y="193674"/>
                  <a:pt x="0" y="338137"/>
                  <a:pt x="33337" y="430212"/>
                </a:cubicBezTo>
                <a:cubicBezTo>
                  <a:pt x="66674" y="522287"/>
                  <a:pt x="314325" y="595312"/>
                  <a:pt x="452437" y="601662"/>
                </a:cubicBezTo>
                <a:cubicBezTo>
                  <a:pt x="590550" y="608012"/>
                  <a:pt x="825500" y="555624"/>
                  <a:pt x="862012" y="468312"/>
                </a:cubicBezTo>
                <a:cubicBezTo>
                  <a:pt x="898524" y="381000"/>
                  <a:pt x="723900" y="155575"/>
                  <a:pt x="671512" y="77787"/>
                </a:cubicBezTo>
                <a:cubicBezTo>
                  <a:pt x="619125" y="0"/>
                  <a:pt x="583406" y="793"/>
                  <a:pt x="547687" y="1587"/>
                </a:cubicBezTo>
              </a:path>
            </a:pathLst>
          </a:custGeom>
          <a:ln>
            <a:tailEnd type="none" w="sm" len="sm"/>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heckerboard(across)">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heckerboard(across)">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descr="新闻纸"/>
          <p:cNvSpPr>
            <a:spLocks noChangeArrowheads="1"/>
          </p:cNvSpPr>
          <p:nvPr/>
        </p:nvSpPr>
        <p:spPr bwMode="auto">
          <a:xfrm>
            <a:off x="500063" y="1285875"/>
            <a:ext cx="8286750" cy="714375"/>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sz="2400">
              <a:latin typeface="+mn-lt"/>
              <a:ea typeface="+mn-ea"/>
              <a:cs typeface="+mn-cs"/>
            </a:endParaRPr>
          </a:p>
        </p:txBody>
      </p:sp>
      <p:sp>
        <p:nvSpPr>
          <p:cNvPr id="37890" name="矩形 1"/>
          <p:cNvSpPr>
            <a:spLocks noChangeArrowheads="1"/>
          </p:cNvSpPr>
          <p:nvPr/>
        </p:nvSpPr>
        <p:spPr bwMode="auto">
          <a:xfrm>
            <a:off x="1714500" y="1428750"/>
            <a:ext cx="6929438" cy="461963"/>
          </a:xfrm>
          <a:prstGeom prst="rect">
            <a:avLst/>
          </a:prstGeom>
          <a:noFill/>
          <a:ln w="9525">
            <a:noFill/>
            <a:miter lim="800000"/>
            <a:headEnd/>
            <a:tailEnd/>
          </a:ln>
        </p:spPr>
        <p:txBody>
          <a:bodyPr>
            <a:spAutoFit/>
          </a:bodyPr>
          <a:lstStyle/>
          <a:p>
            <a:pPr algn="just"/>
            <a:r>
              <a:rPr lang="zh-CN" altLang="en-US" sz="2400">
                <a:latin typeface="宋体" charset="-122"/>
              </a:rPr>
              <a:t>设</a:t>
            </a:r>
            <a:r>
              <a:rPr lang="en-US" altLang="zh-CN" sz="2400">
                <a:latin typeface="宋体" charset="-122"/>
              </a:rPr>
              <a:t>G</a:t>
            </a:r>
            <a:r>
              <a:rPr lang="zh-CN" altLang="en-US" sz="2400">
                <a:latin typeface="宋体" charset="-122"/>
              </a:rPr>
              <a:t>为任意</a:t>
            </a:r>
            <a:r>
              <a:rPr lang="en-US" altLang="zh-CN" sz="2400">
                <a:latin typeface="宋体" charset="-122"/>
              </a:rPr>
              <a:t>n</a:t>
            </a:r>
            <a:r>
              <a:rPr lang="zh-CN" altLang="en-US" sz="2400">
                <a:latin typeface="宋体" charset="-122"/>
              </a:rPr>
              <a:t>阶无向简单图，则</a:t>
            </a:r>
            <a:r>
              <a:rPr lang="zh-CN" altLang="en-US" sz="2400">
                <a:latin typeface="Calibri" pitchFamily="34" charset="0"/>
              </a:rPr>
              <a:t>△</a:t>
            </a:r>
            <a:r>
              <a:rPr lang="en-US" altLang="zh-CN" sz="2400">
                <a:latin typeface="Calibri" pitchFamily="34" charset="0"/>
              </a:rPr>
              <a:t>(G) ≤n-1</a:t>
            </a:r>
          </a:p>
        </p:txBody>
      </p:sp>
      <p:sp>
        <p:nvSpPr>
          <p:cNvPr id="37891" name="Rectangle 3"/>
          <p:cNvSpPr txBox="1">
            <a:spLocks noChangeArrowheads="1"/>
          </p:cNvSpPr>
          <p:nvPr/>
        </p:nvSpPr>
        <p:spPr bwMode="auto">
          <a:xfrm>
            <a:off x="595313" y="1450975"/>
            <a:ext cx="1071562"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定理</a:t>
            </a:r>
            <a:r>
              <a:rPr lang="en-US" altLang="zh-CN" b="1">
                <a:latin typeface="Calibri" pitchFamily="34" charset="0"/>
              </a:rPr>
              <a:t>14.4</a:t>
            </a:r>
            <a:endParaRPr lang="zh-CN" altLang="en-US" sz="3200" b="1">
              <a:latin typeface="Calibri" pitchFamily="34" charset="0"/>
            </a:endParaRPr>
          </a:p>
        </p:txBody>
      </p:sp>
      <p:sp>
        <p:nvSpPr>
          <p:cNvPr id="5" name="TextBox 4"/>
          <p:cNvSpPr txBox="1">
            <a:spLocks noChangeArrowheads="1"/>
          </p:cNvSpPr>
          <p:nvPr/>
        </p:nvSpPr>
        <p:spPr bwMode="auto">
          <a:xfrm>
            <a:off x="571500" y="2143125"/>
            <a:ext cx="8215313" cy="646113"/>
          </a:xfrm>
          <a:prstGeom prst="rect">
            <a:avLst/>
          </a:prstGeom>
          <a:noFill/>
          <a:ln w="9525">
            <a:noFill/>
            <a:miter lim="800000"/>
            <a:headEnd/>
            <a:tailEnd/>
          </a:ln>
        </p:spPr>
        <p:txBody>
          <a:bodyPr>
            <a:spAutoFit/>
          </a:bodyPr>
          <a:lstStyle/>
          <a:p>
            <a:r>
              <a:rPr lang="zh-CN" altLang="en-US">
                <a:latin typeface="Calibri" pitchFamily="34" charset="0"/>
              </a:rPr>
              <a:t>无向图</a:t>
            </a:r>
            <a:r>
              <a:rPr lang="en-US" altLang="zh-CN">
                <a:latin typeface="Calibri" pitchFamily="34" charset="0"/>
              </a:rPr>
              <a:t>G</a:t>
            </a:r>
            <a:r>
              <a:rPr lang="zh-CN" altLang="en-US">
                <a:latin typeface="Calibri" pitchFamily="34" charset="0"/>
              </a:rPr>
              <a:t>中对于任意顶点与其它</a:t>
            </a:r>
            <a:r>
              <a:rPr lang="en-US" altLang="zh-CN">
                <a:latin typeface="Calibri" pitchFamily="34" charset="0"/>
              </a:rPr>
              <a:t>n-1</a:t>
            </a:r>
            <a:r>
              <a:rPr lang="zh-CN" altLang="en-US">
                <a:latin typeface="Calibri" pitchFamily="34" charset="0"/>
              </a:rPr>
              <a:t>个顶点之间最多存在一条边，否则将出现平行边。而顶点自身不存在环。因此最大度为</a:t>
            </a:r>
            <a:r>
              <a:rPr lang="en-US" altLang="zh-CN">
                <a:latin typeface="Calibri" pitchFamily="34" charset="0"/>
              </a:rPr>
              <a:t>n-1</a:t>
            </a:r>
            <a:r>
              <a:rPr lang="zh-CN" altLang="en-US">
                <a:latin typeface="Calibri" pitchFamily="34" charset="0"/>
              </a:rPr>
              <a:t>。</a:t>
            </a:r>
          </a:p>
        </p:txBody>
      </p:sp>
      <p:grpSp>
        <p:nvGrpSpPr>
          <p:cNvPr id="15" name="组合 14"/>
          <p:cNvGrpSpPr>
            <a:grpSpLocks/>
          </p:cNvGrpSpPr>
          <p:nvPr/>
        </p:nvGrpSpPr>
        <p:grpSpPr bwMode="auto">
          <a:xfrm>
            <a:off x="428625" y="2928938"/>
            <a:ext cx="8286750" cy="1357312"/>
            <a:chOff x="428596" y="2928934"/>
            <a:chExt cx="8286808" cy="1357322"/>
          </a:xfrm>
        </p:grpSpPr>
        <p:sp>
          <p:nvSpPr>
            <p:cNvPr id="7" name="Rectangle 5" descr="新闻纸"/>
            <p:cNvSpPr>
              <a:spLocks noChangeArrowheads="1"/>
            </p:cNvSpPr>
            <p:nvPr/>
          </p:nvSpPr>
          <p:spPr bwMode="auto">
            <a:xfrm>
              <a:off x="428596" y="2928934"/>
              <a:ext cx="8286808" cy="1357322"/>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35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auto">
                <a:spcBef>
                  <a:spcPts val="0"/>
                </a:spcBef>
                <a:spcAft>
                  <a:spcPts val="0"/>
                </a:spcAft>
                <a:defRPr/>
              </a:pPr>
              <a:endParaRPr lang="en-US" altLang="zh-CN"/>
            </a:p>
          </p:txBody>
        </p:sp>
        <p:sp>
          <p:nvSpPr>
            <p:cNvPr id="37902" name="Rectangle 3"/>
            <p:cNvSpPr txBox="1">
              <a:spLocks noChangeArrowheads="1"/>
            </p:cNvSpPr>
            <p:nvPr/>
          </p:nvSpPr>
          <p:spPr bwMode="auto">
            <a:xfrm>
              <a:off x="571472" y="3000372"/>
              <a:ext cx="3286148" cy="428616"/>
            </a:xfrm>
            <a:prstGeom prst="rect">
              <a:avLst/>
            </a:prstGeom>
            <a:noFill/>
            <a:ln w="9525">
              <a:noFill/>
              <a:miter lim="800000"/>
              <a:headEnd/>
              <a:tailEnd/>
            </a:ln>
          </p:spPr>
          <p:txBody>
            <a:bodyPr/>
            <a:lstStyle/>
            <a:p>
              <a:pPr marL="342900" indent="-342900">
                <a:spcBef>
                  <a:spcPct val="20000"/>
                </a:spcBef>
                <a:buFont typeface="Wingdings" pitchFamily="2" charset="2"/>
                <a:buNone/>
              </a:pPr>
              <a:r>
                <a:rPr lang="zh-CN" altLang="en-US" b="1">
                  <a:latin typeface="Calibri" pitchFamily="34" charset="0"/>
                </a:rPr>
                <a:t>度数列可简单图化的</a:t>
              </a:r>
              <a:r>
                <a:rPr lang="zh-CN" altLang="en-US" b="1">
                  <a:solidFill>
                    <a:srgbClr val="C00000"/>
                  </a:solidFill>
                  <a:latin typeface="Calibri" pitchFamily="34" charset="0"/>
                </a:rPr>
                <a:t>必要</a:t>
              </a:r>
              <a:r>
                <a:rPr lang="zh-CN" altLang="en-US" b="1">
                  <a:latin typeface="Calibri" pitchFamily="34" charset="0"/>
                </a:rPr>
                <a:t>条件</a:t>
              </a:r>
            </a:p>
          </p:txBody>
        </p:sp>
        <p:sp>
          <p:nvSpPr>
            <p:cNvPr id="37903" name="TextBox 8"/>
            <p:cNvSpPr txBox="1">
              <a:spLocks noChangeArrowheads="1"/>
            </p:cNvSpPr>
            <p:nvPr/>
          </p:nvSpPr>
          <p:spPr bwMode="auto">
            <a:xfrm>
              <a:off x="1214414" y="3500438"/>
              <a:ext cx="7286676" cy="707886"/>
            </a:xfrm>
            <a:prstGeom prst="rect">
              <a:avLst/>
            </a:prstGeom>
            <a:noFill/>
            <a:ln w="9525">
              <a:noFill/>
              <a:miter lim="800000"/>
              <a:headEnd/>
              <a:tailEnd/>
            </a:ln>
          </p:spPr>
          <p:txBody>
            <a:bodyPr>
              <a:spAutoFit/>
            </a:bodyPr>
            <a:lstStyle/>
            <a:p>
              <a:pPr>
                <a:buFontTx/>
                <a:buBlip>
                  <a:blip r:embed="rId4"/>
                </a:buBlip>
              </a:pPr>
              <a:r>
                <a:rPr lang="zh-CN" altLang="en-US" sz="2000">
                  <a:latin typeface="Calibri" pitchFamily="34" charset="0"/>
                </a:rPr>
                <a:t> 度数列中元素之和为偶数；</a:t>
              </a:r>
              <a:endParaRPr lang="en-US" altLang="zh-CN" sz="2000">
                <a:latin typeface="Calibri" pitchFamily="34" charset="0"/>
              </a:endParaRPr>
            </a:p>
            <a:p>
              <a:pPr>
                <a:buFontTx/>
                <a:buBlip>
                  <a:blip r:embed="rId4"/>
                </a:buBlip>
              </a:pPr>
              <a:r>
                <a:rPr lang="zh-CN" altLang="en-US" sz="2000">
                  <a:latin typeface="Calibri" pitchFamily="34" charset="0"/>
                </a:rPr>
                <a:t> 度数列中每一个元素均不大于</a:t>
              </a:r>
              <a:r>
                <a:rPr lang="en-US" altLang="zh-CN" sz="2000">
                  <a:latin typeface="Calibri" pitchFamily="34" charset="0"/>
                </a:rPr>
                <a:t>n-1</a:t>
              </a:r>
              <a:r>
                <a:rPr lang="zh-CN" altLang="en-US" sz="2000">
                  <a:latin typeface="Calibri" pitchFamily="34" charset="0"/>
                </a:rPr>
                <a:t>，其中</a:t>
              </a:r>
              <a:r>
                <a:rPr lang="en-US" altLang="zh-CN" sz="2000">
                  <a:latin typeface="Calibri" pitchFamily="34" charset="0"/>
                </a:rPr>
                <a:t>n</a:t>
              </a:r>
              <a:r>
                <a:rPr lang="zh-CN" altLang="en-US" sz="2000">
                  <a:latin typeface="Calibri" pitchFamily="34" charset="0"/>
                </a:rPr>
                <a:t>为度数列阶数</a:t>
              </a:r>
            </a:p>
          </p:txBody>
        </p:sp>
      </p:grpSp>
      <p:sp>
        <p:nvSpPr>
          <p:cNvPr id="10" name="TextBox 9"/>
          <p:cNvSpPr txBox="1"/>
          <p:nvPr/>
        </p:nvSpPr>
        <p:spPr>
          <a:xfrm>
            <a:off x="285720" y="357166"/>
            <a:ext cx="387798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可简单图化的判定</a:t>
            </a:r>
          </a:p>
        </p:txBody>
      </p:sp>
      <p:sp>
        <p:nvSpPr>
          <p:cNvPr id="11" name="TextBox 10"/>
          <p:cNvSpPr txBox="1">
            <a:spLocks noChangeArrowheads="1"/>
          </p:cNvSpPr>
          <p:nvPr/>
        </p:nvSpPr>
        <p:spPr bwMode="auto">
          <a:xfrm>
            <a:off x="500063" y="4429125"/>
            <a:ext cx="4714875" cy="369888"/>
          </a:xfrm>
          <a:prstGeom prst="rect">
            <a:avLst/>
          </a:prstGeom>
          <a:noFill/>
          <a:ln w="9525">
            <a:noFill/>
            <a:miter lim="800000"/>
            <a:headEnd/>
            <a:tailEnd/>
          </a:ln>
        </p:spPr>
        <p:txBody>
          <a:bodyPr>
            <a:spAutoFit/>
          </a:bodyPr>
          <a:lstStyle/>
          <a:p>
            <a:r>
              <a:rPr lang="en-US" altLang="zh-CN" dirty="0">
                <a:latin typeface="Calibri" pitchFamily="34" charset="0"/>
              </a:rPr>
              <a:t>d=(3 , 3 , 3 , 1)</a:t>
            </a:r>
            <a:r>
              <a:rPr lang="zh-CN" altLang="en-US" dirty="0">
                <a:latin typeface="Calibri" pitchFamily="34" charset="0"/>
              </a:rPr>
              <a:t>可以被简单图化么？</a:t>
            </a:r>
            <a:endParaRPr lang="en-US" altLang="zh-CN" dirty="0">
              <a:latin typeface="Calibri" pitchFamily="34" charset="0"/>
            </a:endParaRPr>
          </a:p>
        </p:txBody>
      </p:sp>
      <p:grpSp>
        <p:nvGrpSpPr>
          <p:cNvPr id="19" name="组合 18"/>
          <p:cNvGrpSpPr>
            <a:grpSpLocks/>
          </p:cNvGrpSpPr>
          <p:nvPr/>
        </p:nvGrpSpPr>
        <p:grpSpPr bwMode="auto">
          <a:xfrm>
            <a:off x="0" y="5000625"/>
            <a:ext cx="8786813" cy="866775"/>
            <a:chOff x="0" y="5000636"/>
            <a:chExt cx="8786842" cy="867437"/>
          </a:xfrm>
        </p:grpSpPr>
        <p:grpSp>
          <p:nvGrpSpPr>
            <p:cNvPr id="37897" name="组合 16"/>
            <p:cNvGrpSpPr>
              <a:grpSpLocks/>
            </p:cNvGrpSpPr>
            <p:nvPr/>
          </p:nvGrpSpPr>
          <p:grpSpPr bwMode="auto">
            <a:xfrm>
              <a:off x="0" y="5000636"/>
              <a:ext cx="1308641" cy="867437"/>
              <a:chOff x="4913307" y="4730530"/>
              <a:chExt cx="1308641" cy="867437"/>
            </a:xfrm>
          </p:grpSpPr>
          <p:pic>
            <p:nvPicPr>
              <p:cNvPr id="37899" name="Picture 4" descr="C:\Users\hp\AppData\Local\Microsoft\Windows\Temporary Internet Files\Content.IE5\E5JN42XW\MC900293452[1].wmf"/>
              <p:cNvPicPr>
                <a:picLocks noChangeAspect="1" noChangeArrowheads="1"/>
              </p:cNvPicPr>
              <p:nvPr/>
            </p:nvPicPr>
            <p:blipFill>
              <a:blip r:embed="rId5"/>
              <a:srcRect/>
              <a:stretch>
                <a:fillRect/>
              </a:stretch>
            </p:blipFill>
            <p:spPr bwMode="auto">
              <a:xfrm>
                <a:off x="5429256" y="4929198"/>
                <a:ext cx="792692" cy="668769"/>
              </a:xfrm>
              <a:prstGeom prst="rect">
                <a:avLst/>
              </a:prstGeom>
              <a:noFill/>
              <a:ln w="9525">
                <a:noFill/>
                <a:miter lim="800000"/>
                <a:headEnd/>
                <a:tailEnd/>
              </a:ln>
            </p:spPr>
          </p:pic>
          <p:pic>
            <p:nvPicPr>
              <p:cNvPr id="37900" name="图片 15" descr="尝试一下.emf"/>
              <p:cNvPicPr>
                <a:picLocks noChangeAspect="1"/>
              </p:cNvPicPr>
              <p:nvPr/>
            </p:nvPicPr>
            <p:blipFill>
              <a:blip r:embed="rId6"/>
              <a:srcRect/>
              <a:stretch>
                <a:fillRect/>
              </a:stretch>
            </p:blipFill>
            <p:spPr bwMode="auto">
              <a:xfrm rot="-1181297">
                <a:off x="4913307" y="4730530"/>
                <a:ext cx="1218962" cy="416067"/>
              </a:xfrm>
              <a:prstGeom prst="rect">
                <a:avLst/>
              </a:prstGeom>
              <a:noFill/>
              <a:ln w="9525">
                <a:noFill/>
                <a:miter lim="800000"/>
                <a:headEnd/>
                <a:tailEnd/>
              </a:ln>
            </p:spPr>
          </p:pic>
        </p:grpSp>
        <p:sp>
          <p:nvSpPr>
            <p:cNvPr id="37898" name="TextBox 17"/>
            <p:cNvSpPr txBox="1">
              <a:spLocks noChangeArrowheads="1"/>
            </p:cNvSpPr>
            <p:nvPr/>
          </p:nvSpPr>
          <p:spPr bwMode="auto">
            <a:xfrm>
              <a:off x="1500166" y="5072074"/>
              <a:ext cx="7286676" cy="646331"/>
            </a:xfrm>
            <a:prstGeom prst="rect">
              <a:avLst/>
            </a:prstGeom>
            <a:noFill/>
            <a:ln w="9525">
              <a:noFill/>
              <a:miter lim="800000"/>
              <a:headEnd/>
              <a:tailEnd/>
            </a:ln>
          </p:spPr>
          <p:txBody>
            <a:bodyPr>
              <a:spAutoFit/>
            </a:bodyPr>
            <a:lstStyle/>
            <a:p>
              <a:r>
                <a:rPr lang="en-US" altLang="zh-CN" b="1" dirty="0">
                  <a:solidFill>
                    <a:srgbClr val="0070C0"/>
                  </a:solidFill>
                  <a:latin typeface="Calibri" pitchFamily="34" charset="0"/>
                </a:rPr>
                <a:t>[</a:t>
              </a:r>
              <a:r>
                <a:rPr lang="zh-CN" altLang="en-US" b="1" dirty="0">
                  <a:solidFill>
                    <a:srgbClr val="0070C0"/>
                  </a:solidFill>
                  <a:latin typeface="Calibri" pitchFamily="34" charset="0"/>
                </a:rPr>
                <a:t>步骤</a:t>
              </a:r>
              <a:r>
                <a:rPr lang="en-US" altLang="zh-CN" b="1" dirty="0">
                  <a:solidFill>
                    <a:srgbClr val="0070C0"/>
                  </a:solidFill>
                  <a:latin typeface="Calibri" pitchFamily="34" charset="0"/>
                </a:rPr>
                <a:t>1]</a:t>
              </a:r>
              <a:r>
                <a:rPr lang="zh-CN" altLang="en-US" smtClean="0">
                  <a:latin typeface="Calibri" pitchFamily="34" charset="0"/>
                </a:rPr>
                <a:t>从大到</a:t>
              </a:r>
              <a:r>
                <a:rPr lang="zh-CN" altLang="en-US">
                  <a:latin typeface="Calibri" pitchFamily="34" charset="0"/>
                </a:rPr>
                <a:t>小</a:t>
              </a:r>
              <a:r>
                <a:rPr lang="zh-CN" altLang="en-US" smtClean="0">
                  <a:latin typeface="Calibri" pitchFamily="34" charset="0"/>
                </a:rPr>
                <a:t>依次</a:t>
              </a:r>
              <a:r>
                <a:rPr lang="zh-CN" altLang="en-US">
                  <a:latin typeface="Calibri" pitchFamily="34" charset="0"/>
                </a:rPr>
                <a:t>删除度数列中的元素，并均匀降低剩余各项度数；</a:t>
              </a:r>
              <a:endParaRPr lang="en-US" altLang="zh-CN" dirty="0">
                <a:latin typeface="Calibri" pitchFamily="34" charset="0"/>
              </a:endParaRPr>
            </a:p>
            <a:p>
              <a:r>
                <a:rPr lang="en-US" altLang="zh-CN" b="1" dirty="0">
                  <a:solidFill>
                    <a:srgbClr val="0070C0"/>
                  </a:solidFill>
                  <a:latin typeface="Calibri" pitchFamily="34" charset="0"/>
                </a:rPr>
                <a:t>[</a:t>
              </a:r>
              <a:r>
                <a:rPr lang="zh-CN" altLang="en-US" b="1" dirty="0">
                  <a:solidFill>
                    <a:srgbClr val="0070C0"/>
                  </a:solidFill>
                  <a:latin typeface="Calibri" pitchFamily="34" charset="0"/>
                </a:rPr>
                <a:t>步骤</a:t>
              </a:r>
              <a:r>
                <a:rPr lang="en-US" altLang="zh-CN" b="1" dirty="0">
                  <a:solidFill>
                    <a:srgbClr val="0070C0"/>
                  </a:solidFill>
                  <a:latin typeface="Calibri" pitchFamily="34" charset="0"/>
                </a:rPr>
                <a:t>2]</a:t>
              </a:r>
              <a:r>
                <a:rPr lang="zh-CN" altLang="en-US" dirty="0">
                  <a:latin typeface="Calibri" pitchFamily="34" charset="0"/>
                </a:rPr>
                <a:t>检查剩余度数列是否满足可简单图化必要条件；</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5262979"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图论的由来</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七桥问题</a:t>
            </a:r>
          </a:p>
        </p:txBody>
      </p:sp>
      <p:sp>
        <p:nvSpPr>
          <p:cNvPr id="15362" name="AutoShape 6" descr="http://t1.baidu.com/it/u=441049212,1912276974&amp;fm=9&amp;gp=0.jpg">
            <a:hlinkClick r:id="rId2"/>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
        <p:nvSpPr>
          <p:cNvPr id="15363" name="AutoShape 8" descr="http://t1.baidu.com/it/u=441049212,1912276974&amp;fm=9&amp;gp=0.jpg">
            <a:hlinkClick r:id="rId2"/>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grpSp>
        <p:nvGrpSpPr>
          <p:cNvPr id="13" name="组合 12"/>
          <p:cNvGrpSpPr>
            <a:grpSpLocks/>
          </p:cNvGrpSpPr>
          <p:nvPr/>
        </p:nvGrpSpPr>
        <p:grpSpPr bwMode="auto">
          <a:xfrm>
            <a:off x="5359400" y="1000125"/>
            <a:ext cx="3784600" cy="2860675"/>
            <a:chOff x="5359935" y="1000108"/>
            <a:chExt cx="3784065" cy="2860377"/>
          </a:xfrm>
        </p:grpSpPr>
        <p:pic>
          <p:nvPicPr>
            <p:cNvPr id="1026" name="Picture 2" descr="http://go.byecity.com/fs/old_trip/Information/9331153462.jpg"/>
            <p:cNvPicPr>
              <a:picLocks noChangeAspect="1" noChangeArrowheads="1"/>
            </p:cNvPicPr>
            <p:nvPr/>
          </p:nvPicPr>
          <p:blipFill>
            <a:blip r:embed="rId3"/>
            <a:srcRect/>
            <a:stretch>
              <a:fillRect/>
            </a:stretch>
          </p:blipFill>
          <p:spPr bwMode="auto">
            <a:xfrm>
              <a:off x="5359935" y="1571611"/>
              <a:ext cx="3429024" cy="22888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加里宁格勒"/>
            <p:cNvPicPr>
              <a:picLocks noChangeAspect="1" noChangeArrowheads="1"/>
            </p:cNvPicPr>
            <p:nvPr/>
          </p:nvPicPr>
          <p:blipFill>
            <a:blip r:embed="rId4"/>
            <a:srcRect/>
            <a:stretch>
              <a:fillRect/>
            </a:stretch>
          </p:blipFill>
          <p:spPr bwMode="auto">
            <a:xfrm>
              <a:off x="8288893" y="1000108"/>
              <a:ext cx="855107" cy="571504"/>
            </a:xfrm>
            <a:prstGeom prst="ellipse">
              <a:avLst/>
            </a:prstGeom>
            <a:ln w="57150" cap="rnd">
              <a:solidFill>
                <a:srgbClr val="C8C6BD"/>
              </a:solidFill>
              <a:prstDash val="solid"/>
            </a:ln>
            <a:effectLst>
              <a:outerShdw blurRad="762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pic>
        <p:nvPicPr>
          <p:cNvPr id="1036" name="Picture 12" descr="http://imgsrc.baidu.com/baike/abpic/item/fab3ac11b6219b3cca80c4d1.jpg"/>
          <p:cNvPicPr>
            <a:picLocks noChangeAspect="1" noChangeArrowheads="1"/>
          </p:cNvPicPr>
          <p:nvPr/>
        </p:nvPicPr>
        <p:blipFill>
          <a:blip r:embed="rId5"/>
          <a:srcRect/>
          <a:stretch>
            <a:fillRect/>
          </a:stretch>
        </p:blipFill>
        <p:spPr bwMode="auto">
          <a:xfrm>
            <a:off x="5288497" y="1285859"/>
            <a:ext cx="981075" cy="1333501"/>
          </a:xfrm>
          <a:prstGeom prst="rect">
            <a:avLst/>
          </a:prstGeom>
          <a:solidFill>
            <a:srgbClr val="FFFFFF">
              <a:shade val="85000"/>
            </a:srgbClr>
          </a:solidFill>
          <a:ln w="5715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2" name="组合 11"/>
          <p:cNvGrpSpPr>
            <a:grpSpLocks/>
          </p:cNvGrpSpPr>
          <p:nvPr/>
        </p:nvGrpSpPr>
        <p:grpSpPr bwMode="auto">
          <a:xfrm>
            <a:off x="214313" y="1357313"/>
            <a:ext cx="4857750" cy="2870200"/>
            <a:chOff x="214282" y="1357298"/>
            <a:chExt cx="4857784" cy="2869662"/>
          </a:xfrm>
        </p:grpSpPr>
        <p:pic>
          <p:nvPicPr>
            <p:cNvPr id="1034" name="Picture 10" descr="http://imgsrc.baidu.com/forum/pic/item/7d7b27f5367ee234bc310980.jpg"/>
            <p:cNvPicPr>
              <a:picLocks noChangeAspect="1" noChangeArrowheads="1"/>
            </p:cNvPicPr>
            <p:nvPr/>
          </p:nvPicPr>
          <p:blipFill>
            <a:blip r:embed="rId6"/>
            <a:srcRect/>
            <a:stretch>
              <a:fillRect/>
            </a:stretch>
          </p:blipFill>
          <p:spPr bwMode="auto">
            <a:xfrm>
              <a:off x="214282" y="1357298"/>
              <a:ext cx="2022172" cy="2357454"/>
            </a:xfrm>
            <a:prstGeom prst="rect">
              <a:avLst/>
            </a:prstGeom>
            <a:solidFill>
              <a:srgbClr val="FFFFFF">
                <a:shade val="85000"/>
              </a:srgbClr>
            </a:solidFill>
            <a:ln w="190500" cap="rnd">
              <a:solidFill>
                <a:srgbClr val="FFC000"/>
              </a:solidFill>
            </a:ln>
            <a:effectLst>
              <a:glow rad="101600">
                <a:schemeClr val="accent6">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370" name="TextBox 7"/>
            <p:cNvSpPr txBox="1">
              <a:spLocks noChangeArrowheads="1"/>
            </p:cNvSpPr>
            <p:nvPr/>
          </p:nvSpPr>
          <p:spPr bwMode="auto">
            <a:xfrm>
              <a:off x="2357422" y="1406428"/>
              <a:ext cx="2714644" cy="2308324"/>
            </a:xfrm>
            <a:prstGeom prst="rect">
              <a:avLst/>
            </a:prstGeom>
            <a:noFill/>
            <a:ln w="9525">
              <a:noFill/>
              <a:miter lim="800000"/>
              <a:headEnd/>
              <a:tailEnd/>
            </a:ln>
          </p:spPr>
          <p:txBody>
            <a:bodyPr>
              <a:spAutoFit/>
            </a:bodyPr>
            <a:lstStyle/>
            <a:p>
              <a:pPr>
                <a:buFontTx/>
                <a:buBlip>
                  <a:blip r:embed="rId7"/>
                </a:buBlip>
              </a:pPr>
              <a:r>
                <a:rPr lang="zh-CN" altLang="en-US" sz="1600">
                  <a:latin typeface="Calibri" pitchFamily="34" charset="0"/>
                </a:rPr>
                <a:t> 世界上最多产的数学家</a:t>
              </a:r>
              <a:endParaRPr lang="en-US" altLang="zh-CN" sz="1600">
                <a:latin typeface="Calibri" pitchFamily="34" charset="0"/>
              </a:endParaRPr>
            </a:p>
            <a:p>
              <a:pPr>
                <a:buFontTx/>
                <a:buBlip>
                  <a:blip r:embed="rId7"/>
                </a:buBlip>
              </a:pPr>
              <a:r>
                <a:rPr lang="zh-CN" altLang="en-US" sz="1600">
                  <a:latin typeface="Calibri" pitchFamily="34" charset="0"/>
                </a:rPr>
                <a:t> </a:t>
              </a:r>
              <a:r>
                <a:rPr lang="en-US" altLang="zh-CN" sz="1600">
                  <a:latin typeface="Calibri" pitchFamily="34" charset="0"/>
                </a:rPr>
                <a:t>“</a:t>
              </a:r>
              <a:r>
                <a:rPr lang="zh-CN" altLang="en-US" sz="1600">
                  <a:latin typeface="Calibri" pitchFamily="34" charset="0"/>
                </a:rPr>
                <a:t>分析的化身</a:t>
              </a:r>
              <a:r>
                <a:rPr lang="en-US" altLang="zh-CN" sz="1600">
                  <a:latin typeface="Calibri" pitchFamily="34" charset="0"/>
                </a:rPr>
                <a:t>”</a:t>
              </a:r>
            </a:p>
            <a:p>
              <a:pPr>
                <a:buFontTx/>
                <a:buBlip>
                  <a:blip r:embed="rId7"/>
                </a:buBlip>
              </a:pPr>
              <a:r>
                <a:rPr lang="zh-CN" altLang="en-US" sz="1600">
                  <a:latin typeface="Calibri" pitchFamily="34" charset="0"/>
                </a:rPr>
                <a:t> 除雅各比外无人企及的算法大师</a:t>
              </a:r>
              <a:endParaRPr lang="en-US" altLang="zh-CN" sz="1600">
                <a:latin typeface="Calibri" pitchFamily="34" charset="0"/>
              </a:endParaRPr>
            </a:p>
            <a:p>
              <a:pPr>
                <a:buFontTx/>
                <a:buBlip>
                  <a:blip r:embed="rId7"/>
                </a:buBlip>
              </a:pPr>
              <a:r>
                <a:rPr lang="zh-CN" altLang="en-US" sz="1600">
                  <a:latin typeface="Calibri" pitchFamily="34" charset="0"/>
                </a:rPr>
                <a:t> 可在任何条件下工作</a:t>
              </a:r>
              <a:r>
                <a:rPr lang="en-US" altLang="zh-CN" sz="1600">
                  <a:latin typeface="Calibri" pitchFamily="34" charset="0"/>
                </a:rPr>
                <a:t>,</a:t>
              </a:r>
              <a:r>
                <a:rPr lang="zh-CN" altLang="en-US" sz="1600">
                  <a:latin typeface="Calibri" pitchFamily="34" charset="0"/>
                </a:rPr>
                <a:t>终因为过分劳累双目失明</a:t>
              </a:r>
              <a:endParaRPr lang="en-US" altLang="zh-CN" sz="1600">
                <a:latin typeface="Calibri" pitchFamily="34" charset="0"/>
              </a:endParaRPr>
            </a:p>
            <a:p>
              <a:pPr>
                <a:buFontTx/>
                <a:buBlip>
                  <a:blip r:embed="rId7"/>
                </a:buBlip>
              </a:pPr>
              <a:r>
                <a:rPr lang="zh-CN" altLang="en-US" sz="1600">
                  <a:latin typeface="Calibri" pitchFamily="34" charset="0"/>
                </a:rPr>
                <a:t> 因应用数学而备受各国政府追捧</a:t>
              </a:r>
              <a:endParaRPr lang="en-US" altLang="zh-CN" sz="1600">
                <a:latin typeface="Calibri" pitchFamily="34" charset="0"/>
              </a:endParaRPr>
            </a:p>
            <a:p>
              <a:pPr>
                <a:buFontTx/>
                <a:buBlip>
                  <a:blip r:embed="rId7"/>
                </a:buBlip>
              </a:pPr>
              <a:r>
                <a:rPr lang="zh-CN" altLang="en-US" sz="1600">
                  <a:latin typeface="Calibri" pitchFamily="34" charset="0"/>
                </a:rPr>
                <a:t> 临死一刻仍保持科研风格</a:t>
              </a:r>
              <a:endParaRPr lang="en-US" altLang="zh-CN" sz="1600">
                <a:latin typeface="Calibri" pitchFamily="34" charset="0"/>
              </a:endParaRPr>
            </a:p>
          </p:txBody>
        </p:sp>
        <p:sp>
          <p:nvSpPr>
            <p:cNvPr id="15371" name="TextBox 10"/>
            <p:cNvSpPr txBox="1">
              <a:spLocks noChangeArrowheads="1"/>
            </p:cNvSpPr>
            <p:nvPr/>
          </p:nvSpPr>
          <p:spPr bwMode="auto">
            <a:xfrm>
              <a:off x="642910" y="3857628"/>
              <a:ext cx="1191352" cy="369332"/>
            </a:xfrm>
            <a:prstGeom prst="rect">
              <a:avLst/>
            </a:prstGeom>
            <a:noFill/>
            <a:ln w="9525">
              <a:noFill/>
              <a:miter lim="800000"/>
              <a:headEnd/>
              <a:tailEnd/>
            </a:ln>
          </p:spPr>
          <p:txBody>
            <a:bodyPr wrap="none">
              <a:spAutoFit/>
            </a:bodyPr>
            <a:lstStyle/>
            <a:p>
              <a:r>
                <a:rPr lang="en-US" altLang="zh-CN">
                  <a:latin typeface="Calibri" pitchFamily="34" charset="0"/>
                </a:rPr>
                <a:t>1707-1783</a:t>
              </a:r>
              <a:endParaRPr lang="zh-CN" altLang="en-US">
                <a:latin typeface="Calibri" pitchFamily="34" charset="0"/>
              </a:endParaRPr>
            </a:p>
          </p:txBody>
        </p:sp>
      </p:grpSp>
      <p:pic>
        <p:nvPicPr>
          <p:cNvPr id="14" name="Picture 2"/>
          <p:cNvPicPr>
            <a:picLocks noChangeAspect="1" noChangeArrowheads="1"/>
          </p:cNvPicPr>
          <p:nvPr/>
        </p:nvPicPr>
        <p:blipFill>
          <a:blip r:embed="rId8" cstate="print"/>
          <a:srcRect/>
          <a:stretch>
            <a:fillRect/>
          </a:stretch>
        </p:blipFill>
        <p:spPr bwMode="auto">
          <a:xfrm>
            <a:off x="6500826" y="4286256"/>
            <a:ext cx="1857388" cy="1723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矩形 14"/>
          <p:cNvSpPr>
            <a:spLocks noChangeArrowheads="1"/>
          </p:cNvSpPr>
          <p:nvPr/>
        </p:nvSpPr>
        <p:spPr bwMode="auto">
          <a:xfrm>
            <a:off x="285750" y="4286250"/>
            <a:ext cx="6000750" cy="1570038"/>
          </a:xfrm>
          <a:prstGeom prst="rect">
            <a:avLst/>
          </a:prstGeom>
          <a:noFill/>
          <a:ln w="9525">
            <a:noFill/>
            <a:miter lim="800000"/>
            <a:headEnd/>
            <a:tailEnd/>
          </a:ln>
        </p:spPr>
        <p:txBody>
          <a:bodyPr>
            <a:spAutoFit/>
          </a:bodyPr>
          <a:lstStyle/>
          <a:p>
            <a:r>
              <a:rPr lang="zh-CN" altLang="en-US" sz="1600">
                <a:latin typeface="Calibri" pitchFamily="34" charset="0"/>
              </a:rPr>
              <a:t>是否存在一条路线，可不重复地走遍七座桥。这就是哥尼斯堡</a:t>
            </a:r>
            <a:r>
              <a:rPr lang="zh-CN" altLang="en-US" sz="1600" b="1">
                <a:latin typeface="Calibri" pitchFamily="34" charset="0"/>
              </a:rPr>
              <a:t>七桥问题</a:t>
            </a:r>
            <a:r>
              <a:rPr lang="en-US" altLang="zh-CN" sz="1600" b="1">
                <a:latin typeface="Calibri" pitchFamily="34" charset="0"/>
              </a:rPr>
              <a:t>.</a:t>
            </a:r>
            <a:r>
              <a:rPr lang="zh-CN" altLang="en-US" sz="1600">
                <a:latin typeface="Calibri" pitchFamily="34" charset="0"/>
              </a:rPr>
              <a:t> </a:t>
            </a:r>
            <a:r>
              <a:rPr lang="en-US" altLang="zh-CN" sz="1600">
                <a:latin typeface="Calibri" pitchFamily="34" charset="0"/>
              </a:rPr>
              <a:t>1735</a:t>
            </a:r>
            <a:r>
              <a:rPr lang="zh-CN" altLang="en-US" sz="1600">
                <a:latin typeface="Calibri" pitchFamily="34" charset="0"/>
              </a:rPr>
              <a:t>年，有几名大学生写信给欧拉。欧拉在亲自观察了哥尼斯堡七桥后，认真思考走法，但始终没能成功，于是他怀疑七桥问题是不是原本就无解。 </a:t>
            </a:r>
            <a:r>
              <a:rPr lang="en-US" altLang="zh-CN" sz="1600">
                <a:latin typeface="Calibri" pitchFamily="34" charset="0"/>
              </a:rPr>
              <a:t>1736</a:t>
            </a:r>
            <a:r>
              <a:rPr lang="zh-CN" altLang="en-US" sz="1600">
                <a:latin typeface="Calibri" pitchFamily="34" charset="0"/>
              </a:rPr>
              <a:t>年，在经过一年的研究之后，</a:t>
            </a:r>
            <a:r>
              <a:rPr lang="en-US" altLang="zh-CN" sz="1600">
                <a:latin typeface="Calibri" pitchFamily="34" charset="0"/>
              </a:rPr>
              <a:t>29</a:t>
            </a:r>
            <a:r>
              <a:rPr lang="zh-CN" altLang="en-US" sz="1600">
                <a:latin typeface="Calibri" pitchFamily="34" charset="0"/>
              </a:rPr>
              <a:t>岁的欧拉提交了</a:t>
            </a:r>
            <a:r>
              <a:rPr lang="en-US" altLang="zh-CN" sz="1600">
                <a:latin typeface="Calibri" pitchFamily="34" charset="0"/>
              </a:rPr>
              <a:t>《</a:t>
            </a:r>
            <a:r>
              <a:rPr lang="zh-CN" altLang="en-US" sz="1600">
                <a:latin typeface="Calibri" pitchFamily="34" charset="0"/>
              </a:rPr>
              <a:t>哥尼斯堡七桥</a:t>
            </a:r>
            <a:r>
              <a:rPr lang="en-US" altLang="zh-CN" sz="1600">
                <a:latin typeface="Calibri" pitchFamily="34" charset="0"/>
              </a:rPr>
              <a:t>》</a:t>
            </a:r>
            <a:r>
              <a:rPr lang="zh-CN" altLang="en-US" sz="1600">
                <a:latin typeface="Calibri" pitchFamily="34" charset="0"/>
              </a:rPr>
              <a:t>的论文，圆满解决了这一问题，同时开创了数学新一分支</a:t>
            </a:r>
            <a:r>
              <a:rPr lang="en-US" altLang="zh-CN" sz="1600">
                <a:latin typeface="Calibri" pitchFamily="34" charset="0"/>
              </a:rPr>
              <a:t>——</a:t>
            </a:r>
            <a:r>
              <a:rPr lang="zh-CN" altLang="en-US" sz="1600">
                <a:latin typeface="Calibri" pitchFamily="34" charset="0"/>
              </a:rPr>
              <a:t>图论。</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ppt_x</p:attrName>
                                        </p:attrNameLst>
                                      </p:cBhvr>
                                      <p:tavLst>
                                        <p:tav tm="0">
                                          <p:val>
                                            <p:strVal val="#ppt_x-.2"/>
                                          </p:val>
                                        </p:tav>
                                        <p:tav tm="100000">
                                          <p:val>
                                            <p:strVal val="#ppt_x"/>
                                          </p:val>
                                        </p:tav>
                                      </p:tavLst>
                                    </p:anim>
                                    <p:anim calcmode="lin" valueType="num">
                                      <p:cBhvr>
                                        <p:cTn id="1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style.rotation</p:attrName>
                                        </p:attrNameLst>
                                      </p:cBhvr>
                                      <p:tavLst>
                                        <p:tav tm="0">
                                          <p:val>
                                            <p:fltVal val="720"/>
                                          </p:val>
                                        </p:tav>
                                        <p:tav tm="100000">
                                          <p:val>
                                            <p:fltVal val="0"/>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6"/>
                                        </p:tgtEl>
                                        <p:attrNameLst>
                                          <p:attrName>style.visibility</p:attrName>
                                        </p:attrNameLst>
                                      </p:cBhvr>
                                      <p:to>
                                        <p:strVal val="visible"/>
                                      </p:to>
                                    </p:set>
                                    <p:animEffect transition="in" filter="fade">
                                      <p:cBhvr>
                                        <p:cTn id="3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图的同构</a:t>
            </a:r>
          </a:p>
        </p:txBody>
      </p:sp>
      <p:grpSp>
        <p:nvGrpSpPr>
          <p:cNvPr id="16" name="组合 15"/>
          <p:cNvGrpSpPr>
            <a:grpSpLocks/>
          </p:cNvGrpSpPr>
          <p:nvPr/>
        </p:nvGrpSpPr>
        <p:grpSpPr bwMode="auto">
          <a:xfrm>
            <a:off x="428625" y="1300163"/>
            <a:ext cx="8448675" cy="1700212"/>
            <a:chOff x="428596" y="1300162"/>
            <a:chExt cx="8448676" cy="1700210"/>
          </a:xfrm>
        </p:grpSpPr>
        <p:sp>
          <p:nvSpPr>
            <p:cNvPr id="3" name="Rectangle 5" descr="新闻纸"/>
            <p:cNvSpPr>
              <a:spLocks noChangeArrowheads="1"/>
            </p:cNvSpPr>
            <p:nvPr/>
          </p:nvSpPr>
          <p:spPr bwMode="auto">
            <a:xfrm>
              <a:off x="428596" y="1300162"/>
              <a:ext cx="8448676" cy="170021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38934" name="Rectangle 3"/>
            <p:cNvSpPr txBox="1">
              <a:spLocks noChangeArrowheads="1"/>
            </p:cNvSpPr>
            <p:nvPr/>
          </p:nvSpPr>
          <p:spPr bwMode="auto">
            <a:xfrm>
              <a:off x="571472" y="1357298"/>
              <a:ext cx="1071541"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14.5</a:t>
              </a:r>
              <a:endParaRPr lang="zh-CN" altLang="en-US" sz="3200" b="1">
                <a:latin typeface="Calibri" pitchFamily="34" charset="0"/>
              </a:endParaRPr>
            </a:p>
          </p:txBody>
        </p:sp>
        <p:sp>
          <p:nvSpPr>
            <p:cNvPr id="5" name="矩形 4"/>
            <p:cNvSpPr/>
            <p:nvPr/>
          </p:nvSpPr>
          <p:spPr>
            <a:xfrm>
              <a:off x="1714471" y="1379537"/>
              <a:ext cx="6929439" cy="1477960"/>
            </a:xfrm>
            <a:prstGeom prst="rect">
              <a:avLst/>
            </a:prstGeom>
          </p:spPr>
          <p:txBody>
            <a:bodyPr>
              <a:spAutoFit/>
            </a:bodyPr>
            <a:lstStyle/>
            <a:p>
              <a:pPr fontAlgn="auto">
                <a:spcBef>
                  <a:spcPts val="0"/>
                </a:spcBef>
                <a:spcAft>
                  <a:spcPts val="0"/>
                </a:spcAft>
                <a:defRPr/>
              </a:pPr>
              <a:r>
                <a:rPr lang="zh-CN" altLang="en-US">
                  <a:latin typeface="+mj-lt"/>
                  <a:ea typeface="仿宋_GB2312" pitchFamily="49" charset="-122"/>
                  <a:cs typeface="+mn-cs"/>
                </a:rPr>
                <a:t>设</a:t>
              </a:r>
              <a:r>
                <a:rPr lang="en-US" altLang="zh-CN">
                  <a:latin typeface="Arial Unicode MS" pitchFamily="34" charset="-122"/>
                  <a:ea typeface="Arial Unicode MS" pitchFamily="34" charset="-122"/>
                  <a:cs typeface="Arial Unicode MS" pitchFamily="34" charset="-122"/>
                </a:rPr>
                <a:t>G</a:t>
              </a:r>
              <a:r>
                <a:rPr lang="en-US" altLang="zh-CN" baseline="-25000">
                  <a:latin typeface="Arial Unicode MS" pitchFamily="34" charset="-122"/>
                  <a:ea typeface="Arial Unicode MS" pitchFamily="34" charset="-122"/>
                  <a:cs typeface="Arial Unicode MS" pitchFamily="34" charset="-122"/>
                </a:rPr>
                <a:t>1</a:t>
              </a:r>
              <a:r>
                <a:rPr lang="en-US" altLang="zh-CN">
                  <a:latin typeface="Arial Unicode MS" pitchFamily="34" charset="-122"/>
                  <a:ea typeface="Arial Unicode MS" pitchFamily="34" charset="-122"/>
                  <a:cs typeface="Arial Unicode MS" pitchFamily="34" charset="-122"/>
                </a:rPr>
                <a:t>=&lt;V</a:t>
              </a:r>
              <a:r>
                <a:rPr lang="en-US" altLang="zh-CN" baseline="-25000">
                  <a:latin typeface="Arial Unicode MS" pitchFamily="34" charset="-122"/>
                  <a:ea typeface="Arial Unicode MS" pitchFamily="34" charset="-122"/>
                  <a:cs typeface="Arial Unicode MS" pitchFamily="34" charset="-122"/>
                </a:rPr>
                <a:t>1</a:t>
              </a:r>
              <a:r>
                <a:rPr lang="en-US" altLang="zh-CN">
                  <a:latin typeface="Arial Unicode MS" pitchFamily="34" charset="-122"/>
                  <a:ea typeface="Arial Unicode MS" pitchFamily="34" charset="-122"/>
                  <a:cs typeface="Arial Unicode MS" pitchFamily="34" charset="-122"/>
                </a:rPr>
                <a:t> , E</a:t>
              </a:r>
              <a:r>
                <a:rPr lang="en-US" altLang="zh-CN" baseline="-25000">
                  <a:latin typeface="Arial Unicode MS" pitchFamily="34" charset="-122"/>
                  <a:ea typeface="Arial Unicode MS" pitchFamily="34" charset="-122"/>
                  <a:cs typeface="Arial Unicode MS" pitchFamily="34" charset="-122"/>
                </a:rPr>
                <a:t>1</a:t>
              </a:r>
              <a:r>
                <a:rPr lang="en-US" altLang="zh-CN">
                  <a:latin typeface="Arial Unicode MS" pitchFamily="34" charset="-122"/>
                  <a:ea typeface="Arial Unicode MS" pitchFamily="34" charset="-122"/>
                  <a:cs typeface="Arial Unicode MS" pitchFamily="34" charset="-122"/>
                </a:rPr>
                <a:t>&gt;</a:t>
              </a:r>
              <a:r>
                <a:rPr lang="zh-CN" altLang="en-US">
                  <a:latin typeface="+mj-lt"/>
                  <a:ea typeface="仿宋_GB2312" pitchFamily="49" charset="-122"/>
                  <a:cs typeface="+mn-cs"/>
                </a:rPr>
                <a:t>和</a:t>
              </a:r>
              <a:r>
                <a:rPr lang="zh-CN" altLang="en-US">
                  <a:latin typeface="Arial Unicode MS" pitchFamily="34" charset="-122"/>
                  <a:ea typeface="Arial Unicode MS" pitchFamily="34" charset="-122"/>
                  <a:cs typeface="Arial Unicode MS" pitchFamily="34" charset="-122"/>
                </a:rPr>
                <a:t>Ｇ</a:t>
              </a:r>
              <a:r>
                <a:rPr lang="en-US" altLang="zh-CN" baseline="-25000">
                  <a:latin typeface="Arial Unicode MS" pitchFamily="34" charset="-122"/>
                  <a:ea typeface="Arial Unicode MS" pitchFamily="34" charset="-122"/>
                  <a:cs typeface="Arial Unicode MS" pitchFamily="34" charset="-122"/>
                </a:rPr>
                <a:t>2</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&lt;V</a:t>
              </a:r>
              <a:r>
                <a:rPr lang="en-US" altLang="zh-CN" baseline="-25000">
                  <a:latin typeface="Arial Unicode MS" pitchFamily="34" charset="-122"/>
                  <a:ea typeface="Arial Unicode MS" pitchFamily="34" charset="-122"/>
                  <a:cs typeface="Arial Unicode MS" pitchFamily="34" charset="-122"/>
                </a:rPr>
                <a:t>2</a:t>
              </a:r>
              <a:r>
                <a:rPr lang="en-US" altLang="zh-CN">
                  <a:latin typeface="Arial Unicode MS" pitchFamily="34" charset="-122"/>
                  <a:ea typeface="Arial Unicode MS" pitchFamily="34" charset="-122"/>
                  <a:cs typeface="Arial Unicode MS" pitchFamily="34" charset="-122"/>
                </a:rPr>
                <a:t> , E</a:t>
              </a:r>
              <a:r>
                <a:rPr lang="en-US" altLang="zh-CN" baseline="-25000">
                  <a:latin typeface="Arial Unicode MS" pitchFamily="34" charset="-122"/>
                  <a:ea typeface="Arial Unicode MS" pitchFamily="34" charset="-122"/>
                  <a:cs typeface="Arial Unicode MS" pitchFamily="34" charset="-122"/>
                </a:rPr>
                <a:t>2</a:t>
              </a:r>
              <a:r>
                <a:rPr lang="en-US" altLang="zh-CN">
                  <a:latin typeface="Arial Unicode MS" pitchFamily="34" charset="-122"/>
                  <a:ea typeface="Arial Unicode MS" pitchFamily="34" charset="-122"/>
                  <a:cs typeface="Arial Unicode MS" pitchFamily="34" charset="-122"/>
                </a:rPr>
                <a:t>&gt;</a:t>
              </a:r>
              <a:r>
                <a:rPr lang="zh-CN" altLang="en-US">
                  <a:latin typeface="+mj-lt"/>
                  <a:ea typeface="仿宋_GB2312" pitchFamily="49" charset="-122"/>
                  <a:cs typeface="+mn-cs"/>
                </a:rPr>
                <a:t>是两个无向图（</a:t>
              </a:r>
              <a:r>
                <a:rPr lang="zh-CN" altLang="en-US" b="1">
                  <a:solidFill>
                    <a:srgbClr val="0070C0"/>
                  </a:solidFill>
                  <a:latin typeface="+mj-lt"/>
                  <a:ea typeface="仿宋_GB2312" pitchFamily="49" charset="-122"/>
                  <a:cs typeface="+mn-cs"/>
                </a:rPr>
                <a:t>两个有向图</a:t>
              </a:r>
              <a:r>
                <a:rPr lang="zh-CN" altLang="en-US">
                  <a:latin typeface="+mj-lt"/>
                  <a:ea typeface="仿宋_GB2312" pitchFamily="49" charset="-122"/>
                  <a:cs typeface="+mn-cs"/>
                </a:rPr>
                <a:t>），若存在双射函数</a:t>
              </a:r>
              <a:r>
                <a:rPr lang="en-US" altLang="zh-CN">
                  <a:latin typeface="Arial Unicode MS" pitchFamily="34" charset="-122"/>
                  <a:ea typeface="Arial Unicode MS" pitchFamily="34" charset="-122"/>
                  <a:cs typeface="Arial Unicode MS" pitchFamily="34" charset="-122"/>
                </a:rPr>
                <a:t>f</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 V</a:t>
              </a:r>
              <a:r>
                <a:rPr lang="en-US" altLang="zh-CN" baseline="-25000">
                  <a:latin typeface="Arial Unicode MS" pitchFamily="34" charset="-122"/>
                  <a:ea typeface="Arial Unicode MS" pitchFamily="34" charset="-122"/>
                  <a:cs typeface="Arial Unicode MS" pitchFamily="34" charset="-122"/>
                </a:rPr>
                <a:t>1 </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 V</a:t>
              </a:r>
              <a:r>
                <a:rPr lang="en-US" altLang="zh-CN" baseline="-25000">
                  <a:latin typeface="Arial Unicode MS" pitchFamily="34" charset="-122"/>
                  <a:ea typeface="Arial Unicode MS" pitchFamily="34" charset="-122"/>
                  <a:cs typeface="Arial Unicode MS" pitchFamily="34" charset="-122"/>
                </a:rPr>
                <a:t>2 </a:t>
              </a:r>
              <a:r>
                <a:rPr lang="zh-CN" altLang="en-US">
                  <a:latin typeface="+mj-lt"/>
                  <a:ea typeface="仿宋_GB2312" pitchFamily="49" charset="-122"/>
                  <a:cs typeface="+mn-cs"/>
                </a:rPr>
                <a:t>，使得对</a:t>
              </a:r>
              <a:r>
                <a:rPr kumimoji="1" lang="zh-CN" altLang="en-US">
                  <a:latin typeface="Arial Unicode MS" pitchFamily="34" charset="-122"/>
                  <a:ea typeface="Arial Unicode MS" pitchFamily="34" charset="-122"/>
                  <a:cs typeface="Arial Unicode MS" pitchFamily="34" charset="-122"/>
                  <a:sym typeface="Symbol" pitchFamily="18" charset="2"/>
                </a:rPr>
                <a:t> </a:t>
              </a:r>
              <a:r>
                <a:rPr kumimoji="1" lang="en-US" altLang="zh-CN">
                  <a:latin typeface="Arial Unicode MS" pitchFamily="34" charset="-122"/>
                  <a:ea typeface="Arial Unicode MS" pitchFamily="34" charset="-122"/>
                  <a:cs typeface="Arial Unicode MS" pitchFamily="34" charset="-122"/>
                  <a:sym typeface="Symbol" pitchFamily="18" charset="2"/>
                </a:rPr>
                <a:t>v</a:t>
              </a:r>
              <a:r>
                <a:rPr lang="en-US" altLang="zh-CN" baseline="-25000">
                  <a:latin typeface="Arial Unicode MS" pitchFamily="34" charset="-122"/>
                  <a:ea typeface="Arial Unicode MS" pitchFamily="34" charset="-122"/>
                  <a:cs typeface="Arial Unicode MS" pitchFamily="34" charset="-122"/>
                  <a:sym typeface="Symbol" pitchFamily="18" charset="2"/>
                </a:rPr>
                <a:t>i </a:t>
              </a:r>
              <a:r>
                <a:rPr kumimoji="1" lang="en-US" altLang="zh-CN">
                  <a:latin typeface="Arial Unicode MS" pitchFamily="34" charset="-122"/>
                  <a:ea typeface="Arial Unicode MS" pitchFamily="34" charset="-122"/>
                  <a:cs typeface="Arial Unicode MS" pitchFamily="34" charset="-122"/>
                  <a:sym typeface="Symbol" pitchFamily="18" charset="2"/>
                </a:rPr>
                <a:t>, v</a:t>
              </a:r>
              <a:r>
                <a:rPr lang="en-US" altLang="zh-CN" baseline="-25000">
                  <a:latin typeface="Arial Unicode MS" pitchFamily="34" charset="-122"/>
                  <a:ea typeface="Arial Unicode MS" pitchFamily="34" charset="-122"/>
                  <a:cs typeface="Arial Unicode MS" pitchFamily="34" charset="-122"/>
                  <a:sym typeface="Symbol" pitchFamily="18" charset="2"/>
                </a:rPr>
                <a:t>j</a:t>
              </a:r>
              <a:r>
                <a:rPr lang="en-US" altLang="zh-CN">
                  <a:latin typeface="Arial Unicode MS" pitchFamily="34" charset="-122"/>
                  <a:ea typeface="Arial Unicode MS" pitchFamily="34" charset="-122"/>
                  <a:cs typeface="Arial Unicode MS" pitchFamily="34" charset="-122"/>
                </a:rPr>
                <a:t>∈V</a:t>
              </a:r>
              <a:r>
                <a:rPr lang="en-US" altLang="zh-CN" baseline="-25000">
                  <a:latin typeface="Arial Unicode MS" pitchFamily="34" charset="-122"/>
                  <a:ea typeface="Arial Unicode MS" pitchFamily="34" charset="-122"/>
                  <a:cs typeface="Arial Unicode MS" pitchFamily="34" charset="-122"/>
                  <a:sym typeface="Symbol" pitchFamily="18" charset="2"/>
                </a:rPr>
                <a:t>1</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(v</a:t>
              </a:r>
              <a:r>
                <a:rPr lang="en-US" altLang="zh-CN" baseline="-25000">
                  <a:latin typeface="Arial Unicode MS" pitchFamily="34" charset="-122"/>
                  <a:ea typeface="Arial Unicode MS" pitchFamily="34" charset="-122"/>
                  <a:cs typeface="Arial Unicode MS" pitchFamily="34" charset="-122"/>
                  <a:sym typeface="Symbol" pitchFamily="18" charset="2"/>
                </a:rPr>
                <a:t>i </a:t>
              </a:r>
              <a:r>
                <a:rPr lang="en-US" altLang="zh-CN">
                  <a:latin typeface="Arial Unicode MS" pitchFamily="34" charset="-122"/>
                  <a:ea typeface="Arial Unicode MS" pitchFamily="34" charset="-122"/>
                  <a:cs typeface="Arial Unicode MS" pitchFamily="34" charset="-122"/>
                </a:rPr>
                <a:t>, </a:t>
              </a:r>
              <a:r>
                <a:rPr lang="en-US" altLang="zh-CN" err="1">
                  <a:latin typeface="Arial Unicode MS" pitchFamily="34" charset="-122"/>
                  <a:ea typeface="Arial Unicode MS" pitchFamily="34" charset="-122"/>
                  <a:cs typeface="Arial Unicode MS" pitchFamily="34" charset="-122"/>
                </a:rPr>
                <a:t>v</a:t>
              </a:r>
              <a:r>
                <a:rPr lang="en-US" altLang="zh-CN" baseline="-25000" err="1">
                  <a:latin typeface="Arial Unicode MS" pitchFamily="34" charset="-122"/>
                  <a:ea typeface="Arial Unicode MS" pitchFamily="34" charset="-122"/>
                  <a:cs typeface="Arial Unicode MS" pitchFamily="34" charset="-122"/>
                  <a:sym typeface="Symbol" pitchFamily="18" charset="2"/>
                </a:rPr>
                <a:t>j</a:t>
              </a:r>
              <a:r>
                <a:rPr lang="en-US" altLang="zh-CN">
                  <a:latin typeface="Arial Unicode MS" pitchFamily="34" charset="-122"/>
                  <a:ea typeface="Arial Unicode MS" pitchFamily="34" charset="-122"/>
                  <a:cs typeface="Arial Unicode MS" pitchFamily="34" charset="-122"/>
                </a:rPr>
                <a:t>)∈ E</a:t>
              </a:r>
              <a:r>
                <a:rPr lang="en-US" altLang="zh-CN" baseline="-25000">
                  <a:latin typeface="Arial Unicode MS" pitchFamily="34" charset="-122"/>
                  <a:ea typeface="Arial Unicode MS" pitchFamily="34" charset="-122"/>
                  <a:cs typeface="Arial Unicode MS" pitchFamily="34" charset="-122"/>
                  <a:sym typeface="Symbol" pitchFamily="18" charset="2"/>
                </a:rPr>
                <a:t>1</a:t>
              </a:r>
              <a:r>
                <a:rPr lang="zh-CN" altLang="en-US">
                  <a:latin typeface="+mj-lt"/>
                  <a:ea typeface="仿宋_GB2312" pitchFamily="49" charset="-122"/>
                  <a:cs typeface="+mn-cs"/>
                </a:rPr>
                <a:t>当且仅当</a:t>
              </a:r>
              <a:r>
                <a:rPr lang="en-US" altLang="zh-CN">
                  <a:latin typeface="Arial Unicode MS" pitchFamily="34" charset="-122"/>
                  <a:ea typeface="Arial Unicode MS" pitchFamily="34" charset="-122"/>
                  <a:cs typeface="Arial Unicode MS" pitchFamily="34" charset="-122"/>
                </a:rPr>
                <a:t>(f(v</a:t>
              </a:r>
              <a:r>
                <a:rPr lang="en-US" altLang="zh-CN" baseline="-25000">
                  <a:latin typeface="Arial Unicode MS" pitchFamily="34" charset="-122"/>
                  <a:ea typeface="Arial Unicode MS" pitchFamily="34" charset="-122"/>
                  <a:cs typeface="Arial Unicode MS" pitchFamily="34" charset="-122"/>
                  <a:sym typeface="Symbol" pitchFamily="18" charset="2"/>
                </a:rPr>
                <a:t>i</a:t>
              </a:r>
              <a:r>
                <a:rPr lang="en-US" altLang="zh-CN">
                  <a:latin typeface="Arial Unicode MS" pitchFamily="34" charset="-122"/>
                  <a:ea typeface="Arial Unicode MS" pitchFamily="34" charset="-122"/>
                  <a:cs typeface="Arial Unicode MS" pitchFamily="34" charset="-122"/>
                </a:rPr>
                <a:t>) , f(</a:t>
              </a:r>
              <a:r>
                <a:rPr lang="en-US" altLang="zh-CN" err="1">
                  <a:latin typeface="Arial Unicode MS" pitchFamily="34" charset="-122"/>
                  <a:ea typeface="Arial Unicode MS" pitchFamily="34" charset="-122"/>
                  <a:cs typeface="Arial Unicode MS" pitchFamily="34" charset="-122"/>
                </a:rPr>
                <a:t>v</a:t>
              </a:r>
              <a:r>
                <a:rPr lang="en-US" altLang="zh-CN" baseline="-25000" err="1">
                  <a:latin typeface="Arial Unicode MS" pitchFamily="34" charset="-122"/>
                  <a:ea typeface="Arial Unicode MS" pitchFamily="34" charset="-122"/>
                  <a:cs typeface="Arial Unicode MS" pitchFamily="34" charset="-122"/>
                  <a:sym typeface="Symbol" pitchFamily="18" charset="2"/>
                </a:rPr>
                <a:t>j</a:t>
              </a:r>
              <a:r>
                <a:rPr lang="en-US" altLang="zh-CN">
                  <a:latin typeface="Arial Unicode MS" pitchFamily="34" charset="-122"/>
                  <a:ea typeface="Arial Unicode MS" pitchFamily="34" charset="-122"/>
                  <a:cs typeface="Arial Unicode MS" pitchFamily="34" charset="-122"/>
                </a:rPr>
                <a:t>))∈ E</a:t>
              </a:r>
              <a:r>
                <a:rPr lang="en-US" altLang="zh-CN" baseline="-25000">
                  <a:latin typeface="Arial Unicode MS" pitchFamily="34" charset="-122"/>
                  <a:ea typeface="Arial Unicode MS" pitchFamily="34" charset="-122"/>
                  <a:cs typeface="Arial Unicode MS" pitchFamily="34" charset="-122"/>
                </a:rPr>
                <a:t>2 </a:t>
              </a:r>
              <a:r>
                <a:rPr lang="en-US" altLang="zh-CN">
                  <a:latin typeface="+mn-lt"/>
                  <a:ea typeface="仿宋_GB2312" pitchFamily="49" charset="-122"/>
                  <a:cs typeface="+mn-cs"/>
                </a:rPr>
                <a:t>(</a:t>
              </a:r>
              <a:r>
                <a:rPr lang="zh-CN" altLang="en-US" b="1">
                  <a:solidFill>
                    <a:srgbClr val="0070C0"/>
                  </a:solidFill>
                  <a:latin typeface="+mn-lt"/>
                  <a:ea typeface="仿宋_GB2312" pitchFamily="49" charset="-122"/>
                  <a:cs typeface="+mn-cs"/>
                </a:rPr>
                <a:t>有向图中</a:t>
              </a:r>
              <a:r>
                <a:rPr lang="en-US" altLang="zh-CN" b="1">
                  <a:solidFill>
                    <a:srgbClr val="0070C0"/>
                  </a:solidFill>
                  <a:latin typeface="Arial Unicode MS" pitchFamily="34" charset="-122"/>
                  <a:ea typeface="Arial Unicode MS" pitchFamily="34" charset="-122"/>
                  <a:cs typeface="Arial Unicode MS" pitchFamily="34" charset="-122"/>
                </a:rPr>
                <a:t>&lt;v</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i </a:t>
              </a:r>
              <a:r>
                <a:rPr lang="en-US" altLang="zh-CN" b="1">
                  <a:solidFill>
                    <a:srgbClr val="0070C0"/>
                  </a:solidFill>
                  <a:latin typeface="Arial Unicode MS" pitchFamily="34" charset="-122"/>
                  <a:ea typeface="Arial Unicode MS" pitchFamily="34" charset="-122"/>
                  <a:cs typeface="Arial Unicode MS" pitchFamily="34" charset="-122"/>
                </a:rPr>
                <a:t>, v</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j</a:t>
              </a:r>
              <a:r>
                <a:rPr lang="en-US" altLang="zh-CN" b="1">
                  <a:solidFill>
                    <a:srgbClr val="0070C0"/>
                  </a:solidFill>
                  <a:latin typeface="Arial Unicode MS" pitchFamily="34" charset="-122"/>
                  <a:ea typeface="Arial Unicode MS" pitchFamily="34" charset="-122"/>
                  <a:cs typeface="Arial Unicode MS" pitchFamily="34" charset="-122"/>
                </a:rPr>
                <a:t>&gt;∈ E</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1</a:t>
              </a:r>
              <a:r>
                <a:rPr lang="zh-CN" altLang="en-US" b="1">
                  <a:solidFill>
                    <a:srgbClr val="0070C0"/>
                  </a:solidFill>
                  <a:latin typeface="+mn-lt"/>
                  <a:ea typeface="仿宋_GB2312" pitchFamily="49" charset="-122"/>
                  <a:cs typeface="+mn-cs"/>
                </a:rPr>
                <a:t>当且仅当</a:t>
              </a:r>
              <a:r>
                <a:rPr lang="en-US" altLang="zh-CN" b="1">
                  <a:solidFill>
                    <a:srgbClr val="0070C0"/>
                  </a:solidFill>
                  <a:latin typeface="Arial Unicode MS" pitchFamily="34" charset="-122"/>
                  <a:ea typeface="Arial Unicode MS" pitchFamily="34" charset="-122"/>
                  <a:cs typeface="Arial Unicode MS" pitchFamily="34" charset="-122"/>
                </a:rPr>
                <a:t>&lt;f(v</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i</a:t>
              </a:r>
              <a:r>
                <a:rPr lang="en-US" altLang="zh-CN" b="1">
                  <a:solidFill>
                    <a:srgbClr val="0070C0"/>
                  </a:solidFill>
                  <a:latin typeface="Arial Unicode MS" pitchFamily="34" charset="-122"/>
                  <a:ea typeface="Arial Unicode MS" pitchFamily="34" charset="-122"/>
                  <a:cs typeface="Arial Unicode MS" pitchFamily="34" charset="-122"/>
                </a:rPr>
                <a:t>) , f(v</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j</a:t>
              </a:r>
              <a:r>
                <a:rPr lang="en-US" altLang="zh-CN" b="1">
                  <a:solidFill>
                    <a:srgbClr val="0070C0"/>
                  </a:solidFill>
                  <a:latin typeface="Arial Unicode MS" pitchFamily="34" charset="-122"/>
                  <a:ea typeface="Arial Unicode MS" pitchFamily="34" charset="-122"/>
                  <a:cs typeface="Arial Unicode MS" pitchFamily="34" charset="-122"/>
                </a:rPr>
                <a:t>)&gt;∈ E</a:t>
              </a:r>
              <a:r>
                <a:rPr lang="en-US" altLang="zh-CN" b="1" baseline="-25000">
                  <a:solidFill>
                    <a:srgbClr val="0070C0"/>
                  </a:solidFill>
                  <a:latin typeface="Arial Unicode MS" pitchFamily="34" charset="-122"/>
                  <a:ea typeface="Arial Unicode MS" pitchFamily="34" charset="-122"/>
                  <a:cs typeface="Arial Unicode MS" pitchFamily="34" charset="-122"/>
                </a:rPr>
                <a:t>2 </a:t>
              </a:r>
              <a:r>
                <a:rPr lang="en-US" altLang="zh-CN">
                  <a:latin typeface="+mn-lt"/>
                  <a:ea typeface="仿宋_GB2312" pitchFamily="49" charset="-122"/>
                  <a:cs typeface="+mn-cs"/>
                </a:rPr>
                <a:t>) </a:t>
              </a:r>
              <a:r>
                <a:rPr lang="zh-CN" altLang="en-US">
                  <a:latin typeface="+mj-lt"/>
                  <a:ea typeface="仿宋_GB2312" pitchFamily="49" charset="-122"/>
                  <a:cs typeface="+mn-cs"/>
                </a:rPr>
                <a:t>，并且</a:t>
              </a:r>
              <a:r>
                <a:rPr lang="en-US" altLang="zh-CN">
                  <a:latin typeface="Arial Unicode MS" pitchFamily="34" charset="-122"/>
                  <a:ea typeface="Arial Unicode MS" pitchFamily="34" charset="-122"/>
                  <a:cs typeface="Arial Unicode MS" pitchFamily="34" charset="-122"/>
                </a:rPr>
                <a:t>(v</a:t>
              </a:r>
              <a:r>
                <a:rPr lang="en-US" altLang="zh-CN" baseline="-25000">
                  <a:latin typeface="Arial Unicode MS" pitchFamily="34" charset="-122"/>
                  <a:ea typeface="Arial Unicode MS" pitchFamily="34" charset="-122"/>
                  <a:cs typeface="Arial Unicode MS" pitchFamily="34" charset="-122"/>
                  <a:sym typeface="Symbol" pitchFamily="18" charset="2"/>
                </a:rPr>
                <a:t>i </a:t>
              </a:r>
              <a:r>
                <a:rPr lang="en-US" altLang="zh-CN">
                  <a:latin typeface="Arial Unicode MS" pitchFamily="34" charset="-122"/>
                  <a:ea typeface="Arial Unicode MS" pitchFamily="34" charset="-122"/>
                  <a:cs typeface="Arial Unicode MS" pitchFamily="34" charset="-122"/>
                </a:rPr>
                <a:t>, v</a:t>
              </a:r>
              <a:r>
                <a:rPr lang="en-US" altLang="zh-CN" baseline="-25000">
                  <a:latin typeface="Arial Unicode MS" pitchFamily="34" charset="-122"/>
                  <a:ea typeface="Arial Unicode MS" pitchFamily="34" charset="-122"/>
                  <a:cs typeface="Arial Unicode MS" pitchFamily="34" charset="-122"/>
                  <a:sym typeface="Symbol" pitchFamily="18" charset="2"/>
                </a:rPr>
                <a:t>j</a:t>
              </a:r>
              <a:r>
                <a:rPr lang="en-US" altLang="zh-CN">
                  <a:latin typeface="Arial Unicode MS" pitchFamily="34" charset="-122"/>
                  <a:ea typeface="Arial Unicode MS" pitchFamily="34" charset="-122"/>
                  <a:cs typeface="Arial Unicode MS" pitchFamily="34" charset="-122"/>
                </a:rPr>
                <a:t>)</a:t>
              </a:r>
              <a:r>
                <a:rPr lang="zh-CN" altLang="en-US">
                  <a:latin typeface="+mj-lt"/>
                  <a:ea typeface="仿宋_GB2312" pitchFamily="49" charset="-122"/>
                  <a:cs typeface="+mn-cs"/>
                </a:rPr>
                <a:t>和</a:t>
              </a:r>
              <a:r>
                <a:rPr lang="en-US" altLang="zh-CN">
                  <a:latin typeface="Arial Unicode MS" pitchFamily="34" charset="-122"/>
                  <a:ea typeface="Arial Unicode MS" pitchFamily="34" charset="-122"/>
                  <a:cs typeface="Arial Unicode MS" pitchFamily="34" charset="-122"/>
                </a:rPr>
                <a:t>(f(v</a:t>
              </a:r>
              <a:r>
                <a:rPr lang="en-US" altLang="zh-CN" baseline="-25000">
                  <a:latin typeface="Arial Unicode MS" pitchFamily="34" charset="-122"/>
                  <a:ea typeface="Arial Unicode MS" pitchFamily="34" charset="-122"/>
                  <a:cs typeface="Arial Unicode MS" pitchFamily="34" charset="-122"/>
                  <a:sym typeface="Symbol" pitchFamily="18" charset="2"/>
                </a:rPr>
                <a:t>i</a:t>
              </a:r>
              <a:r>
                <a:rPr lang="en-US" altLang="zh-CN">
                  <a:latin typeface="Arial Unicode MS" pitchFamily="34" charset="-122"/>
                  <a:ea typeface="Arial Unicode MS" pitchFamily="34" charset="-122"/>
                  <a:cs typeface="Arial Unicode MS" pitchFamily="34" charset="-122"/>
                </a:rPr>
                <a:t>) , f(</a:t>
              </a:r>
              <a:r>
                <a:rPr lang="en-US" altLang="zh-CN" err="1">
                  <a:latin typeface="Arial Unicode MS" pitchFamily="34" charset="-122"/>
                  <a:ea typeface="Arial Unicode MS" pitchFamily="34" charset="-122"/>
                  <a:cs typeface="Arial Unicode MS" pitchFamily="34" charset="-122"/>
                </a:rPr>
                <a:t>v</a:t>
              </a:r>
              <a:r>
                <a:rPr lang="en-US" altLang="zh-CN" baseline="-25000" err="1">
                  <a:latin typeface="Arial Unicode MS" pitchFamily="34" charset="-122"/>
                  <a:ea typeface="Arial Unicode MS" pitchFamily="34" charset="-122"/>
                  <a:cs typeface="Arial Unicode MS" pitchFamily="34" charset="-122"/>
                  <a:sym typeface="Symbol" pitchFamily="18" charset="2"/>
                </a:rPr>
                <a:t>j</a:t>
              </a:r>
              <a:r>
                <a:rPr lang="en-US" altLang="zh-CN">
                  <a:latin typeface="Arial Unicode MS" pitchFamily="34" charset="-122"/>
                  <a:ea typeface="Arial Unicode MS" pitchFamily="34" charset="-122"/>
                  <a:cs typeface="Arial Unicode MS" pitchFamily="34" charset="-122"/>
                </a:rPr>
                <a:t>))(</a:t>
              </a:r>
              <a:r>
                <a:rPr lang="zh-CN" altLang="en-US" b="1">
                  <a:solidFill>
                    <a:srgbClr val="0070C0"/>
                  </a:solidFill>
                  <a:latin typeface="+mn-lt"/>
                  <a:ea typeface="仿宋_GB2312" pitchFamily="49" charset="-122"/>
                  <a:cs typeface="+mn-cs"/>
                </a:rPr>
                <a:t>有向图中</a:t>
              </a:r>
              <a:r>
                <a:rPr lang="en-US" altLang="zh-CN" b="1">
                  <a:solidFill>
                    <a:srgbClr val="0070C0"/>
                  </a:solidFill>
                  <a:latin typeface="Arial Unicode MS" pitchFamily="34" charset="-122"/>
                  <a:ea typeface="Arial Unicode MS" pitchFamily="34" charset="-122"/>
                  <a:cs typeface="Arial Unicode MS" pitchFamily="34" charset="-122"/>
                </a:rPr>
                <a:t>&lt;v</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i </a:t>
              </a:r>
              <a:r>
                <a:rPr lang="en-US" altLang="zh-CN" b="1">
                  <a:solidFill>
                    <a:srgbClr val="0070C0"/>
                  </a:solidFill>
                  <a:latin typeface="Arial Unicode MS" pitchFamily="34" charset="-122"/>
                  <a:ea typeface="Arial Unicode MS" pitchFamily="34" charset="-122"/>
                  <a:cs typeface="Arial Unicode MS" pitchFamily="34" charset="-122"/>
                </a:rPr>
                <a:t>, v</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j</a:t>
              </a:r>
              <a:r>
                <a:rPr lang="en-US" altLang="zh-CN" b="1">
                  <a:solidFill>
                    <a:srgbClr val="0070C0"/>
                  </a:solidFill>
                  <a:latin typeface="Arial Unicode MS" pitchFamily="34" charset="-122"/>
                  <a:ea typeface="Arial Unicode MS" pitchFamily="34" charset="-122"/>
                  <a:cs typeface="Arial Unicode MS" pitchFamily="34" charset="-122"/>
                </a:rPr>
                <a:t>&gt;</a:t>
              </a:r>
              <a:r>
                <a:rPr lang="zh-CN" altLang="en-US" b="1">
                  <a:solidFill>
                    <a:srgbClr val="0070C0"/>
                  </a:solidFill>
                  <a:latin typeface="+mn-lt"/>
                  <a:ea typeface="仿宋_GB2312" pitchFamily="49" charset="-122"/>
                  <a:cs typeface="+mn-cs"/>
                </a:rPr>
                <a:t>和</a:t>
              </a:r>
              <a:r>
                <a:rPr lang="en-US" altLang="zh-CN" b="1">
                  <a:solidFill>
                    <a:srgbClr val="0070C0"/>
                  </a:solidFill>
                  <a:latin typeface="Arial Unicode MS" pitchFamily="34" charset="-122"/>
                  <a:ea typeface="Arial Unicode MS" pitchFamily="34" charset="-122"/>
                  <a:cs typeface="Arial Unicode MS" pitchFamily="34" charset="-122"/>
                </a:rPr>
                <a:t>&lt;f(v</a:t>
              </a:r>
              <a:r>
                <a:rPr lang="en-US" altLang="zh-CN" b="1" baseline="-25000">
                  <a:solidFill>
                    <a:srgbClr val="0070C0"/>
                  </a:solidFill>
                  <a:latin typeface="Arial Unicode MS" pitchFamily="34" charset="-122"/>
                  <a:ea typeface="Arial Unicode MS" pitchFamily="34" charset="-122"/>
                  <a:cs typeface="Arial Unicode MS" pitchFamily="34" charset="-122"/>
                  <a:sym typeface="Symbol" pitchFamily="18" charset="2"/>
                </a:rPr>
                <a:t>i</a:t>
              </a:r>
              <a:r>
                <a:rPr lang="en-US" altLang="zh-CN" b="1">
                  <a:solidFill>
                    <a:srgbClr val="0070C0"/>
                  </a:solidFill>
                  <a:latin typeface="Arial Unicode MS" pitchFamily="34" charset="-122"/>
                  <a:ea typeface="Arial Unicode MS" pitchFamily="34" charset="-122"/>
                  <a:cs typeface="Arial Unicode MS" pitchFamily="34" charset="-122"/>
                </a:rPr>
                <a:t>) , f(</a:t>
              </a:r>
              <a:r>
                <a:rPr lang="en-US" altLang="zh-CN" b="1" err="1">
                  <a:solidFill>
                    <a:srgbClr val="0070C0"/>
                  </a:solidFill>
                  <a:latin typeface="Arial Unicode MS" pitchFamily="34" charset="-122"/>
                  <a:ea typeface="Arial Unicode MS" pitchFamily="34" charset="-122"/>
                  <a:cs typeface="Arial Unicode MS" pitchFamily="34" charset="-122"/>
                </a:rPr>
                <a:t>v</a:t>
              </a:r>
              <a:r>
                <a:rPr lang="en-US" altLang="zh-CN" b="1" baseline="-25000" err="1">
                  <a:solidFill>
                    <a:srgbClr val="0070C0"/>
                  </a:solidFill>
                  <a:latin typeface="Arial Unicode MS" pitchFamily="34" charset="-122"/>
                  <a:ea typeface="Arial Unicode MS" pitchFamily="34" charset="-122"/>
                  <a:cs typeface="Arial Unicode MS" pitchFamily="34" charset="-122"/>
                  <a:sym typeface="Symbol" pitchFamily="18" charset="2"/>
                </a:rPr>
                <a:t>j</a:t>
              </a:r>
              <a:r>
                <a:rPr lang="en-US" altLang="zh-CN" b="1">
                  <a:solidFill>
                    <a:srgbClr val="0070C0"/>
                  </a:solidFill>
                  <a:latin typeface="Arial Unicode MS" pitchFamily="34" charset="-122"/>
                  <a:ea typeface="Arial Unicode MS" pitchFamily="34" charset="-122"/>
                  <a:cs typeface="Arial Unicode MS" pitchFamily="34" charset="-122"/>
                </a:rPr>
                <a:t>)&gt;</a:t>
              </a:r>
              <a:r>
                <a:rPr lang="en-US" altLang="zh-CN" b="1">
                  <a:latin typeface="Arial Unicode MS" pitchFamily="34" charset="-122"/>
                  <a:ea typeface="Arial Unicode MS" pitchFamily="34" charset="-122"/>
                  <a:cs typeface="Arial Unicode MS" pitchFamily="34" charset="-122"/>
                </a:rPr>
                <a:t>)</a:t>
              </a:r>
              <a:r>
                <a:rPr lang="zh-CN" altLang="en-US">
                  <a:latin typeface="+mj-lt"/>
                  <a:ea typeface="仿宋_GB2312" pitchFamily="49" charset="-122"/>
                  <a:cs typeface="+mn-cs"/>
                </a:rPr>
                <a:t>有相同的重数，则称</a:t>
              </a:r>
              <a:r>
                <a:rPr lang="en-US" altLang="zh-CN">
                  <a:latin typeface="Arial Unicode MS" pitchFamily="34" charset="-122"/>
                  <a:ea typeface="Arial Unicode MS" pitchFamily="34" charset="-122"/>
                  <a:cs typeface="Arial Unicode MS" pitchFamily="34" charset="-122"/>
                </a:rPr>
                <a:t>G</a:t>
              </a:r>
              <a:r>
                <a:rPr lang="en-US" altLang="zh-CN" baseline="-25000">
                  <a:latin typeface="Arial Unicode MS" pitchFamily="34" charset="-122"/>
                  <a:ea typeface="Arial Unicode MS" pitchFamily="34" charset="-122"/>
                  <a:cs typeface="Arial Unicode MS" pitchFamily="34" charset="-122"/>
                </a:rPr>
                <a:t>1</a:t>
              </a:r>
              <a:r>
                <a:rPr lang="zh-CN" altLang="en-US">
                  <a:latin typeface="+mj-lt"/>
                  <a:ea typeface="仿宋_GB2312" pitchFamily="49" charset="-122"/>
                  <a:cs typeface="+mn-cs"/>
                </a:rPr>
                <a:t>和</a:t>
              </a:r>
              <a:r>
                <a:rPr lang="zh-CN" altLang="en-US">
                  <a:latin typeface="Arial Unicode MS" pitchFamily="34" charset="-122"/>
                  <a:ea typeface="Arial Unicode MS" pitchFamily="34" charset="-122"/>
                  <a:cs typeface="Arial Unicode MS" pitchFamily="34" charset="-122"/>
                </a:rPr>
                <a:t>Ｇ</a:t>
              </a:r>
              <a:r>
                <a:rPr lang="en-US" altLang="zh-CN" baseline="-25000">
                  <a:latin typeface="Arial Unicode MS" pitchFamily="34" charset="-122"/>
                  <a:ea typeface="Arial Unicode MS" pitchFamily="34" charset="-122"/>
                  <a:cs typeface="Arial Unicode MS" pitchFamily="34" charset="-122"/>
                </a:rPr>
                <a:t>2</a:t>
              </a:r>
              <a:r>
                <a:rPr lang="zh-CN" altLang="en-US">
                  <a:latin typeface="+mj-lt"/>
                  <a:ea typeface="仿宋_GB2312" pitchFamily="49" charset="-122"/>
                  <a:cs typeface="+mn-cs"/>
                </a:rPr>
                <a:t>同构。</a:t>
              </a:r>
              <a:endParaRPr lang="zh-CN" altLang="en-US">
                <a:latin typeface="+mj-lt"/>
                <a:ea typeface="+mn-ea"/>
                <a:cs typeface="+mn-cs"/>
              </a:endParaRPr>
            </a:p>
          </p:txBody>
        </p:sp>
      </p:grpSp>
      <p:pic>
        <p:nvPicPr>
          <p:cNvPr id="30722" name="Picture 2"/>
          <p:cNvPicPr>
            <a:picLocks noChangeAspect="1" noChangeArrowheads="1"/>
          </p:cNvPicPr>
          <p:nvPr/>
        </p:nvPicPr>
        <p:blipFill>
          <a:blip r:embed="rId3"/>
          <a:srcRect/>
          <a:stretch>
            <a:fillRect/>
          </a:stretch>
        </p:blipFill>
        <p:spPr bwMode="auto">
          <a:xfrm>
            <a:off x="214313" y="3143250"/>
            <a:ext cx="6010275" cy="1447800"/>
          </a:xfrm>
          <a:prstGeom prst="rect">
            <a:avLst/>
          </a:prstGeom>
          <a:noFill/>
          <a:ln w="9525">
            <a:noFill/>
            <a:miter lim="800000"/>
            <a:headEnd/>
            <a:tailEnd/>
          </a:ln>
        </p:spPr>
      </p:pic>
      <p:pic>
        <p:nvPicPr>
          <p:cNvPr id="30723" name="Picture 3"/>
          <p:cNvPicPr>
            <a:picLocks noChangeAspect="1" noChangeArrowheads="1"/>
          </p:cNvPicPr>
          <p:nvPr/>
        </p:nvPicPr>
        <p:blipFill>
          <a:blip r:embed="rId4"/>
          <a:srcRect/>
          <a:stretch>
            <a:fillRect/>
          </a:stretch>
        </p:blipFill>
        <p:spPr bwMode="auto">
          <a:xfrm>
            <a:off x="214313" y="4572000"/>
            <a:ext cx="5972175" cy="1552575"/>
          </a:xfrm>
          <a:prstGeom prst="rect">
            <a:avLst/>
          </a:prstGeom>
          <a:noFill/>
          <a:ln w="9525">
            <a:noFill/>
            <a:miter lim="800000"/>
            <a:headEnd/>
            <a:tailEnd/>
          </a:ln>
        </p:spPr>
      </p:pic>
      <p:pic>
        <p:nvPicPr>
          <p:cNvPr id="30725" name="Picture 5" descr="http://upload.wikimedia.org/wikipedia/commons/thumb/8/85/PetersenBarveniHran.svg/220px-PetersenBarveniHran.svg.png">
            <a:hlinkClick r:id="rId5"/>
          </p:cNvPr>
          <p:cNvPicPr>
            <a:picLocks noChangeAspect="1" noChangeArrowheads="1"/>
          </p:cNvPicPr>
          <p:nvPr/>
        </p:nvPicPr>
        <p:blipFill>
          <a:blip r:embed="rId6"/>
          <a:srcRect/>
          <a:stretch>
            <a:fillRect/>
          </a:stretch>
        </p:blipFill>
        <p:spPr bwMode="auto">
          <a:xfrm>
            <a:off x="6572250" y="3500438"/>
            <a:ext cx="2095500" cy="2000250"/>
          </a:xfrm>
          <a:prstGeom prst="rect">
            <a:avLst/>
          </a:prstGeom>
          <a:noFill/>
          <a:ln w="9525">
            <a:noFill/>
            <a:miter lim="800000"/>
            <a:headEnd/>
            <a:tailEnd/>
          </a:ln>
        </p:spPr>
      </p:pic>
      <p:grpSp>
        <p:nvGrpSpPr>
          <p:cNvPr id="11" name="组合 10"/>
          <p:cNvGrpSpPr>
            <a:grpSpLocks/>
          </p:cNvGrpSpPr>
          <p:nvPr/>
        </p:nvGrpSpPr>
        <p:grpSpPr bwMode="auto">
          <a:xfrm>
            <a:off x="6643688" y="3286125"/>
            <a:ext cx="2143125" cy="3074988"/>
            <a:chOff x="6572264" y="3143248"/>
            <a:chExt cx="2143140" cy="3075223"/>
          </a:xfrm>
        </p:grpSpPr>
        <p:pic>
          <p:nvPicPr>
            <p:cNvPr id="38931" name="Picture 7" descr="http://upload.wikimedia.org/wikipedia/commons/thumb/6/65/Petersen_Julius.jpg/220px-Petersen_Julius.jpg">
              <a:hlinkClick r:id="rId7"/>
            </p:cNvPr>
            <p:cNvPicPr>
              <a:picLocks noChangeAspect="1" noChangeArrowheads="1"/>
            </p:cNvPicPr>
            <p:nvPr/>
          </p:nvPicPr>
          <p:blipFill>
            <a:blip r:embed="rId8"/>
            <a:srcRect/>
            <a:stretch>
              <a:fillRect/>
            </a:stretch>
          </p:blipFill>
          <p:spPr bwMode="auto">
            <a:xfrm>
              <a:off x="6715140" y="3143248"/>
              <a:ext cx="1943114" cy="2428892"/>
            </a:xfrm>
            <a:prstGeom prst="rect">
              <a:avLst/>
            </a:prstGeom>
            <a:noFill/>
            <a:ln w="9525">
              <a:noFill/>
              <a:miter lim="800000"/>
              <a:headEnd/>
              <a:tailEnd/>
            </a:ln>
          </p:spPr>
        </p:pic>
        <p:sp>
          <p:nvSpPr>
            <p:cNvPr id="38932" name="TextBox 9"/>
            <p:cNvSpPr txBox="1">
              <a:spLocks noChangeArrowheads="1"/>
            </p:cNvSpPr>
            <p:nvPr/>
          </p:nvSpPr>
          <p:spPr bwMode="auto">
            <a:xfrm>
              <a:off x="6572264" y="5572140"/>
              <a:ext cx="2143140" cy="646331"/>
            </a:xfrm>
            <a:prstGeom prst="rect">
              <a:avLst/>
            </a:prstGeom>
            <a:noFill/>
            <a:ln w="9525">
              <a:noFill/>
              <a:miter lim="800000"/>
              <a:headEnd/>
              <a:tailEnd/>
            </a:ln>
          </p:spPr>
          <p:txBody>
            <a:bodyPr>
              <a:spAutoFit/>
            </a:bodyPr>
            <a:lstStyle/>
            <a:p>
              <a:pPr algn="ctr"/>
              <a:r>
                <a:rPr lang="en-US" altLang="zh-CN" b="1">
                  <a:latin typeface="Calibri" pitchFamily="34" charset="0"/>
                </a:rPr>
                <a:t>Julius Petersen</a:t>
              </a:r>
            </a:p>
            <a:p>
              <a:pPr algn="ctr"/>
              <a:r>
                <a:rPr lang="en-US" altLang="zh-CN" b="1">
                  <a:latin typeface="Calibri" pitchFamily="34" charset="0"/>
                </a:rPr>
                <a:t>1839-1910</a:t>
              </a:r>
              <a:endParaRPr lang="zh-CN" altLang="en-US">
                <a:latin typeface="Calibri" pitchFamily="34" charset="0"/>
              </a:endParaRPr>
            </a:p>
          </p:txBody>
        </p:sp>
      </p:grpSp>
      <p:sp>
        <p:nvSpPr>
          <p:cNvPr id="13" name="矩形 12"/>
          <p:cNvSpPr/>
          <p:nvPr/>
        </p:nvSpPr>
        <p:spPr>
          <a:xfrm>
            <a:off x="142875" y="3071813"/>
            <a:ext cx="8858250" cy="3071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7" name="组合 16"/>
          <p:cNvGrpSpPr>
            <a:grpSpLocks/>
          </p:cNvGrpSpPr>
          <p:nvPr/>
        </p:nvGrpSpPr>
        <p:grpSpPr bwMode="auto">
          <a:xfrm>
            <a:off x="857250" y="3500438"/>
            <a:ext cx="7143750" cy="1830387"/>
            <a:chOff x="857224" y="3500438"/>
            <a:chExt cx="7143800" cy="1830141"/>
          </a:xfrm>
        </p:grpSpPr>
        <p:sp>
          <p:nvSpPr>
            <p:cNvPr id="14" name="TextBox 13"/>
            <p:cNvSpPr txBox="1"/>
            <p:nvPr/>
          </p:nvSpPr>
          <p:spPr>
            <a:xfrm>
              <a:off x="857224" y="3714721"/>
              <a:ext cx="7143800" cy="161585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lnSpc>
                  <a:spcPct val="90000"/>
                </a:lnSpc>
                <a:spcBef>
                  <a:spcPts val="0"/>
                </a:spcBef>
                <a:spcAft>
                  <a:spcPts val="0"/>
                </a:spcAft>
                <a:defRPr/>
              </a:pPr>
              <a:endParaRPr lang="en-US" altLang="zh-CN">
                <a:ea typeface="仿宋_GB2312" pitchFamily="49" charset="-122"/>
              </a:endParaRPr>
            </a:p>
            <a:p>
              <a:pPr algn="just" fontAlgn="auto">
                <a:lnSpc>
                  <a:spcPct val="90000"/>
                </a:lnSpc>
                <a:spcBef>
                  <a:spcPts val="0"/>
                </a:spcBef>
                <a:spcAft>
                  <a:spcPts val="0"/>
                </a:spcAft>
                <a:defRPr/>
              </a:pPr>
              <a:r>
                <a:rPr lang="zh-CN" altLang="en-US">
                  <a:ea typeface="仿宋_GB2312" pitchFamily="49" charset="-122"/>
                </a:rPr>
                <a:t>（</a:t>
              </a:r>
              <a:r>
                <a:rPr lang="en-US" altLang="zh-CN">
                  <a:ea typeface="仿宋_GB2312" pitchFamily="49" charset="-122"/>
                </a:rPr>
                <a:t>1</a:t>
              </a:r>
              <a:r>
                <a:rPr lang="zh-CN" altLang="en-US">
                  <a:ea typeface="仿宋_GB2312" pitchFamily="49" charset="-122"/>
                </a:rPr>
                <a:t>）Ｇ’和Ｇ是同构的</a:t>
              </a:r>
              <a:r>
                <a:rPr lang="en-US" altLang="zh-CN">
                  <a:ea typeface="仿宋_GB2312" pitchFamily="49" charset="-122"/>
                </a:rPr>
                <a:t>,</a:t>
              </a:r>
              <a:r>
                <a:rPr lang="zh-CN" altLang="en-US">
                  <a:ea typeface="仿宋_GB2312" pitchFamily="49" charset="-122"/>
                </a:rPr>
                <a:t>它们的顶点必须是一一对应的；</a:t>
              </a:r>
              <a:endParaRPr lang="zh-CN" altLang="en-US">
                <a:ea typeface="楷体_GB2312" pitchFamily="49" charset="-122"/>
              </a:endParaRPr>
            </a:p>
            <a:p>
              <a:pPr algn="just" fontAlgn="auto">
                <a:lnSpc>
                  <a:spcPct val="90000"/>
                </a:lnSpc>
                <a:spcBef>
                  <a:spcPts val="0"/>
                </a:spcBef>
                <a:spcAft>
                  <a:spcPts val="0"/>
                </a:spcAft>
                <a:defRPr/>
              </a:pPr>
              <a:r>
                <a:rPr lang="zh-CN" altLang="en-US">
                  <a:ea typeface="仿宋_GB2312" pitchFamily="49" charset="-122"/>
                </a:rPr>
                <a:t>（</a:t>
              </a:r>
              <a:r>
                <a:rPr lang="en-US" altLang="zh-CN">
                  <a:ea typeface="仿宋_GB2312" pitchFamily="49" charset="-122"/>
                </a:rPr>
                <a:t>2</a:t>
              </a:r>
              <a:r>
                <a:rPr lang="zh-CN" altLang="en-US">
                  <a:ea typeface="仿宋_GB2312" pitchFamily="49" charset="-122"/>
                </a:rPr>
                <a:t>）且对无向图而言，还要保持顶点之间的邻接关系和边的重数；</a:t>
              </a:r>
            </a:p>
            <a:p>
              <a:pPr algn="just" fontAlgn="auto">
                <a:lnSpc>
                  <a:spcPct val="90000"/>
                </a:lnSpc>
                <a:spcBef>
                  <a:spcPts val="0"/>
                </a:spcBef>
                <a:spcAft>
                  <a:spcPts val="0"/>
                </a:spcAft>
                <a:defRPr/>
              </a:pPr>
              <a:r>
                <a:rPr lang="zh-CN" altLang="en-US">
                  <a:ea typeface="仿宋_GB2312" pitchFamily="49" charset="-122"/>
                </a:rPr>
                <a:t>（</a:t>
              </a:r>
              <a:r>
                <a:rPr lang="en-US" altLang="zh-CN">
                  <a:ea typeface="仿宋_GB2312" pitchFamily="49" charset="-122"/>
                </a:rPr>
                <a:t>3</a:t>
              </a:r>
              <a:r>
                <a:rPr lang="zh-CN" altLang="en-US">
                  <a:ea typeface="仿宋_GB2312" pitchFamily="49" charset="-122"/>
                </a:rPr>
                <a:t>）且对有向图而言，不但要保持顶点之间的邻接关系，而且还应保持边的方向和边的重数。</a:t>
              </a:r>
              <a:endParaRPr lang="en-US" altLang="zh-CN">
                <a:ea typeface="仿宋_GB2312" pitchFamily="49" charset="-122"/>
              </a:endParaRPr>
            </a:p>
            <a:p>
              <a:pPr fontAlgn="auto">
                <a:spcBef>
                  <a:spcPts val="0"/>
                </a:spcBef>
                <a:spcAft>
                  <a:spcPts val="0"/>
                </a:spcAft>
                <a:defRPr/>
              </a:pPr>
              <a:endParaRPr lang="zh-CN" altLang="en-US"/>
            </a:p>
          </p:txBody>
        </p:sp>
        <p:sp>
          <p:nvSpPr>
            <p:cNvPr id="15" name="TextBox 14"/>
            <p:cNvSpPr txBox="1"/>
            <p:nvPr/>
          </p:nvSpPr>
          <p:spPr>
            <a:xfrm>
              <a:off x="1000100" y="3500438"/>
              <a:ext cx="2571768" cy="36933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图的同构的判定方法</a:t>
              </a:r>
            </a:p>
          </p:txBody>
        </p:sp>
      </p:grpSp>
      <p:grpSp>
        <p:nvGrpSpPr>
          <p:cNvPr id="19" name="组合 18"/>
          <p:cNvGrpSpPr>
            <a:grpSpLocks/>
          </p:cNvGrpSpPr>
          <p:nvPr/>
        </p:nvGrpSpPr>
        <p:grpSpPr bwMode="auto">
          <a:xfrm>
            <a:off x="3857625" y="4786313"/>
            <a:ext cx="2347913" cy="1228725"/>
            <a:chOff x="3857620" y="4786322"/>
            <a:chExt cx="2347920" cy="1228725"/>
          </a:xfrm>
        </p:grpSpPr>
        <p:pic>
          <p:nvPicPr>
            <p:cNvPr id="38913" name="Picture 1"/>
            <p:cNvPicPr>
              <a:picLocks noChangeAspect="1" noChangeArrowheads="1"/>
            </p:cNvPicPr>
            <p:nvPr/>
          </p:nvPicPr>
          <p:blipFill>
            <a:blip r:embed="rId9"/>
            <a:srcRect/>
            <a:stretch>
              <a:fillRect/>
            </a:stretch>
          </p:blipFill>
          <p:spPr bwMode="auto">
            <a:xfrm>
              <a:off x="3857620" y="4786322"/>
              <a:ext cx="942975" cy="1228725"/>
            </a:xfrm>
            <a:prstGeom prst="rect">
              <a:avLst/>
            </a:prstGeom>
            <a:solidFill>
              <a:srgbClr val="FFFFFF">
                <a:shade val="85000"/>
              </a:srgbClr>
            </a:solidFill>
            <a:ln w="1905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4" name="Picture 2"/>
            <p:cNvPicPr>
              <a:picLocks noChangeAspect="1" noChangeArrowheads="1"/>
            </p:cNvPicPr>
            <p:nvPr/>
          </p:nvPicPr>
          <p:blipFill>
            <a:blip r:embed="rId10"/>
            <a:srcRect/>
            <a:stretch>
              <a:fillRect/>
            </a:stretch>
          </p:blipFill>
          <p:spPr bwMode="auto">
            <a:xfrm>
              <a:off x="4929190" y="5000636"/>
              <a:ext cx="1276350" cy="819150"/>
            </a:xfrm>
            <a:prstGeom prst="rect">
              <a:avLst/>
            </a:prstGeom>
            <a:solidFill>
              <a:srgbClr val="FFFFFF">
                <a:shade val="85000"/>
              </a:srgbClr>
            </a:solidFill>
            <a:ln w="1905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8922" name="AutoShape 4" descr="http://t1.baidu.com/it/u=2976909777,2789028685&amp;fm=15&amp;gp=0.jpg">
            <a:hlinkClick r:id="rId11"/>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
        <p:nvSpPr>
          <p:cNvPr id="38923" name="AutoShape 6" descr="http://t1.baidu.com/it/u=2976909777,2789028685&amp;fm=15&amp;gp=0.jpg">
            <a:hlinkClick r:id="rId11"/>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grpSp>
        <p:nvGrpSpPr>
          <p:cNvPr id="24" name="组合 23"/>
          <p:cNvGrpSpPr>
            <a:grpSpLocks/>
          </p:cNvGrpSpPr>
          <p:nvPr/>
        </p:nvGrpSpPr>
        <p:grpSpPr bwMode="auto">
          <a:xfrm>
            <a:off x="6572250" y="4786313"/>
            <a:ext cx="2333625" cy="1333500"/>
            <a:chOff x="6572264" y="4786322"/>
            <a:chExt cx="2333632" cy="1333500"/>
          </a:xfrm>
        </p:grpSpPr>
        <p:pic>
          <p:nvPicPr>
            <p:cNvPr id="38919" name="Picture 7"/>
            <p:cNvPicPr>
              <a:picLocks noChangeAspect="1" noChangeArrowheads="1"/>
            </p:cNvPicPr>
            <p:nvPr/>
          </p:nvPicPr>
          <p:blipFill>
            <a:blip r:embed="rId12"/>
            <a:srcRect/>
            <a:stretch>
              <a:fillRect/>
            </a:stretch>
          </p:blipFill>
          <p:spPr bwMode="auto">
            <a:xfrm>
              <a:off x="6572264" y="4786322"/>
              <a:ext cx="885825" cy="1333500"/>
            </a:xfrm>
            <a:prstGeom prst="rect">
              <a:avLst/>
            </a:prstGeom>
            <a:solidFill>
              <a:srgbClr val="FFFFFF">
                <a:shade val="85000"/>
              </a:srgbClr>
            </a:solidFill>
            <a:ln w="28575"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20" name="Picture 8"/>
            <p:cNvPicPr>
              <a:picLocks noChangeAspect="1" noChangeArrowheads="1"/>
            </p:cNvPicPr>
            <p:nvPr/>
          </p:nvPicPr>
          <p:blipFill>
            <a:blip r:embed="rId13"/>
            <a:srcRect/>
            <a:stretch>
              <a:fillRect/>
            </a:stretch>
          </p:blipFill>
          <p:spPr bwMode="auto">
            <a:xfrm>
              <a:off x="7572396" y="5000636"/>
              <a:ext cx="1333500" cy="981075"/>
            </a:xfrm>
            <a:prstGeom prst="rect">
              <a:avLst/>
            </a:prstGeom>
            <a:solidFill>
              <a:srgbClr val="FFFFFF">
                <a:shade val="85000"/>
              </a:srgbClr>
            </a:solidFill>
            <a:ln w="28575"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p:cTn id="12" dur="500" fill="hold"/>
                                        <p:tgtEl>
                                          <p:spTgt spid="30722"/>
                                        </p:tgtEl>
                                        <p:attrNameLst>
                                          <p:attrName>ppt_w</p:attrName>
                                        </p:attrNameLst>
                                      </p:cBhvr>
                                      <p:tavLst>
                                        <p:tav tm="0">
                                          <p:val>
                                            <p:fltVal val="0"/>
                                          </p:val>
                                        </p:tav>
                                        <p:tav tm="100000">
                                          <p:val>
                                            <p:strVal val="#ppt_w"/>
                                          </p:val>
                                        </p:tav>
                                      </p:tavLst>
                                    </p:anim>
                                    <p:anim calcmode="lin" valueType="num">
                                      <p:cBhvr>
                                        <p:cTn id="13" dur="500" fill="hold"/>
                                        <p:tgtEl>
                                          <p:spTgt spid="30722"/>
                                        </p:tgtEl>
                                        <p:attrNameLst>
                                          <p:attrName>ppt_h</p:attrName>
                                        </p:attrNameLst>
                                      </p:cBhvr>
                                      <p:tavLst>
                                        <p:tav tm="0">
                                          <p:val>
                                            <p:fltVal val="0"/>
                                          </p:val>
                                        </p:tav>
                                        <p:tav tm="100000">
                                          <p:val>
                                            <p:strVal val="#ppt_h"/>
                                          </p:val>
                                        </p:tav>
                                      </p:tavLst>
                                    </p:anim>
                                    <p:animEffect transition="in" filter="fade">
                                      <p:cBhvr>
                                        <p:cTn id="14" dur="500"/>
                                        <p:tgtEl>
                                          <p:spTgt spid="3072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0723"/>
                                        </p:tgtEl>
                                        <p:attrNameLst>
                                          <p:attrName>style.visibility</p:attrName>
                                        </p:attrNameLst>
                                      </p:cBhvr>
                                      <p:to>
                                        <p:strVal val="visible"/>
                                      </p:to>
                                    </p:set>
                                    <p:animEffect transition="in" filter="checkerboard(across)">
                                      <p:cBhvr>
                                        <p:cTn id="19" dur="500"/>
                                        <p:tgtEl>
                                          <p:spTgt spid="307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07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3" idx="3"/>
            <a:endCxn id="4" idx="0"/>
          </p:cNvCxnSpPr>
          <p:nvPr/>
        </p:nvCxnSpPr>
        <p:spPr>
          <a:xfrm rot="5400000">
            <a:off x="1375150" y="1822914"/>
            <a:ext cx="838127" cy="659532"/>
          </a:xfrm>
          <a:prstGeom prst="line">
            <a:avLst/>
          </a:prstGeom>
          <a:ln w="76200">
            <a:headEnd type="triangle" w="med" len="lg"/>
            <a:tailEnd type="none" w="med" len="lg"/>
          </a:ln>
          <a:scene3d>
            <a:camera prst="orthographicFront"/>
            <a:lightRig rig="threePt" dir="t"/>
          </a:scene3d>
          <a:sp3d>
            <a:bevelT prst="angle"/>
          </a:sp3d>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285720" y="357166"/>
            <a:ext cx="4108817"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图的同构</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1</a:t>
            </a:r>
            <a:endPar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endParaRPr>
          </a:p>
        </p:txBody>
      </p:sp>
      <p:cxnSp>
        <p:nvCxnSpPr>
          <p:cNvPr id="9" name="直接连接符 8"/>
          <p:cNvCxnSpPr>
            <a:stCxn id="3" idx="5"/>
            <a:endCxn id="5" idx="0"/>
          </p:cNvCxnSpPr>
          <p:nvPr/>
        </p:nvCxnSpPr>
        <p:spPr>
          <a:xfrm rot="16200000" flipH="1">
            <a:off x="2287254" y="1822914"/>
            <a:ext cx="838127" cy="659532"/>
          </a:xfrm>
          <a:prstGeom prst="line">
            <a:avLst/>
          </a:prstGeom>
          <a:ln w="76200">
            <a:headEnd type="triangle" w="med" len="lg"/>
          </a:ln>
          <a:scene3d>
            <a:camera prst="orthographicFront"/>
            <a:lightRig rig="threePt" dir="t"/>
          </a:scene3d>
          <a:sp3d>
            <a:bevelT prst="angle"/>
          </a:sp3d>
        </p:spPr>
        <p:style>
          <a:lnRef idx="3">
            <a:schemeClr val="accent1"/>
          </a:lnRef>
          <a:fillRef idx="0">
            <a:schemeClr val="accent1"/>
          </a:fillRef>
          <a:effectRef idx="2">
            <a:schemeClr val="accent1"/>
          </a:effectRef>
          <a:fontRef idx="minor">
            <a:schemeClr val="tx1"/>
          </a:fontRef>
        </p:style>
      </p:cxnSp>
      <p:cxnSp>
        <p:nvCxnSpPr>
          <p:cNvPr id="12" name="直接连接符 11"/>
          <p:cNvCxnSpPr>
            <a:stCxn id="4" idx="4"/>
            <a:endCxn id="6" idx="2"/>
          </p:cNvCxnSpPr>
          <p:nvPr/>
        </p:nvCxnSpPr>
        <p:spPr>
          <a:xfrm rot="16200000" flipH="1">
            <a:off x="1285852" y="3107528"/>
            <a:ext cx="964413" cy="607223"/>
          </a:xfrm>
          <a:prstGeom prst="line">
            <a:avLst/>
          </a:prstGeom>
          <a:ln w="76200">
            <a:headEnd type="triangle" w="med" len="lg"/>
          </a:ln>
          <a:scene3d>
            <a:camera prst="orthographicFront"/>
            <a:lightRig rig="threePt" dir="t"/>
          </a:scene3d>
          <a:sp3d>
            <a:bevelT prst="angle"/>
          </a:sp3d>
        </p:spPr>
        <p:style>
          <a:lnRef idx="3">
            <a:schemeClr val="accent1"/>
          </a:lnRef>
          <a:fillRef idx="0">
            <a:schemeClr val="accent1"/>
          </a:fillRef>
          <a:effectRef idx="2">
            <a:schemeClr val="accent1"/>
          </a:effectRef>
          <a:fontRef idx="minor">
            <a:schemeClr val="tx1"/>
          </a:fontRef>
        </p:style>
      </p:cxnSp>
      <p:cxnSp>
        <p:nvCxnSpPr>
          <p:cNvPr id="13" name="直接连接符 12"/>
          <p:cNvCxnSpPr>
            <a:stCxn id="5" idx="4"/>
            <a:endCxn id="6" idx="6"/>
          </p:cNvCxnSpPr>
          <p:nvPr/>
        </p:nvCxnSpPr>
        <p:spPr>
          <a:xfrm rot="5400000">
            <a:off x="2250266" y="3107529"/>
            <a:ext cx="964413" cy="607223"/>
          </a:xfrm>
          <a:prstGeom prst="line">
            <a:avLst/>
          </a:prstGeom>
          <a:ln w="76200">
            <a:headEnd type="triangle" w="med" len="lg"/>
          </a:ln>
          <a:scene3d>
            <a:camera prst="orthographicFront"/>
            <a:lightRig rig="threePt" dir="t"/>
          </a:scene3d>
          <a:sp3d>
            <a:bevelT prst="angle"/>
          </a:sp3d>
        </p:spPr>
        <p:style>
          <a:lnRef idx="3">
            <a:schemeClr val="accent1"/>
          </a:lnRef>
          <a:fillRef idx="0">
            <a:schemeClr val="accent1"/>
          </a:fillRef>
          <a:effectRef idx="2">
            <a:schemeClr val="accent1"/>
          </a:effectRef>
          <a:fontRef idx="minor">
            <a:schemeClr val="tx1"/>
          </a:fontRef>
        </p:style>
      </p:cxnSp>
      <p:sp>
        <p:nvSpPr>
          <p:cNvPr id="3" name="椭圆 2"/>
          <p:cNvSpPr/>
          <p:nvPr/>
        </p:nvSpPr>
        <p:spPr>
          <a:xfrm>
            <a:off x="2071670" y="1428736"/>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a:p>
        </p:txBody>
      </p:sp>
      <p:sp>
        <p:nvSpPr>
          <p:cNvPr id="4" name="椭圆 3"/>
          <p:cNvSpPr/>
          <p:nvPr/>
        </p:nvSpPr>
        <p:spPr>
          <a:xfrm>
            <a:off x="1285852" y="2571744"/>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椭圆 4"/>
          <p:cNvSpPr/>
          <p:nvPr/>
        </p:nvSpPr>
        <p:spPr>
          <a:xfrm>
            <a:off x="2857488" y="2571744"/>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椭圆 5"/>
          <p:cNvSpPr/>
          <p:nvPr/>
        </p:nvSpPr>
        <p:spPr>
          <a:xfrm>
            <a:off x="2071670" y="3714752"/>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椭圆 26"/>
          <p:cNvSpPr/>
          <p:nvPr/>
        </p:nvSpPr>
        <p:spPr>
          <a:xfrm>
            <a:off x="2071670" y="1428736"/>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椭圆 27"/>
          <p:cNvSpPr/>
          <p:nvPr/>
        </p:nvSpPr>
        <p:spPr>
          <a:xfrm>
            <a:off x="1285852" y="2571744"/>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椭圆 28"/>
          <p:cNvSpPr/>
          <p:nvPr/>
        </p:nvSpPr>
        <p:spPr>
          <a:xfrm>
            <a:off x="2857488" y="2571744"/>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椭圆 29"/>
          <p:cNvSpPr/>
          <p:nvPr/>
        </p:nvSpPr>
        <p:spPr>
          <a:xfrm>
            <a:off x="2071670" y="3714752"/>
            <a:ext cx="357190" cy="357190"/>
          </a:xfrm>
          <a:prstGeom prst="ellipse">
            <a:avLst/>
          </a:prstGeom>
          <a:scene3d>
            <a:camera prst="orthographicFront">
              <a:rot lat="0" lon="0" rev="0"/>
            </a:camera>
            <a:lightRig rig="freezing" dir="t"/>
          </a:scene3d>
          <a:sp3d>
            <a:bevelT w="889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7" name="组合 46"/>
          <p:cNvGrpSpPr>
            <a:grpSpLocks/>
          </p:cNvGrpSpPr>
          <p:nvPr/>
        </p:nvGrpSpPr>
        <p:grpSpPr bwMode="auto">
          <a:xfrm>
            <a:off x="6072188" y="1643063"/>
            <a:ext cx="1500187" cy="2359025"/>
            <a:chOff x="6072198" y="1643050"/>
            <a:chExt cx="1500198" cy="2359042"/>
          </a:xfrm>
        </p:grpSpPr>
        <p:cxnSp>
          <p:nvCxnSpPr>
            <p:cNvPr id="32" name="直接箭头连接符 31"/>
            <p:cNvCxnSpPr/>
            <p:nvPr/>
          </p:nvCxnSpPr>
          <p:spPr>
            <a:xfrm rot="16200000" flipH="1">
              <a:off x="5786446" y="2071678"/>
              <a:ext cx="2000264" cy="1428760"/>
            </a:xfrm>
            <a:prstGeom prst="straightConnector1">
              <a:avLst/>
            </a:prstGeom>
            <a:ln w="76200">
              <a:tailEnd type="arrow" w="med" len="lg"/>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rot="5400000">
              <a:off x="5786446" y="2071678"/>
              <a:ext cx="2071702" cy="1500198"/>
            </a:xfrm>
            <a:prstGeom prst="straightConnector1">
              <a:avLst/>
            </a:prstGeom>
            <a:ln w="76200">
              <a:tailEnd type="arrow" w="med" len="lg"/>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6130935" y="1643050"/>
              <a:ext cx="1357323" cy="1587"/>
            </a:xfrm>
            <a:prstGeom prst="straightConnector1">
              <a:avLst/>
            </a:prstGeom>
            <a:ln w="76200">
              <a:tailEnd type="arrow" w="med"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0800000">
              <a:off x="6215074" y="4000504"/>
              <a:ext cx="1143008" cy="1588"/>
            </a:xfrm>
            <a:prstGeom prst="straightConnector1">
              <a:avLst/>
            </a:prstGeom>
            <a:ln w="76200">
              <a:tailEnd type="arrow" w="med" len="lg"/>
            </a:ln>
          </p:spPr>
          <p:style>
            <a:lnRef idx="1">
              <a:schemeClr val="accent1"/>
            </a:lnRef>
            <a:fillRef idx="0">
              <a:schemeClr val="accent1"/>
            </a:fillRef>
            <a:effectRef idx="0">
              <a:schemeClr val="accent1"/>
            </a:effectRef>
            <a:fontRef idx="minor">
              <a:schemeClr val="tx1"/>
            </a:fontRef>
          </p:style>
        </p:cxnSp>
      </p:grpSp>
      <p:sp>
        <p:nvSpPr>
          <p:cNvPr id="46" name="矩形 45"/>
          <p:cNvSpPr>
            <a:spLocks noChangeArrowheads="1"/>
          </p:cNvSpPr>
          <p:nvPr/>
        </p:nvSpPr>
        <p:spPr bwMode="auto">
          <a:xfrm>
            <a:off x="1357313" y="4357688"/>
            <a:ext cx="6286500" cy="1754187"/>
          </a:xfrm>
          <a:prstGeom prst="rect">
            <a:avLst/>
          </a:prstGeom>
          <a:noFill/>
          <a:ln w="9525">
            <a:noFill/>
            <a:miter lim="800000"/>
            <a:headEnd/>
            <a:tailEnd/>
          </a:ln>
        </p:spPr>
        <p:txBody>
          <a:bodyPr>
            <a:spAutoFit/>
          </a:bodyPr>
          <a:lstStyle/>
          <a:p>
            <a:pPr algn="just">
              <a:lnSpc>
                <a:spcPct val="90000"/>
              </a:lnSpc>
            </a:pPr>
            <a:r>
              <a:rPr lang="zh-CN" altLang="en-US" sz="2000">
                <a:latin typeface="Calibri" pitchFamily="34" charset="0"/>
                <a:ea typeface="仿宋_GB2312"/>
                <a:cs typeface="仿宋_GB2312"/>
              </a:rPr>
              <a:t>存在一双射函数ｇ</a:t>
            </a:r>
            <a:r>
              <a:rPr lang="en-US" altLang="zh-CN" sz="2000">
                <a:latin typeface="Calibri" pitchFamily="34" charset="0"/>
                <a:ea typeface="仿宋_GB2312"/>
                <a:cs typeface="仿宋_GB2312"/>
              </a:rPr>
              <a:t>:{1,2,3,4}</a:t>
            </a:r>
            <a:r>
              <a:rPr lang="en-US" altLang="zh-CN" sz="2000">
                <a:latin typeface="Calibri" pitchFamily="34" charset="0"/>
                <a:ea typeface="中空宋体-10Point"/>
                <a:cs typeface="中空宋体-10Point"/>
              </a:rPr>
              <a:t>→</a:t>
            </a:r>
            <a:r>
              <a:rPr lang="zh-CN" altLang="en-US" sz="2000">
                <a:latin typeface="Roman 20cpi"/>
                <a:ea typeface="仿宋_GB2312"/>
                <a:cs typeface="仿宋_GB2312"/>
              </a:rPr>
              <a:t>｛</a:t>
            </a:r>
            <a:r>
              <a:rPr lang="en-US" altLang="zh-CN" sz="2000">
                <a:latin typeface="Roman 20cpi"/>
                <a:ea typeface="仿宋_GB2312"/>
                <a:cs typeface="仿宋_GB2312"/>
              </a:rPr>
              <a:t>c , d , b , a</a:t>
            </a:r>
            <a:r>
              <a:rPr lang="zh-CN" altLang="en-US" sz="2000">
                <a:latin typeface="Roman 20cpi"/>
                <a:ea typeface="仿宋_GB2312"/>
                <a:cs typeface="仿宋_GB2312"/>
              </a:rPr>
              <a:t>｝</a:t>
            </a:r>
            <a:endParaRPr lang="zh-CN" altLang="en-US" sz="2000">
              <a:latin typeface="Calibri" pitchFamily="34" charset="0"/>
              <a:ea typeface="楷体_GB2312"/>
              <a:cs typeface="楷体_GB2312"/>
            </a:endParaRPr>
          </a:p>
          <a:p>
            <a:pPr algn="just">
              <a:lnSpc>
                <a:spcPct val="90000"/>
              </a:lnSpc>
            </a:pPr>
            <a:r>
              <a:rPr lang="zh-CN" altLang="en-US" sz="2000">
                <a:latin typeface="Roman 20cpi"/>
                <a:ea typeface="仿宋_GB2312"/>
                <a:cs typeface="仿宋_GB2312"/>
              </a:rPr>
              <a:t>其中：顶点</a:t>
            </a:r>
            <a:r>
              <a:rPr lang="zh-CN" altLang="en-US" sz="2000">
                <a:latin typeface="Calibri" pitchFamily="34" charset="0"/>
                <a:ea typeface="仿宋_GB2312"/>
                <a:cs typeface="仿宋_GB2312"/>
              </a:rPr>
              <a:t>的一一对应关系为</a:t>
            </a:r>
            <a:r>
              <a:rPr lang="zh-CN" altLang="en-US" sz="2000">
                <a:latin typeface="Roman 20cpi"/>
                <a:ea typeface="仿宋_GB2312"/>
                <a:cs typeface="仿宋_GB2312"/>
              </a:rPr>
              <a:t>：</a:t>
            </a:r>
          </a:p>
          <a:p>
            <a:pPr algn="just">
              <a:lnSpc>
                <a:spcPct val="90000"/>
              </a:lnSpc>
            </a:pPr>
            <a:r>
              <a:rPr lang="zh-CN" altLang="en-US" sz="2000">
                <a:latin typeface="Roman 20cpi"/>
                <a:ea typeface="仿宋_GB2312"/>
                <a:cs typeface="仿宋_GB2312"/>
              </a:rPr>
              <a:t>        </a:t>
            </a:r>
            <a:r>
              <a:rPr lang="en-US" altLang="zh-CN" sz="2000">
                <a:latin typeface="Roman 20cpi"/>
                <a:ea typeface="仿宋_GB2312"/>
                <a:cs typeface="仿宋_GB2312"/>
              </a:rPr>
              <a:t>g(1)= c</a:t>
            </a:r>
            <a:r>
              <a:rPr lang="zh-CN" altLang="en-US" sz="2000">
                <a:latin typeface="Roman 20cpi"/>
                <a:ea typeface="仿宋_GB2312"/>
                <a:cs typeface="仿宋_GB2312"/>
              </a:rPr>
              <a:t>；</a:t>
            </a:r>
            <a:r>
              <a:rPr lang="en-US" altLang="zh-CN" sz="2000">
                <a:latin typeface="Roman 20cpi"/>
                <a:ea typeface="仿宋_GB2312"/>
                <a:cs typeface="仿宋_GB2312"/>
              </a:rPr>
              <a:t>g(2)= d</a:t>
            </a:r>
            <a:r>
              <a:rPr lang="zh-CN" altLang="en-US" sz="2000">
                <a:latin typeface="Roman 20cpi"/>
                <a:ea typeface="仿宋_GB2312"/>
                <a:cs typeface="仿宋_GB2312"/>
              </a:rPr>
              <a:t>；</a:t>
            </a:r>
            <a:r>
              <a:rPr lang="en-US" altLang="zh-CN" sz="2000">
                <a:latin typeface="Roman 20cpi"/>
                <a:ea typeface="仿宋_GB2312"/>
                <a:cs typeface="仿宋_GB2312"/>
              </a:rPr>
              <a:t>g(3)= b</a:t>
            </a:r>
            <a:r>
              <a:rPr lang="zh-CN" altLang="en-US" sz="2000">
                <a:latin typeface="Roman 20cpi"/>
                <a:ea typeface="仿宋_GB2312"/>
                <a:cs typeface="仿宋_GB2312"/>
              </a:rPr>
              <a:t>；</a:t>
            </a:r>
            <a:r>
              <a:rPr lang="en-US" altLang="zh-CN" sz="2000">
                <a:latin typeface="Roman 20cpi"/>
                <a:ea typeface="仿宋_GB2312"/>
                <a:cs typeface="仿宋_GB2312"/>
              </a:rPr>
              <a:t>g(4)= a</a:t>
            </a:r>
            <a:endParaRPr lang="en-US" altLang="zh-CN" sz="2000">
              <a:latin typeface="Calibri" pitchFamily="34" charset="0"/>
              <a:ea typeface="楷体_GB2312"/>
              <a:cs typeface="楷体_GB2312"/>
            </a:endParaRPr>
          </a:p>
          <a:p>
            <a:pPr algn="just">
              <a:lnSpc>
                <a:spcPct val="90000"/>
              </a:lnSpc>
            </a:pPr>
            <a:r>
              <a:rPr lang="zh-CN" altLang="en-US" sz="2000">
                <a:latin typeface="Calibri" pitchFamily="34" charset="0"/>
                <a:ea typeface="仿宋_GB2312"/>
                <a:cs typeface="仿宋_GB2312"/>
              </a:rPr>
              <a:t>边的一一对应关系为：</a:t>
            </a:r>
            <a:endParaRPr lang="zh-CN" altLang="en-US" sz="2000">
              <a:latin typeface="Calibri" pitchFamily="34" charset="0"/>
              <a:ea typeface="楷体_GB2312"/>
              <a:cs typeface="楷体_GB2312"/>
            </a:endParaRPr>
          </a:p>
          <a:p>
            <a:pPr algn="just">
              <a:lnSpc>
                <a:spcPct val="90000"/>
              </a:lnSpc>
            </a:pPr>
            <a:r>
              <a:rPr lang="zh-CN" altLang="en-US" sz="2000">
                <a:latin typeface="Calibri" pitchFamily="34" charset="0"/>
                <a:ea typeface="仿宋_GB2312"/>
                <a:cs typeface="仿宋_GB2312"/>
              </a:rPr>
              <a:t>　　 </a:t>
            </a:r>
            <a:r>
              <a:rPr lang="en-US" altLang="zh-CN" sz="2000">
                <a:latin typeface="Arial Unicode MS" pitchFamily="34" charset="-122"/>
                <a:ea typeface="Arial Unicode MS" pitchFamily="34" charset="-122"/>
                <a:cs typeface="Arial Unicode MS" pitchFamily="34" charset="-122"/>
              </a:rPr>
              <a:t>g&lt;3</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1&gt;</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&lt; b</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 c &gt;</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g&lt;4</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2&gt;</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&lt; a</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 d&gt;</a:t>
            </a:r>
            <a:r>
              <a:rPr lang="zh-CN" altLang="en-US" sz="2000">
                <a:latin typeface="Arial Unicode MS" pitchFamily="34" charset="-122"/>
                <a:ea typeface="Arial Unicode MS" pitchFamily="34" charset="-122"/>
                <a:cs typeface="Arial Unicode MS" pitchFamily="34" charset="-122"/>
              </a:rPr>
              <a:t>；</a:t>
            </a:r>
            <a:endParaRPr lang="en-US" altLang="zh-CN" sz="2000">
              <a:latin typeface="Arial Unicode MS" pitchFamily="34" charset="-122"/>
              <a:ea typeface="Arial Unicode MS" pitchFamily="34" charset="-122"/>
              <a:cs typeface="Arial Unicode MS" pitchFamily="34" charset="-122"/>
            </a:endParaRPr>
          </a:p>
          <a:p>
            <a:pPr algn="just">
              <a:lnSpc>
                <a:spcPct val="90000"/>
              </a:lnSpc>
            </a:pPr>
            <a:r>
              <a:rPr lang="en-US" altLang="zh-CN" sz="2000">
                <a:latin typeface="Arial Unicode MS" pitchFamily="34" charset="-122"/>
                <a:ea typeface="Arial Unicode MS" pitchFamily="34" charset="-122"/>
                <a:cs typeface="Arial Unicode MS" pitchFamily="34" charset="-122"/>
              </a:rPr>
              <a:t>        g&lt;4</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3&gt;</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&lt; a , b &gt;</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g&lt;2</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1&gt;</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&lt; d</a:t>
            </a:r>
            <a:r>
              <a:rPr lang="zh-CN" altLang="en-US" sz="2000">
                <a:latin typeface="Arial Unicode MS" pitchFamily="34" charset="-122"/>
                <a:ea typeface="Arial Unicode MS" pitchFamily="34" charset="-122"/>
                <a:cs typeface="Arial Unicode MS" pitchFamily="34" charset="-122"/>
              </a:rPr>
              <a:t> </a:t>
            </a:r>
            <a:r>
              <a:rPr lang="en-US" altLang="zh-CN" sz="2000">
                <a:latin typeface="Arial Unicode MS" pitchFamily="34" charset="-122"/>
                <a:ea typeface="Arial Unicode MS" pitchFamily="34" charset="-122"/>
                <a:cs typeface="Arial Unicode MS" pitchFamily="34" charset="-122"/>
              </a:rPr>
              <a:t>, c &gt;</a:t>
            </a:r>
            <a:r>
              <a:rPr lang="zh-CN" altLang="en-US" sz="2000">
                <a:latin typeface="Arial Unicode MS" pitchFamily="34" charset="-122"/>
                <a:ea typeface="Arial Unicode MS" pitchFamily="34" charset="-122"/>
                <a:cs typeface="Arial Unicode MS" pitchFamily="34" charset="-122"/>
              </a:rPr>
              <a:t>；</a:t>
            </a:r>
            <a:endParaRPr lang="en-US" altLang="zh-CN" sz="2000">
              <a:latin typeface="Arial Unicode MS" pitchFamily="34" charset="-122"/>
              <a:ea typeface="Arial Unicode MS" pitchFamily="34" charset="-122"/>
              <a:cs typeface="Arial Unicode MS" pitchFamily="34"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76 -0.00069 C 0.04097 0.00139 0.05382 0.0044 0.06718 0.00625 C 0.08385 0.01088 0.06093 0.00486 0.0934 0.00972 C 0.09809 0.01042 0.1033 0.01366 0.10798 0.01505 C 0.11875 0.025 0.13715 0.03079 0.15 0.03449 C 0.15902 0.04607 0.14809 0.0338 0.16059 0.04144 C 0.16562 0.04445 0.16823 0.04954 0.17378 0.05185 C 0.17656 0.05579 0.18038 0.05834 0.18298 0.0625 C 0.18767 0.06968 0.18784 0.07662 0.1934 0.08172 C 0.19826 0.10047 0.20972 0.12014 0.2184 0.13611 C 0.22274 0.1581 0.23646 0.17431 0.24618 0.19236 C 0.25347 0.20602 0.25937 0.22107 0.26718 0.23449 C 0.26944 0.2382 0.27014 0.24306 0.27239 0.24676 C 0.27343 0.24838 0.27517 0.24885 0.27639 0.25023 C 0.28038 0.25533 0.28316 0.2625 0.2868 0.26783 C 0.29618 0.28172 0.30694 0.29213 0.3184 0.30278 C 0.33107 0.31459 0.34271 0.32732 0.35798 0.33264 C 0.36441 0.33843 0.36979 0.33843 0.3776 0.33959 C 0.38871 0.34468 0.37587 0.33935 0.40139 0.34306 C 0.4085 0.34422 0.4059 0.34838 0.4158 0.34838 " pathEditMode="relative" ptsTypes="fffffffffffffffffffA">
                                      <p:cBhvr>
                                        <p:cTn id="6" dur="5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413 0.01157 C 0.03889 0.01296 0.05278 0.01551 0.06753 0.0169 C 0.07691 0.02037 0.08559 0.02222 0.09514 0.02384 C 0.09913 0.02569 0.10312 0.02731 0.10712 0.02917 C 0.11146 0.03356 0.11146 0.03495 0.11632 0.03611 C 0.12205 0.0375 0.13333 0.03958 0.13333 0.03958 C 0.14635 0.05093 0.12552 0.0338 0.14392 0.04491 C 0.14583 0.04606 0.14722 0.04884 0.14913 0.05023 C 0.15278 0.05278 0.15712 0.05301 0.16094 0.05532 C 0.17222 0.06227 0.18351 0.07153 0.19514 0.07639 C 0.20052 0.08148 0.2066 0.08241 0.21233 0.08704 C 0.2217 0.09444 0.22812 0.10185 0.23854 0.10625 C 0.24427 0.11111 0.25052 0.11458 0.25712 0.1169 C 0.26163 0.12106 0.2599 0.12014 0.26493 0.12199 C 0.2684 0.12338 0.27552 0.12569 0.27552 0.12569 C 0.27778 0.12778 0.27969 0.13102 0.28212 0.13264 C 0.28767 0.13634 0.29479 0.13796 0.30052 0.14143 C 0.31684 0.15139 0.29878 0.14259 0.32014 0.15185 C 0.3217 0.15255 0.32257 0.15486 0.32413 0.15532 C 0.33333 0.15741 0.35174 0.15903 0.35174 0.15903 C 0.36476 0.16574 0.3783 0.16713 0.39132 0.17292 C 0.39618 0.175 0.40069 0.17893 0.40573 0.18009 C 0.42986 0.18518 0.45382 0.19028 0.47795 0.19583 C 0.52396 0.19514 0.57031 0.19514 0.61632 0.19398 C 0.63246 0.19352 0.65 0.18495 0.66632 0.18171 C 0.66753 0.18125 0.67014 0.18009 0.67014 0.18009 " pathEditMode="relative" ptsTypes="fffffffffffffffffffffffffA">
                                      <p:cBhvr>
                                        <p:cTn id="10" dur="5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865 0.00278 C 0.0507 0.00718 0.07205 0.01273 0.09445 0.01505 C 0.11528 0.02106 0.13195 0.02199 0.15487 0.02384 C 0.18646 0.03009 0.21893 0.02708 0.25087 0.03079 C 0.27934 0.03032 0.30799 0.03079 0.33646 0.02917 C 0.34705 0.0287 0.34271 0.02569 0.34966 0.02384 C 0.3665 0.01968 0.38386 0.01528 0.40087 0.01343 C 0.4066 0.00579 0.40053 0.0125 0.41285 0.0081 C 0.42188 0.00486 0.429 -0.00301 0.43785 -0.00602 C 0.44532 -0.01366 0.45296 -0.01875 0.46146 -0.02361 C 0.46615 -0.02639 0.4698 -0.03009 0.47466 -0.03218 C 0.47796 -0.03681 0.47987 -0.04097 0.48386 -0.04468 C 0.48681 -0.05046 0.49445 -0.06042 0.49445 -0.06042 C 0.49619 -0.06505 0.49705 -0.0706 0.49966 -0.07431 C 0.50174 -0.07732 0.5033 -0.07917 0.50487 -0.0831 C 0.50747 -0.09005 0.50834 -0.09861 0.51025 -0.10602 C 0.51181 -0.1213 0.51667 -0.13935 0.50747 -0.15162 C 0.50712 -0.15463 0.50747 -0.15787 0.50625 -0.16042 C 0.50556 -0.16204 0.50226 -0.16204 0.50226 -0.16204 " pathEditMode="relative" ptsTypes="ffffffffffffffffffA">
                                      <p:cBhvr>
                                        <p:cTn id="14" dur="500" fill="hold"/>
                                        <p:tgtEl>
                                          <p:spTgt spid="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805 0.00463 C 0.08489 0.00787 0.11302 0.00902 0.19826 0.0081 C 0.21718 0.00648 0.23489 0.00301 0.25347 -0.0007 C 0.26267 -0.00556 0.27152 -0.00764 0.28125 -0.00949 C 0.28732 -0.01505 0.29514 -0.0169 0.30225 -0.01991 C 0.31736 -0.02639 0.33281 -0.03264 0.34826 -0.0375 C 0.35538 -0.04375 0.36389 -0.04237 0.37205 -0.04468 C 0.38923 -0.05602 0.40746 -0.06644 0.42587 -0.07431 C 0.43142 -0.08241 0.43975 -0.08149 0.44566 -0.08843 C 0.44896 -0.09237 0.45486 -0.1007 0.45486 -0.10047 C 0.45937 -0.11806 0.45191 -0.09213 0.46007 -0.11135 C 0.46302 -0.11829 0.46337 -0.12662 0.46545 -0.13403 C 0.46753 -0.14144 0.47257 -0.14862 0.47587 -0.1551 C 0.48281 -0.16875 0.48246 -0.18727 0.48646 -0.20255 C 0.48559 -0.22524 0.48889 -0.24213 0.47465 -0.2551 C 0.47309 -0.25834 0.47066 -0.26065 0.46927 -0.26389 C 0.46371 -0.27639 0.47326 -0.26204 0.46545 -0.27431 C 0.46059 -0.28195 0.45503 -0.28889 0.45087 -0.29723 C 0.45052 -0.29954 0.45069 -0.30209 0.44965 -0.30417 C 0.44809 -0.30718 0.44062 -0.31343 0.43784 -0.31482 C 0.43316 -0.32084 0.4283 -0.32616 0.42205 -0.32871 C 0.41614 -0.33612 0.42048 -0.33218 0.40625 -0.33218 " pathEditMode="relative" rAng="0" ptsTypes="fffffffffffffffffffffA">
                                      <p:cBhvr>
                                        <p:cTn id="18" dur="500" fill="hold"/>
                                        <p:tgtEl>
                                          <p:spTgt spid="6"/>
                                        </p:tgtEl>
                                        <p:attrNameLst>
                                          <p:attrName>ppt_x</p:attrName>
                                          <p:attrName>ppt_y</p:attrName>
                                        </p:attrNameLst>
                                      </p:cBhvr>
                                      <p:rCtr x="23500" y="-1680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heckerboard(across)">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4108817"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图的同构</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2</a:t>
            </a:r>
            <a:endPar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endParaRPr>
          </a:p>
        </p:txBody>
      </p:sp>
      <p:sp>
        <p:nvSpPr>
          <p:cNvPr id="3" name="椭圆 2"/>
          <p:cNvSpPr/>
          <p:nvPr/>
        </p:nvSpPr>
        <p:spPr>
          <a:xfrm>
            <a:off x="428596" y="1428736"/>
            <a:ext cx="428628" cy="428628"/>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椭圆 3"/>
          <p:cNvSpPr/>
          <p:nvPr/>
        </p:nvSpPr>
        <p:spPr>
          <a:xfrm>
            <a:off x="1928794" y="1428736"/>
            <a:ext cx="428628" cy="428628"/>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椭圆 4"/>
          <p:cNvSpPr/>
          <p:nvPr/>
        </p:nvSpPr>
        <p:spPr>
          <a:xfrm>
            <a:off x="3500430" y="1428736"/>
            <a:ext cx="428628" cy="428628"/>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椭圆 5"/>
          <p:cNvSpPr/>
          <p:nvPr/>
        </p:nvSpPr>
        <p:spPr>
          <a:xfrm>
            <a:off x="428596" y="3143248"/>
            <a:ext cx="428628" cy="428628"/>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椭圆 6"/>
          <p:cNvSpPr/>
          <p:nvPr/>
        </p:nvSpPr>
        <p:spPr>
          <a:xfrm>
            <a:off x="1928794" y="3143248"/>
            <a:ext cx="428628" cy="428628"/>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椭圆 7"/>
          <p:cNvSpPr/>
          <p:nvPr/>
        </p:nvSpPr>
        <p:spPr>
          <a:xfrm>
            <a:off x="3500430" y="3143248"/>
            <a:ext cx="428628" cy="428628"/>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0" name="直接连接符 9"/>
          <p:cNvCxnSpPr>
            <a:stCxn id="3" idx="4"/>
            <a:endCxn id="6" idx="0"/>
          </p:cNvCxnSpPr>
          <p:nvPr/>
        </p:nvCxnSpPr>
        <p:spPr>
          <a:xfrm rot="5400000">
            <a:off x="-32" y="2500306"/>
            <a:ext cx="1285884" cy="1588"/>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3" idx="5"/>
            <a:endCxn id="7" idx="1"/>
          </p:cNvCxnSpPr>
          <p:nvPr/>
        </p:nvCxnSpPr>
        <p:spPr>
          <a:xfrm rot="16200000" flipH="1">
            <a:off x="687296" y="1901750"/>
            <a:ext cx="1411426" cy="1197112"/>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3" idx="6"/>
            <a:endCxn id="8" idx="2"/>
          </p:cNvCxnSpPr>
          <p:nvPr/>
        </p:nvCxnSpPr>
        <p:spPr>
          <a:xfrm>
            <a:off x="857224" y="1643050"/>
            <a:ext cx="2643206" cy="1714512"/>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7" idx="0"/>
          </p:cNvCxnSpPr>
          <p:nvPr/>
        </p:nvCxnSpPr>
        <p:spPr>
          <a:xfrm rot="5400000">
            <a:off x="1500166" y="2500306"/>
            <a:ext cx="1285884" cy="1588"/>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 idx="3"/>
            <a:endCxn id="6" idx="7"/>
          </p:cNvCxnSpPr>
          <p:nvPr/>
        </p:nvCxnSpPr>
        <p:spPr>
          <a:xfrm rot="5400000">
            <a:off x="687296" y="1901750"/>
            <a:ext cx="1411426" cy="1197112"/>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 idx="5"/>
            <a:endCxn id="8" idx="1"/>
          </p:cNvCxnSpPr>
          <p:nvPr/>
        </p:nvCxnSpPr>
        <p:spPr>
          <a:xfrm rot="16200000" flipH="1">
            <a:off x="2223213" y="1866031"/>
            <a:ext cx="1411426" cy="1268550"/>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5" idx="4"/>
            <a:endCxn id="8" idx="0"/>
          </p:cNvCxnSpPr>
          <p:nvPr/>
        </p:nvCxnSpPr>
        <p:spPr>
          <a:xfrm rot="5400000">
            <a:off x="3071802" y="2500306"/>
            <a:ext cx="1285884" cy="1588"/>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5" idx="3"/>
            <a:endCxn id="7" idx="7"/>
          </p:cNvCxnSpPr>
          <p:nvPr/>
        </p:nvCxnSpPr>
        <p:spPr>
          <a:xfrm rot="5400000">
            <a:off x="2223213" y="1866031"/>
            <a:ext cx="1411426" cy="1268550"/>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 idx="2"/>
            <a:endCxn id="6" idx="6"/>
          </p:cNvCxnSpPr>
          <p:nvPr/>
        </p:nvCxnSpPr>
        <p:spPr>
          <a:xfrm rot="10800000" flipV="1">
            <a:off x="857224" y="1643050"/>
            <a:ext cx="2643206" cy="1714512"/>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2" name="六边形 31"/>
          <p:cNvSpPr/>
          <p:nvPr/>
        </p:nvSpPr>
        <p:spPr>
          <a:xfrm>
            <a:off x="5357818" y="1500174"/>
            <a:ext cx="2486042" cy="2143140"/>
          </a:xfrm>
          <a:prstGeom prst="hexagon">
            <a:avLst/>
          </a:prstGeom>
          <a:noFill/>
          <a:ln w="57150">
            <a:solidFill>
              <a:srgbClr val="C00000"/>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33" name="椭圆 32"/>
          <p:cNvSpPr/>
          <p:nvPr/>
        </p:nvSpPr>
        <p:spPr>
          <a:xfrm>
            <a:off x="5715008" y="128586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椭圆 33"/>
          <p:cNvSpPr/>
          <p:nvPr/>
        </p:nvSpPr>
        <p:spPr>
          <a:xfrm>
            <a:off x="7143768" y="128586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5" name="椭圆 34"/>
          <p:cNvSpPr/>
          <p:nvPr/>
        </p:nvSpPr>
        <p:spPr>
          <a:xfrm>
            <a:off x="5214942" y="235743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f</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椭圆 35"/>
          <p:cNvSpPr/>
          <p:nvPr/>
        </p:nvSpPr>
        <p:spPr>
          <a:xfrm>
            <a:off x="5715008" y="3500438"/>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e</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椭圆 36"/>
          <p:cNvSpPr/>
          <p:nvPr/>
        </p:nvSpPr>
        <p:spPr>
          <a:xfrm>
            <a:off x="7143768" y="3500438"/>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d</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椭圆 37"/>
          <p:cNvSpPr/>
          <p:nvPr/>
        </p:nvSpPr>
        <p:spPr>
          <a:xfrm>
            <a:off x="7643834" y="235743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0" name="直接连接符 39"/>
          <p:cNvCxnSpPr>
            <a:endCxn id="37" idx="1"/>
          </p:cNvCxnSpPr>
          <p:nvPr/>
        </p:nvCxnSpPr>
        <p:spPr>
          <a:xfrm rot="16200000" flipH="1">
            <a:off x="5643570" y="2000239"/>
            <a:ext cx="1909697" cy="1195317"/>
          </a:xfrm>
          <a:prstGeom prst="line">
            <a:avLst/>
          </a:prstGeom>
          <a:ln w="63500">
            <a:solidFill>
              <a:srgbClr val="C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4" idx="3"/>
            <a:endCxn id="36" idx="7"/>
          </p:cNvCxnSpPr>
          <p:nvPr/>
        </p:nvCxnSpPr>
        <p:spPr>
          <a:xfrm rot="5400000">
            <a:off x="5626980" y="1983650"/>
            <a:ext cx="1962006" cy="1176188"/>
          </a:xfrm>
          <a:prstGeom prst="line">
            <a:avLst/>
          </a:prstGeom>
          <a:ln w="63500">
            <a:solidFill>
              <a:srgbClr val="C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5" idx="6"/>
            <a:endCxn id="38" idx="2"/>
          </p:cNvCxnSpPr>
          <p:nvPr/>
        </p:nvCxnSpPr>
        <p:spPr>
          <a:xfrm>
            <a:off x="5572132" y="2536025"/>
            <a:ext cx="2071702" cy="1588"/>
          </a:xfrm>
          <a:prstGeom prst="line">
            <a:avLst/>
          </a:prstGeom>
          <a:ln w="63500">
            <a:solidFill>
              <a:srgbClr val="C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0205" name="TextBox 44"/>
          <p:cNvSpPr txBox="1">
            <a:spLocks noChangeArrowheads="1"/>
          </p:cNvSpPr>
          <p:nvPr/>
        </p:nvSpPr>
        <p:spPr bwMode="auto">
          <a:xfrm>
            <a:off x="500063" y="3857625"/>
            <a:ext cx="5072062" cy="369888"/>
          </a:xfrm>
          <a:prstGeom prst="rect">
            <a:avLst/>
          </a:prstGeom>
          <a:noFill/>
          <a:ln w="9525">
            <a:noFill/>
            <a:miter lim="800000"/>
            <a:headEnd/>
            <a:tailEnd/>
          </a:ln>
        </p:spPr>
        <p:txBody>
          <a:bodyPr>
            <a:spAutoFit/>
          </a:bodyPr>
          <a:lstStyle/>
          <a:p>
            <a:r>
              <a:rPr lang="zh-CN" altLang="en-US">
                <a:latin typeface="Calibri" pitchFamily="34" charset="0"/>
              </a:rPr>
              <a:t>写出两个图的同构函数</a:t>
            </a:r>
          </a:p>
        </p:txBody>
      </p:sp>
      <p:sp>
        <p:nvSpPr>
          <p:cNvPr id="50206" name="TextBox 45"/>
          <p:cNvSpPr txBox="1">
            <a:spLocks noChangeArrowheads="1"/>
          </p:cNvSpPr>
          <p:nvPr/>
        </p:nvSpPr>
        <p:spPr bwMode="auto">
          <a:xfrm>
            <a:off x="500063" y="4214813"/>
            <a:ext cx="8401050" cy="369887"/>
          </a:xfrm>
          <a:prstGeom prst="rect">
            <a:avLst/>
          </a:prstGeom>
          <a:noFill/>
          <a:ln w="9525">
            <a:noFill/>
            <a:miter lim="800000"/>
            <a:headEnd/>
            <a:tailEnd/>
          </a:ln>
        </p:spPr>
        <p:txBody>
          <a:bodyPr wrap="none">
            <a:spAutoFit/>
          </a:bodyPr>
          <a:lstStyle/>
          <a:p>
            <a:r>
              <a:rPr lang="en-US" altLang="zh-CN">
                <a:latin typeface="Calibri" pitchFamily="34" charset="0"/>
              </a:rPr>
              <a:t>[</a:t>
            </a:r>
            <a:r>
              <a:rPr lang="zh-CN" altLang="en-US">
                <a:latin typeface="Calibri" pitchFamily="34" charset="0"/>
              </a:rPr>
              <a:t>步骤</a:t>
            </a:r>
            <a:r>
              <a:rPr lang="en-US" altLang="zh-CN">
                <a:latin typeface="Calibri" pitchFamily="34" charset="0"/>
              </a:rPr>
              <a:t>1]</a:t>
            </a:r>
            <a:r>
              <a:rPr lang="zh-CN" altLang="en-US">
                <a:latin typeface="Calibri" pitchFamily="34" charset="0"/>
              </a:rPr>
              <a:t> 根据顶点的连接建立顶点的映射关系</a:t>
            </a:r>
            <a:r>
              <a:rPr lang="en-US" altLang="zh-CN">
                <a:latin typeface="Calibri" pitchFamily="34" charset="0"/>
              </a:rPr>
              <a:t>,</a:t>
            </a:r>
            <a:r>
              <a:rPr lang="zh-CN" altLang="en-US">
                <a:latin typeface="Calibri" pitchFamily="34" charset="0"/>
              </a:rPr>
              <a:t>同构函数对应的顶点度数必须相同。</a:t>
            </a:r>
          </a:p>
        </p:txBody>
      </p:sp>
      <p:sp>
        <p:nvSpPr>
          <p:cNvPr id="50207" name="矩形 46"/>
          <p:cNvSpPr>
            <a:spLocks noChangeArrowheads="1"/>
          </p:cNvSpPr>
          <p:nvPr/>
        </p:nvSpPr>
        <p:spPr bwMode="auto">
          <a:xfrm>
            <a:off x="2428875" y="4572000"/>
            <a:ext cx="3970338" cy="400050"/>
          </a:xfrm>
          <a:prstGeom prst="rect">
            <a:avLst/>
          </a:prstGeom>
          <a:noFill/>
          <a:ln w="9525">
            <a:noFill/>
            <a:miter lim="800000"/>
            <a:headEnd/>
            <a:tailEnd/>
          </a:ln>
        </p:spPr>
        <p:txBody>
          <a:bodyPr wrap="none">
            <a:spAutoFit/>
          </a:bodyPr>
          <a:lstStyle/>
          <a:p>
            <a:pPr algn="just">
              <a:spcBef>
                <a:spcPct val="50000"/>
              </a:spcBef>
              <a:buClr>
                <a:schemeClr val="accent1"/>
              </a:buClr>
              <a:buSzPct val="80000"/>
              <a:buFont typeface="Wingdings" pitchFamily="2" charset="2"/>
              <a:buNone/>
            </a:pPr>
            <a:r>
              <a:rPr lang="en-US" altLang="zh-CN" b="1">
                <a:ea typeface="仿宋_GB2312"/>
                <a:cs typeface="仿宋_GB2312"/>
              </a:rPr>
              <a:t>f</a:t>
            </a:r>
            <a:r>
              <a:rPr lang="zh-CN" altLang="en-US" b="1">
                <a:ea typeface="仿宋_GB2312"/>
                <a:cs typeface="仿宋_GB2312"/>
              </a:rPr>
              <a:t>：｛</a:t>
            </a:r>
            <a:r>
              <a:rPr lang="en-US" altLang="zh-CN" b="1">
                <a:ea typeface="仿宋_GB2312"/>
                <a:cs typeface="仿宋_GB2312"/>
              </a:rPr>
              <a:t>1,2,3,4,5,6</a:t>
            </a:r>
            <a:r>
              <a:rPr lang="zh-CN" altLang="en-US" b="1">
                <a:ea typeface="仿宋_GB2312"/>
                <a:cs typeface="仿宋_GB2312"/>
              </a:rPr>
              <a:t>｝</a:t>
            </a:r>
            <a:r>
              <a:rPr lang="zh-CN" altLang="en-US" b="1">
                <a:ea typeface="中空宋体-10Point"/>
                <a:cs typeface="中空宋体-10Point"/>
              </a:rPr>
              <a:t>→｛ </a:t>
            </a:r>
            <a:r>
              <a:rPr lang="en-US" altLang="zh-CN" sz="2000" b="1">
                <a:latin typeface="Roman 20cpi"/>
                <a:ea typeface="仿宋_GB2312"/>
                <a:cs typeface="仿宋_GB2312"/>
              </a:rPr>
              <a:t>a,c,e,b,d,f</a:t>
            </a:r>
            <a:r>
              <a:rPr lang="zh-CN" altLang="en-US" b="1">
                <a:ea typeface="中空宋体-10Point"/>
                <a:cs typeface="中空宋体-10Point"/>
              </a:rPr>
              <a:t>｝</a:t>
            </a:r>
            <a:endParaRPr lang="zh-CN" altLang="en-US" b="1">
              <a:ea typeface="楷体_GB2312"/>
              <a:cs typeface="楷体_GB2312"/>
            </a:endParaRPr>
          </a:p>
        </p:txBody>
      </p:sp>
      <p:sp>
        <p:nvSpPr>
          <p:cNvPr id="50208" name="TextBox 47"/>
          <p:cNvSpPr txBox="1">
            <a:spLocks noChangeArrowheads="1"/>
          </p:cNvSpPr>
          <p:nvPr/>
        </p:nvSpPr>
        <p:spPr bwMode="auto">
          <a:xfrm>
            <a:off x="500063" y="4987925"/>
            <a:ext cx="5805487" cy="369888"/>
          </a:xfrm>
          <a:prstGeom prst="rect">
            <a:avLst/>
          </a:prstGeom>
          <a:noFill/>
          <a:ln w="9525">
            <a:noFill/>
            <a:miter lim="800000"/>
            <a:headEnd/>
            <a:tailEnd/>
          </a:ln>
        </p:spPr>
        <p:txBody>
          <a:bodyPr wrap="none">
            <a:spAutoFit/>
          </a:bodyPr>
          <a:lstStyle/>
          <a:p>
            <a:r>
              <a:rPr lang="en-US" altLang="zh-CN">
                <a:latin typeface="Calibri" pitchFamily="34" charset="0"/>
              </a:rPr>
              <a:t>[</a:t>
            </a:r>
            <a:r>
              <a:rPr lang="zh-CN" altLang="en-US">
                <a:latin typeface="Calibri" pitchFamily="34" charset="0"/>
              </a:rPr>
              <a:t>步骤</a:t>
            </a:r>
            <a:r>
              <a:rPr lang="en-US" altLang="zh-CN">
                <a:latin typeface="Calibri" pitchFamily="34" charset="0"/>
              </a:rPr>
              <a:t>2]</a:t>
            </a:r>
            <a:r>
              <a:rPr lang="zh-CN" altLang="en-US">
                <a:latin typeface="Calibri" pitchFamily="34" charset="0"/>
              </a:rPr>
              <a:t> 根据两图顶点之间的连接情况建立边的映射关系</a:t>
            </a:r>
          </a:p>
        </p:txBody>
      </p:sp>
      <p:sp>
        <p:nvSpPr>
          <p:cNvPr id="50209" name="TextBox 48"/>
          <p:cNvSpPr txBox="1">
            <a:spLocks noChangeArrowheads="1"/>
          </p:cNvSpPr>
          <p:nvPr/>
        </p:nvSpPr>
        <p:spPr bwMode="auto">
          <a:xfrm>
            <a:off x="642938" y="5429250"/>
            <a:ext cx="8072437" cy="369888"/>
          </a:xfrm>
          <a:prstGeom prst="rect">
            <a:avLst/>
          </a:prstGeom>
          <a:noFill/>
          <a:ln w="9525">
            <a:noFill/>
            <a:miter lim="800000"/>
            <a:headEnd/>
            <a:tailEnd/>
          </a:ln>
        </p:spPr>
        <p:txBody>
          <a:bodyPr>
            <a:spAutoFit/>
          </a:bodyPr>
          <a:lstStyle/>
          <a:p>
            <a:r>
              <a:rPr lang="en-US" altLang="zh-CN">
                <a:latin typeface="Calibri" pitchFamily="34" charset="0"/>
              </a:rPr>
              <a:t>f((1,4)) = (a,b) , f((1,5)) = (a,d) , f((1,6)) = (a,f) … …</a:t>
            </a:r>
            <a:endParaRPr lang="zh-CN" altLang="en-US">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4801314"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图的同构</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必要条件</a:t>
            </a:r>
          </a:p>
        </p:txBody>
      </p:sp>
      <p:sp>
        <p:nvSpPr>
          <p:cNvPr id="41986" name="矩形 2"/>
          <p:cNvSpPr>
            <a:spLocks noChangeArrowheads="1"/>
          </p:cNvSpPr>
          <p:nvPr/>
        </p:nvSpPr>
        <p:spPr bwMode="auto">
          <a:xfrm>
            <a:off x="285750" y="1571625"/>
            <a:ext cx="8001000" cy="2678113"/>
          </a:xfrm>
          <a:prstGeom prst="rect">
            <a:avLst/>
          </a:prstGeom>
          <a:noFill/>
          <a:ln w="9525">
            <a:noFill/>
            <a:miter lim="800000"/>
            <a:headEnd/>
            <a:tailEnd/>
          </a:ln>
        </p:spPr>
        <p:txBody>
          <a:bodyPr>
            <a:spAutoFit/>
          </a:bodyPr>
          <a:lstStyle/>
          <a:p>
            <a:r>
              <a:rPr lang="zh-CN" altLang="en-US" sz="2400">
                <a:latin typeface="Calibri" pitchFamily="34" charset="0"/>
              </a:rPr>
              <a:t>两图同构的必要条件：</a:t>
            </a:r>
            <a:endParaRPr lang="en-US" altLang="zh-CN" sz="2400">
              <a:latin typeface="Calibri" pitchFamily="34" charset="0"/>
            </a:endParaRPr>
          </a:p>
          <a:p>
            <a:endParaRPr lang="zh-CN" altLang="en-US" sz="2400">
              <a:latin typeface="Calibri" pitchFamily="34" charset="0"/>
            </a:endParaRPr>
          </a:p>
          <a:p>
            <a:r>
              <a:rPr lang="zh-CN" altLang="en-US" sz="2400">
                <a:latin typeface="Calibri" pitchFamily="34" charset="0"/>
              </a:rPr>
              <a:t>（</a:t>
            </a:r>
            <a:r>
              <a:rPr lang="en-US" altLang="zh-CN" sz="2400">
                <a:latin typeface="Calibri" pitchFamily="34" charset="0"/>
              </a:rPr>
              <a:t>1</a:t>
            </a:r>
            <a:r>
              <a:rPr lang="zh-CN" altLang="en-US" sz="2400">
                <a:latin typeface="Calibri" pitchFamily="34" charset="0"/>
              </a:rPr>
              <a:t>）顶点数相等；</a:t>
            </a:r>
          </a:p>
          <a:p>
            <a:r>
              <a:rPr lang="zh-CN" altLang="en-US" sz="2400">
                <a:latin typeface="Calibri" pitchFamily="34" charset="0"/>
              </a:rPr>
              <a:t>（</a:t>
            </a:r>
            <a:r>
              <a:rPr lang="en-US" altLang="zh-CN" sz="2400">
                <a:latin typeface="Calibri" pitchFamily="34" charset="0"/>
              </a:rPr>
              <a:t>2</a:t>
            </a:r>
            <a:r>
              <a:rPr lang="zh-CN" altLang="en-US" sz="2400">
                <a:latin typeface="Calibri" pitchFamily="34" charset="0"/>
              </a:rPr>
              <a:t>）边数相等；</a:t>
            </a:r>
          </a:p>
          <a:p>
            <a:r>
              <a:rPr lang="zh-CN" altLang="en-US" sz="2400">
                <a:latin typeface="Calibri" pitchFamily="34" charset="0"/>
              </a:rPr>
              <a:t>（</a:t>
            </a:r>
            <a:r>
              <a:rPr lang="en-US" altLang="zh-CN" sz="2400">
                <a:latin typeface="Calibri" pitchFamily="34" charset="0"/>
              </a:rPr>
              <a:t>3</a:t>
            </a:r>
            <a:r>
              <a:rPr lang="zh-CN" altLang="en-US" sz="2400">
                <a:latin typeface="Calibri" pitchFamily="34" charset="0"/>
              </a:rPr>
              <a:t>）度数相同的顶点数相等；</a:t>
            </a:r>
            <a:endParaRPr lang="en-US" altLang="zh-CN" sz="2400">
              <a:latin typeface="Calibri" pitchFamily="34" charset="0"/>
            </a:endParaRPr>
          </a:p>
          <a:p>
            <a:endParaRPr lang="zh-CN" altLang="en-US" sz="2400">
              <a:latin typeface="Calibri" pitchFamily="34" charset="0"/>
            </a:endParaRPr>
          </a:p>
          <a:p>
            <a:r>
              <a:rPr lang="zh-CN" altLang="en-US" sz="2400" b="1">
                <a:solidFill>
                  <a:srgbClr val="C00000"/>
                </a:solidFill>
                <a:latin typeface="Calibri" pitchFamily="34" charset="0"/>
              </a:rPr>
              <a:t>但这不是充分条件。</a:t>
            </a:r>
          </a:p>
        </p:txBody>
      </p:sp>
      <p:grpSp>
        <p:nvGrpSpPr>
          <p:cNvPr id="51" name="组合 50"/>
          <p:cNvGrpSpPr>
            <a:grpSpLocks/>
          </p:cNvGrpSpPr>
          <p:nvPr/>
        </p:nvGrpSpPr>
        <p:grpSpPr bwMode="auto">
          <a:xfrm>
            <a:off x="4876800" y="1847850"/>
            <a:ext cx="2438400" cy="1066800"/>
            <a:chOff x="4876816" y="1847840"/>
            <a:chExt cx="2438400" cy="1066800"/>
          </a:xfrm>
        </p:grpSpPr>
        <p:sp>
          <p:nvSpPr>
            <p:cNvPr id="5" name="Oval 5"/>
            <p:cNvSpPr>
              <a:spLocks noChangeArrowheads="1"/>
            </p:cNvSpPr>
            <p:nvPr/>
          </p:nvSpPr>
          <p:spPr bwMode="auto">
            <a:xfrm>
              <a:off x="4876816" y="2305040"/>
              <a:ext cx="152400" cy="152400"/>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6" name="Oval 6"/>
            <p:cNvSpPr>
              <a:spLocks noChangeArrowheads="1"/>
            </p:cNvSpPr>
            <p:nvPr/>
          </p:nvSpPr>
          <p:spPr bwMode="auto">
            <a:xfrm>
              <a:off x="5486416" y="2305040"/>
              <a:ext cx="152400" cy="152400"/>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7" name="Oval 7"/>
            <p:cNvSpPr>
              <a:spLocks noChangeArrowheads="1"/>
            </p:cNvSpPr>
            <p:nvPr/>
          </p:nvSpPr>
          <p:spPr bwMode="auto">
            <a:xfrm>
              <a:off x="6096016" y="2305040"/>
              <a:ext cx="152400" cy="152400"/>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8" name="Oval 8"/>
            <p:cNvSpPr>
              <a:spLocks noChangeArrowheads="1"/>
            </p:cNvSpPr>
            <p:nvPr/>
          </p:nvSpPr>
          <p:spPr bwMode="auto">
            <a:xfrm>
              <a:off x="6705616" y="2305040"/>
              <a:ext cx="152400" cy="152400"/>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9" name="Oval 9"/>
            <p:cNvSpPr>
              <a:spLocks noChangeArrowheads="1"/>
            </p:cNvSpPr>
            <p:nvPr/>
          </p:nvSpPr>
          <p:spPr bwMode="auto">
            <a:xfrm>
              <a:off x="7162816" y="1847840"/>
              <a:ext cx="152400" cy="152400"/>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10" name="Oval 10"/>
            <p:cNvSpPr>
              <a:spLocks noChangeArrowheads="1"/>
            </p:cNvSpPr>
            <p:nvPr/>
          </p:nvSpPr>
          <p:spPr bwMode="auto">
            <a:xfrm>
              <a:off x="7162816" y="2762240"/>
              <a:ext cx="152400" cy="152400"/>
            </a:xfrm>
            <a:prstGeom prst="ellipse">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11" name="Line 11"/>
            <p:cNvSpPr>
              <a:spLocks noChangeShapeType="1"/>
            </p:cNvSpPr>
            <p:nvPr/>
          </p:nvSpPr>
          <p:spPr bwMode="auto">
            <a:xfrm>
              <a:off x="5029216" y="2381240"/>
              <a:ext cx="457200" cy="0"/>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wrap="none"/>
            <a:lstStyle/>
            <a:p>
              <a:pPr fontAlgn="auto">
                <a:spcBef>
                  <a:spcPts val="0"/>
                </a:spcBef>
                <a:spcAft>
                  <a:spcPts val="0"/>
                </a:spcAft>
                <a:defRPr/>
              </a:pPr>
              <a:endParaRPr lang="zh-CN" altLang="en-US"/>
            </a:p>
          </p:txBody>
        </p:sp>
        <p:sp>
          <p:nvSpPr>
            <p:cNvPr id="12" name="Line 12"/>
            <p:cNvSpPr>
              <a:spLocks noChangeShapeType="1"/>
            </p:cNvSpPr>
            <p:nvPr/>
          </p:nvSpPr>
          <p:spPr bwMode="auto">
            <a:xfrm>
              <a:off x="5638816" y="2381240"/>
              <a:ext cx="457200" cy="0"/>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wrap="none"/>
            <a:lstStyle/>
            <a:p>
              <a:pPr fontAlgn="auto">
                <a:spcBef>
                  <a:spcPts val="0"/>
                </a:spcBef>
                <a:spcAft>
                  <a:spcPts val="0"/>
                </a:spcAft>
                <a:defRPr/>
              </a:pPr>
              <a:endParaRPr lang="zh-CN" altLang="en-US"/>
            </a:p>
          </p:txBody>
        </p:sp>
        <p:sp>
          <p:nvSpPr>
            <p:cNvPr id="13" name="Line 13"/>
            <p:cNvSpPr>
              <a:spLocks noChangeShapeType="1"/>
            </p:cNvSpPr>
            <p:nvPr/>
          </p:nvSpPr>
          <p:spPr bwMode="auto">
            <a:xfrm>
              <a:off x="6248416" y="2381240"/>
              <a:ext cx="457200" cy="0"/>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wrap="none"/>
            <a:lstStyle/>
            <a:p>
              <a:pPr fontAlgn="auto">
                <a:spcBef>
                  <a:spcPts val="0"/>
                </a:spcBef>
                <a:spcAft>
                  <a:spcPts val="0"/>
                </a:spcAft>
                <a:defRPr/>
              </a:pPr>
              <a:endParaRPr lang="zh-CN" altLang="en-US"/>
            </a:p>
          </p:txBody>
        </p:sp>
        <p:sp>
          <p:nvSpPr>
            <p:cNvPr id="14" name="Line 14"/>
            <p:cNvSpPr>
              <a:spLocks noChangeShapeType="1"/>
            </p:cNvSpPr>
            <p:nvPr/>
          </p:nvSpPr>
          <p:spPr bwMode="auto">
            <a:xfrm>
              <a:off x="6858016" y="2457440"/>
              <a:ext cx="304800" cy="304800"/>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wrap="none"/>
            <a:lstStyle/>
            <a:p>
              <a:pPr fontAlgn="auto">
                <a:spcBef>
                  <a:spcPts val="0"/>
                </a:spcBef>
                <a:spcAft>
                  <a:spcPts val="0"/>
                </a:spcAft>
                <a:defRPr/>
              </a:pPr>
              <a:endParaRPr lang="zh-CN" altLang="en-US"/>
            </a:p>
          </p:txBody>
        </p:sp>
        <p:sp>
          <p:nvSpPr>
            <p:cNvPr id="15" name="Line 15"/>
            <p:cNvSpPr>
              <a:spLocks noChangeShapeType="1"/>
            </p:cNvSpPr>
            <p:nvPr/>
          </p:nvSpPr>
          <p:spPr bwMode="auto">
            <a:xfrm flipH="1">
              <a:off x="6858016" y="2000240"/>
              <a:ext cx="304800" cy="304800"/>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wrap="none"/>
            <a:lstStyle/>
            <a:p>
              <a:pPr fontAlgn="auto">
                <a:spcBef>
                  <a:spcPts val="0"/>
                </a:spcBef>
                <a:spcAft>
                  <a:spcPts val="0"/>
                </a:spcAft>
                <a:defRPr/>
              </a:pPr>
              <a:endParaRPr lang="zh-CN" altLang="en-US"/>
            </a:p>
          </p:txBody>
        </p:sp>
      </p:grpSp>
      <p:grpSp>
        <p:nvGrpSpPr>
          <p:cNvPr id="52" name="组合 51"/>
          <p:cNvGrpSpPr>
            <a:grpSpLocks/>
          </p:cNvGrpSpPr>
          <p:nvPr/>
        </p:nvGrpSpPr>
        <p:grpSpPr bwMode="auto">
          <a:xfrm>
            <a:off x="4929188" y="3357563"/>
            <a:ext cx="2590800" cy="762000"/>
            <a:chOff x="4929190" y="3357562"/>
            <a:chExt cx="2590800" cy="762000"/>
          </a:xfrm>
        </p:grpSpPr>
        <p:sp>
          <p:nvSpPr>
            <p:cNvPr id="17" name="Oval 17"/>
            <p:cNvSpPr>
              <a:spLocks noChangeArrowheads="1"/>
            </p:cNvSpPr>
            <p:nvPr/>
          </p:nvSpPr>
          <p:spPr bwMode="auto">
            <a:xfrm>
              <a:off x="4929190" y="3967162"/>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18" name="Oval 18"/>
            <p:cNvSpPr>
              <a:spLocks noChangeArrowheads="1"/>
            </p:cNvSpPr>
            <p:nvPr/>
          </p:nvSpPr>
          <p:spPr bwMode="auto">
            <a:xfrm>
              <a:off x="5538790" y="3967162"/>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19" name="Oval 19"/>
            <p:cNvSpPr>
              <a:spLocks noChangeArrowheads="1"/>
            </p:cNvSpPr>
            <p:nvPr/>
          </p:nvSpPr>
          <p:spPr bwMode="auto">
            <a:xfrm>
              <a:off x="6148390" y="3967162"/>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20" name="Oval 20"/>
            <p:cNvSpPr>
              <a:spLocks noChangeArrowheads="1"/>
            </p:cNvSpPr>
            <p:nvPr/>
          </p:nvSpPr>
          <p:spPr bwMode="auto">
            <a:xfrm>
              <a:off x="6757990" y="3967162"/>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21" name="Line 21"/>
            <p:cNvSpPr>
              <a:spLocks noChangeShapeType="1"/>
            </p:cNvSpPr>
            <p:nvPr/>
          </p:nvSpPr>
          <p:spPr bwMode="auto">
            <a:xfrm>
              <a:off x="5081590" y="4043362"/>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22" name="Line 22"/>
            <p:cNvSpPr>
              <a:spLocks noChangeShapeType="1"/>
            </p:cNvSpPr>
            <p:nvPr/>
          </p:nvSpPr>
          <p:spPr bwMode="auto">
            <a:xfrm>
              <a:off x="5691190" y="4043362"/>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23" name="Line 23"/>
            <p:cNvSpPr>
              <a:spLocks noChangeShapeType="1"/>
            </p:cNvSpPr>
            <p:nvPr/>
          </p:nvSpPr>
          <p:spPr bwMode="auto">
            <a:xfrm>
              <a:off x="6300790" y="4043362"/>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24" name="Oval 24"/>
            <p:cNvSpPr>
              <a:spLocks noChangeArrowheads="1"/>
            </p:cNvSpPr>
            <p:nvPr/>
          </p:nvSpPr>
          <p:spPr bwMode="auto">
            <a:xfrm>
              <a:off x="7367590" y="3967162"/>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25" name="Line 25"/>
            <p:cNvSpPr>
              <a:spLocks noChangeShapeType="1"/>
            </p:cNvSpPr>
            <p:nvPr/>
          </p:nvSpPr>
          <p:spPr bwMode="auto">
            <a:xfrm>
              <a:off x="6910390" y="4043362"/>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26" name="Oval 26"/>
            <p:cNvSpPr>
              <a:spLocks noChangeArrowheads="1"/>
            </p:cNvSpPr>
            <p:nvPr/>
          </p:nvSpPr>
          <p:spPr bwMode="auto">
            <a:xfrm>
              <a:off x="6741712" y="3357562"/>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27" name="Line 27"/>
            <p:cNvSpPr>
              <a:spLocks noChangeShapeType="1"/>
            </p:cNvSpPr>
            <p:nvPr/>
          </p:nvSpPr>
          <p:spPr bwMode="auto">
            <a:xfrm>
              <a:off x="6818315" y="3509962"/>
              <a:ext cx="0" cy="45720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grpSp>
      <p:grpSp>
        <p:nvGrpSpPr>
          <p:cNvPr id="53" name="组合 52"/>
          <p:cNvGrpSpPr>
            <a:grpSpLocks/>
          </p:cNvGrpSpPr>
          <p:nvPr/>
        </p:nvGrpSpPr>
        <p:grpSpPr bwMode="auto">
          <a:xfrm>
            <a:off x="4929188" y="4646613"/>
            <a:ext cx="2590800" cy="782637"/>
            <a:chOff x="4929190" y="4645954"/>
            <a:chExt cx="2590800" cy="783310"/>
          </a:xfrm>
        </p:grpSpPr>
        <p:sp>
          <p:nvSpPr>
            <p:cNvPr id="29" name="Oval 17"/>
            <p:cNvSpPr>
              <a:spLocks noChangeArrowheads="1"/>
            </p:cNvSpPr>
            <p:nvPr/>
          </p:nvSpPr>
          <p:spPr bwMode="auto">
            <a:xfrm>
              <a:off x="4929190" y="5276864"/>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30" name="Oval 18"/>
            <p:cNvSpPr>
              <a:spLocks noChangeArrowheads="1"/>
            </p:cNvSpPr>
            <p:nvPr/>
          </p:nvSpPr>
          <p:spPr bwMode="auto">
            <a:xfrm>
              <a:off x="5538790" y="5276864"/>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31" name="Oval 19"/>
            <p:cNvSpPr>
              <a:spLocks noChangeArrowheads="1"/>
            </p:cNvSpPr>
            <p:nvPr/>
          </p:nvSpPr>
          <p:spPr bwMode="auto">
            <a:xfrm>
              <a:off x="6148390" y="5276864"/>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32" name="Oval 20"/>
            <p:cNvSpPr>
              <a:spLocks noChangeArrowheads="1"/>
            </p:cNvSpPr>
            <p:nvPr/>
          </p:nvSpPr>
          <p:spPr bwMode="auto">
            <a:xfrm>
              <a:off x="6757990" y="5276864"/>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33" name="Line 21"/>
            <p:cNvSpPr>
              <a:spLocks noChangeShapeType="1"/>
            </p:cNvSpPr>
            <p:nvPr/>
          </p:nvSpPr>
          <p:spPr bwMode="auto">
            <a:xfrm>
              <a:off x="5081590" y="5352998"/>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34" name="Line 22"/>
            <p:cNvSpPr>
              <a:spLocks noChangeShapeType="1"/>
            </p:cNvSpPr>
            <p:nvPr/>
          </p:nvSpPr>
          <p:spPr bwMode="auto">
            <a:xfrm>
              <a:off x="5691190" y="5352998"/>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35" name="Line 23"/>
            <p:cNvSpPr>
              <a:spLocks noChangeShapeType="1"/>
            </p:cNvSpPr>
            <p:nvPr/>
          </p:nvSpPr>
          <p:spPr bwMode="auto">
            <a:xfrm>
              <a:off x="6300790" y="5352998"/>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36" name="Oval 24"/>
            <p:cNvSpPr>
              <a:spLocks noChangeArrowheads="1"/>
            </p:cNvSpPr>
            <p:nvPr/>
          </p:nvSpPr>
          <p:spPr bwMode="auto">
            <a:xfrm>
              <a:off x="7367590" y="5276864"/>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37" name="Line 25"/>
            <p:cNvSpPr>
              <a:spLocks noChangeShapeType="1"/>
            </p:cNvSpPr>
            <p:nvPr/>
          </p:nvSpPr>
          <p:spPr bwMode="auto">
            <a:xfrm>
              <a:off x="6910390" y="5352998"/>
              <a:ext cx="457200" cy="0"/>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sp>
          <p:nvSpPr>
            <p:cNvPr id="38" name="Oval 26"/>
            <p:cNvSpPr>
              <a:spLocks noChangeArrowheads="1"/>
            </p:cNvSpPr>
            <p:nvPr/>
          </p:nvSpPr>
          <p:spPr bwMode="auto">
            <a:xfrm>
              <a:off x="5532028" y="4645954"/>
              <a:ext cx="152400" cy="152400"/>
            </a:xfrm>
            <a:prstGeom prst="ellipse">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39" name="Line 27"/>
            <p:cNvSpPr>
              <a:spLocks noChangeShapeType="1"/>
            </p:cNvSpPr>
            <p:nvPr/>
          </p:nvSpPr>
          <p:spPr bwMode="auto">
            <a:xfrm>
              <a:off x="5608640" y="4798485"/>
              <a:ext cx="0" cy="457593"/>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pPr fontAlgn="auto">
                <a:spcBef>
                  <a:spcPts val="0"/>
                </a:spcBef>
                <a:spcAft>
                  <a:spcPts val="0"/>
                </a:spcAft>
                <a:defRPr/>
              </a:pPr>
              <a:endParaRPr lang="zh-CN" altLang="en-US"/>
            </a:p>
          </p:txBody>
        </p:sp>
      </p:grpSp>
      <p:grpSp>
        <p:nvGrpSpPr>
          <p:cNvPr id="54" name="组合 53"/>
          <p:cNvGrpSpPr>
            <a:grpSpLocks/>
          </p:cNvGrpSpPr>
          <p:nvPr/>
        </p:nvGrpSpPr>
        <p:grpSpPr bwMode="auto">
          <a:xfrm>
            <a:off x="1143000" y="4705350"/>
            <a:ext cx="2590800" cy="720725"/>
            <a:chOff x="1142976" y="4705360"/>
            <a:chExt cx="2590800" cy="721396"/>
          </a:xfrm>
        </p:grpSpPr>
        <p:sp>
          <p:nvSpPr>
            <p:cNvPr id="40" name="Oval 17"/>
            <p:cNvSpPr>
              <a:spLocks noChangeArrowheads="1"/>
            </p:cNvSpPr>
            <p:nvPr/>
          </p:nvSpPr>
          <p:spPr bwMode="auto">
            <a:xfrm>
              <a:off x="1142976" y="5274356"/>
              <a:ext cx="152400" cy="152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41" name="Oval 18"/>
            <p:cNvSpPr>
              <a:spLocks noChangeArrowheads="1"/>
            </p:cNvSpPr>
            <p:nvPr/>
          </p:nvSpPr>
          <p:spPr bwMode="auto">
            <a:xfrm>
              <a:off x="1752576" y="5274356"/>
              <a:ext cx="152400" cy="152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42" name="Oval 19"/>
            <p:cNvSpPr>
              <a:spLocks noChangeArrowheads="1"/>
            </p:cNvSpPr>
            <p:nvPr/>
          </p:nvSpPr>
          <p:spPr bwMode="auto">
            <a:xfrm>
              <a:off x="2362176" y="5274356"/>
              <a:ext cx="152400" cy="152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43" name="Oval 20"/>
            <p:cNvSpPr>
              <a:spLocks noChangeArrowheads="1"/>
            </p:cNvSpPr>
            <p:nvPr/>
          </p:nvSpPr>
          <p:spPr bwMode="auto">
            <a:xfrm>
              <a:off x="2971776" y="5274356"/>
              <a:ext cx="152400" cy="152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44" name="Line 21"/>
            <p:cNvSpPr>
              <a:spLocks noChangeShapeType="1"/>
            </p:cNvSpPr>
            <p:nvPr/>
          </p:nvSpPr>
          <p:spPr bwMode="auto">
            <a:xfrm>
              <a:off x="1295376" y="5350485"/>
              <a:ext cx="45720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lstStyle/>
            <a:p>
              <a:pPr fontAlgn="auto">
                <a:spcBef>
                  <a:spcPts val="0"/>
                </a:spcBef>
                <a:spcAft>
                  <a:spcPts val="0"/>
                </a:spcAft>
                <a:defRPr/>
              </a:pPr>
              <a:endParaRPr lang="zh-CN" altLang="en-US"/>
            </a:p>
          </p:txBody>
        </p:sp>
        <p:sp>
          <p:nvSpPr>
            <p:cNvPr id="45" name="Line 22"/>
            <p:cNvSpPr>
              <a:spLocks noChangeShapeType="1"/>
            </p:cNvSpPr>
            <p:nvPr/>
          </p:nvSpPr>
          <p:spPr bwMode="auto">
            <a:xfrm>
              <a:off x="1904976" y="5350485"/>
              <a:ext cx="45720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lstStyle/>
            <a:p>
              <a:pPr fontAlgn="auto">
                <a:spcBef>
                  <a:spcPts val="0"/>
                </a:spcBef>
                <a:spcAft>
                  <a:spcPts val="0"/>
                </a:spcAft>
                <a:defRPr/>
              </a:pPr>
              <a:endParaRPr lang="zh-CN" altLang="en-US"/>
            </a:p>
          </p:txBody>
        </p:sp>
        <p:sp>
          <p:nvSpPr>
            <p:cNvPr id="46" name="Line 23"/>
            <p:cNvSpPr>
              <a:spLocks noChangeShapeType="1"/>
            </p:cNvSpPr>
            <p:nvPr/>
          </p:nvSpPr>
          <p:spPr bwMode="auto">
            <a:xfrm>
              <a:off x="2514576" y="5350485"/>
              <a:ext cx="45720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lstStyle/>
            <a:p>
              <a:pPr fontAlgn="auto">
                <a:spcBef>
                  <a:spcPts val="0"/>
                </a:spcBef>
                <a:spcAft>
                  <a:spcPts val="0"/>
                </a:spcAft>
                <a:defRPr/>
              </a:pPr>
              <a:endParaRPr lang="zh-CN" altLang="en-US"/>
            </a:p>
          </p:txBody>
        </p:sp>
        <p:sp>
          <p:nvSpPr>
            <p:cNvPr id="47" name="Oval 24"/>
            <p:cNvSpPr>
              <a:spLocks noChangeArrowheads="1"/>
            </p:cNvSpPr>
            <p:nvPr/>
          </p:nvSpPr>
          <p:spPr bwMode="auto">
            <a:xfrm>
              <a:off x="3581376" y="5274356"/>
              <a:ext cx="152400" cy="152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48" name="Line 25"/>
            <p:cNvSpPr>
              <a:spLocks noChangeShapeType="1"/>
            </p:cNvSpPr>
            <p:nvPr/>
          </p:nvSpPr>
          <p:spPr bwMode="auto">
            <a:xfrm>
              <a:off x="3124176" y="5350485"/>
              <a:ext cx="45720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lstStyle/>
            <a:p>
              <a:pPr fontAlgn="auto">
                <a:spcBef>
                  <a:spcPts val="0"/>
                </a:spcBef>
                <a:spcAft>
                  <a:spcPts val="0"/>
                </a:spcAft>
                <a:defRPr/>
              </a:pPr>
              <a:endParaRPr lang="zh-CN" altLang="en-US"/>
            </a:p>
          </p:txBody>
        </p:sp>
        <p:sp>
          <p:nvSpPr>
            <p:cNvPr id="49" name="Oval 26"/>
            <p:cNvSpPr>
              <a:spLocks noChangeArrowheads="1"/>
            </p:cNvSpPr>
            <p:nvPr/>
          </p:nvSpPr>
          <p:spPr bwMode="auto">
            <a:xfrm>
              <a:off x="2352660" y="4705360"/>
              <a:ext cx="152400" cy="152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just" fontAlgn="auto">
                <a:spcBef>
                  <a:spcPct val="20000"/>
                </a:spcBef>
                <a:spcAft>
                  <a:spcPts val="0"/>
                </a:spcAft>
                <a:buClr>
                  <a:schemeClr val="accent1"/>
                </a:buClr>
                <a:buSzPct val="80000"/>
                <a:buFont typeface="Wingdings" pitchFamily="2" charset="2"/>
                <a:buNone/>
                <a:defRPr/>
              </a:pPr>
              <a:endParaRPr lang="zh-CN" altLang="en-US">
                <a:ea typeface="仿宋_GB2312" pitchFamily="49" charset="-122"/>
              </a:endParaRPr>
            </a:p>
          </p:txBody>
        </p:sp>
        <p:sp>
          <p:nvSpPr>
            <p:cNvPr id="50" name="Line 27"/>
            <p:cNvSpPr>
              <a:spLocks noChangeShapeType="1"/>
            </p:cNvSpPr>
            <p:nvPr/>
          </p:nvSpPr>
          <p:spPr bwMode="auto">
            <a:xfrm>
              <a:off x="2428851" y="4857902"/>
              <a:ext cx="0" cy="457626"/>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lstStyle/>
            <a:p>
              <a:pPr fontAlgn="auto">
                <a:spcBef>
                  <a:spcPts val="0"/>
                </a:spcBef>
                <a:spcAft>
                  <a:spcPts val="0"/>
                </a:spcAft>
                <a:defRPr/>
              </a:pPr>
              <a:endParaRPr lang="zh-CN"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style.rotation</p:attrName>
                                        </p:attrNameLst>
                                      </p:cBhvr>
                                      <p:tavLst>
                                        <p:tav tm="0">
                                          <p:val>
                                            <p:fltVal val="720"/>
                                          </p:val>
                                        </p:tav>
                                        <p:tav tm="100000">
                                          <p:val>
                                            <p:fltVal val="0"/>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anim calcmode="lin" valueType="num">
                                      <p:cBhvr>
                                        <p:cTn id="21" dur="500" fill="hold"/>
                                        <p:tgtEl>
                                          <p:spTgt spid="53"/>
                                        </p:tgtEl>
                                        <p:attrNameLst>
                                          <p:attrName>style.rotation</p:attrName>
                                        </p:attrNameLst>
                                      </p:cBhvr>
                                      <p:tavLst>
                                        <p:tav tm="0">
                                          <p:val>
                                            <p:fltVal val="720"/>
                                          </p:val>
                                        </p:tav>
                                        <p:tav tm="100000">
                                          <p:val>
                                            <p:fltVal val="0"/>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 calcmode="lin" valueType="num">
                                      <p:cBhvr>
                                        <p:cTn id="23" dur="500" fill="hold"/>
                                        <p:tgtEl>
                                          <p:spTgt spid="53"/>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checkerboard(across)">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56966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完全图</a:t>
            </a:r>
          </a:p>
        </p:txBody>
      </p:sp>
      <p:sp>
        <p:nvSpPr>
          <p:cNvPr id="3" name="Rectangle 5" descr="新闻纸"/>
          <p:cNvSpPr>
            <a:spLocks noChangeArrowheads="1"/>
          </p:cNvSpPr>
          <p:nvPr/>
        </p:nvSpPr>
        <p:spPr bwMode="auto">
          <a:xfrm>
            <a:off x="142875" y="1285875"/>
            <a:ext cx="8643938" cy="2357438"/>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61443" name="Rectangle 3"/>
          <p:cNvSpPr txBox="1">
            <a:spLocks noChangeArrowheads="1"/>
          </p:cNvSpPr>
          <p:nvPr/>
        </p:nvSpPr>
        <p:spPr bwMode="auto">
          <a:xfrm>
            <a:off x="214313" y="1357313"/>
            <a:ext cx="1071562"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14.6</a:t>
            </a:r>
            <a:endParaRPr lang="zh-CN" altLang="en-US" sz="3200" b="1">
              <a:latin typeface="Calibri" pitchFamily="34" charset="0"/>
            </a:endParaRPr>
          </a:p>
        </p:txBody>
      </p:sp>
      <p:sp>
        <p:nvSpPr>
          <p:cNvPr id="61444" name="TextBox 4"/>
          <p:cNvSpPr txBox="1">
            <a:spLocks noChangeArrowheads="1"/>
          </p:cNvSpPr>
          <p:nvPr/>
        </p:nvSpPr>
        <p:spPr bwMode="auto">
          <a:xfrm>
            <a:off x="1285875" y="1365250"/>
            <a:ext cx="7500938" cy="708025"/>
          </a:xfrm>
          <a:prstGeom prst="rect">
            <a:avLst/>
          </a:prstGeom>
          <a:noFill/>
          <a:ln w="9525">
            <a:noFill/>
            <a:miter lim="800000"/>
            <a:headEnd/>
            <a:tailEnd/>
          </a:ln>
        </p:spPr>
        <p:txBody>
          <a:bodyPr>
            <a:spAutoFit/>
          </a:bodyPr>
          <a:lstStyle/>
          <a:p>
            <a:r>
              <a:rPr lang="zh-CN" altLang="en-US" sz="2000">
                <a:latin typeface="Calibri" pitchFamily="34" charset="0"/>
              </a:rPr>
              <a:t>设</a:t>
            </a:r>
            <a:r>
              <a:rPr lang="en-US" altLang="zh-CN" sz="2000">
                <a:latin typeface="Calibri" pitchFamily="34" charset="0"/>
              </a:rPr>
              <a:t>G</a:t>
            </a:r>
            <a:r>
              <a:rPr lang="zh-CN" altLang="en-US" sz="2000">
                <a:latin typeface="Calibri" pitchFamily="34" charset="0"/>
              </a:rPr>
              <a:t>为</a:t>
            </a:r>
            <a:r>
              <a:rPr lang="en-US" altLang="zh-CN" sz="2000">
                <a:latin typeface="Calibri" pitchFamily="34" charset="0"/>
              </a:rPr>
              <a:t>n</a:t>
            </a:r>
            <a:r>
              <a:rPr lang="zh-CN" altLang="en-US" sz="2000">
                <a:latin typeface="Calibri" pitchFamily="34" charset="0"/>
              </a:rPr>
              <a:t>阶无向简单图，若</a:t>
            </a:r>
            <a:r>
              <a:rPr lang="en-US" altLang="zh-CN" sz="2000">
                <a:latin typeface="Calibri" pitchFamily="34" charset="0"/>
              </a:rPr>
              <a:t>G</a:t>
            </a:r>
            <a:r>
              <a:rPr lang="zh-CN" altLang="en-US" sz="2000">
                <a:latin typeface="Calibri" pitchFamily="34" charset="0"/>
              </a:rPr>
              <a:t>中每一个顶点均与其余</a:t>
            </a:r>
            <a:r>
              <a:rPr lang="en-US" altLang="zh-CN" sz="2000">
                <a:latin typeface="Calibri" pitchFamily="34" charset="0"/>
              </a:rPr>
              <a:t>n-1</a:t>
            </a:r>
            <a:r>
              <a:rPr lang="zh-CN" altLang="en-US" sz="2000">
                <a:latin typeface="Calibri" pitchFamily="34" charset="0"/>
              </a:rPr>
              <a:t>个顶点相邻，则称</a:t>
            </a:r>
            <a:r>
              <a:rPr lang="en-US" altLang="zh-CN" sz="2000">
                <a:latin typeface="Calibri" pitchFamily="34" charset="0"/>
              </a:rPr>
              <a:t>G</a:t>
            </a:r>
            <a:r>
              <a:rPr lang="zh-CN" altLang="en-US" sz="2000">
                <a:latin typeface="Calibri" pitchFamily="34" charset="0"/>
              </a:rPr>
              <a:t>为</a:t>
            </a:r>
            <a:r>
              <a:rPr lang="en-US" altLang="zh-CN" sz="2000">
                <a:latin typeface="Calibri" pitchFamily="34" charset="0"/>
              </a:rPr>
              <a:t>n</a:t>
            </a:r>
            <a:r>
              <a:rPr lang="zh-CN" altLang="en-US" sz="2000">
                <a:latin typeface="Calibri" pitchFamily="34" charset="0"/>
              </a:rPr>
              <a:t>阶无向完全图，简称</a:t>
            </a:r>
            <a:r>
              <a:rPr lang="en-US" altLang="zh-CN" sz="2000" b="1">
                <a:solidFill>
                  <a:srgbClr val="C00000"/>
                </a:solidFill>
                <a:latin typeface="Calibri" pitchFamily="34" charset="0"/>
              </a:rPr>
              <a:t>n</a:t>
            </a:r>
            <a:r>
              <a:rPr lang="zh-CN" altLang="en-US" sz="2000" b="1">
                <a:solidFill>
                  <a:srgbClr val="C00000"/>
                </a:solidFill>
                <a:latin typeface="Calibri" pitchFamily="34" charset="0"/>
              </a:rPr>
              <a:t>阶完全图</a:t>
            </a:r>
            <a:r>
              <a:rPr lang="zh-CN" altLang="en-US" sz="2000">
                <a:latin typeface="Calibri" pitchFamily="34" charset="0"/>
              </a:rPr>
              <a:t>，记为</a:t>
            </a:r>
            <a:r>
              <a:rPr lang="en-US" altLang="zh-CN" sz="2000">
                <a:latin typeface="Calibri" pitchFamily="34" charset="0"/>
              </a:rPr>
              <a:t>K</a:t>
            </a:r>
            <a:r>
              <a:rPr lang="en-US" altLang="zh-CN" sz="2000" baseline="-25000">
                <a:latin typeface="Calibri" pitchFamily="34" charset="0"/>
              </a:rPr>
              <a:t>n</a:t>
            </a:r>
            <a:r>
              <a:rPr lang="zh-CN" altLang="en-US" sz="2000">
                <a:latin typeface="Calibri" pitchFamily="34" charset="0"/>
              </a:rPr>
              <a:t>（</a:t>
            </a:r>
            <a:r>
              <a:rPr lang="en-US" altLang="zh-CN" sz="2000">
                <a:latin typeface="Calibri" pitchFamily="34" charset="0"/>
              </a:rPr>
              <a:t>n≥1</a:t>
            </a:r>
            <a:r>
              <a:rPr lang="zh-CN" altLang="en-US" sz="2000">
                <a:latin typeface="Calibri" pitchFamily="34" charset="0"/>
              </a:rPr>
              <a:t>）。</a:t>
            </a:r>
          </a:p>
        </p:txBody>
      </p:sp>
      <p:sp>
        <p:nvSpPr>
          <p:cNvPr id="61445" name="TextBox 5"/>
          <p:cNvSpPr txBox="1">
            <a:spLocks noChangeArrowheads="1"/>
          </p:cNvSpPr>
          <p:nvPr/>
        </p:nvSpPr>
        <p:spPr bwMode="auto">
          <a:xfrm>
            <a:off x="1285875" y="2071688"/>
            <a:ext cx="7358063" cy="701675"/>
          </a:xfrm>
          <a:prstGeom prst="rect">
            <a:avLst/>
          </a:prstGeom>
          <a:noFill/>
          <a:ln w="9525">
            <a:noFill/>
            <a:miter lim="800000"/>
            <a:headEnd/>
            <a:tailEnd/>
          </a:ln>
        </p:spPr>
        <p:txBody>
          <a:bodyPr>
            <a:spAutoFit/>
          </a:bodyPr>
          <a:lstStyle/>
          <a:p>
            <a:r>
              <a:rPr lang="zh-CN" altLang="en-US" sz="2000">
                <a:latin typeface="Calibri" pitchFamily="34" charset="0"/>
              </a:rPr>
              <a:t>设</a:t>
            </a:r>
            <a:r>
              <a:rPr lang="en-US" altLang="zh-CN" sz="2000">
                <a:latin typeface="Calibri" pitchFamily="34" charset="0"/>
              </a:rPr>
              <a:t>D</a:t>
            </a:r>
            <a:r>
              <a:rPr lang="zh-CN" altLang="en-US" sz="2000">
                <a:latin typeface="Calibri" pitchFamily="34" charset="0"/>
              </a:rPr>
              <a:t>为</a:t>
            </a:r>
            <a:r>
              <a:rPr lang="en-US" altLang="zh-CN" sz="2000">
                <a:latin typeface="Calibri" pitchFamily="34" charset="0"/>
              </a:rPr>
              <a:t>n</a:t>
            </a:r>
            <a:r>
              <a:rPr lang="zh-CN" altLang="en-US" sz="2000">
                <a:latin typeface="Calibri" pitchFamily="34" charset="0"/>
              </a:rPr>
              <a:t>阶有向简单图，若</a:t>
            </a:r>
            <a:r>
              <a:rPr lang="en-US" altLang="zh-CN" sz="2000">
                <a:latin typeface="Calibri" pitchFamily="34" charset="0"/>
              </a:rPr>
              <a:t>D</a:t>
            </a:r>
            <a:r>
              <a:rPr lang="zh-CN" altLang="en-US" sz="2000">
                <a:latin typeface="Calibri" pitchFamily="34" charset="0"/>
              </a:rPr>
              <a:t>中任意两个顶点都有两条相反的边相连接，则称</a:t>
            </a:r>
            <a:r>
              <a:rPr lang="en-US" altLang="zh-CN" sz="2000">
                <a:latin typeface="Calibri" pitchFamily="34" charset="0"/>
              </a:rPr>
              <a:t>D</a:t>
            </a:r>
            <a:r>
              <a:rPr lang="zh-CN" altLang="en-US" sz="2000">
                <a:latin typeface="Calibri" pitchFamily="34" charset="0"/>
              </a:rPr>
              <a:t>为</a:t>
            </a:r>
            <a:r>
              <a:rPr lang="en-US" altLang="zh-CN" sz="2000" b="1">
                <a:solidFill>
                  <a:srgbClr val="C00000"/>
                </a:solidFill>
                <a:latin typeface="Calibri" pitchFamily="34" charset="0"/>
              </a:rPr>
              <a:t>n</a:t>
            </a:r>
            <a:r>
              <a:rPr lang="zh-CN" altLang="en-US" sz="2000" b="1">
                <a:solidFill>
                  <a:srgbClr val="C00000"/>
                </a:solidFill>
                <a:latin typeface="Calibri" pitchFamily="34" charset="0"/>
              </a:rPr>
              <a:t>阶有向完全图</a:t>
            </a:r>
            <a:r>
              <a:rPr lang="zh-CN" altLang="en-US" sz="2000">
                <a:latin typeface="Calibri" pitchFamily="34" charset="0"/>
              </a:rPr>
              <a:t>。</a:t>
            </a:r>
          </a:p>
        </p:txBody>
      </p:sp>
      <p:sp>
        <p:nvSpPr>
          <p:cNvPr id="61446" name="TextBox 6"/>
          <p:cNvSpPr txBox="1">
            <a:spLocks noChangeArrowheads="1"/>
          </p:cNvSpPr>
          <p:nvPr/>
        </p:nvSpPr>
        <p:spPr bwMode="auto">
          <a:xfrm>
            <a:off x="1285875" y="2857500"/>
            <a:ext cx="7286625" cy="708025"/>
          </a:xfrm>
          <a:prstGeom prst="rect">
            <a:avLst/>
          </a:prstGeom>
          <a:noFill/>
          <a:ln w="9525">
            <a:noFill/>
            <a:miter lim="800000"/>
            <a:headEnd/>
            <a:tailEnd/>
          </a:ln>
        </p:spPr>
        <p:txBody>
          <a:bodyPr>
            <a:spAutoFit/>
          </a:bodyPr>
          <a:lstStyle/>
          <a:p>
            <a:r>
              <a:rPr lang="zh-CN" altLang="en-US" sz="2000">
                <a:latin typeface="Calibri" pitchFamily="34" charset="0"/>
              </a:rPr>
              <a:t>设</a:t>
            </a:r>
            <a:r>
              <a:rPr lang="en-US" altLang="zh-CN" sz="2000">
                <a:latin typeface="Calibri" pitchFamily="34" charset="0"/>
              </a:rPr>
              <a:t>D</a:t>
            </a:r>
            <a:r>
              <a:rPr lang="zh-CN" altLang="en-US" sz="2000">
                <a:latin typeface="Calibri" pitchFamily="34" charset="0"/>
              </a:rPr>
              <a:t>为</a:t>
            </a:r>
            <a:r>
              <a:rPr lang="en-US" altLang="zh-CN" sz="2000">
                <a:latin typeface="Calibri" pitchFamily="34" charset="0"/>
              </a:rPr>
              <a:t>n</a:t>
            </a:r>
            <a:r>
              <a:rPr lang="zh-CN" altLang="en-US" sz="2000">
                <a:latin typeface="Calibri" pitchFamily="34" charset="0"/>
              </a:rPr>
              <a:t>阶有向简单图，若</a:t>
            </a:r>
            <a:r>
              <a:rPr lang="en-US" altLang="zh-CN" sz="2000">
                <a:latin typeface="Calibri" pitchFamily="34" charset="0"/>
              </a:rPr>
              <a:t>D</a:t>
            </a:r>
            <a:r>
              <a:rPr lang="zh-CN" altLang="en-US" sz="2000">
                <a:latin typeface="Calibri" pitchFamily="34" charset="0"/>
              </a:rPr>
              <a:t>的基图为</a:t>
            </a:r>
            <a:r>
              <a:rPr lang="en-US" altLang="zh-CN" sz="2000">
                <a:latin typeface="Calibri" pitchFamily="34" charset="0"/>
              </a:rPr>
              <a:t>n</a:t>
            </a:r>
            <a:r>
              <a:rPr lang="zh-CN" altLang="en-US" sz="2000">
                <a:latin typeface="Calibri" pitchFamily="34" charset="0"/>
              </a:rPr>
              <a:t>阶无向完全图</a:t>
            </a:r>
            <a:r>
              <a:rPr lang="en-US" altLang="zh-CN" sz="2000">
                <a:latin typeface="Calibri" pitchFamily="34" charset="0"/>
              </a:rPr>
              <a:t>K</a:t>
            </a:r>
            <a:r>
              <a:rPr lang="en-US" altLang="zh-CN" sz="2000" baseline="-25000">
                <a:latin typeface="Calibri" pitchFamily="34" charset="0"/>
              </a:rPr>
              <a:t>n</a:t>
            </a:r>
            <a:r>
              <a:rPr lang="zh-CN" altLang="en-US" sz="2000">
                <a:latin typeface="Calibri" pitchFamily="34" charset="0"/>
              </a:rPr>
              <a:t>，则称</a:t>
            </a:r>
            <a:r>
              <a:rPr lang="en-US" altLang="zh-CN" sz="2000">
                <a:latin typeface="Calibri" pitchFamily="34" charset="0"/>
              </a:rPr>
              <a:t>D</a:t>
            </a:r>
            <a:r>
              <a:rPr lang="zh-CN" altLang="en-US" sz="2000">
                <a:latin typeface="Calibri" pitchFamily="34" charset="0"/>
              </a:rPr>
              <a:t>为</a:t>
            </a:r>
            <a:r>
              <a:rPr lang="en-US" altLang="zh-CN" sz="2000" b="1">
                <a:solidFill>
                  <a:srgbClr val="C00000"/>
                </a:solidFill>
                <a:latin typeface="Calibri" pitchFamily="34" charset="0"/>
              </a:rPr>
              <a:t>n</a:t>
            </a:r>
            <a:r>
              <a:rPr lang="zh-CN" altLang="en-US" sz="2000" b="1">
                <a:solidFill>
                  <a:srgbClr val="C00000"/>
                </a:solidFill>
                <a:latin typeface="Calibri" pitchFamily="34" charset="0"/>
              </a:rPr>
              <a:t>阶竞赛图</a:t>
            </a:r>
            <a:r>
              <a:rPr lang="zh-CN" altLang="en-US" sz="2000">
                <a:latin typeface="Calibri" pitchFamily="34" charset="0"/>
              </a:rPr>
              <a:t>。</a:t>
            </a:r>
            <a:endParaRPr lang="en-US" altLang="zh-CN" sz="2000">
              <a:latin typeface="Calibri" pitchFamily="34" charset="0"/>
            </a:endParaRPr>
          </a:p>
        </p:txBody>
      </p:sp>
      <p:sp>
        <p:nvSpPr>
          <p:cNvPr id="8" name="椭圆 7"/>
          <p:cNvSpPr/>
          <p:nvPr/>
        </p:nvSpPr>
        <p:spPr>
          <a:xfrm>
            <a:off x="1571604" y="414338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642910" y="550070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2500298" y="5500702"/>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11"/>
          <p:cNvCxnSpPr>
            <a:endCxn id="9" idx="7"/>
          </p:cNvCxnSpPr>
          <p:nvPr/>
        </p:nvCxnSpPr>
        <p:spPr>
          <a:xfrm rot="5400000">
            <a:off x="733478" y="4643446"/>
            <a:ext cx="1123879" cy="695251"/>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8" idx="5"/>
            <a:endCxn id="10" idx="1"/>
          </p:cNvCxnSpPr>
          <p:nvPr/>
        </p:nvCxnSpPr>
        <p:spPr>
          <a:xfrm rot="16200000" flipH="1">
            <a:off x="1662171" y="4662575"/>
            <a:ext cx="1104750" cy="676122"/>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6"/>
            <a:endCxn id="10" idx="2"/>
          </p:cNvCxnSpPr>
          <p:nvPr/>
        </p:nvCxnSpPr>
        <p:spPr>
          <a:xfrm>
            <a:off x="1000100" y="5679297"/>
            <a:ext cx="1500198" cy="1588"/>
          </a:xfrm>
          <a:prstGeom prst="line">
            <a:avLst/>
          </a:prstGeom>
          <a:ln w="635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4500562" y="4143380"/>
            <a:ext cx="357190" cy="35719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3571868" y="5500702"/>
            <a:ext cx="357190" cy="35719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5429256" y="5500702"/>
            <a:ext cx="357190" cy="35719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20" name="直接连接符 19"/>
          <p:cNvCxnSpPr>
            <a:stCxn id="17" idx="3"/>
            <a:endCxn id="18" idx="7"/>
          </p:cNvCxnSpPr>
          <p:nvPr/>
        </p:nvCxnSpPr>
        <p:spPr>
          <a:xfrm rot="5400000">
            <a:off x="3662435" y="4662575"/>
            <a:ext cx="1104750" cy="676122"/>
          </a:xfrm>
          <a:prstGeom prst="line">
            <a:avLst/>
          </a:prstGeom>
          <a:ln w="63500">
            <a:solidFill>
              <a:srgbClr val="C00000"/>
            </a:solidFill>
            <a:tailEnd type="triangle" w="med" len="lg"/>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5"/>
            <a:endCxn id="19" idx="1"/>
          </p:cNvCxnSpPr>
          <p:nvPr/>
        </p:nvCxnSpPr>
        <p:spPr>
          <a:xfrm rot="16200000" flipH="1">
            <a:off x="4591129" y="4662575"/>
            <a:ext cx="1104750" cy="676122"/>
          </a:xfrm>
          <a:prstGeom prst="line">
            <a:avLst/>
          </a:prstGeom>
          <a:ln w="63500">
            <a:solidFill>
              <a:srgbClr val="C00000"/>
            </a:solidFill>
            <a:tailEnd type="triangle" w="med" len="lg"/>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8" idx="6"/>
            <a:endCxn id="19" idx="2"/>
          </p:cNvCxnSpPr>
          <p:nvPr/>
        </p:nvCxnSpPr>
        <p:spPr>
          <a:xfrm>
            <a:off x="3929058" y="5679297"/>
            <a:ext cx="1500198" cy="1588"/>
          </a:xfrm>
          <a:prstGeom prst="line">
            <a:avLst/>
          </a:prstGeom>
          <a:ln w="63500">
            <a:solidFill>
              <a:srgbClr val="C00000"/>
            </a:solidFill>
            <a:tailEnd type="triangle" w="med" len="lg"/>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7358082" y="4143380"/>
            <a:ext cx="357190" cy="35719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6429388" y="5500702"/>
            <a:ext cx="357190" cy="35719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8286776" y="5500702"/>
            <a:ext cx="357190" cy="35719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28" name="任意多边形 27"/>
          <p:cNvSpPr/>
          <p:nvPr/>
        </p:nvSpPr>
        <p:spPr>
          <a:xfrm>
            <a:off x="6448425" y="4286250"/>
            <a:ext cx="909638" cy="1236663"/>
          </a:xfrm>
          <a:custGeom>
            <a:avLst/>
            <a:gdLst>
              <a:gd name="connsiteX0" fmla="*/ 1034715 w 1034715"/>
              <a:gd name="connsiteY0" fmla="*/ 0 h 1215190"/>
              <a:gd name="connsiteX1" fmla="*/ 156410 w 1034715"/>
              <a:gd name="connsiteY1" fmla="*/ 360948 h 1215190"/>
              <a:gd name="connsiteX2" fmla="*/ 96252 w 1034715"/>
              <a:gd name="connsiteY2" fmla="*/ 1215190 h 1215190"/>
            </a:gdLst>
            <a:ahLst/>
            <a:cxnLst>
              <a:cxn ang="0">
                <a:pos x="connsiteX0" y="connsiteY0"/>
              </a:cxn>
              <a:cxn ang="0">
                <a:pos x="connsiteX1" y="connsiteY1"/>
              </a:cxn>
              <a:cxn ang="0">
                <a:pos x="connsiteX2" y="connsiteY2"/>
              </a:cxn>
            </a:cxnLst>
            <a:rect l="l" t="t" r="r" b="b"/>
            <a:pathLst>
              <a:path w="1034715" h="1215190">
                <a:moveTo>
                  <a:pt x="1034715" y="0"/>
                </a:moveTo>
                <a:cubicBezTo>
                  <a:pt x="673768" y="79208"/>
                  <a:pt x="312821" y="158416"/>
                  <a:pt x="156410" y="360948"/>
                </a:cubicBezTo>
                <a:cubicBezTo>
                  <a:pt x="0" y="563480"/>
                  <a:pt x="48126" y="889335"/>
                  <a:pt x="96252" y="1215190"/>
                </a:cubicBezTo>
              </a:path>
            </a:pathLst>
          </a:custGeom>
          <a:ln w="508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9" name="任意多边形 28"/>
          <p:cNvSpPr/>
          <p:nvPr/>
        </p:nvSpPr>
        <p:spPr>
          <a:xfrm>
            <a:off x="6797675" y="4464050"/>
            <a:ext cx="625475" cy="1166813"/>
          </a:xfrm>
          <a:custGeom>
            <a:avLst/>
            <a:gdLst>
              <a:gd name="connsiteX0" fmla="*/ 625642 w 625642"/>
              <a:gd name="connsiteY0" fmla="*/ 0 h 1167063"/>
              <a:gd name="connsiteX1" fmla="*/ 469232 w 625642"/>
              <a:gd name="connsiteY1" fmla="*/ 745958 h 1167063"/>
              <a:gd name="connsiteX2" fmla="*/ 0 w 625642"/>
              <a:gd name="connsiteY2" fmla="*/ 1167063 h 1167063"/>
            </a:gdLst>
            <a:ahLst/>
            <a:cxnLst>
              <a:cxn ang="0">
                <a:pos x="connsiteX0" y="connsiteY0"/>
              </a:cxn>
              <a:cxn ang="0">
                <a:pos x="connsiteX1" y="connsiteY1"/>
              </a:cxn>
              <a:cxn ang="0">
                <a:pos x="connsiteX2" y="connsiteY2"/>
              </a:cxn>
            </a:cxnLst>
            <a:rect l="l" t="t" r="r" b="b"/>
            <a:pathLst>
              <a:path w="625642" h="1167063">
                <a:moveTo>
                  <a:pt x="625642" y="0"/>
                </a:moveTo>
                <a:cubicBezTo>
                  <a:pt x="599574" y="275724"/>
                  <a:pt x="573506" y="551448"/>
                  <a:pt x="469232" y="745958"/>
                </a:cubicBezTo>
                <a:cubicBezTo>
                  <a:pt x="364958" y="940468"/>
                  <a:pt x="182479" y="1053765"/>
                  <a:pt x="0" y="1167063"/>
                </a:cubicBezTo>
              </a:path>
            </a:pathLst>
          </a:custGeom>
          <a:ln w="50800">
            <a:solidFill>
              <a:srgbClr val="7030A0"/>
            </a:solidFill>
            <a:head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1" name="任意多边形 30"/>
          <p:cNvSpPr/>
          <p:nvPr/>
        </p:nvSpPr>
        <p:spPr>
          <a:xfrm>
            <a:off x="7712075" y="4306888"/>
            <a:ext cx="946150" cy="1239837"/>
          </a:xfrm>
          <a:custGeom>
            <a:avLst/>
            <a:gdLst>
              <a:gd name="connsiteX0" fmla="*/ 0 w 946484"/>
              <a:gd name="connsiteY0" fmla="*/ 0 h 1239253"/>
              <a:gd name="connsiteX1" fmla="*/ 806116 w 946484"/>
              <a:gd name="connsiteY1" fmla="*/ 457200 h 1239253"/>
              <a:gd name="connsiteX2" fmla="*/ 842211 w 946484"/>
              <a:gd name="connsiteY2" fmla="*/ 1239253 h 1239253"/>
            </a:gdLst>
            <a:ahLst/>
            <a:cxnLst>
              <a:cxn ang="0">
                <a:pos x="connsiteX0" y="connsiteY0"/>
              </a:cxn>
              <a:cxn ang="0">
                <a:pos x="connsiteX1" y="connsiteY1"/>
              </a:cxn>
              <a:cxn ang="0">
                <a:pos x="connsiteX2" y="connsiteY2"/>
              </a:cxn>
            </a:cxnLst>
            <a:rect l="l" t="t" r="r" b="b"/>
            <a:pathLst>
              <a:path w="946484" h="1239253">
                <a:moveTo>
                  <a:pt x="0" y="0"/>
                </a:moveTo>
                <a:cubicBezTo>
                  <a:pt x="332874" y="125329"/>
                  <a:pt x="665748" y="250658"/>
                  <a:pt x="806116" y="457200"/>
                </a:cubicBezTo>
                <a:cubicBezTo>
                  <a:pt x="946484" y="663742"/>
                  <a:pt x="894347" y="951497"/>
                  <a:pt x="842211" y="1239253"/>
                </a:cubicBezTo>
              </a:path>
            </a:pathLst>
          </a:custGeom>
          <a:ln w="508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2" name="任意多边形 31"/>
          <p:cNvSpPr/>
          <p:nvPr/>
        </p:nvSpPr>
        <p:spPr>
          <a:xfrm>
            <a:off x="7604125" y="4475163"/>
            <a:ext cx="696913" cy="1155700"/>
          </a:xfrm>
          <a:custGeom>
            <a:avLst/>
            <a:gdLst>
              <a:gd name="connsiteX0" fmla="*/ 0 w 697831"/>
              <a:gd name="connsiteY0" fmla="*/ 0 h 1155032"/>
              <a:gd name="connsiteX1" fmla="*/ 264695 w 697831"/>
              <a:gd name="connsiteY1" fmla="*/ 770021 h 1155032"/>
              <a:gd name="connsiteX2" fmla="*/ 697831 w 697831"/>
              <a:gd name="connsiteY2" fmla="*/ 1155032 h 1155032"/>
            </a:gdLst>
            <a:ahLst/>
            <a:cxnLst>
              <a:cxn ang="0">
                <a:pos x="connsiteX0" y="connsiteY0"/>
              </a:cxn>
              <a:cxn ang="0">
                <a:pos x="connsiteX1" y="connsiteY1"/>
              </a:cxn>
              <a:cxn ang="0">
                <a:pos x="connsiteX2" y="connsiteY2"/>
              </a:cxn>
            </a:cxnLst>
            <a:rect l="l" t="t" r="r" b="b"/>
            <a:pathLst>
              <a:path w="697831" h="1155032">
                <a:moveTo>
                  <a:pt x="0" y="0"/>
                </a:moveTo>
                <a:cubicBezTo>
                  <a:pt x="74195" y="288758"/>
                  <a:pt x="148390" y="577516"/>
                  <a:pt x="264695" y="770021"/>
                </a:cubicBezTo>
                <a:cubicBezTo>
                  <a:pt x="381000" y="962526"/>
                  <a:pt x="539415" y="1058779"/>
                  <a:pt x="697831" y="1155032"/>
                </a:cubicBezTo>
              </a:path>
            </a:pathLst>
          </a:custGeom>
          <a:ln w="50800">
            <a:solidFill>
              <a:srgbClr val="7030A0"/>
            </a:solidFill>
            <a:head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3" name="任意多边形 32"/>
          <p:cNvSpPr/>
          <p:nvPr/>
        </p:nvSpPr>
        <p:spPr>
          <a:xfrm>
            <a:off x="6773863" y="5441950"/>
            <a:ext cx="1516062" cy="249238"/>
          </a:xfrm>
          <a:custGeom>
            <a:avLst/>
            <a:gdLst>
              <a:gd name="connsiteX0" fmla="*/ 0 w 1515979"/>
              <a:gd name="connsiteY0" fmla="*/ 248653 h 248653"/>
              <a:gd name="connsiteX1" fmla="*/ 709863 w 1515979"/>
              <a:gd name="connsiteY1" fmla="*/ 8021 h 248653"/>
              <a:gd name="connsiteX2" fmla="*/ 1515979 w 1515979"/>
              <a:gd name="connsiteY2" fmla="*/ 200527 h 248653"/>
            </a:gdLst>
            <a:ahLst/>
            <a:cxnLst>
              <a:cxn ang="0">
                <a:pos x="connsiteX0" y="connsiteY0"/>
              </a:cxn>
              <a:cxn ang="0">
                <a:pos x="connsiteX1" y="connsiteY1"/>
              </a:cxn>
              <a:cxn ang="0">
                <a:pos x="connsiteX2" y="connsiteY2"/>
              </a:cxn>
            </a:cxnLst>
            <a:rect l="l" t="t" r="r" b="b"/>
            <a:pathLst>
              <a:path w="1515979" h="248653">
                <a:moveTo>
                  <a:pt x="0" y="248653"/>
                </a:moveTo>
                <a:cubicBezTo>
                  <a:pt x="228600" y="132347"/>
                  <a:pt x="457200" y="16042"/>
                  <a:pt x="709863" y="8021"/>
                </a:cubicBezTo>
                <a:cubicBezTo>
                  <a:pt x="962526" y="0"/>
                  <a:pt x="1239252" y="100263"/>
                  <a:pt x="1515979" y="200527"/>
                </a:cubicBezTo>
              </a:path>
            </a:pathLst>
          </a:custGeom>
          <a:ln w="508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4" name="任意多边形 33"/>
          <p:cNvSpPr/>
          <p:nvPr/>
        </p:nvSpPr>
        <p:spPr>
          <a:xfrm>
            <a:off x="6737350" y="5799138"/>
            <a:ext cx="1576388" cy="196850"/>
          </a:xfrm>
          <a:custGeom>
            <a:avLst/>
            <a:gdLst>
              <a:gd name="connsiteX0" fmla="*/ 0 w 1576137"/>
              <a:gd name="connsiteY0" fmla="*/ 0 h 196515"/>
              <a:gd name="connsiteX1" fmla="*/ 866274 w 1576137"/>
              <a:gd name="connsiteY1" fmla="*/ 192505 h 196515"/>
              <a:gd name="connsiteX2" fmla="*/ 1576137 w 1576137"/>
              <a:gd name="connsiteY2" fmla="*/ 24063 h 196515"/>
            </a:gdLst>
            <a:ahLst/>
            <a:cxnLst>
              <a:cxn ang="0">
                <a:pos x="connsiteX0" y="connsiteY0"/>
              </a:cxn>
              <a:cxn ang="0">
                <a:pos x="connsiteX1" y="connsiteY1"/>
              </a:cxn>
              <a:cxn ang="0">
                <a:pos x="connsiteX2" y="connsiteY2"/>
              </a:cxn>
            </a:cxnLst>
            <a:rect l="l" t="t" r="r" b="b"/>
            <a:pathLst>
              <a:path w="1576137" h="196515">
                <a:moveTo>
                  <a:pt x="0" y="0"/>
                </a:moveTo>
                <a:cubicBezTo>
                  <a:pt x="301792" y="94247"/>
                  <a:pt x="603585" y="188495"/>
                  <a:pt x="866274" y="192505"/>
                </a:cubicBezTo>
                <a:cubicBezTo>
                  <a:pt x="1128963" y="196515"/>
                  <a:pt x="1352550" y="110289"/>
                  <a:pt x="1576137" y="24063"/>
                </a:cubicBezTo>
              </a:path>
            </a:pathLst>
          </a:custGeom>
          <a:ln w="50800">
            <a:solidFill>
              <a:srgbClr val="7030A0"/>
            </a:solidFill>
            <a:head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56966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正则图</a:t>
            </a:r>
          </a:p>
        </p:txBody>
      </p:sp>
      <p:sp>
        <p:nvSpPr>
          <p:cNvPr id="3" name="Rectangle 5" descr="新闻纸"/>
          <p:cNvSpPr>
            <a:spLocks noChangeArrowheads="1"/>
          </p:cNvSpPr>
          <p:nvPr/>
        </p:nvSpPr>
        <p:spPr bwMode="auto">
          <a:xfrm>
            <a:off x="500063" y="1285875"/>
            <a:ext cx="8286750" cy="85725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4035" name="Rectangle 3"/>
          <p:cNvSpPr txBox="1">
            <a:spLocks noChangeArrowheads="1"/>
          </p:cNvSpPr>
          <p:nvPr/>
        </p:nvSpPr>
        <p:spPr bwMode="auto">
          <a:xfrm>
            <a:off x="595313" y="1428750"/>
            <a:ext cx="1071562"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14.7</a:t>
            </a:r>
            <a:endParaRPr lang="zh-CN" altLang="en-US" sz="3200" b="1">
              <a:latin typeface="Calibri" pitchFamily="34" charset="0"/>
            </a:endParaRPr>
          </a:p>
        </p:txBody>
      </p:sp>
      <p:sp>
        <p:nvSpPr>
          <p:cNvPr id="44036" name="TextBox 4"/>
          <p:cNvSpPr txBox="1">
            <a:spLocks noChangeArrowheads="1"/>
          </p:cNvSpPr>
          <p:nvPr/>
        </p:nvSpPr>
        <p:spPr bwMode="auto">
          <a:xfrm>
            <a:off x="1785938" y="1428750"/>
            <a:ext cx="6715125" cy="708025"/>
          </a:xfrm>
          <a:prstGeom prst="rect">
            <a:avLst/>
          </a:prstGeom>
          <a:noFill/>
          <a:ln w="9525">
            <a:noFill/>
            <a:miter lim="800000"/>
            <a:headEnd/>
            <a:tailEnd/>
          </a:ln>
        </p:spPr>
        <p:txBody>
          <a:bodyPr>
            <a:spAutoFit/>
          </a:bodyPr>
          <a:lstStyle/>
          <a:p>
            <a:r>
              <a:rPr lang="zh-CN" altLang="en-US" sz="2000">
                <a:latin typeface="Calibri" pitchFamily="34" charset="0"/>
              </a:rPr>
              <a:t>设</a:t>
            </a:r>
            <a:r>
              <a:rPr lang="en-US" altLang="zh-CN" sz="2000">
                <a:latin typeface="Calibri" pitchFamily="34" charset="0"/>
              </a:rPr>
              <a:t>G</a:t>
            </a:r>
            <a:r>
              <a:rPr lang="zh-CN" altLang="en-US" sz="2000">
                <a:latin typeface="Calibri" pitchFamily="34" charset="0"/>
              </a:rPr>
              <a:t>为</a:t>
            </a:r>
            <a:r>
              <a:rPr lang="en-US" altLang="zh-CN" sz="2000">
                <a:latin typeface="Calibri" pitchFamily="34" charset="0"/>
              </a:rPr>
              <a:t>n</a:t>
            </a:r>
            <a:r>
              <a:rPr lang="zh-CN" altLang="en-US" sz="2000">
                <a:latin typeface="Calibri" pitchFamily="34" charset="0"/>
              </a:rPr>
              <a:t>阶无向简单图，若</a:t>
            </a:r>
            <a:r>
              <a:rPr lang="zh-CN" altLang="en-US" sz="2000">
                <a:latin typeface="Calibri" pitchFamily="34" charset="0"/>
                <a:sym typeface="Symbol" pitchFamily="18" charset="2"/>
              </a:rPr>
              <a:t></a:t>
            </a:r>
            <a:r>
              <a:rPr lang="en-US" altLang="zh-CN" sz="2000">
                <a:latin typeface="Calibri" pitchFamily="34" charset="0"/>
                <a:sym typeface="Symbol" pitchFamily="18" charset="2"/>
              </a:rPr>
              <a:t>v</a:t>
            </a:r>
            <a:r>
              <a:rPr lang="en-US" altLang="zh-CN" sz="2000">
                <a:latin typeface="Calibri" pitchFamily="34" charset="0"/>
              </a:rPr>
              <a:t> ∈V(G)</a:t>
            </a:r>
            <a:r>
              <a:rPr lang="zh-CN" altLang="en-US" sz="2000">
                <a:latin typeface="Calibri" pitchFamily="34" charset="0"/>
              </a:rPr>
              <a:t>，均有</a:t>
            </a:r>
            <a:r>
              <a:rPr lang="en-US" altLang="zh-CN" sz="2000">
                <a:latin typeface="Calibri" pitchFamily="34" charset="0"/>
              </a:rPr>
              <a:t>d(v) = k</a:t>
            </a:r>
            <a:r>
              <a:rPr lang="zh-CN" altLang="en-US" sz="2000">
                <a:latin typeface="Calibri" pitchFamily="34" charset="0"/>
              </a:rPr>
              <a:t>，则称</a:t>
            </a:r>
            <a:r>
              <a:rPr lang="en-US" altLang="zh-CN" sz="2000">
                <a:latin typeface="Calibri" pitchFamily="34" charset="0"/>
              </a:rPr>
              <a:t>G</a:t>
            </a:r>
            <a:r>
              <a:rPr lang="zh-CN" altLang="en-US" sz="2000">
                <a:latin typeface="Calibri" pitchFamily="34" charset="0"/>
              </a:rPr>
              <a:t>为</a:t>
            </a:r>
            <a:r>
              <a:rPr lang="en-US" altLang="zh-CN" sz="2000">
                <a:latin typeface="Calibri" pitchFamily="34" charset="0"/>
              </a:rPr>
              <a:t>k-</a:t>
            </a:r>
            <a:r>
              <a:rPr lang="zh-CN" altLang="en-US" sz="2000">
                <a:latin typeface="Calibri" pitchFamily="34" charset="0"/>
              </a:rPr>
              <a:t>正则图。</a:t>
            </a:r>
          </a:p>
        </p:txBody>
      </p:sp>
      <p:sp>
        <p:nvSpPr>
          <p:cNvPr id="7" name="椭圆 6"/>
          <p:cNvSpPr/>
          <p:nvPr/>
        </p:nvSpPr>
        <p:spPr>
          <a:xfrm>
            <a:off x="792641" y="242886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TextBox 7"/>
          <p:cNvSpPr txBox="1">
            <a:spLocks noChangeArrowheads="1"/>
          </p:cNvSpPr>
          <p:nvPr/>
        </p:nvSpPr>
        <p:spPr bwMode="auto">
          <a:xfrm>
            <a:off x="1363663" y="2428875"/>
            <a:ext cx="1065212" cy="369888"/>
          </a:xfrm>
          <a:prstGeom prst="rect">
            <a:avLst/>
          </a:prstGeom>
          <a:noFill/>
          <a:ln w="9525">
            <a:noFill/>
            <a:miter lim="800000"/>
            <a:headEnd/>
            <a:tailEnd/>
          </a:ln>
        </p:spPr>
        <p:txBody>
          <a:bodyPr wrap="none">
            <a:spAutoFit/>
          </a:bodyPr>
          <a:lstStyle/>
          <a:p>
            <a:r>
              <a:rPr lang="en-US" altLang="zh-CN">
                <a:latin typeface="Calibri" pitchFamily="34" charset="0"/>
              </a:rPr>
              <a:t>0-</a:t>
            </a:r>
            <a:r>
              <a:rPr lang="zh-CN" altLang="en-US">
                <a:latin typeface="Calibri" pitchFamily="34" charset="0"/>
              </a:rPr>
              <a:t>正则图</a:t>
            </a:r>
          </a:p>
        </p:txBody>
      </p:sp>
      <p:sp>
        <p:nvSpPr>
          <p:cNvPr id="9" name="椭圆 8"/>
          <p:cNvSpPr/>
          <p:nvPr/>
        </p:nvSpPr>
        <p:spPr>
          <a:xfrm>
            <a:off x="3650161" y="242886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5078921" y="242886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11"/>
          <p:cNvCxnSpPr>
            <a:stCxn id="0" idx="6"/>
            <a:endCxn id="0" idx="2"/>
          </p:cNvCxnSpPr>
          <p:nvPr/>
        </p:nvCxnSpPr>
        <p:spPr>
          <a:xfrm>
            <a:off x="4006850" y="2606675"/>
            <a:ext cx="1071563" cy="15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792788" y="2428875"/>
            <a:ext cx="1065212" cy="369888"/>
          </a:xfrm>
          <a:prstGeom prst="rect">
            <a:avLst/>
          </a:prstGeom>
          <a:noFill/>
          <a:ln w="9525">
            <a:noFill/>
            <a:miter lim="800000"/>
            <a:headEnd/>
            <a:tailEnd/>
          </a:ln>
        </p:spPr>
        <p:txBody>
          <a:bodyPr wrap="none">
            <a:spAutoFit/>
          </a:bodyPr>
          <a:lstStyle/>
          <a:p>
            <a:r>
              <a:rPr lang="en-US" altLang="zh-CN">
                <a:latin typeface="Calibri" pitchFamily="34" charset="0"/>
              </a:rPr>
              <a:t>1-</a:t>
            </a:r>
            <a:r>
              <a:rPr lang="zh-CN" altLang="en-US">
                <a:latin typeface="Calibri" pitchFamily="34" charset="0"/>
              </a:rPr>
              <a:t>正则图</a:t>
            </a:r>
          </a:p>
        </p:txBody>
      </p:sp>
      <p:grpSp>
        <p:nvGrpSpPr>
          <p:cNvPr id="50" name="组合 49"/>
          <p:cNvGrpSpPr>
            <a:grpSpLocks/>
          </p:cNvGrpSpPr>
          <p:nvPr/>
        </p:nvGrpSpPr>
        <p:grpSpPr bwMode="auto">
          <a:xfrm>
            <a:off x="357188" y="2981325"/>
            <a:ext cx="7708900" cy="1447800"/>
            <a:chOff x="357158" y="2981332"/>
            <a:chExt cx="7708449" cy="1447800"/>
          </a:xfrm>
        </p:grpSpPr>
        <p:pic>
          <p:nvPicPr>
            <p:cNvPr id="44101" name="Picture 2"/>
            <p:cNvPicPr>
              <a:picLocks noChangeAspect="1" noChangeArrowheads="1"/>
            </p:cNvPicPr>
            <p:nvPr/>
          </p:nvPicPr>
          <p:blipFill>
            <a:blip r:embed="rId3"/>
            <a:srcRect/>
            <a:stretch>
              <a:fillRect/>
            </a:stretch>
          </p:blipFill>
          <p:spPr bwMode="auto">
            <a:xfrm>
              <a:off x="357158" y="2981332"/>
              <a:ext cx="6010275" cy="1447800"/>
            </a:xfrm>
            <a:prstGeom prst="rect">
              <a:avLst/>
            </a:prstGeom>
            <a:noFill/>
            <a:ln w="9525">
              <a:noFill/>
              <a:miter lim="800000"/>
              <a:headEnd/>
              <a:tailEnd/>
            </a:ln>
          </p:spPr>
        </p:pic>
        <p:sp>
          <p:nvSpPr>
            <p:cNvPr id="44102" name="TextBox 14"/>
            <p:cNvSpPr txBox="1">
              <a:spLocks noChangeArrowheads="1"/>
            </p:cNvSpPr>
            <p:nvPr/>
          </p:nvSpPr>
          <p:spPr bwMode="auto">
            <a:xfrm>
              <a:off x="7000892" y="3552836"/>
              <a:ext cx="1064715" cy="369332"/>
            </a:xfrm>
            <a:prstGeom prst="rect">
              <a:avLst/>
            </a:prstGeom>
            <a:noFill/>
            <a:ln w="9525">
              <a:noFill/>
              <a:miter lim="800000"/>
              <a:headEnd/>
              <a:tailEnd/>
            </a:ln>
          </p:spPr>
          <p:txBody>
            <a:bodyPr wrap="none">
              <a:spAutoFit/>
            </a:bodyPr>
            <a:lstStyle/>
            <a:p>
              <a:r>
                <a:rPr lang="en-US" altLang="zh-CN">
                  <a:latin typeface="Calibri" pitchFamily="34" charset="0"/>
                </a:rPr>
                <a:t>3-</a:t>
              </a:r>
              <a:r>
                <a:rPr lang="zh-CN" altLang="en-US">
                  <a:latin typeface="Calibri" pitchFamily="34" charset="0"/>
                </a:rPr>
                <a:t>正则图</a:t>
              </a:r>
            </a:p>
          </p:txBody>
        </p:sp>
      </p:grpSp>
      <p:grpSp>
        <p:nvGrpSpPr>
          <p:cNvPr id="52" name="组合 51"/>
          <p:cNvGrpSpPr>
            <a:grpSpLocks/>
          </p:cNvGrpSpPr>
          <p:nvPr/>
        </p:nvGrpSpPr>
        <p:grpSpPr bwMode="auto">
          <a:xfrm>
            <a:off x="714375" y="4478338"/>
            <a:ext cx="7215188" cy="1544637"/>
            <a:chOff x="714348" y="4478014"/>
            <a:chExt cx="7215238" cy="1545310"/>
          </a:xfrm>
        </p:grpSpPr>
        <p:sp>
          <p:nvSpPr>
            <p:cNvPr id="16" name="椭圆 15"/>
            <p:cNvSpPr/>
            <p:nvPr/>
          </p:nvSpPr>
          <p:spPr>
            <a:xfrm>
              <a:off x="714348" y="5607859"/>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2143108" y="5607859"/>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8" name="直接连接符 17"/>
            <p:cNvCxnSpPr>
              <a:stCxn id="0" idx="6"/>
              <a:endCxn id="0" idx="2"/>
            </p:cNvCxnSpPr>
            <p:nvPr/>
          </p:nvCxnSpPr>
          <p:spPr>
            <a:xfrm>
              <a:off x="1071538" y="5786684"/>
              <a:ext cx="1071569" cy="15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452038" y="450057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0" name="直接连接符 19"/>
            <p:cNvCxnSpPr>
              <a:stCxn id="0" idx="7"/>
              <a:endCxn id="0" idx="3"/>
            </p:cNvCxnSpPr>
            <p:nvPr/>
          </p:nvCxnSpPr>
          <p:spPr>
            <a:xfrm rot="5400000" flipH="1" flipV="1">
              <a:off x="834816" y="4989516"/>
              <a:ext cx="854447" cy="48577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0" idx="5"/>
              <a:endCxn id="0" idx="1"/>
            </p:cNvCxnSpPr>
            <p:nvPr/>
          </p:nvCxnSpPr>
          <p:spPr>
            <a:xfrm rot="16200000" flipH="1">
              <a:off x="1549196" y="5013329"/>
              <a:ext cx="854447" cy="43815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357554" y="564357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a:xfrm>
              <a:off x="4786314" y="5643578"/>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0" name="直接连接符 29"/>
            <p:cNvCxnSpPr>
              <a:stCxn id="0" idx="6"/>
              <a:endCxn id="0" idx="2"/>
            </p:cNvCxnSpPr>
            <p:nvPr/>
          </p:nvCxnSpPr>
          <p:spPr>
            <a:xfrm>
              <a:off x="3714744" y="5821624"/>
              <a:ext cx="1071570" cy="158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3357554" y="447801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4786314" y="447801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3" name="直接连接符 32"/>
            <p:cNvCxnSpPr>
              <a:stCxn id="0" idx="6"/>
              <a:endCxn id="0" idx="2"/>
            </p:cNvCxnSpPr>
            <p:nvPr/>
          </p:nvCxnSpPr>
          <p:spPr>
            <a:xfrm>
              <a:off x="3714744" y="4655891"/>
              <a:ext cx="1071570" cy="15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0" idx="4"/>
              <a:endCxn id="0" idx="0"/>
            </p:cNvCxnSpPr>
            <p:nvPr/>
          </p:nvCxnSpPr>
          <p:spPr>
            <a:xfrm rot="5400000">
              <a:off x="3131955" y="5238758"/>
              <a:ext cx="808390" cy="158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0" idx="4"/>
              <a:endCxn id="0" idx="0"/>
            </p:cNvCxnSpPr>
            <p:nvPr/>
          </p:nvCxnSpPr>
          <p:spPr>
            <a:xfrm rot="5400000">
              <a:off x="4560714" y="5238758"/>
              <a:ext cx="808390" cy="158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143636" y="566613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椭圆 40"/>
            <p:cNvSpPr/>
            <p:nvPr/>
          </p:nvSpPr>
          <p:spPr>
            <a:xfrm>
              <a:off x="7572396" y="5666134"/>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2" name="直接连接符 41"/>
            <p:cNvCxnSpPr>
              <a:stCxn id="0" idx="6"/>
              <a:endCxn id="0" idx="2"/>
            </p:cNvCxnSpPr>
            <p:nvPr/>
          </p:nvCxnSpPr>
          <p:spPr>
            <a:xfrm>
              <a:off x="6500826" y="5845447"/>
              <a:ext cx="1071569" cy="158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143636" y="450057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7572396" y="4500570"/>
              <a:ext cx="357190" cy="35719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5" name="直接连接符 44"/>
            <p:cNvCxnSpPr>
              <a:stCxn id="0" idx="6"/>
              <a:endCxn id="0" idx="2"/>
            </p:cNvCxnSpPr>
            <p:nvPr/>
          </p:nvCxnSpPr>
          <p:spPr>
            <a:xfrm>
              <a:off x="6500826" y="4679714"/>
              <a:ext cx="1071569" cy="158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0" idx="4"/>
              <a:endCxn id="0" idx="0"/>
            </p:cNvCxnSpPr>
            <p:nvPr/>
          </p:nvCxnSpPr>
          <p:spPr>
            <a:xfrm rot="5400000">
              <a:off x="5918036" y="5262581"/>
              <a:ext cx="808389" cy="15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0" idx="4"/>
              <a:endCxn id="0" idx="0"/>
            </p:cNvCxnSpPr>
            <p:nvPr/>
          </p:nvCxnSpPr>
          <p:spPr>
            <a:xfrm rot="5400000">
              <a:off x="7346796" y="5262581"/>
              <a:ext cx="808389" cy="15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0" idx="5"/>
              <a:endCxn id="0" idx="1"/>
            </p:cNvCxnSpPr>
            <p:nvPr/>
          </p:nvCxnSpPr>
          <p:spPr>
            <a:xfrm rot="16200000" flipH="1">
              <a:off x="6580006" y="4673613"/>
              <a:ext cx="913210" cy="117634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0" idx="3"/>
              <a:endCxn id="0" idx="7"/>
            </p:cNvCxnSpPr>
            <p:nvPr/>
          </p:nvCxnSpPr>
          <p:spPr>
            <a:xfrm rot="5400000">
              <a:off x="6580006" y="4673613"/>
              <a:ext cx="913210" cy="1176346"/>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49" name="组合 48"/>
          <p:cNvGrpSpPr>
            <a:grpSpLocks/>
          </p:cNvGrpSpPr>
          <p:nvPr/>
        </p:nvGrpSpPr>
        <p:grpSpPr bwMode="auto">
          <a:xfrm>
            <a:off x="1571625" y="3143250"/>
            <a:ext cx="5857875" cy="2214563"/>
            <a:chOff x="1428728" y="2928934"/>
            <a:chExt cx="5857916" cy="2214578"/>
          </a:xfrm>
        </p:grpSpPr>
        <p:sp>
          <p:nvSpPr>
            <p:cNvPr id="54" name="对角圆角矩形 53"/>
            <p:cNvSpPr/>
            <p:nvPr/>
          </p:nvSpPr>
          <p:spPr>
            <a:xfrm>
              <a:off x="1428728" y="2928934"/>
              <a:ext cx="5857916" cy="2214578"/>
            </a:xfrm>
            <a:prstGeom prst="round2DiagRect">
              <a:avLst/>
            </a:prstGeom>
            <a:solidFill>
              <a:srgbClr val="D0EBB3">
                <a:alpha val="95000"/>
              </a:srgbClr>
            </a:solidFill>
            <a:ln w="762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a:p>
          </p:txBody>
        </p:sp>
        <p:pic>
          <p:nvPicPr>
            <p:cNvPr id="44053" name="图片 56" descr="正则图1.emf"/>
            <p:cNvPicPr>
              <a:picLocks noChangeAspect="1"/>
            </p:cNvPicPr>
            <p:nvPr/>
          </p:nvPicPr>
          <p:blipFill>
            <a:blip r:embed="rId4"/>
            <a:srcRect/>
            <a:stretch>
              <a:fillRect/>
            </a:stretch>
          </p:blipFill>
          <p:spPr bwMode="auto">
            <a:xfrm>
              <a:off x="2101959" y="3234871"/>
              <a:ext cx="4511454" cy="531133"/>
            </a:xfrm>
            <a:prstGeom prst="rect">
              <a:avLst/>
            </a:prstGeom>
            <a:noFill/>
            <a:ln w="9525">
              <a:noFill/>
              <a:miter lim="800000"/>
              <a:headEnd/>
              <a:tailEnd/>
            </a:ln>
          </p:spPr>
        </p:pic>
        <p:pic>
          <p:nvPicPr>
            <p:cNvPr id="44054" name="图片 57" descr="正则图2.emf"/>
            <p:cNvPicPr>
              <a:picLocks noChangeAspect="1"/>
            </p:cNvPicPr>
            <p:nvPr/>
          </p:nvPicPr>
          <p:blipFill>
            <a:blip r:embed="rId5"/>
            <a:srcRect/>
            <a:stretch>
              <a:fillRect/>
            </a:stretch>
          </p:blipFill>
          <p:spPr bwMode="auto">
            <a:xfrm>
              <a:off x="2132248" y="3973239"/>
              <a:ext cx="4511454" cy="813083"/>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checkerboard(across)">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heckerboard(across)">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子图</a:t>
            </a:r>
          </a:p>
        </p:txBody>
      </p:sp>
      <p:sp>
        <p:nvSpPr>
          <p:cNvPr id="3" name="Rectangle 5" descr="新闻纸"/>
          <p:cNvSpPr>
            <a:spLocks noChangeArrowheads="1"/>
          </p:cNvSpPr>
          <p:nvPr/>
        </p:nvSpPr>
        <p:spPr bwMode="auto">
          <a:xfrm>
            <a:off x="500063" y="1285875"/>
            <a:ext cx="8286750" cy="28575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5059" name="Rectangle 3"/>
          <p:cNvSpPr txBox="1">
            <a:spLocks noChangeArrowheads="1"/>
          </p:cNvSpPr>
          <p:nvPr/>
        </p:nvSpPr>
        <p:spPr bwMode="auto">
          <a:xfrm>
            <a:off x="571500" y="1500188"/>
            <a:ext cx="1071563"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14.8</a:t>
            </a:r>
            <a:endParaRPr lang="zh-CN" altLang="en-US" sz="3200" b="1">
              <a:latin typeface="Calibri" pitchFamily="34" charset="0"/>
            </a:endParaRPr>
          </a:p>
        </p:txBody>
      </p:sp>
      <p:sp>
        <p:nvSpPr>
          <p:cNvPr id="45060" name="TextBox 4"/>
          <p:cNvSpPr txBox="1">
            <a:spLocks noChangeArrowheads="1"/>
          </p:cNvSpPr>
          <p:nvPr/>
        </p:nvSpPr>
        <p:spPr bwMode="auto">
          <a:xfrm>
            <a:off x="1785938" y="1500188"/>
            <a:ext cx="6715125" cy="1200150"/>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G=&lt;V , E&gt;</a:t>
            </a:r>
            <a:r>
              <a:rPr lang="zh-CN" altLang="en-US">
                <a:latin typeface="Calibri" pitchFamily="34" charset="0"/>
              </a:rPr>
              <a:t>，</a:t>
            </a:r>
            <a:r>
              <a:rPr lang="en-US" altLang="zh-CN">
                <a:latin typeface="Calibri" pitchFamily="34" charset="0"/>
              </a:rPr>
              <a:t>G’=&lt;V’ , E’&gt;</a:t>
            </a:r>
            <a:r>
              <a:rPr lang="zh-CN" altLang="en-US">
                <a:latin typeface="Calibri" pitchFamily="34" charset="0"/>
              </a:rPr>
              <a:t>为两个图（同为无向图或同为有向图），若</a:t>
            </a:r>
            <a:r>
              <a:rPr lang="en-US" altLang="zh-CN">
                <a:latin typeface="Calibri" pitchFamily="34" charset="0"/>
              </a:rPr>
              <a:t>V’</a:t>
            </a:r>
            <a:r>
              <a:rPr lang="zh-CN" altLang="en-US">
                <a:latin typeface="Calibri" pitchFamily="34" charset="0"/>
                <a:sym typeface="Symbol" pitchFamily="18" charset="2"/>
              </a:rPr>
              <a:t>  </a:t>
            </a:r>
            <a:r>
              <a:rPr lang="en-US" altLang="zh-CN">
                <a:latin typeface="Calibri" pitchFamily="34" charset="0"/>
                <a:sym typeface="Symbol" pitchFamily="18" charset="2"/>
              </a:rPr>
              <a:t>V</a:t>
            </a:r>
            <a:r>
              <a:rPr lang="zh-CN" altLang="en-US">
                <a:latin typeface="Calibri" pitchFamily="34" charset="0"/>
                <a:sym typeface="Symbol" pitchFamily="18" charset="2"/>
              </a:rPr>
              <a:t>且</a:t>
            </a:r>
            <a:r>
              <a:rPr lang="en-US" altLang="zh-CN">
                <a:latin typeface="Calibri" pitchFamily="34" charset="0"/>
                <a:sym typeface="Symbol" pitchFamily="18" charset="2"/>
              </a:rPr>
              <a:t>E</a:t>
            </a:r>
            <a:r>
              <a:rPr lang="en-US" altLang="zh-CN">
                <a:latin typeface="Calibri" pitchFamily="34" charset="0"/>
              </a:rPr>
              <a:t> ’ </a:t>
            </a:r>
            <a:r>
              <a:rPr lang="zh-CN" altLang="en-US">
                <a:latin typeface="Calibri" pitchFamily="34" charset="0"/>
                <a:sym typeface="Symbol" pitchFamily="18" charset="2"/>
              </a:rPr>
              <a:t> </a:t>
            </a:r>
            <a:r>
              <a:rPr lang="en-US" altLang="zh-CN">
                <a:latin typeface="Calibri" pitchFamily="34" charset="0"/>
                <a:sym typeface="Symbol" pitchFamily="18" charset="2"/>
              </a:rPr>
              <a:t>E</a:t>
            </a:r>
            <a:r>
              <a:rPr lang="zh-CN" altLang="en-US">
                <a:latin typeface="Calibri" pitchFamily="34" charset="0"/>
                <a:sym typeface="Symbol" pitchFamily="18" charset="2"/>
              </a:rPr>
              <a:t>，则称</a:t>
            </a:r>
            <a:r>
              <a:rPr lang="en-US" altLang="zh-CN">
                <a:latin typeface="Calibri" pitchFamily="34" charset="0"/>
                <a:sym typeface="Symbol" pitchFamily="18" charset="2"/>
              </a:rPr>
              <a:t>G’</a:t>
            </a:r>
            <a:r>
              <a:rPr lang="zh-CN" altLang="en-US">
                <a:latin typeface="Calibri" pitchFamily="34" charset="0"/>
                <a:sym typeface="Symbol" pitchFamily="18" charset="2"/>
              </a:rPr>
              <a:t>是</a:t>
            </a:r>
            <a:r>
              <a:rPr lang="en-US" altLang="zh-CN">
                <a:latin typeface="Calibri" pitchFamily="34" charset="0"/>
                <a:sym typeface="Symbol" pitchFamily="18" charset="2"/>
              </a:rPr>
              <a:t>G</a:t>
            </a:r>
            <a:r>
              <a:rPr lang="zh-CN" altLang="en-US">
                <a:latin typeface="Calibri" pitchFamily="34" charset="0"/>
                <a:sym typeface="Symbol" pitchFamily="18" charset="2"/>
              </a:rPr>
              <a:t>的</a:t>
            </a:r>
            <a:r>
              <a:rPr lang="zh-CN" altLang="en-US" b="1">
                <a:solidFill>
                  <a:srgbClr val="0070C0"/>
                </a:solidFill>
                <a:latin typeface="Calibri" pitchFamily="34" charset="0"/>
                <a:sym typeface="Symbol" pitchFamily="18" charset="2"/>
              </a:rPr>
              <a:t>子图</a:t>
            </a:r>
            <a:r>
              <a:rPr lang="zh-CN" altLang="en-US">
                <a:latin typeface="Calibri" pitchFamily="34" charset="0"/>
                <a:sym typeface="Symbol" pitchFamily="18" charset="2"/>
              </a:rPr>
              <a:t>，</a:t>
            </a:r>
            <a:r>
              <a:rPr lang="en-US" altLang="zh-CN">
                <a:latin typeface="Calibri" pitchFamily="34" charset="0"/>
                <a:sym typeface="Symbol" pitchFamily="18" charset="2"/>
              </a:rPr>
              <a:t>G</a:t>
            </a:r>
            <a:r>
              <a:rPr lang="zh-CN" altLang="en-US">
                <a:latin typeface="Calibri" pitchFamily="34" charset="0"/>
                <a:sym typeface="Symbol" pitchFamily="18" charset="2"/>
              </a:rPr>
              <a:t>是</a:t>
            </a:r>
            <a:r>
              <a:rPr lang="en-US" altLang="zh-CN">
                <a:latin typeface="Calibri" pitchFamily="34" charset="0"/>
                <a:sym typeface="Symbol" pitchFamily="18" charset="2"/>
              </a:rPr>
              <a:t>G’</a:t>
            </a:r>
            <a:r>
              <a:rPr lang="zh-CN" altLang="en-US">
                <a:latin typeface="Calibri" pitchFamily="34" charset="0"/>
                <a:sym typeface="Symbol" pitchFamily="18" charset="2"/>
              </a:rPr>
              <a:t>的</a:t>
            </a:r>
            <a:r>
              <a:rPr lang="zh-CN" altLang="en-US" b="1">
                <a:solidFill>
                  <a:srgbClr val="0070C0"/>
                </a:solidFill>
                <a:latin typeface="Calibri" pitchFamily="34" charset="0"/>
                <a:sym typeface="Symbol" pitchFamily="18" charset="2"/>
              </a:rPr>
              <a:t>母图</a:t>
            </a:r>
            <a:r>
              <a:rPr lang="zh-CN" altLang="en-US">
                <a:latin typeface="Calibri" pitchFamily="34" charset="0"/>
                <a:sym typeface="Symbol" pitchFamily="18" charset="2"/>
              </a:rPr>
              <a:t>，记作</a:t>
            </a:r>
            <a:r>
              <a:rPr lang="en-US" altLang="zh-CN">
                <a:latin typeface="Calibri" pitchFamily="34" charset="0"/>
                <a:sym typeface="Symbol" pitchFamily="18" charset="2"/>
              </a:rPr>
              <a:t>G’</a:t>
            </a:r>
            <a:r>
              <a:rPr lang="zh-CN" altLang="en-US">
                <a:latin typeface="Calibri" pitchFamily="34" charset="0"/>
                <a:sym typeface="Symbol" pitchFamily="18" charset="2"/>
              </a:rPr>
              <a:t> </a:t>
            </a:r>
            <a:r>
              <a:rPr lang="en-US" altLang="zh-CN">
                <a:latin typeface="Calibri" pitchFamily="34" charset="0"/>
                <a:sym typeface="Symbol" pitchFamily="18" charset="2"/>
              </a:rPr>
              <a:t>G</a:t>
            </a:r>
            <a:r>
              <a:rPr lang="zh-CN" altLang="en-US">
                <a:latin typeface="Calibri" pitchFamily="34" charset="0"/>
                <a:sym typeface="Symbol" pitchFamily="18" charset="2"/>
              </a:rPr>
              <a:t>。又若</a:t>
            </a:r>
            <a:r>
              <a:rPr lang="en-US" altLang="zh-CN">
                <a:latin typeface="Calibri" pitchFamily="34" charset="0"/>
                <a:sym typeface="Symbol" pitchFamily="18" charset="2"/>
              </a:rPr>
              <a:t>V’</a:t>
            </a:r>
            <a:r>
              <a:rPr lang="zh-CN" altLang="en-US">
                <a:latin typeface="Calibri" pitchFamily="34" charset="0"/>
              </a:rPr>
              <a:t> ⊂ </a:t>
            </a:r>
            <a:r>
              <a:rPr lang="en-US" altLang="zh-CN">
                <a:latin typeface="Calibri" pitchFamily="34" charset="0"/>
              </a:rPr>
              <a:t>V</a:t>
            </a:r>
            <a:r>
              <a:rPr lang="zh-CN" altLang="en-US">
                <a:latin typeface="Calibri" pitchFamily="34" charset="0"/>
              </a:rPr>
              <a:t>或</a:t>
            </a:r>
            <a:r>
              <a:rPr lang="en-US" altLang="zh-CN">
                <a:latin typeface="Calibri" pitchFamily="34" charset="0"/>
              </a:rPr>
              <a:t> </a:t>
            </a:r>
            <a:r>
              <a:rPr lang="en-US" altLang="zh-CN">
                <a:latin typeface="Calibri" pitchFamily="34" charset="0"/>
                <a:sym typeface="Symbol" pitchFamily="18" charset="2"/>
              </a:rPr>
              <a:t>E</a:t>
            </a:r>
            <a:r>
              <a:rPr lang="en-US" altLang="zh-CN">
                <a:latin typeface="Calibri" pitchFamily="34" charset="0"/>
              </a:rPr>
              <a:t> ’ </a:t>
            </a:r>
            <a:r>
              <a:rPr lang="zh-CN" altLang="en-US">
                <a:latin typeface="Calibri" pitchFamily="34" charset="0"/>
              </a:rPr>
              <a:t>⊂</a:t>
            </a:r>
            <a:r>
              <a:rPr lang="zh-CN" altLang="en-US">
                <a:latin typeface="Calibri" pitchFamily="34" charset="0"/>
                <a:sym typeface="Symbol" pitchFamily="18" charset="2"/>
              </a:rPr>
              <a:t> </a:t>
            </a:r>
            <a:r>
              <a:rPr lang="en-US" altLang="zh-CN">
                <a:latin typeface="Calibri" pitchFamily="34" charset="0"/>
                <a:sym typeface="Symbol" pitchFamily="18" charset="2"/>
              </a:rPr>
              <a:t>E</a:t>
            </a:r>
            <a:r>
              <a:rPr lang="zh-CN" altLang="en-US">
                <a:latin typeface="Calibri" pitchFamily="34" charset="0"/>
                <a:sym typeface="Symbol" pitchFamily="18" charset="2"/>
              </a:rPr>
              <a:t>，则称</a:t>
            </a:r>
            <a:r>
              <a:rPr lang="en-US" altLang="zh-CN">
                <a:latin typeface="Calibri" pitchFamily="34" charset="0"/>
                <a:sym typeface="Symbol" pitchFamily="18" charset="2"/>
              </a:rPr>
              <a:t>G’</a:t>
            </a:r>
            <a:r>
              <a:rPr lang="zh-CN" altLang="en-US">
                <a:latin typeface="Calibri" pitchFamily="34" charset="0"/>
                <a:sym typeface="Symbol" pitchFamily="18" charset="2"/>
              </a:rPr>
              <a:t>为</a:t>
            </a:r>
            <a:r>
              <a:rPr lang="en-US" altLang="zh-CN">
                <a:latin typeface="Calibri" pitchFamily="34" charset="0"/>
                <a:sym typeface="Symbol" pitchFamily="18" charset="2"/>
              </a:rPr>
              <a:t>G</a:t>
            </a:r>
            <a:r>
              <a:rPr lang="zh-CN" altLang="en-US">
                <a:latin typeface="Calibri" pitchFamily="34" charset="0"/>
                <a:sym typeface="Symbol" pitchFamily="18" charset="2"/>
              </a:rPr>
              <a:t>的</a:t>
            </a:r>
            <a:r>
              <a:rPr lang="zh-CN" altLang="en-US" b="1">
                <a:solidFill>
                  <a:srgbClr val="0070C0"/>
                </a:solidFill>
                <a:latin typeface="Calibri" pitchFamily="34" charset="0"/>
                <a:sym typeface="Symbol" pitchFamily="18" charset="2"/>
              </a:rPr>
              <a:t>真子图</a:t>
            </a:r>
            <a:r>
              <a:rPr lang="zh-CN" altLang="en-US">
                <a:latin typeface="Calibri" pitchFamily="34" charset="0"/>
                <a:sym typeface="Symbol" pitchFamily="18" charset="2"/>
              </a:rPr>
              <a:t>。若</a:t>
            </a:r>
            <a:r>
              <a:rPr lang="en-US" altLang="zh-CN">
                <a:latin typeface="Calibri" pitchFamily="34" charset="0"/>
                <a:sym typeface="Symbol" pitchFamily="18" charset="2"/>
              </a:rPr>
              <a:t>V’</a:t>
            </a:r>
            <a:r>
              <a:rPr lang="zh-CN" altLang="en-US">
                <a:latin typeface="Calibri" pitchFamily="34" charset="0"/>
                <a:sym typeface="Symbol" pitchFamily="18" charset="2"/>
              </a:rPr>
              <a:t> </a:t>
            </a:r>
            <a:r>
              <a:rPr lang="en-US" altLang="zh-CN">
                <a:latin typeface="Calibri" pitchFamily="34" charset="0"/>
                <a:sym typeface="Symbol" pitchFamily="18" charset="2"/>
              </a:rPr>
              <a:t>=</a:t>
            </a:r>
            <a:r>
              <a:rPr lang="zh-CN" altLang="en-US">
                <a:latin typeface="Calibri" pitchFamily="34" charset="0"/>
                <a:sym typeface="Symbol" pitchFamily="18" charset="2"/>
              </a:rPr>
              <a:t> </a:t>
            </a:r>
            <a:r>
              <a:rPr lang="en-US" altLang="zh-CN">
                <a:latin typeface="Calibri" pitchFamily="34" charset="0"/>
                <a:sym typeface="Symbol" pitchFamily="18" charset="2"/>
              </a:rPr>
              <a:t>V</a:t>
            </a:r>
            <a:r>
              <a:rPr lang="zh-CN" altLang="en-US">
                <a:latin typeface="Calibri" pitchFamily="34" charset="0"/>
                <a:sym typeface="Symbol" pitchFamily="18" charset="2"/>
              </a:rPr>
              <a:t>，则称</a:t>
            </a:r>
            <a:r>
              <a:rPr lang="en-US" altLang="zh-CN">
                <a:latin typeface="Calibri" pitchFamily="34" charset="0"/>
                <a:sym typeface="Symbol" pitchFamily="18" charset="2"/>
              </a:rPr>
              <a:t>G’</a:t>
            </a:r>
            <a:r>
              <a:rPr lang="zh-CN" altLang="en-US">
                <a:latin typeface="Calibri" pitchFamily="34" charset="0"/>
                <a:sym typeface="Symbol" pitchFamily="18" charset="2"/>
              </a:rPr>
              <a:t>为</a:t>
            </a:r>
            <a:r>
              <a:rPr lang="en-US" altLang="zh-CN">
                <a:latin typeface="Calibri" pitchFamily="34" charset="0"/>
                <a:sym typeface="Symbol" pitchFamily="18" charset="2"/>
              </a:rPr>
              <a:t>G</a:t>
            </a:r>
            <a:r>
              <a:rPr lang="zh-CN" altLang="en-US">
                <a:latin typeface="Calibri" pitchFamily="34" charset="0"/>
                <a:sym typeface="Symbol" pitchFamily="18" charset="2"/>
              </a:rPr>
              <a:t>的</a:t>
            </a:r>
            <a:r>
              <a:rPr lang="zh-CN" altLang="en-US" b="1">
                <a:solidFill>
                  <a:srgbClr val="0070C0"/>
                </a:solidFill>
                <a:latin typeface="Calibri" pitchFamily="34" charset="0"/>
                <a:sym typeface="Symbol" pitchFamily="18" charset="2"/>
              </a:rPr>
              <a:t>生成子图</a:t>
            </a:r>
            <a:r>
              <a:rPr lang="zh-CN" altLang="en-US">
                <a:latin typeface="Calibri" pitchFamily="34" charset="0"/>
                <a:sym typeface="Symbol" pitchFamily="18" charset="2"/>
              </a:rPr>
              <a:t>。</a:t>
            </a:r>
            <a:endParaRPr lang="zh-CN" altLang="en-US">
              <a:latin typeface="Calibri" pitchFamily="34" charset="0"/>
            </a:endParaRPr>
          </a:p>
        </p:txBody>
      </p:sp>
      <p:sp>
        <p:nvSpPr>
          <p:cNvPr id="45061" name="TextBox 5"/>
          <p:cNvSpPr txBox="1">
            <a:spLocks noChangeArrowheads="1"/>
          </p:cNvSpPr>
          <p:nvPr/>
        </p:nvSpPr>
        <p:spPr bwMode="auto">
          <a:xfrm>
            <a:off x="1785938" y="2786063"/>
            <a:ext cx="6858000" cy="1200150"/>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G=&lt;V , E&gt;</a:t>
            </a:r>
            <a:r>
              <a:rPr lang="zh-CN" altLang="en-US">
                <a:latin typeface="Calibri" pitchFamily="34" charset="0"/>
              </a:rPr>
              <a:t>，</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 ⊂ </a:t>
            </a:r>
            <a:r>
              <a:rPr lang="en-US" altLang="zh-CN">
                <a:latin typeface="Calibri" pitchFamily="34" charset="0"/>
              </a:rPr>
              <a:t>V</a:t>
            </a:r>
            <a:r>
              <a:rPr lang="zh-CN" altLang="en-US">
                <a:latin typeface="Calibri" pitchFamily="34" charset="0"/>
              </a:rPr>
              <a:t>且</a:t>
            </a:r>
            <a:r>
              <a:rPr lang="en-US" altLang="zh-CN">
                <a:latin typeface="Calibri" pitchFamily="34" charset="0"/>
              </a:rPr>
              <a:t>V</a:t>
            </a:r>
            <a:r>
              <a:rPr lang="en-US" altLang="zh-CN" baseline="-25000">
                <a:latin typeface="Calibri" pitchFamily="34" charset="0"/>
              </a:rPr>
              <a:t>1</a:t>
            </a:r>
            <a:r>
              <a:rPr lang="en-US" altLang="zh-CN">
                <a:latin typeface="Calibri" pitchFamily="34" charset="0"/>
              </a:rPr>
              <a:t>≠</a:t>
            </a:r>
            <a:r>
              <a:rPr lang="el-GR" altLang="zh-CN">
                <a:latin typeface="Calibri" pitchFamily="34" charset="0"/>
              </a:rPr>
              <a:t>φ</a:t>
            </a:r>
            <a:r>
              <a:rPr lang="zh-CN" altLang="en-US">
                <a:latin typeface="Calibri" pitchFamily="34" charset="0"/>
              </a:rPr>
              <a:t>，称以</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为顶点集，以</a:t>
            </a:r>
            <a:r>
              <a:rPr lang="en-US" altLang="zh-CN">
                <a:latin typeface="Calibri" pitchFamily="34" charset="0"/>
              </a:rPr>
              <a:t>G</a:t>
            </a:r>
            <a:r>
              <a:rPr lang="zh-CN" altLang="en-US">
                <a:latin typeface="Calibri" pitchFamily="34" charset="0"/>
              </a:rPr>
              <a:t>中两个端点都在</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中的边组成边集</a:t>
            </a:r>
            <a:r>
              <a:rPr lang="en-US" altLang="zh-CN">
                <a:latin typeface="Calibri" pitchFamily="34" charset="0"/>
              </a:rPr>
              <a:t>E</a:t>
            </a:r>
            <a:r>
              <a:rPr lang="en-US" altLang="zh-CN" baseline="-25000">
                <a:latin typeface="Calibri" pitchFamily="34" charset="0"/>
              </a:rPr>
              <a:t>1</a:t>
            </a:r>
            <a:r>
              <a:rPr lang="zh-CN" altLang="en-US">
                <a:latin typeface="Calibri" pitchFamily="34" charset="0"/>
              </a:rPr>
              <a:t>的图</a:t>
            </a:r>
            <a:r>
              <a:rPr lang="en-US" altLang="zh-CN">
                <a:latin typeface="Calibri" pitchFamily="34" charset="0"/>
              </a:rPr>
              <a:t>G</a:t>
            </a:r>
            <a:r>
              <a:rPr lang="en-US" altLang="zh-CN" baseline="-25000">
                <a:latin typeface="Calibri" pitchFamily="34" charset="0"/>
              </a:rPr>
              <a:t>1</a:t>
            </a:r>
            <a:r>
              <a:rPr lang="en-US" altLang="zh-CN">
                <a:latin typeface="Calibri" pitchFamily="34" charset="0"/>
              </a:rPr>
              <a:t>=&lt;V</a:t>
            </a:r>
            <a:r>
              <a:rPr lang="en-US" altLang="zh-CN" baseline="-25000">
                <a:latin typeface="Calibri" pitchFamily="34" charset="0"/>
              </a:rPr>
              <a:t>1</a:t>
            </a:r>
            <a:r>
              <a:rPr lang="en-US" altLang="zh-CN">
                <a:latin typeface="Calibri" pitchFamily="34" charset="0"/>
              </a:rPr>
              <a:t> , E</a:t>
            </a:r>
            <a:r>
              <a:rPr lang="en-US" altLang="zh-CN" baseline="-25000">
                <a:latin typeface="Calibri" pitchFamily="34" charset="0"/>
              </a:rPr>
              <a:t>1</a:t>
            </a:r>
            <a:r>
              <a:rPr lang="en-US" altLang="zh-CN">
                <a:latin typeface="Calibri" pitchFamily="34" charset="0"/>
              </a:rPr>
              <a:t>&gt;</a:t>
            </a:r>
            <a:r>
              <a:rPr lang="zh-CN" altLang="en-US">
                <a:latin typeface="Calibri" pitchFamily="34" charset="0"/>
              </a:rPr>
              <a:t>为</a:t>
            </a:r>
            <a:r>
              <a:rPr lang="en-US" altLang="zh-CN" b="1">
                <a:solidFill>
                  <a:srgbClr val="0070C0"/>
                </a:solidFill>
                <a:latin typeface="Calibri" pitchFamily="34" charset="0"/>
              </a:rPr>
              <a:t>V</a:t>
            </a:r>
            <a:r>
              <a:rPr lang="en-US" altLang="zh-CN" b="1" baseline="-25000">
                <a:solidFill>
                  <a:srgbClr val="0070C0"/>
                </a:solidFill>
                <a:latin typeface="Calibri" pitchFamily="34" charset="0"/>
              </a:rPr>
              <a:t>1</a:t>
            </a:r>
            <a:r>
              <a:rPr lang="zh-CN" altLang="en-US" b="1">
                <a:solidFill>
                  <a:srgbClr val="0070C0"/>
                </a:solidFill>
                <a:latin typeface="Calibri" pitchFamily="34" charset="0"/>
              </a:rPr>
              <a:t>导出的子图</a:t>
            </a:r>
            <a:r>
              <a:rPr lang="zh-CN" altLang="en-US">
                <a:latin typeface="Calibri" pitchFamily="34" charset="0"/>
              </a:rPr>
              <a:t>，记作</a:t>
            </a:r>
            <a:r>
              <a:rPr lang="en-US" altLang="zh-CN">
                <a:latin typeface="Calibri" pitchFamily="34" charset="0"/>
              </a:rPr>
              <a:t>G[V</a:t>
            </a:r>
            <a:r>
              <a:rPr lang="en-US" altLang="zh-CN" baseline="-25000">
                <a:latin typeface="Calibri" pitchFamily="34" charset="0"/>
              </a:rPr>
              <a:t>1</a:t>
            </a:r>
            <a:r>
              <a:rPr lang="en-US" altLang="zh-CN">
                <a:latin typeface="Calibri" pitchFamily="34" charset="0"/>
              </a:rPr>
              <a:t>]</a:t>
            </a:r>
            <a:r>
              <a:rPr lang="zh-CN" altLang="en-US">
                <a:latin typeface="Calibri" pitchFamily="34" charset="0"/>
              </a:rPr>
              <a:t>。又设</a:t>
            </a:r>
            <a:r>
              <a:rPr lang="en-US" altLang="zh-CN">
                <a:latin typeface="Calibri" pitchFamily="34" charset="0"/>
              </a:rPr>
              <a:t>E</a:t>
            </a:r>
            <a:r>
              <a:rPr lang="en-US" altLang="zh-CN" baseline="-25000">
                <a:latin typeface="Calibri" pitchFamily="34" charset="0"/>
              </a:rPr>
              <a:t>1</a:t>
            </a:r>
            <a:r>
              <a:rPr lang="zh-CN" altLang="en-US">
                <a:latin typeface="Calibri" pitchFamily="34" charset="0"/>
              </a:rPr>
              <a:t> ⊂</a:t>
            </a:r>
            <a:r>
              <a:rPr lang="en-US" altLang="zh-CN">
                <a:latin typeface="Calibri" pitchFamily="34" charset="0"/>
              </a:rPr>
              <a:t>E</a:t>
            </a:r>
            <a:r>
              <a:rPr lang="zh-CN" altLang="en-US">
                <a:latin typeface="Calibri" pitchFamily="34" charset="0"/>
              </a:rPr>
              <a:t>，且</a:t>
            </a:r>
            <a:r>
              <a:rPr lang="en-US" altLang="zh-CN">
                <a:latin typeface="Calibri" pitchFamily="34" charset="0"/>
              </a:rPr>
              <a:t>E</a:t>
            </a:r>
            <a:r>
              <a:rPr lang="en-US" altLang="zh-CN" baseline="-25000">
                <a:latin typeface="Calibri" pitchFamily="34" charset="0"/>
              </a:rPr>
              <a:t>1</a:t>
            </a:r>
            <a:r>
              <a:rPr lang="en-US" altLang="zh-CN">
                <a:latin typeface="Calibri" pitchFamily="34" charset="0"/>
              </a:rPr>
              <a:t> ≠</a:t>
            </a:r>
            <a:r>
              <a:rPr lang="el-GR" altLang="zh-CN">
                <a:latin typeface="Calibri" pitchFamily="34" charset="0"/>
              </a:rPr>
              <a:t>φ</a:t>
            </a:r>
            <a:r>
              <a:rPr lang="zh-CN" altLang="en-US">
                <a:latin typeface="Calibri" pitchFamily="34" charset="0"/>
              </a:rPr>
              <a:t>，称以</a:t>
            </a:r>
            <a:r>
              <a:rPr lang="en-US" altLang="zh-CN">
                <a:latin typeface="Calibri" pitchFamily="34" charset="0"/>
              </a:rPr>
              <a:t>E</a:t>
            </a:r>
            <a:r>
              <a:rPr lang="en-US" altLang="zh-CN" baseline="-25000">
                <a:latin typeface="Calibri" pitchFamily="34" charset="0"/>
              </a:rPr>
              <a:t>1</a:t>
            </a:r>
            <a:r>
              <a:rPr lang="zh-CN" altLang="en-US">
                <a:latin typeface="Calibri" pitchFamily="34" charset="0"/>
              </a:rPr>
              <a:t>为边界，以</a:t>
            </a:r>
            <a:r>
              <a:rPr lang="en-US" altLang="zh-CN">
                <a:latin typeface="Calibri" pitchFamily="34" charset="0"/>
              </a:rPr>
              <a:t>E</a:t>
            </a:r>
            <a:r>
              <a:rPr lang="en-US" altLang="zh-CN" baseline="-25000">
                <a:latin typeface="Calibri" pitchFamily="34" charset="0"/>
              </a:rPr>
              <a:t>1</a:t>
            </a:r>
            <a:r>
              <a:rPr lang="zh-CN" altLang="en-US">
                <a:latin typeface="Calibri" pitchFamily="34" charset="0"/>
              </a:rPr>
              <a:t>中的边关联的顶点为顶点集</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的图</a:t>
            </a:r>
            <a:r>
              <a:rPr lang="en-US" altLang="zh-CN">
                <a:latin typeface="Calibri" pitchFamily="34" charset="0"/>
              </a:rPr>
              <a:t>G</a:t>
            </a:r>
            <a:r>
              <a:rPr lang="en-US" altLang="zh-CN" baseline="-25000">
                <a:latin typeface="Calibri" pitchFamily="34" charset="0"/>
              </a:rPr>
              <a:t>1</a:t>
            </a:r>
            <a:r>
              <a:rPr lang="en-US" altLang="zh-CN">
                <a:latin typeface="Calibri" pitchFamily="34" charset="0"/>
              </a:rPr>
              <a:t>=&lt;V</a:t>
            </a:r>
            <a:r>
              <a:rPr lang="en-US" altLang="zh-CN" baseline="-25000">
                <a:latin typeface="Calibri" pitchFamily="34" charset="0"/>
              </a:rPr>
              <a:t>1</a:t>
            </a:r>
            <a:r>
              <a:rPr lang="en-US" altLang="zh-CN">
                <a:latin typeface="Calibri" pitchFamily="34" charset="0"/>
              </a:rPr>
              <a:t> , E</a:t>
            </a:r>
            <a:r>
              <a:rPr lang="en-US" altLang="zh-CN" baseline="-25000">
                <a:latin typeface="Calibri" pitchFamily="34" charset="0"/>
              </a:rPr>
              <a:t>1</a:t>
            </a:r>
            <a:r>
              <a:rPr lang="en-US" altLang="zh-CN">
                <a:latin typeface="Calibri" pitchFamily="34" charset="0"/>
              </a:rPr>
              <a:t>&gt;</a:t>
            </a:r>
            <a:r>
              <a:rPr lang="zh-CN" altLang="en-US">
                <a:latin typeface="Calibri" pitchFamily="34" charset="0"/>
              </a:rPr>
              <a:t>为</a:t>
            </a:r>
            <a:r>
              <a:rPr lang="en-US" altLang="zh-CN" b="1">
                <a:solidFill>
                  <a:srgbClr val="0070C0"/>
                </a:solidFill>
                <a:latin typeface="Calibri" pitchFamily="34" charset="0"/>
              </a:rPr>
              <a:t>E</a:t>
            </a:r>
            <a:r>
              <a:rPr lang="en-US" altLang="zh-CN" b="1" baseline="-25000">
                <a:solidFill>
                  <a:srgbClr val="0070C0"/>
                </a:solidFill>
                <a:latin typeface="Calibri" pitchFamily="34" charset="0"/>
              </a:rPr>
              <a:t>1</a:t>
            </a:r>
            <a:r>
              <a:rPr lang="zh-CN" altLang="en-US" b="1">
                <a:solidFill>
                  <a:srgbClr val="0070C0"/>
                </a:solidFill>
                <a:latin typeface="Calibri" pitchFamily="34" charset="0"/>
              </a:rPr>
              <a:t>导出的子图</a:t>
            </a:r>
            <a:r>
              <a:rPr lang="zh-CN" altLang="en-US">
                <a:latin typeface="Calibri" pitchFamily="34" charset="0"/>
              </a:rPr>
              <a:t>，记作</a:t>
            </a:r>
            <a:r>
              <a:rPr lang="en-US" altLang="zh-CN">
                <a:latin typeface="Calibri" pitchFamily="34" charset="0"/>
              </a:rPr>
              <a:t>G[E</a:t>
            </a:r>
            <a:r>
              <a:rPr lang="en-US" altLang="zh-CN" baseline="-25000">
                <a:latin typeface="Calibri" pitchFamily="34" charset="0"/>
              </a:rPr>
              <a:t>1</a:t>
            </a:r>
            <a:r>
              <a:rPr lang="en-US" altLang="zh-CN">
                <a:latin typeface="Calibri" pitchFamily="34" charset="0"/>
              </a:rPr>
              <a:t>]</a:t>
            </a:r>
            <a:r>
              <a:rPr lang="zh-CN" altLang="en-US">
                <a:latin typeface="Calibri" pitchFamily="34" charset="0"/>
              </a:rPr>
              <a:t>。</a:t>
            </a:r>
            <a:endParaRPr lang="en-US" altLang="zh-CN">
              <a:latin typeface="Calibri" pitchFamily="34" charset="0"/>
            </a:endParaRPr>
          </a:p>
        </p:txBody>
      </p:sp>
      <p:grpSp>
        <p:nvGrpSpPr>
          <p:cNvPr id="36" name="组合 35"/>
          <p:cNvGrpSpPr>
            <a:grpSpLocks/>
          </p:cNvGrpSpPr>
          <p:nvPr/>
        </p:nvGrpSpPr>
        <p:grpSpPr bwMode="auto">
          <a:xfrm>
            <a:off x="857250" y="4572000"/>
            <a:ext cx="1357313" cy="1285875"/>
            <a:chOff x="857224" y="4572008"/>
            <a:chExt cx="1357322" cy="1285884"/>
          </a:xfrm>
        </p:grpSpPr>
        <p:sp>
          <p:nvSpPr>
            <p:cNvPr id="7" name="椭圆 6"/>
            <p:cNvSpPr/>
            <p:nvPr/>
          </p:nvSpPr>
          <p:spPr>
            <a:xfrm>
              <a:off x="857224" y="4572008"/>
              <a:ext cx="142876" cy="1428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857224" y="5715016"/>
              <a:ext cx="142876" cy="1428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2071670" y="4572008"/>
              <a:ext cx="142876" cy="1428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2071670" y="5715016"/>
              <a:ext cx="142876" cy="1428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11"/>
            <p:cNvCxnSpPr>
              <a:stCxn id="7" idx="6"/>
              <a:endCxn id="9" idx="2"/>
            </p:cNvCxnSpPr>
            <p:nvPr/>
          </p:nvCxnSpPr>
          <p:spPr>
            <a:xfrm>
              <a:off x="1000100" y="4643447"/>
              <a:ext cx="1071570" cy="15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7" idx="4"/>
              <a:endCxn id="8" idx="0"/>
            </p:cNvCxnSpPr>
            <p:nvPr/>
          </p:nvCxnSpPr>
          <p:spPr>
            <a:xfrm rot="5400000">
              <a:off x="428596" y="5214951"/>
              <a:ext cx="1000132" cy="31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8" idx="6"/>
              <a:endCxn id="10" idx="2"/>
            </p:cNvCxnSpPr>
            <p:nvPr/>
          </p:nvCxnSpPr>
          <p:spPr>
            <a:xfrm>
              <a:off x="1000100" y="5786455"/>
              <a:ext cx="1071570" cy="15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9" idx="4"/>
              <a:endCxn id="10" idx="0"/>
            </p:cNvCxnSpPr>
            <p:nvPr/>
          </p:nvCxnSpPr>
          <p:spPr>
            <a:xfrm rot="5400000">
              <a:off x="1643042" y="5214951"/>
              <a:ext cx="1000132" cy="31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7" idx="5"/>
              <a:endCxn id="10" idx="1"/>
            </p:cNvCxnSpPr>
            <p:nvPr/>
          </p:nvCxnSpPr>
          <p:spPr>
            <a:xfrm rot="16200000" flipH="1">
              <a:off x="1015182" y="4658528"/>
              <a:ext cx="1041407" cy="1112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9" idx="3"/>
              <a:endCxn id="8" idx="7"/>
            </p:cNvCxnSpPr>
            <p:nvPr/>
          </p:nvCxnSpPr>
          <p:spPr>
            <a:xfrm rot="5400000">
              <a:off x="1015182" y="4658528"/>
              <a:ext cx="1041407" cy="11128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a:grpSpLocks/>
          </p:cNvGrpSpPr>
          <p:nvPr/>
        </p:nvGrpSpPr>
        <p:grpSpPr bwMode="auto">
          <a:xfrm>
            <a:off x="2928938" y="4572000"/>
            <a:ext cx="1357312" cy="1285875"/>
            <a:chOff x="2928926" y="4572008"/>
            <a:chExt cx="1357322" cy="1285884"/>
          </a:xfrm>
        </p:grpSpPr>
        <p:sp>
          <p:nvSpPr>
            <p:cNvPr id="23" name="椭圆 22"/>
            <p:cNvSpPr/>
            <p:nvPr/>
          </p:nvSpPr>
          <p:spPr>
            <a:xfrm>
              <a:off x="2928926" y="457200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2928926" y="571501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4143372" y="4572008"/>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4143372" y="571501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7" name="直接连接符 26"/>
            <p:cNvCxnSpPr>
              <a:stCxn id="23" idx="6"/>
              <a:endCxn id="25" idx="2"/>
            </p:cNvCxnSpPr>
            <p:nvPr/>
          </p:nvCxnSpPr>
          <p:spPr>
            <a:xfrm>
              <a:off x="3071802" y="4643447"/>
              <a:ext cx="1071570" cy="1587"/>
            </a:xfrm>
            <a:prstGeom prst="line">
              <a:avLst/>
            </a:prstGeom>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a:stCxn id="23" idx="4"/>
              <a:endCxn id="24" idx="0"/>
            </p:cNvCxnSpPr>
            <p:nvPr/>
          </p:nvCxnSpPr>
          <p:spPr>
            <a:xfrm rot="5400000">
              <a:off x="2500298" y="5214950"/>
              <a:ext cx="1000132" cy="3175"/>
            </a:xfrm>
            <a:prstGeom prst="line">
              <a:avLst/>
            </a:prstGeom>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a:stCxn id="23" idx="5"/>
              <a:endCxn id="26" idx="1"/>
            </p:cNvCxnSpPr>
            <p:nvPr/>
          </p:nvCxnSpPr>
          <p:spPr>
            <a:xfrm rot="16200000" flipH="1">
              <a:off x="3086883" y="4658527"/>
              <a:ext cx="1041407" cy="1112846"/>
            </a:xfrm>
            <a:prstGeom prst="line">
              <a:avLst/>
            </a:prstGeom>
            <a:ln/>
          </p:spPr>
          <p:style>
            <a:lnRef idx="2">
              <a:schemeClr val="accent1">
                <a:shade val="50000"/>
              </a:schemeClr>
            </a:lnRef>
            <a:fillRef idx="1">
              <a:schemeClr val="accent1"/>
            </a:fillRef>
            <a:effectRef idx="0">
              <a:schemeClr val="accent1"/>
            </a:effectRef>
            <a:fontRef idx="minor">
              <a:schemeClr val="lt1"/>
            </a:fontRef>
          </p:style>
        </p:cxnSp>
      </p:grpSp>
      <p:grpSp>
        <p:nvGrpSpPr>
          <p:cNvPr id="41" name="组合 40"/>
          <p:cNvGrpSpPr>
            <a:grpSpLocks/>
          </p:cNvGrpSpPr>
          <p:nvPr/>
        </p:nvGrpSpPr>
        <p:grpSpPr bwMode="auto">
          <a:xfrm>
            <a:off x="4929188" y="4572000"/>
            <a:ext cx="1357312" cy="1285875"/>
            <a:chOff x="4929190" y="4572008"/>
            <a:chExt cx="1357322" cy="1285884"/>
          </a:xfrm>
        </p:grpSpPr>
        <p:sp>
          <p:nvSpPr>
            <p:cNvPr id="33" name="椭圆 32"/>
            <p:cNvSpPr/>
            <p:nvPr/>
          </p:nvSpPr>
          <p:spPr>
            <a:xfrm>
              <a:off x="4929190" y="4572008"/>
              <a:ext cx="142876" cy="1428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34" name="椭圆 33"/>
            <p:cNvSpPr/>
            <p:nvPr/>
          </p:nvSpPr>
          <p:spPr>
            <a:xfrm>
              <a:off x="4929190" y="5715016"/>
              <a:ext cx="142876" cy="1428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35" name="椭圆 34"/>
            <p:cNvSpPr/>
            <p:nvPr/>
          </p:nvSpPr>
          <p:spPr>
            <a:xfrm>
              <a:off x="6143636" y="4572008"/>
              <a:ext cx="142876" cy="1428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37" name="直接连接符 36"/>
            <p:cNvCxnSpPr>
              <a:stCxn id="0" idx="6"/>
              <a:endCxn id="0" idx="2"/>
            </p:cNvCxnSpPr>
            <p:nvPr/>
          </p:nvCxnSpPr>
          <p:spPr>
            <a:xfrm>
              <a:off x="5072066" y="4643447"/>
              <a:ext cx="1071570" cy="158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8" name="直接连接符 37"/>
            <p:cNvCxnSpPr>
              <a:stCxn id="0" idx="4"/>
              <a:endCxn id="0" idx="0"/>
            </p:cNvCxnSpPr>
            <p:nvPr/>
          </p:nvCxnSpPr>
          <p:spPr>
            <a:xfrm rot="5400000">
              <a:off x="4500562" y="5214950"/>
              <a:ext cx="1000132" cy="317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42" name="直接连接符 41"/>
            <p:cNvCxnSpPr>
              <a:stCxn id="0" idx="3"/>
              <a:endCxn id="0" idx="7"/>
            </p:cNvCxnSpPr>
            <p:nvPr/>
          </p:nvCxnSpPr>
          <p:spPr>
            <a:xfrm rot="5400000">
              <a:off x="5087147" y="4658527"/>
              <a:ext cx="1041407" cy="1112846"/>
            </a:xfrm>
            <a:prstGeom prst="line">
              <a:avLst/>
            </a:prstGeom>
            <a:ln/>
          </p:spPr>
          <p:style>
            <a:lnRef idx="3">
              <a:schemeClr val="accent4"/>
            </a:lnRef>
            <a:fillRef idx="0">
              <a:schemeClr val="accent4"/>
            </a:fillRef>
            <a:effectRef idx="2">
              <a:schemeClr val="accent4"/>
            </a:effectRef>
            <a:fontRef idx="minor">
              <a:schemeClr val="tx1"/>
            </a:fontRef>
          </p:style>
        </p:cxnSp>
      </p:grpSp>
      <p:grpSp>
        <p:nvGrpSpPr>
          <p:cNvPr id="47" name="组合 46"/>
          <p:cNvGrpSpPr>
            <a:grpSpLocks/>
          </p:cNvGrpSpPr>
          <p:nvPr/>
        </p:nvGrpSpPr>
        <p:grpSpPr bwMode="auto">
          <a:xfrm>
            <a:off x="7000875" y="4572000"/>
            <a:ext cx="1357313" cy="1285875"/>
            <a:chOff x="7000892" y="4572008"/>
            <a:chExt cx="1357322" cy="1285884"/>
          </a:xfrm>
        </p:grpSpPr>
        <p:sp>
          <p:nvSpPr>
            <p:cNvPr id="43" name="椭圆 42"/>
            <p:cNvSpPr/>
            <p:nvPr/>
          </p:nvSpPr>
          <p:spPr>
            <a:xfrm>
              <a:off x="7000892" y="4572008"/>
              <a:ext cx="142876" cy="142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7000892" y="5715016"/>
              <a:ext cx="142876" cy="142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p:nvPr/>
          </p:nvSpPr>
          <p:spPr>
            <a:xfrm>
              <a:off x="8215338" y="4572008"/>
              <a:ext cx="142876" cy="142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p:cNvSpPr/>
            <p:nvPr/>
          </p:nvSpPr>
          <p:spPr>
            <a:xfrm>
              <a:off x="8215338" y="5715016"/>
              <a:ext cx="142876" cy="1428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zh-CN" altLang="en-US"/>
            </a:p>
          </p:txBody>
        </p:sp>
        <p:cxnSp>
          <p:nvCxnSpPr>
            <p:cNvPr id="51" name="直接连接符 50"/>
            <p:cNvCxnSpPr>
              <a:stCxn id="43" idx="5"/>
              <a:endCxn id="46" idx="1"/>
            </p:cNvCxnSpPr>
            <p:nvPr/>
          </p:nvCxnSpPr>
          <p:spPr>
            <a:xfrm rot="16200000" flipH="1">
              <a:off x="7158850" y="4658528"/>
              <a:ext cx="1041407" cy="1112844"/>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52" name="直接连接符 51"/>
            <p:cNvCxnSpPr>
              <a:stCxn id="45" idx="3"/>
              <a:endCxn id="44" idx="7"/>
            </p:cNvCxnSpPr>
            <p:nvPr/>
          </p:nvCxnSpPr>
          <p:spPr>
            <a:xfrm rot="5400000">
              <a:off x="7158850" y="4658528"/>
              <a:ext cx="1041407" cy="1112844"/>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checkerboard(across)">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amond(in)">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46082" name="矩形 2"/>
          <p:cNvSpPr>
            <a:spLocks noChangeArrowheads="1"/>
          </p:cNvSpPr>
          <p:nvPr/>
        </p:nvSpPr>
        <p:spPr bwMode="auto">
          <a:xfrm>
            <a:off x="357188" y="1285875"/>
            <a:ext cx="4370387" cy="369888"/>
          </a:xfrm>
          <a:prstGeom prst="rect">
            <a:avLst/>
          </a:prstGeom>
          <a:noFill/>
          <a:ln w="9525">
            <a:noFill/>
            <a:miter lim="800000"/>
            <a:headEnd/>
            <a:tailEnd/>
          </a:ln>
        </p:spPr>
        <p:txBody>
          <a:bodyPr wrap="none">
            <a:spAutoFit/>
          </a:bodyPr>
          <a:lstStyle/>
          <a:p>
            <a:r>
              <a:rPr lang="zh-CN" altLang="en-US" b="1">
                <a:solidFill>
                  <a:srgbClr val="0070C0"/>
                </a:solidFill>
                <a:latin typeface="宋体" charset="-122"/>
              </a:rPr>
              <a:t>画出</a:t>
            </a:r>
            <a:r>
              <a:rPr lang="en-US" altLang="zh-CN" b="1">
                <a:solidFill>
                  <a:srgbClr val="0070C0"/>
                </a:solidFill>
                <a:latin typeface="宋体" charset="-122"/>
              </a:rPr>
              <a:t>4</a:t>
            </a:r>
            <a:r>
              <a:rPr lang="zh-CN" altLang="en-US" b="1">
                <a:solidFill>
                  <a:srgbClr val="0070C0"/>
                </a:solidFill>
                <a:latin typeface="宋体" charset="-122"/>
              </a:rPr>
              <a:t>阶</a:t>
            </a:r>
            <a:r>
              <a:rPr lang="en-US" altLang="zh-CN" b="1">
                <a:solidFill>
                  <a:srgbClr val="0070C0"/>
                </a:solidFill>
                <a:latin typeface="宋体" charset="-122"/>
              </a:rPr>
              <a:t>3</a:t>
            </a:r>
            <a:r>
              <a:rPr lang="zh-CN" altLang="en-US" b="1">
                <a:solidFill>
                  <a:srgbClr val="0070C0"/>
                </a:solidFill>
                <a:latin typeface="宋体" charset="-122"/>
              </a:rPr>
              <a:t>条边的所有非同构的无向简单图</a:t>
            </a:r>
            <a:endParaRPr lang="zh-CN" altLang="en-US" b="1">
              <a:solidFill>
                <a:srgbClr val="0070C0"/>
              </a:solidFill>
              <a:latin typeface="Calibri" pitchFamily="34" charset="0"/>
            </a:endParaRPr>
          </a:p>
        </p:txBody>
      </p:sp>
      <p:grpSp>
        <p:nvGrpSpPr>
          <p:cNvPr id="14" name="组合 13"/>
          <p:cNvGrpSpPr>
            <a:grpSpLocks/>
          </p:cNvGrpSpPr>
          <p:nvPr/>
        </p:nvGrpSpPr>
        <p:grpSpPr bwMode="auto">
          <a:xfrm>
            <a:off x="214313" y="1785938"/>
            <a:ext cx="9294812" cy="2217737"/>
            <a:chOff x="214282" y="1785926"/>
            <a:chExt cx="9294876" cy="2217296"/>
          </a:xfrm>
        </p:grpSpPr>
        <p:grpSp>
          <p:nvGrpSpPr>
            <p:cNvPr id="46089" name="组合 12"/>
            <p:cNvGrpSpPr>
              <a:grpSpLocks/>
            </p:cNvGrpSpPr>
            <p:nvPr/>
          </p:nvGrpSpPr>
          <p:grpSpPr bwMode="auto">
            <a:xfrm>
              <a:off x="214282" y="1785926"/>
              <a:ext cx="8715436" cy="2143140"/>
              <a:chOff x="214282" y="1785926"/>
              <a:chExt cx="8715436" cy="2143140"/>
            </a:xfrm>
          </p:grpSpPr>
          <p:sp>
            <p:nvSpPr>
              <p:cNvPr id="6" name="剪去对角的矩形 5"/>
              <p:cNvSpPr/>
              <p:nvPr/>
            </p:nvSpPr>
            <p:spPr>
              <a:xfrm>
                <a:off x="214282" y="1785926"/>
                <a:ext cx="8715435" cy="2142699"/>
              </a:xfrm>
              <a:prstGeom prst="snip2DiagRect">
                <a:avLst/>
              </a:prstGeom>
              <a:solidFill>
                <a:srgbClr val="D0EBB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6092" name="矩形 3"/>
              <p:cNvSpPr>
                <a:spLocks noChangeArrowheads="1"/>
              </p:cNvSpPr>
              <p:nvPr/>
            </p:nvSpPr>
            <p:spPr bwMode="auto">
              <a:xfrm>
                <a:off x="357158" y="1826303"/>
                <a:ext cx="8358246" cy="2102763"/>
              </a:xfrm>
              <a:prstGeom prst="rect">
                <a:avLst/>
              </a:prstGeom>
              <a:noFill/>
              <a:ln w="9525">
                <a:noFill/>
                <a:miter lim="800000"/>
                <a:headEnd/>
                <a:tailEnd/>
              </a:ln>
            </p:spPr>
            <p:txBody>
              <a:bodyPr>
                <a:spAutoFit/>
              </a:bodyPr>
              <a:lstStyle/>
              <a:p>
                <a:pPr algn="just"/>
                <a:r>
                  <a:rPr lang="zh-CN" altLang="en-US">
                    <a:latin typeface="宋体" charset="-122"/>
                  </a:rPr>
                  <a:t>由握手定理可知，该无向简单图各顶点度数之和为</a:t>
                </a:r>
                <a:r>
                  <a:rPr lang="en-US" altLang="zh-CN">
                    <a:latin typeface="宋体" charset="-122"/>
                  </a:rPr>
                  <a:t>6</a:t>
                </a:r>
                <a:r>
                  <a:rPr lang="zh-CN" altLang="en-US">
                    <a:latin typeface="宋体" charset="-122"/>
                  </a:rPr>
                  <a:t>，最大度小于或等于</a:t>
                </a:r>
                <a:r>
                  <a:rPr lang="en-US" altLang="zh-CN">
                    <a:latin typeface="宋体" charset="-122"/>
                  </a:rPr>
                  <a:t>3</a:t>
                </a:r>
                <a:r>
                  <a:rPr lang="zh-CN" altLang="en-US">
                    <a:latin typeface="宋体" charset="-122"/>
                  </a:rPr>
                  <a:t>。于是所求无向简单图的度数列应满足的条件是，将</a:t>
                </a:r>
                <a:r>
                  <a:rPr lang="en-US" altLang="zh-CN">
                    <a:latin typeface="宋体" charset="-122"/>
                  </a:rPr>
                  <a:t>6</a:t>
                </a:r>
                <a:r>
                  <a:rPr lang="zh-CN" altLang="en-US">
                    <a:latin typeface="宋体" charset="-122"/>
                  </a:rPr>
                  <a:t>分成</a:t>
                </a:r>
                <a:r>
                  <a:rPr lang="en-US" altLang="zh-CN">
                    <a:latin typeface="宋体" charset="-122"/>
                  </a:rPr>
                  <a:t>4</a:t>
                </a:r>
                <a:r>
                  <a:rPr lang="zh-CN" altLang="en-US">
                    <a:latin typeface="宋体" charset="-122"/>
                  </a:rPr>
                  <a:t>个非负数，</a:t>
                </a:r>
                <a:r>
                  <a:rPr lang="zh-CN" altLang="en-US" b="1">
                    <a:solidFill>
                      <a:srgbClr val="0070C0"/>
                    </a:solidFill>
                    <a:latin typeface="宋体" charset="-122"/>
                  </a:rPr>
                  <a:t>每个整数均大于等于</a:t>
                </a:r>
                <a:r>
                  <a:rPr lang="en-US" altLang="zh-CN" b="1">
                    <a:solidFill>
                      <a:srgbClr val="0070C0"/>
                    </a:solidFill>
                    <a:latin typeface="宋体" charset="-122"/>
                  </a:rPr>
                  <a:t>0</a:t>
                </a:r>
                <a:r>
                  <a:rPr lang="zh-CN" altLang="en-US" b="1">
                    <a:solidFill>
                      <a:srgbClr val="0070C0"/>
                    </a:solidFill>
                    <a:latin typeface="宋体" charset="-122"/>
                  </a:rPr>
                  <a:t>且小于等于</a:t>
                </a:r>
                <a:r>
                  <a:rPr lang="en-US" altLang="zh-CN" b="1">
                    <a:solidFill>
                      <a:srgbClr val="0070C0"/>
                    </a:solidFill>
                    <a:latin typeface="宋体" charset="-122"/>
                  </a:rPr>
                  <a:t>3</a:t>
                </a:r>
                <a:r>
                  <a:rPr lang="zh-CN" altLang="en-US">
                    <a:latin typeface="宋体" charset="-122"/>
                  </a:rPr>
                  <a:t>，并且</a:t>
                </a:r>
                <a:r>
                  <a:rPr lang="zh-CN" altLang="en-US" b="1">
                    <a:solidFill>
                      <a:srgbClr val="0070C0"/>
                    </a:solidFill>
                    <a:latin typeface="宋体" charset="-122"/>
                  </a:rPr>
                  <a:t>奇数的个数为偶数</a:t>
                </a:r>
                <a:r>
                  <a:rPr lang="zh-CN" altLang="en-US">
                    <a:latin typeface="宋体" charset="-122"/>
                  </a:rPr>
                  <a:t>。有三种情况</a:t>
                </a:r>
              </a:p>
              <a:p>
                <a:pPr algn="ctr"/>
                <a:r>
                  <a:rPr lang="en-US" altLang="zh-CN">
                    <a:latin typeface="宋体" charset="-122"/>
                  </a:rPr>
                  <a:t>3</a:t>
                </a:r>
                <a:r>
                  <a:rPr lang="zh-CN" altLang="en-US">
                    <a:latin typeface="宋体" charset="-122"/>
                  </a:rPr>
                  <a:t>，</a:t>
                </a:r>
                <a:r>
                  <a:rPr lang="en-US" altLang="zh-CN">
                    <a:latin typeface="宋体" charset="-122"/>
                  </a:rPr>
                  <a:t>1</a:t>
                </a:r>
                <a:r>
                  <a:rPr lang="zh-CN" altLang="en-US">
                    <a:latin typeface="宋体" charset="-122"/>
                  </a:rPr>
                  <a:t>，</a:t>
                </a:r>
                <a:r>
                  <a:rPr lang="en-US" altLang="zh-CN">
                    <a:latin typeface="宋体" charset="-122"/>
                  </a:rPr>
                  <a:t>1</a:t>
                </a:r>
                <a:r>
                  <a:rPr lang="zh-CN" altLang="en-US">
                    <a:latin typeface="宋体" charset="-122"/>
                  </a:rPr>
                  <a:t>，</a:t>
                </a:r>
                <a:r>
                  <a:rPr lang="en-US" altLang="zh-CN">
                    <a:latin typeface="宋体" charset="-122"/>
                  </a:rPr>
                  <a:t>1</a:t>
                </a:r>
                <a:r>
                  <a:rPr lang="zh-CN" altLang="en-US">
                    <a:latin typeface="宋体" charset="-122"/>
                  </a:rPr>
                  <a:t>；</a:t>
                </a:r>
              </a:p>
              <a:p>
                <a:pPr algn="ctr"/>
                <a:r>
                  <a:rPr lang="en-US" altLang="zh-CN">
                    <a:latin typeface="宋体" charset="-122"/>
                  </a:rPr>
                  <a:t>2</a:t>
                </a:r>
                <a:r>
                  <a:rPr lang="zh-CN" altLang="en-US">
                    <a:latin typeface="宋体" charset="-122"/>
                  </a:rPr>
                  <a:t>，</a:t>
                </a:r>
                <a:r>
                  <a:rPr lang="en-US" altLang="zh-CN">
                    <a:latin typeface="宋体" charset="-122"/>
                  </a:rPr>
                  <a:t>2</a:t>
                </a:r>
                <a:r>
                  <a:rPr lang="zh-CN" altLang="en-US">
                    <a:latin typeface="宋体" charset="-122"/>
                  </a:rPr>
                  <a:t>，</a:t>
                </a:r>
                <a:r>
                  <a:rPr lang="en-US" altLang="zh-CN">
                    <a:latin typeface="宋体" charset="-122"/>
                  </a:rPr>
                  <a:t>1</a:t>
                </a:r>
                <a:r>
                  <a:rPr lang="zh-CN" altLang="en-US">
                    <a:latin typeface="宋体" charset="-122"/>
                  </a:rPr>
                  <a:t>，</a:t>
                </a:r>
                <a:r>
                  <a:rPr lang="en-US" altLang="zh-CN">
                    <a:latin typeface="宋体" charset="-122"/>
                  </a:rPr>
                  <a:t>1</a:t>
                </a:r>
                <a:r>
                  <a:rPr lang="zh-CN" altLang="en-US">
                    <a:latin typeface="宋体" charset="-122"/>
                  </a:rPr>
                  <a:t>；</a:t>
                </a:r>
              </a:p>
              <a:p>
                <a:pPr algn="ctr"/>
                <a:r>
                  <a:rPr lang="en-US" altLang="zh-CN">
                    <a:latin typeface="宋体" charset="-122"/>
                  </a:rPr>
                  <a:t>2</a:t>
                </a:r>
                <a:r>
                  <a:rPr lang="zh-CN" altLang="en-US">
                    <a:latin typeface="宋体" charset="-122"/>
                  </a:rPr>
                  <a:t>，</a:t>
                </a:r>
                <a:r>
                  <a:rPr lang="en-US" altLang="zh-CN">
                    <a:latin typeface="宋体" charset="-122"/>
                  </a:rPr>
                  <a:t>2</a:t>
                </a:r>
                <a:r>
                  <a:rPr lang="zh-CN" altLang="en-US">
                    <a:latin typeface="宋体" charset="-122"/>
                  </a:rPr>
                  <a:t>，</a:t>
                </a:r>
                <a:r>
                  <a:rPr lang="en-US" altLang="zh-CN">
                    <a:latin typeface="宋体" charset="-122"/>
                  </a:rPr>
                  <a:t>2</a:t>
                </a:r>
                <a:r>
                  <a:rPr lang="zh-CN" altLang="en-US">
                    <a:latin typeface="宋体" charset="-122"/>
                  </a:rPr>
                  <a:t>，</a:t>
                </a:r>
                <a:r>
                  <a:rPr lang="en-US" altLang="zh-CN">
                    <a:latin typeface="宋体" charset="-122"/>
                  </a:rPr>
                  <a:t>0</a:t>
                </a:r>
                <a:r>
                  <a:rPr lang="zh-CN" altLang="en-US">
                    <a:latin typeface="宋体" charset="-122"/>
                  </a:rPr>
                  <a:t>；</a:t>
                </a:r>
                <a:endParaRPr lang="en-US" altLang="zh-CN">
                  <a:latin typeface="宋体" charset="-122"/>
                </a:endParaRPr>
              </a:p>
              <a:p>
                <a:pPr algn="just"/>
                <a:r>
                  <a:rPr lang="zh-CN" altLang="en-US">
                    <a:latin typeface="宋体" charset="-122"/>
                  </a:rPr>
                  <a:t>将每种度数列所有非同构的图都画出来即可得所要求的全部非同构图。</a:t>
                </a:r>
              </a:p>
            </p:txBody>
          </p:sp>
        </p:grpSp>
        <p:pic>
          <p:nvPicPr>
            <p:cNvPr id="46090" name="图片 7" descr="方法1.emf"/>
            <p:cNvPicPr>
              <a:picLocks noChangeAspect="1"/>
            </p:cNvPicPr>
            <p:nvPr/>
          </p:nvPicPr>
          <p:blipFill>
            <a:blip r:embed="rId2"/>
            <a:srcRect/>
            <a:stretch>
              <a:fillRect/>
            </a:stretch>
          </p:blipFill>
          <p:spPr bwMode="auto">
            <a:xfrm rot="-1575440">
              <a:off x="7328902" y="3303681"/>
              <a:ext cx="2180256" cy="699541"/>
            </a:xfrm>
            <a:prstGeom prst="rect">
              <a:avLst/>
            </a:prstGeom>
            <a:noFill/>
            <a:ln w="9525">
              <a:noFill/>
              <a:miter lim="800000"/>
              <a:headEnd/>
              <a:tailEnd/>
            </a:ln>
          </p:spPr>
        </p:pic>
      </p:grpSp>
      <p:grpSp>
        <p:nvGrpSpPr>
          <p:cNvPr id="15" name="组合 14"/>
          <p:cNvGrpSpPr>
            <a:grpSpLocks/>
          </p:cNvGrpSpPr>
          <p:nvPr/>
        </p:nvGrpSpPr>
        <p:grpSpPr bwMode="auto">
          <a:xfrm>
            <a:off x="214313" y="4429125"/>
            <a:ext cx="9191625" cy="1508125"/>
            <a:chOff x="214282" y="4429132"/>
            <a:chExt cx="9191671" cy="1508742"/>
          </a:xfrm>
        </p:grpSpPr>
        <p:grpSp>
          <p:nvGrpSpPr>
            <p:cNvPr id="46085" name="组合 10"/>
            <p:cNvGrpSpPr>
              <a:grpSpLocks/>
            </p:cNvGrpSpPr>
            <p:nvPr/>
          </p:nvGrpSpPr>
          <p:grpSpPr bwMode="auto">
            <a:xfrm>
              <a:off x="214282" y="4429132"/>
              <a:ext cx="8643998" cy="1357322"/>
              <a:chOff x="214282" y="4429132"/>
              <a:chExt cx="8643998" cy="1357322"/>
            </a:xfrm>
          </p:grpSpPr>
          <p:sp>
            <p:nvSpPr>
              <p:cNvPr id="10" name="剪去对角的矩形 9"/>
              <p:cNvSpPr/>
              <p:nvPr/>
            </p:nvSpPr>
            <p:spPr>
              <a:xfrm>
                <a:off x="214282" y="4429132"/>
                <a:ext cx="8643980" cy="1357868"/>
              </a:xfrm>
              <a:prstGeom prst="snip2DiagRect">
                <a:avLst/>
              </a:prstGeom>
              <a:solidFill>
                <a:srgbClr val="D0EBB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6088" name="TextBox 8"/>
              <p:cNvSpPr txBox="1">
                <a:spLocks noChangeArrowheads="1"/>
              </p:cNvSpPr>
              <p:nvPr/>
            </p:nvSpPr>
            <p:spPr bwMode="auto">
              <a:xfrm>
                <a:off x="428596" y="4714884"/>
                <a:ext cx="8286808" cy="923330"/>
              </a:xfrm>
              <a:prstGeom prst="rect">
                <a:avLst/>
              </a:prstGeom>
              <a:noFill/>
              <a:ln w="9525">
                <a:noFill/>
                <a:miter lim="800000"/>
                <a:headEnd/>
                <a:tailEnd/>
              </a:ln>
            </p:spPr>
            <p:txBody>
              <a:bodyPr>
                <a:spAutoFit/>
              </a:bodyPr>
              <a:lstStyle/>
              <a:p>
                <a:r>
                  <a:rPr lang="zh-CN" altLang="en-US">
                    <a:latin typeface="Calibri" pitchFamily="34" charset="0"/>
                  </a:rPr>
                  <a:t>首先建立</a:t>
                </a:r>
                <a:r>
                  <a:rPr lang="en-US" altLang="zh-CN">
                    <a:latin typeface="Calibri" pitchFamily="34" charset="0"/>
                  </a:rPr>
                  <a:t>4</a:t>
                </a:r>
                <a:r>
                  <a:rPr lang="zh-CN" altLang="en-US">
                    <a:latin typeface="Calibri" pitchFamily="34" charset="0"/>
                  </a:rPr>
                  <a:t>阶的完全图</a:t>
                </a:r>
                <a:r>
                  <a:rPr lang="en-US" altLang="zh-CN">
                    <a:latin typeface="Calibri" pitchFamily="34" charset="0"/>
                  </a:rPr>
                  <a:t>G</a:t>
                </a:r>
                <a:r>
                  <a:rPr lang="zh-CN" altLang="en-US">
                    <a:latin typeface="Calibri" pitchFamily="34" charset="0"/>
                  </a:rPr>
                  <a:t>，则顶点之间共有</a:t>
                </a:r>
                <a:r>
                  <a:rPr lang="en-US" altLang="zh-CN">
                    <a:latin typeface="Calibri" pitchFamily="34" charset="0"/>
                  </a:rPr>
                  <a:t>6</a:t>
                </a:r>
                <a:r>
                  <a:rPr lang="zh-CN" altLang="en-US">
                    <a:latin typeface="Calibri" pitchFamily="34" charset="0"/>
                  </a:rPr>
                  <a:t>条边。在边集中删除三条边之后可以得到一个</a:t>
                </a:r>
                <a:r>
                  <a:rPr lang="en-US" altLang="zh-CN">
                    <a:latin typeface="Calibri" pitchFamily="34" charset="0"/>
                  </a:rPr>
                  <a:t>G</a:t>
                </a:r>
                <a:r>
                  <a:rPr lang="zh-CN" altLang="en-US">
                    <a:latin typeface="Calibri" pitchFamily="34" charset="0"/>
                  </a:rPr>
                  <a:t>的生成子图</a:t>
                </a:r>
                <a:r>
                  <a:rPr lang="en-US" altLang="zh-CN">
                    <a:latin typeface="Calibri" pitchFamily="34" charset="0"/>
                  </a:rPr>
                  <a:t>G’</a:t>
                </a:r>
                <a:r>
                  <a:rPr lang="zh-CN" altLang="en-US">
                    <a:latin typeface="Calibri" pitchFamily="34" charset="0"/>
                  </a:rPr>
                  <a:t>。将</a:t>
                </a:r>
                <a:r>
                  <a:rPr lang="en-US" altLang="zh-CN">
                    <a:latin typeface="Calibri" pitchFamily="34" charset="0"/>
                  </a:rPr>
                  <a:t>G’</a:t>
                </a:r>
                <a:r>
                  <a:rPr lang="zh-CN" altLang="en-US">
                    <a:latin typeface="Calibri" pitchFamily="34" charset="0"/>
                  </a:rPr>
                  <a:t>与之前得到的所有生成子图比较，若不同构则保留</a:t>
                </a:r>
                <a:r>
                  <a:rPr lang="en-US" altLang="zh-CN">
                    <a:latin typeface="Calibri" pitchFamily="34" charset="0"/>
                  </a:rPr>
                  <a:t>G’</a:t>
                </a:r>
                <a:r>
                  <a:rPr lang="zh-CN" altLang="en-US">
                    <a:latin typeface="Calibri" pitchFamily="34" charset="0"/>
                  </a:rPr>
                  <a:t>。</a:t>
                </a:r>
              </a:p>
            </p:txBody>
          </p:sp>
        </p:grpSp>
        <p:pic>
          <p:nvPicPr>
            <p:cNvPr id="46086" name="图片 11" descr="方法2.emf"/>
            <p:cNvPicPr>
              <a:picLocks noChangeAspect="1"/>
            </p:cNvPicPr>
            <p:nvPr/>
          </p:nvPicPr>
          <p:blipFill>
            <a:blip r:embed="rId3"/>
            <a:srcRect/>
            <a:stretch>
              <a:fillRect/>
            </a:stretch>
          </p:blipFill>
          <p:spPr bwMode="auto">
            <a:xfrm rot="-1308477">
              <a:off x="7563408" y="5246716"/>
              <a:ext cx="1842545" cy="691158"/>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30724" name="矩形 2"/>
          <p:cNvSpPr>
            <a:spLocks noChangeArrowheads="1"/>
          </p:cNvSpPr>
          <p:nvPr/>
        </p:nvSpPr>
        <p:spPr bwMode="auto">
          <a:xfrm>
            <a:off x="357188" y="1285875"/>
            <a:ext cx="4370387" cy="369888"/>
          </a:xfrm>
          <a:prstGeom prst="rect">
            <a:avLst/>
          </a:prstGeom>
          <a:noFill/>
          <a:ln w="9525">
            <a:noFill/>
            <a:miter lim="800000"/>
            <a:headEnd/>
            <a:tailEnd/>
          </a:ln>
        </p:spPr>
        <p:txBody>
          <a:bodyPr wrap="none">
            <a:spAutoFit/>
          </a:bodyPr>
          <a:lstStyle/>
          <a:p>
            <a:r>
              <a:rPr lang="zh-CN" altLang="en-US" b="1">
                <a:solidFill>
                  <a:srgbClr val="0070C0"/>
                </a:solidFill>
                <a:latin typeface="宋体" charset="-122"/>
              </a:rPr>
              <a:t>画出</a:t>
            </a:r>
            <a:r>
              <a:rPr lang="en-US" altLang="zh-CN" b="1">
                <a:solidFill>
                  <a:srgbClr val="0070C0"/>
                </a:solidFill>
                <a:latin typeface="宋体" charset="-122"/>
              </a:rPr>
              <a:t>3</a:t>
            </a:r>
            <a:r>
              <a:rPr lang="zh-CN" altLang="en-US" b="1">
                <a:solidFill>
                  <a:srgbClr val="0070C0"/>
                </a:solidFill>
                <a:latin typeface="宋体" charset="-122"/>
              </a:rPr>
              <a:t>阶</a:t>
            </a:r>
            <a:r>
              <a:rPr lang="en-US" altLang="zh-CN" b="1">
                <a:solidFill>
                  <a:srgbClr val="0070C0"/>
                </a:solidFill>
                <a:latin typeface="宋体" charset="-122"/>
              </a:rPr>
              <a:t>2</a:t>
            </a:r>
            <a:r>
              <a:rPr lang="zh-CN" altLang="en-US" b="1">
                <a:solidFill>
                  <a:srgbClr val="0070C0"/>
                </a:solidFill>
                <a:latin typeface="宋体" charset="-122"/>
              </a:rPr>
              <a:t>条边的所有非同构的有向简单图</a:t>
            </a:r>
            <a:endParaRPr lang="zh-CN" altLang="en-US" b="1">
              <a:solidFill>
                <a:srgbClr val="0070C0"/>
              </a:solidFill>
              <a:latin typeface="Calibri" pitchFamily="34" charset="0"/>
            </a:endParaRPr>
          </a:p>
        </p:txBody>
      </p:sp>
      <p:grpSp>
        <p:nvGrpSpPr>
          <p:cNvPr id="71" name="组合 70"/>
          <p:cNvGrpSpPr>
            <a:grpSpLocks/>
          </p:cNvGrpSpPr>
          <p:nvPr/>
        </p:nvGrpSpPr>
        <p:grpSpPr bwMode="auto">
          <a:xfrm>
            <a:off x="285750" y="1785938"/>
            <a:ext cx="1706563" cy="1798637"/>
            <a:chOff x="285720" y="1785926"/>
            <a:chExt cx="1707136" cy="1798092"/>
          </a:xfrm>
        </p:grpSpPr>
        <p:sp>
          <p:nvSpPr>
            <p:cNvPr id="4" name="椭圆 3"/>
            <p:cNvSpPr/>
            <p:nvPr/>
          </p:nvSpPr>
          <p:spPr>
            <a:xfrm>
              <a:off x="928662" y="178592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285720" y="2786058"/>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1643042" y="2786058"/>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任意多边形 6"/>
            <p:cNvSpPr/>
            <p:nvPr/>
          </p:nvSpPr>
          <p:spPr>
            <a:xfrm>
              <a:off x="376238" y="1879560"/>
              <a:ext cx="552635" cy="950625"/>
            </a:xfrm>
            <a:custGeom>
              <a:avLst/>
              <a:gdLst>
                <a:gd name="connsiteX0" fmla="*/ 553452 w 553452"/>
                <a:gd name="connsiteY0" fmla="*/ 0 h 950494"/>
                <a:gd name="connsiteX1" fmla="*/ 132347 w 553452"/>
                <a:gd name="connsiteY1" fmla="*/ 372979 h 950494"/>
                <a:gd name="connsiteX2" fmla="*/ 0 w 553452"/>
                <a:gd name="connsiteY2" fmla="*/ 950494 h 950494"/>
              </a:gdLst>
              <a:ahLst/>
              <a:cxnLst>
                <a:cxn ang="0">
                  <a:pos x="connsiteX0" y="connsiteY0"/>
                </a:cxn>
                <a:cxn ang="0">
                  <a:pos x="connsiteX1" y="connsiteY1"/>
                </a:cxn>
                <a:cxn ang="0">
                  <a:pos x="connsiteX2" y="connsiteY2"/>
                </a:cxn>
              </a:cxnLst>
              <a:rect l="l" t="t" r="r" b="b"/>
              <a:pathLst>
                <a:path w="553452" h="950494">
                  <a:moveTo>
                    <a:pt x="553452" y="0"/>
                  </a:moveTo>
                  <a:cubicBezTo>
                    <a:pt x="389020" y="107281"/>
                    <a:pt x="224589" y="214563"/>
                    <a:pt x="132347" y="372979"/>
                  </a:cubicBezTo>
                  <a:cubicBezTo>
                    <a:pt x="40105" y="531395"/>
                    <a:pt x="20052" y="740944"/>
                    <a:pt x="0" y="950494"/>
                  </a:cubicBezTo>
                </a:path>
              </a:pathLst>
            </a:custGeom>
            <a:ln w="38100">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8" name="任意多边形 7"/>
            <p:cNvSpPr/>
            <p:nvPr/>
          </p:nvSpPr>
          <p:spPr>
            <a:xfrm>
              <a:off x="496929" y="1974781"/>
              <a:ext cx="541519" cy="879209"/>
            </a:xfrm>
            <a:custGeom>
              <a:avLst/>
              <a:gdLst>
                <a:gd name="connsiteX0" fmla="*/ 0 w 541421"/>
                <a:gd name="connsiteY0" fmla="*/ 878306 h 878306"/>
                <a:gd name="connsiteX1" fmla="*/ 409073 w 541421"/>
                <a:gd name="connsiteY1" fmla="*/ 493295 h 878306"/>
                <a:gd name="connsiteX2" fmla="*/ 541421 w 541421"/>
                <a:gd name="connsiteY2" fmla="*/ 0 h 878306"/>
              </a:gdLst>
              <a:ahLst/>
              <a:cxnLst>
                <a:cxn ang="0">
                  <a:pos x="connsiteX0" y="connsiteY0"/>
                </a:cxn>
                <a:cxn ang="0">
                  <a:pos x="connsiteX1" y="connsiteY1"/>
                </a:cxn>
                <a:cxn ang="0">
                  <a:pos x="connsiteX2" y="connsiteY2"/>
                </a:cxn>
              </a:cxnLst>
              <a:rect l="l" t="t" r="r" b="b"/>
              <a:pathLst>
                <a:path w="541421" h="878306">
                  <a:moveTo>
                    <a:pt x="0" y="878306"/>
                  </a:moveTo>
                  <a:cubicBezTo>
                    <a:pt x="159418" y="758992"/>
                    <a:pt x="318836" y="639679"/>
                    <a:pt x="409073" y="493295"/>
                  </a:cubicBezTo>
                  <a:cubicBezTo>
                    <a:pt x="499310" y="346911"/>
                    <a:pt x="520365" y="173455"/>
                    <a:pt x="541421" y="0"/>
                  </a:cubicBezTo>
                </a:path>
              </a:pathLst>
            </a:custGeom>
            <a:ln w="38100">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9" name="任意多边形 8"/>
            <p:cNvSpPr/>
            <p:nvPr/>
          </p:nvSpPr>
          <p:spPr>
            <a:xfrm>
              <a:off x="484225" y="2704809"/>
              <a:ext cx="1191025" cy="185682"/>
            </a:xfrm>
            <a:custGeom>
              <a:avLst/>
              <a:gdLst>
                <a:gd name="connsiteX0" fmla="*/ 0 w 1191126"/>
                <a:gd name="connsiteY0" fmla="*/ 184483 h 184483"/>
                <a:gd name="connsiteX1" fmla="*/ 529390 w 1191126"/>
                <a:gd name="connsiteY1" fmla="*/ 4010 h 184483"/>
                <a:gd name="connsiteX2" fmla="*/ 1191126 w 1191126"/>
                <a:gd name="connsiteY2" fmla="*/ 160420 h 184483"/>
              </a:gdLst>
              <a:ahLst/>
              <a:cxnLst>
                <a:cxn ang="0">
                  <a:pos x="connsiteX0" y="connsiteY0"/>
                </a:cxn>
                <a:cxn ang="0">
                  <a:pos x="connsiteX1" y="connsiteY1"/>
                </a:cxn>
                <a:cxn ang="0">
                  <a:pos x="connsiteX2" y="connsiteY2"/>
                </a:cxn>
              </a:cxnLst>
              <a:rect l="l" t="t" r="r" b="b"/>
              <a:pathLst>
                <a:path w="1191126" h="184483">
                  <a:moveTo>
                    <a:pt x="0" y="184483"/>
                  </a:moveTo>
                  <a:cubicBezTo>
                    <a:pt x="165434" y="96251"/>
                    <a:pt x="330869" y="8020"/>
                    <a:pt x="529390" y="4010"/>
                  </a:cubicBezTo>
                  <a:cubicBezTo>
                    <a:pt x="727911" y="0"/>
                    <a:pt x="959518" y="80210"/>
                    <a:pt x="1191126" y="160420"/>
                  </a:cubicBezTo>
                </a:path>
              </a:pathLst>
            </a:custGeom>
            <a:ln w="38100">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 name="任意多边形 9"/>
            <p:cNvSpPr/>
            <p:nvPr/>
          </p:nvSpPr>
          <p:spPr>
            <a:xfrm>
              <a:off x="400058" y="2985712"/>
              <a:ext cx="1287895" cy="133310"/>
            </a:xfrm>
            <a:custGeom>
              <a:avLst/>
              <a:gdLst>
                <a:gd name="connsiteX0" fmla="*/ 1287379 w 1287379"/>
                <a:gd name="connsiteY0" fmla="*/ 0 h 132347"/>
                <a:gd name="connsiteX1" fmla="*/ 673768 w 1287379"/>
                <a:gd name="connsiteY1" fmla="*/ 132347 h 132347"/>
                <a:gd name="connsiteX2" fmla="*/ 0 w 1287379"/>
                <a:gd name="connsiteY2" fmla="*/ 0 h 132347"/>
              </a:gdLst>
              <a:ahLst/>
              <a:cxnLst>
                <a:cxn ang="0">
                  <a:pos x="connsiteX0" y="connsiteY0"/>
                </a:cxn>
                <a:cxn ang="0">
                  <a:pos x="connsiteX1" y="connsiteY1"/>
                </a:cxn>
                <a:cxn ang="0">
                  <a:pos x="connsiteX2" y="connsiteY2"/>
                </a:cxn>
              </a:cxnLst>
              <a:rect l="l" t="t" r="r" b="b"/>
              <a:pathLst>
                <a:path w="1287379" h="132347">
                  <a:moveTo>
                    <a:pt x="1287379" y="0"/>
                  </a:moveTo>
                  <a:cubicBezTo>
                    <a:pt x="1087855" y="66173"/>
                    <a:pt x="888331" y="132347"/>
                    <a:pt x="673768" y="132347"/>
                  </a:cubicBezTo>
                  <a:cubicBezTo>
                    <a:pt x="459205" y="132347"/>
                    <a:pt x="229602" y="66173"/>
                    <a:pt x="0" y="0"/>
                  </a:cubicBezTo>
                </a:path>
              </a:pathLst>
            </a:custGeom>
            <a:ln w="38100">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1" name="任意多边形 10"/>
            <p:cNvSpPr/>
            <p:nvPr/>
          </p:nvSpPr>
          <p:spPr>
            <a:xfrm>
              <a:off x="1097205" y="1974781"/>
              <a:ext cx="590748" cy="855404"/>
            </a:xfrm>
            <a:custGeom>
              <a:avLst/>
              <a:gdLst>
                <a:gd name="connsiteX0" fmla="*/ 0 w 589547"/>
                <a:gd name="connsiteY0" fmla="*/ 0 h 854242"/>
                <a:gd name="connsiteX1" fmla="*/ 168442 w 589547"/>
                <a:gd name="connsiteY1" fmla="*/ 469232 h 854242"/>
                <a:gd name="connsiteX2" fmla="*/ 589547 w 589547"/>
                <a:gd name="connsiteY2" fmla="*/ 854242 h 854242"/>
              </a:gdLst>
              <a:ahLst/>
              <a:cxnLst>
                <a:cxn ang="0">
                  <a:pos x="connsiteX0" y="connsiteY0"/>
                </a:cxn>
                <a:cxn ang="0">
                  <a:pos x="connsiteX1" y="connsiteY1"/>
                </a:cxn>
                <a:cxn ang="0">
                  <a:pos x="connsiteX2" y="connsiteY2"/>
                </a:cxn>
              </a:cxnLst>
              <a:rect l="l" t="t" r="r" b="b"/>
              <a:pathLst>
                <a:path w="589547" h="854242">
                  <a:moveTo>
                    <a:pt x="0" y="0"/>
                  </a:moveTo>
                  <a:cubicBezTo>
                    <a:pt x="35092" y="163429"/>
                    <a:pt x="70184" y="326858"/>
                    <a:pt x="168442" y="469232"/>
                  </a:cubicBezTo>
                  <a:cubicBezTo>
                    <a:pt x="266700" y="611606"/>
                    <a:pt x="428123" y="732924"/>
                    <a:pt x="589547" y="854242"/>
                  </a:cubicBezTo>
                </a:path>
              </a:pathLst>
            </a:custGeom>
            <a:ln w="38100">
              <a:headEnd type="triangle" w="med" len="lg"/>
              <a:tailEnd type="non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2" name="任意多边形 11"/>
            <p:cNvSpPr/>
            <p:nvPr/>
          </p:nvSpPr>
          <p:spPr>
            <a:xfrm>
              <a:off x="1146434" y="1866863"/>
              <a:ext cx="644741" cy="939515"/>
            </a:xfrm>
            <a:custGeom>
              <a:avLst/>
              <a:gdLst>
                <a:gd name="connsiteX0" fmla="*/ 0 w 645695"/>
                <a:gd name="connsiteY0" fmla="*/ 0 h 938463"/>
                <a:gd name="connsiteX1" fmla="*/ 541421 w 645695"/>
                <a:gd name="connsiteY1" fmla="*/ 288758 h 938463"/>
                <a:gd name="connsiteX2" fmla="*/ 625642 w 645695"/>
                <a:gd name="connsiteY2" fmla="*/ 938463 h 938463"/>
              </a:gdLst>
              <a:ahLst/>
              <a:cxnLst>
                <a:cxn ang="0">
                  <a:pos x="connsiteX0" y="connsiteY0"/>
                </a:cxn>
                <a:cxn ang="0">
                  <a:pos x="connsiteX1" y="connsiteY1"/>
                </a:cxn>
                <a:cxn ang="0">
                  <a:pos x="connsiteX2" y="connsiteY2"/>
                </a:cxn>
              </a:cxnLst>
              <a:rect l="l" t="t" r="r" b="b"/>
              <a:pathLst>
                <a:path w="645695" h="938463">
                  <a:moveTo>
                    <a:pt x="0" y="0"/>
                  </a:moveTo>
                  <a:cubicBezTo>
                    <a:pt x="218573" y="66174"/>
                    <a:pt x="437147" y="132348"/>
                    <a:pt x="541421" y="288758"/>
                  </a:cubicBezTo>
                  <a:cubicBezTo>
                    <a:pt x="645695" y="445169"/>
                    <a:pt x="635668" y="691816"/>
                    <a:pt x="625642" y="938463"/>
                  </a:cubicBezTo>
                </a:path>
              </a:pathLst>
            </a:custGeom>
            <a:ln w="38100">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0786" name="TextBox 12"/>
            <p:cNvSpPr txBox="1">
              <a:spLocks noChangeArrowheads="1"/>
            </p:cNvSpPr>
            <p:nvPr/>
          </p:nvSpPr>
          <p:spPr bwMode="auto">
            <a:xfrm>
              <a:off x="785786" y="3214686"/>
              <a:ext cx="646331" cy="369332"/>
            </a:xfrm>
            <a:prstGeom prst="rect">
              <a:avLst/>
            </a:prstGeom>
            <a:noFill/>
            <a:ln w="9525">
              <a:noFill/>
              <a:miter lim="800000"/>
              <a:headEnd/>
              <a:tailEnd/>
            </a:ln>
          </p:spPr>
          <p:txBody>
            <a:bodyPr wrap="none">
              <a:spAutoFit/>
            </a:bodyPr>
            <a:lstStyle/>
            <a:p>
              <a:r>
                <a:rPr lang="zh-CN" altLang="en-US" b="1">
                  <a:latin typeface="Calibri" pitchFamily="34" charset="0"/>
                </a:rPr>
                <a:t>母图</a:t>
              </a:r>
            </a:p>
          </p:txBody>
        </p:sp>
        <p:sp>
          <p:nvSpPr>
            <p:cNvPr id="22" name="TextBox 21"/>
            <p:cNvSpPr txBox="1"/>
            <p:nvPr/>
          </p:nvSpPr>
          <p:spPr>
            <a:xfrm>
              <a:off x="309030" y="1928802"/>
              <a:ext cx="301686" cy="369332"/>
            </a:xfrm>
            <a:prstGeom prst="rect">
              <a:avLst/>
            </a:prstGeom>
            <a:noFill/>
          </p:spPr>
          <p:txBody>
            <a:bodyPr wrap="none">
              <a:spAutoFit/>
            </a:bodyPr>
            <a:lstStyle/>
            <a:p>
              <a:pPr fontAlgn="auto">
                <a:spcBef>
                  <a:spcPts val="0"/>
                </a:spcBef>
                <a:spcAft>
                  <a:spcPts val="0"/>
                </a:spcAft>
                <a:defRPr/>
              </a:pPr>
              <a:r>
                <a:rPr lang="en-US" altLang="zh-CN"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1</a:t>
              </a: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sp>
          <p:nvSpPr>
            <p:cNvPr id="24" name="TextBox 23"/>
            <p:cNvSpPr txBox="1"/>
            <p:nvPr/>
          </p:nvSpPr>
          <p:spPr>
            <a:xfrm>
              <a:off x="642910" y="2214554"/>
              <a:ext cx="301686" cy="369332"/>
            </a:xfrm>
            <a:prstGeom prst="rect">
              <a:avLst/>
            </a:prstGeom>
            <a:noFill/>
          </p:spPr>
          <p:txBody>
            <a:bodyPr wrap="none">
              <a:spAutoFit/>
            </a:bodyPr>
            <a:lstStyle/>
            <a:p>
              <a:pPr fontAlgn="auto">
                <a:spcBef>
                  <a:spcPts val="0"/>
                </a:spcBef>
                <a:spcAft>
                  <a:spcPts val="0"/>
                </a:spcAft>
                <a:defRPr/>
              </a:pPr>
              <a:r>
                <a:rPr lang="en-US" altLang="zh-CN"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2</a:t>
              </a: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sp>
          <p:nvSpPr>
            <p:cNvPr id="25" name="TextBox 24"/>
            <p:cNvSpPr txBox="1"/>
            <p:nvPr/>
          </p:nvSpPr>
          <p:spPr>
            <a:xfrm>
              <a:off x="1274574" y="2227340"/>
              <a:ext cx="301686" cy="369332"/>
            </a:xfrm>
            <a:prstGeom prst="rect">
              <a:avLst/>
            </a:prstGeom>
            <a:noFill/>
          </p:spPr>
          <p:txBody>
            <a:bodyPr wrap="none">
              <a:spAutoFit/>
            </a:bodyPr>
            <a:lstStyle/>
            <a:p>
              <a:pPr fontAlgn="auto">
                <a:spcBef>
                  <a:spcPts val="0"/>
                </a:spcBef>
                <a:spcAft>
                  <a:spcPts val="0"/>
                </a:spcAft>
                <a:defRPr/>
              </a:pPr>
              <a:r>
                <a:rPr lang="en-US" altLang="zh-CN"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3</a:t>
              </a: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sp>
          <p:nvSpPr>
            <p:cNvPr id="26" name="TextBox 25"/>
            <p:cNvSpPr txBox="1"/>
            <p:nvPr/>
          </p:nvSpPr>
          <p:spPr>
            <a:xfrm>
              <a:off x="1691170" y="1940080"/>
              <a:ext cx="301686" cy="369332"/>
            </a:xfrm>
            <a:prstGeom prst="rect">
              <a:avLst/>
            </a:prstGeom>
            <a:noFill/>
          </p:spPr>
          <p:txBody>
            <a:bodyPr wrap="none">
              <a:spAutoFit/>
            </a:bodyPr>
            <a:lstStyle/>
            <a:p>
              <a:pPr fontAlgn="auto">
                <a:spcBef>
                  <a:spcPts val="0"/>
                </a:spcBef>
                <a:spcAft>
                  <a:spcPts val="0"/>
                </a:spcAft>
                <a:defRPr/>
              </a:pPr>
              <a:r>
                <a:rPr lang="en-US" altLang="zh-CN"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4</a:t>
              </a: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sp>
          <p:nvSpPr>
            <p:cNvPr id="27" name="TextBox 26"/>
            <p:cNvSpPr txBox="1"/>
            <p:nvPr/>
          </p:nvSpPr>
          <p:spPr>
            <a:xfrm>
              <a:off x="928662" y="2393526"/>
              <a:ext cx="301686" cy="369332"/>
            </a:xfrm>
            <a:prstGeom prst="rect">
              <a:avLst/>
            </a:prstGeom>
            <a:noFill/>
          </p:spPr>
          <p:txBody>
            <a:bodyPr wrap="none">
              <a:spAutoFit/>
            </a:bodyPr>
            <a:lstStyle/>
            <a:p>
              <a:pPr fontAlgn="auto">
                <a:spcBef>
                  <a:spcPts val="0"/>
                </a:spcBef>
                <a:spcAft>
                  <a:spcPts val="0"/>
                </a:spcAft>
                <a:defRPr/>
              </a:pPr>
              <a:r>
                <a:rPr lang="en-US" altLang="zh-CN"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5</a:t>
              </a: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sp>
          <p:nvSpPr>
            <p:cNvPr id="28" name="TextBox 27"/>
            <p:cNvSpPr txBox="1"/>
            <p:nvPr/>
          </p:nvSpPr>
          <p:spPr>
            <a:xfrm>
              <a:off x="940694" y="2797980"/>
              <a:ext cx="301686" cy="369332"/>
            </a:xfrm>
            <a:prstGeom prst="rect">
              <a:avLst/>
            </a:prstGeom>
            <a:noFill/>
          </p:spPr>
          <p:txBody>
            <a:bodyPr wrap="none">
              <a:spAutoFit/>
            </a:bodyPr>
            <a:lstStyle/>
            <a:p>
              <a:pPr fontAlgn="auto">
                <a:spcBef>
                  <a:spcPts val="0"/>
                </a:spcBef>
                <a:spcAft>
                  <a:spcPts val="0"/>
                </a:spcAft>
                <a:defRPr/>
              </a:pPr>
              <a:r>
                <a:rPr lang="en-US" altLang="zh-CN"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6</a:t>
              </a: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grpSp>
      <p:grpSp>
        <p:nvGrpSpPr>
          <p:cNvPr id="72" name="组合 71"/>
          <p:cNvGrpSpPr>
            <a:grpSpLocks/>
          </p:cNvGrpSpPr>
          <p:nvPr/>
        </p:nvGrpSpPr>
        <p:grpSpPr bwMode="auto">
          <a:xfrm>
            <a:off x="2357438" y="1674813"/>
            <a:ext cx="6429375" cy="425450"/>
            <a:chOff x="2357422" y="1674582"/>
            <a:chExt cx="6429420" cy="426047"/>
          </a:xfrm>
        </p:grpSpPr>
        <p:sp>
          <p:nvSpPr>
            <p:cNvPr id="30770" name="TextBox 29"/>
            <p:cNvSpPr txBox="1">
              <a:spLocks noChangeArrowheads="1"/>
            </p:cNvSpPr>
            <p:nvPr/>
          </p:nvSpPr>
          <p:spPr bwMode="auto">
            <a:xfrm>
              <a:off x="2357422" y="1714488"/>
              <a:ext cx="5497018" cy="369332"/>
            </a:xfrm>
            <a:prstGeom prst="rect">
              <a:avLst/>
            </a:prstGeom>
            <a:noFill/>
            <a:ln w="9525">
              <a:noFill/>
              <a:miter lim="800000"/>
              <a:headEnd/>
              <a:tailEnd/>
            </a:ln>
          </p:spPr>
          <p:txBody>
            <a:bodyPr wrap="none">
              <a:spAutoFit/>
            </a:bodyPr>
            <a:lstStyle/>
            <a:p>
              <a:r>
                <a:rPr lang="zh-CN" altLang="en-US">
                  <a:latin typeface="Calibri" pitchFamily="34" charset="0"/>
                </a:rPr>
                <a:t>在</a:t>
              </a:r>
              <a:r>
                <a:rPr lang="en-US" altLang="zh-CN">
                  <a:latin typeface="Calibri" pitchFamily="34" charset="0"/>
                </a:rPr>
                <a:t>6</a:t>
              </a:r>
              <a:r>
                <a:rPr lang="zh-CN" altLang="en-US">
                  <a:latin typeface="Calibri" pitchFamily="34" charset="0"/>
                </a:rPr>
                <a:t>条边中选择保留</a:t>
              </a:r>
              <a:r>
                <a:rPr lang="en-US" altLang="zh-CN">
                  <a:latin typeface="Calibri" pitchFamily="34" charset="0"/>
                </a:rPr>
                <a:t>2</a:t>
              </a:r>
              <a:r>
                <a:rPr lang="zh-CN" altLang="en-US">
                  <a:latin typeface="Calibri" pitchFamily="34" charset="0"/>
                </a:rPr>
                <a:t>条边，可能存在的生成图数量为</a:t>
              </a:r>
            </a:p>
          </p:txBody>
        </p:sp>
        <p:graphicFrame>
          <p:nvGraphicFramePr>
            <p:cNvPr id="30722" name="Object 2"/>
            <p:cNvGraphicFramePr>
              <a:graphicFrameLocks noChangeAspect="1"/>
            </p:cNvGraphicFramePr>
            <p:nvPr/>
          </p:nvGraphicFramePr>
          <p:xfrm>
            <a:off x="7889900" y="1674582"/>
            <a:ext cx="896942" cy="426047"/>
          </p:xfrm>
          <a:graphic>
            <a:graphicData uri="http://schemas.openxmlformats.org/presentationml/2006/ole">
              <mc:AlternateContent xmlns:mc="http://schemas.openxmlformats.org/markup-compatibility/2006">
                <mc:Choice xmlns:v="urn:schemas-microsoft-com:vml" Requires="v">
                  <p:oleObj spid="_x0000_s30735" name="Equation" r:id="rId3" imgW="507960" imgH="241200" progId="Equation.3">
                    <p:embed/>
                  </p:oleObj>
                </mc:Choice>
                <mc:Fallback>
                  <p:oleObj name="Equation" r:id="rId3" imgW="5079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900" y="1674582"/>
                          <a:ext cx="896942" cy="4260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3" name="组合 72"/>
          <p:cNvGrpSpPr>
            <a:grpSpLocks/>
          </p:cNvGrpSpPr>
          <p:nvPr/>
        </p:nvGrpSpPr>
        <p:grpSpPr bwMode="auto">
          <a:xfrm>
            <a:off x="2357438" y="2143125"/>
            <a:ext cx="1803400" cy="1593850"/>
            <a:chOff x="2357422" y="2143116"/>
            <a:chExt cx="1803699" cy="1593302"/>
          </a:xfrm>
        </p:grpSpPr>
        <p:sp>
          <p:nvSpPr>
            <p:cNvPr id="14" name="椭圆 13"/>
            <p:cNvSpPr/>
            <p:nvPr/>
          </p:nvSpPr>
          <p:spPr>
            <a:xfrm>
              <a:off x="2976650" y="2571594"/>
              <a:ext cx="142899" cy="1428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2643219" y="3071485"/>
              <a:ext cx="142899" cy="1428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3333896" y="3071485"/>
              <a:ext cx="142899" cy="1428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0766" name="TextBox 31"/>
            <p:cNvSpPr txBox="1">
              <a:spLocks noChangeArrowheads="1"/>
            </p:cNvSpPr>
            <p:nvPr/>
          </p:nvSpPr>
          <p:spPr bwMode="auto">
            <a:xfrm>
              <a:off x="2357422" y="2143116"/>
              <a:ext cx="1803699" cy="369332"/>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1</a:t>
              </a:r>
              <a:r>
                <a:rPr lang="zh-CN" altLang="en-US">
                  <a:latin typeface="Calibri" pitchFamily="34" charset="0"/>
                </a:rPr>
                <a:t>，</a:t>
              </a:r>
              <a:r>
                <a:rPr lang="en-US" altLang="zh-CN">
                  <a:latin typeface="Calibri" pitchFamily="34" charset="0"/>
                </a:rPr>
                <a:t>2</a:t>
              </a:r>
              <a:r>
                <a:rPr lang="zh-CN" altLang="en-US">
                  <a:latin typeface="Calibri" pitchFamily="34" charset="0"/>
                </a:rPr>
                <a:t>两条边</a:t>
              </a:r>
            </a:p>
          </p:txBody>
        </p:sp>
        <p:sp>
          <p:nvSpPr>
            <p:cNvPr id="34" name="任意多边形 33"/>
            <p:cNvSpPr/>
            <p:nvPr/>
          </p:nvSpPr>
          <p:spPr>
            <a:xfrm>
              <a:off x="2667035" y="2647767"/>
              <a:ext cx="392178" cy="488782"/>
            </a:xfrm>
            <a:custGeom>
              <a:avLst/>
              <a:gdLst>
                <a:gd name="connsiteX0" fmla="*/ 391510 w 391510"/>
                <a:gd name="connsiteY0" fmla="*/ 0 h 488731"/>
                <a:gd name="connsiteX1" fmla="*/ 60434 w 391510"/>
                <a:gd name="connsiteY1" fmla="*/ 157655 h 488731"/>
                <a:gd name="connsiteX2" fmla="*/ 28903 w 391510"/>
                <a:gd name="connsiteY2" fmla="*/ 488731 h 488731"/>
              </a:gdLst>
              <a:ahLst/>
              <a:cxnLst>
                <a:cxn ang="0">
                  <a:pos x="connsiteX0" y="connsiteY0"/>
                </a:cxn>
                <a:cxn ang="0">
                  <a:pos x="connsiteX1" y="connsiteY1"/>
                </a:cxn>
                <a:cxn ang="0">
                  <a:pos x="connsiteX2" y="connsiteY2"/>
                </a:cxn>
              </a:cxnLst>
              <a:rect l="l" t="t" r="r" b="b"/>
              <a:pathLst>
                <a:path w="391510" h="488731">
                  <a:moveTo>
                    <a:pt x="391510" y="0"/>
                  </a:moveTo>
                  <a:cubicBezTo>
                    <a:pt x="256189" y="38100"/>
                    <a:pt x="120868" y="76200"/>
                    <a:pt x="60434" y="157655"/>
                  </a:cubicBezTo>
                  <a:cubicBezTo>
                    <a:pt x="0" y="239110"/>
                    <a:pt x="14451" y="363920"/>
                    <a:pt x="28903" y="488731"/>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5" name="任意多边形 34"/>
            <p:cNvSpPr/>
            <p:nvPr/>
          </p:nvSpPr>
          <p:spPr>
            <a:xfrm>
              <a:off x="2775003" y="2647767"/>
              <a:ext cx="284210" cy="520521"/>
            </a:xfrm>
            <a:custGeom>
              <a:avLst/>
              <a:gdLst>
                <a:gd name="connsiteX0" fmla="*/ 283779 w 283779"/>
                <a:gd name="connsiteY0" fmla="*/ 0 h 520262"/>
                <a:gd name="connsiteX1" fmla="*/ 220717 w 283779"/>
                <a:gd name="connsiteY1" fmla="*/ 378372 h 520262"/>
                <a:gd name="connsiteX2" fmla="*/ 0 w 283779"/>
                <a:gd name="connsiteY2" fmla="*/ 520262 h 520262"/>
              </a:gdLst>
              <a:ahLst/>
              <a:cxnLst>
                <a:cxn ang="0">
                  <a:pos x="connsiteX0" y="connsiteY0"/>
                </a:cxn>
                <a:cxn ang="0">
                  <a:pos x="connsiteX1" y="connsiteY1"/>
                </a:cxn>
                <a:cxn ang="0">
                  <a:pos x="connsiteX2" y="connsiteY2"/>
                </a:cxn>
              </a:cxnLst>
              <a:rect l="l" t="t" r="r" b="b"/>
              <a:pathLst>
                <a:path w="283779" h="520262">
                  <a:moveTo>
                    <a:pt x="283779" y="0"/>
                  </a:moveTo>
                  <a:cubicBezTo>
                    <a:pt x="275896" y="145831"/>
                    <a:pt x="268014" y="291662"/>
                    <a:pt x="220717" y="378372"/>
                  </a:cubicBezTo>
                  <a:cubicBezTo>
                    <a:pt x="173421" y="465082"/>
                    <a:pt x="86710" y="492672"/>
                    <a:pt x="0" y="520262"/>
                  </a:cubicBezTo>
                </a:path>
              </a:pathLst>
            </a:custGeom>
            <a:ln>
              <a:head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0769" name="TextBox 49"/>
            <p:cNvSpPr txBox="1">
              <a:spLocks noChangeArrowheads="1"/>
            </p:cNvSpPr>
            <p:nvPr/>
          </p:nvSpPr>
          <p:spPr bwMode="auto">
            <a:xfrm>
              <a:off x="2500298" y="3367086"/>
              <a:ext cx="998991" cy="369332"/>
            </a:xfrm>
            <a:prstGeom prst="rect">
              <a:avLst/>
            </a:prstGeom>
            <a:noFill/>
            <a:ln w="9525">
              <a:noFill/>
              <a:miter lim="800000"/>
              <a:headEnd/>
              <a:tailEnd/>
            </a:ln>
          </p:spPr>
          <p:txBody>
            <a:bodyPr wrap="none">
              <a:spAutoFit/>
            </a:bodyPr>
            <a:lstStyle/>
            <a:p>
              <a:r>
                <a:rPr lang="zh-CN" altLang="en-US" b="1">
                  <a:latin typeface="Calibri" pitchFamily="34" charset="0"/>
                </a:rPr>
                <a:t>生成图</a:t>
              </a:r>
              <a:r>
                <a:rPr lang="en-US" altLang="zh-CN" b="1">
                  <a:latin typeface="Calibri" pitchFamily="34" charset="0"/>
                </a:rPr>
                <a:t>1</a:t>
              </a:r>
              <a:endParaRPr lang="zh-CN" altLang="en-US" b="1">
                <a:latin typeface="Calibri" pitchFamily="34" charset="0"/>
              </a:endParaRPr>
            </a:p>
          </p:txBody>
        </p:sp>
      </p:grpSp>
      <p:grpSp>
        <p:nvGrpSpPr>
          <p:cNvPr id="74" name="组合 73"/>
          <p:cNvGrpSpPr>
            <a:grpSpLocks/>
          </p:cNvGrpSpPr>
          <p:nvPr/>
        </p:nvGrpSpPr>
        <p:grpSpPr bwMode="auto">
          <a:xfrm>
            <a:off x="4197350" y="2143125"/>
            <a:ext cx="1803400" cy="1600200"/>
            <a:chOff x="4197061" y="2143116"/>
            <a:chExt cx="1803699" cy="1599544"/>
          </a:xfrm>
        </p:grpSpPr>
        <p:sp>
          <p:nvSpPr>
            <p:cNvPr id="30756" name="TextBox 35"/>
            <p:cNvSpPr txBox="1">
              <a:spLocks noChangeArrowheads="1"/>
            </p:cNvSpPr>
            <p:nvPr/>
          </p:nvSpPr>
          <p:spPr bwMode="auto">
            <a:xfrm>
              <a:off x="4197061" y="2143116"/>
              <a:ext cx="1803699" cy="369332"/>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1</a:t>
              </a:r>
              <a:r>
                <a:rPr lang="zh-CN" altLang="en-US">
                  <a:latin typeface="Calibri" pitchFamily="34" charset="0"/>
                </a:rPr>
                <a:t>，</a:t>
              </a:r>
              <a:r>
                <a:rPr lang="en-US" altLang="zh-CN">
                  <a:latin typeface="Calibri" pitchFamily="34" charset="0"/>
                </a:rPr>
                <a:t>3</a:t>
              </a:r>
              <a:r>
                <a:rPr lang="zh-CN" altLang="en-US">
                  <a:latin typeface="Calibri" pitchFamily="34" charset="0"/>
                </a:rPr>
                <a:t>两条边</a:t>
              </a:r>
            </a:p>
          </p:txBody>
        </p:sp>
        <p:sp>
          <p:nvSpPr>
            <p:cNvPr id="37" name="椭圆 36"/>
            <p:cNvSpPr/>
            <p:nvPr/>
          </p:nvSpPr>
          <p:spPr>
            <a:xfrm>
              <a:off x="5000469" y="2571565"/>
              <a:ext cx="142899" cy="1428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8" name="椭圆 37"/>
            <p:cNvSpPr/>
            <p:nvPr/>
          </p:nvSpPr>
          <p:spPr>
            <a:xfrm>
              <a:off x="4667039" y="3071423"/>
              <a:ext cx="142899" cy="1428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9" name="椭圆 38"/>
            <p:cNvSpPr/>
            <p:nvPr/>
          </p:nvSpPr>
          <p:spPr>
            <a:xfrm>
              <a:off x="5357716" y="3071423"/>
              <a:ext cx="142899" cy="1428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0" name="任意多边形 39"/>
            <p:cNvSpPr/>
            <p:nvPr/>
          </p:nvSpPr>
          <p:spPr>
            <a:xfrm>
              <a:off x="4690856" y="2647734"/>
              <a:ext cx="392177" cy="488750"/>
            </a:xfrm>
            <a:custGeom>
              <a:avLst/>
              <a:gdLst>
                <a:gd name="connsiteX0" fmla="*/ 391510 w 391510"/>
                <a:gd name="connsiteY0" fmla="*/ 0 h 488731"/>
                <a:gd name="connsiteX1" fmla="*/ 60434 w 391510"/>
                <a:gd name="connsiteY1" fmla="*/ 157655 h 488731"/>
                <a:gd name="connsiteX2" fmla="*/ 28903 w 391510"/>
                <a:gd name="connsiteY2" fmla="*/ 488731 h 488731"/>
              </a:gdLst>
              <a:ahLst/>
              <a:cxnLst>
                <a:cxn ang="0">
                  <a:pos x="connsiteX0" y="connsiteY0"/>
                </a:cxn>
                <a:cxn ang="0">
                  <a:pos x="connsiteX1" y="connsiteY1"/>
                </a:cxn>
                <a:cxn ang="0">
                  <a:pos x="connsiteX2" y="connsiteY2"/>
                </a:cxn>
              </a:cxnLst>
              <a:rect l="l" t="t" r="r" b="b"/>
              <a:pathLst>
                <a:path w="391510" h="488731">
                  <a:moveTo>
                    <a:pt x="391510" y="0"/>
                  </a:moveTo>
                  <a:cubicBezTo>
                    <a:pt x="256189" y="38100"/>
                    <a:pt x="120868" y="76200"/>
                    <a:pt x="60434" y="157655"/>
                  </a:cubicBezTo>
                  <a:cubicBezTo>
                    <a:pt x="0" y="239110"/>
                    <a:pt x="14451" y="363920"/>
                    <a:pt x="28903" y="488731"/>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42" name="任意多边形 41"/>
            <p:cNvSpPr/>
            <p:nvPr/>
          </p:nvSpPr>
          <p:spPr>
            <a:xfrm>
              <a:off x="5024286" y="2647734"/>
              <a:ext cx="366773" cy="504618"/>
            </a:xfrm>
            <a:custGeom>
              <a:avLst/>
              <a:gdLst>
                <a:gd name="connsiteX0" fmla="*/ 367862 w 367862"/>
                <a:gd name="connsiteY0" fmla="*/ 504496 h 504496"/>
                <a:gd name="connsiteX1" fmla="*/ 52552 w 367862"/>
                <a:gd name="connsiteY1" fmla="*/ 283779 h 504496"/>
                <a:gd name="connsiteX2" fmla="*/ 52552 w 367862"/>
                <a:gd name="connsiteY2" fmla="*/ 0 h 504496"/>
              </a:gdLst>
              <a:ahLst/>
              <a:cxnLst>
                <a:cxn ang="0">
                  <a:pos x="connsiteX0" y="connsiteY0"/>
                </a:cxn>
                <a:cxn ang="0">
                  <a:pos x="connsiteX1" y="connsiteY1"/>
                </a:cxn>
                <a:cxn ang="0">
                  <a:pos x="connsiteX2" y="connsiteY2"/>
                </a:cxn>
              </a:cxnLst>
              <a:rect l="l" t="t" r="r" b="b"/>
              <a:pathLst>
                <a:path w="367862" h="504496">
                  <a:moveTo>
                    <a:pt x="367862" y="504496"/>
                  </a:moveTo>
                  <a:cubicBezTo>
                    <a:pt x="236483" y="436179"/>
                    <a:pt x="105104" y="367862"/>
                    <a:pt x="52552" y="283779"/>
                  </a:cubicBezTo>
                  <a:cubicBezTo>
                    <a:pt x="0" y="199696"/>
                    <a:pt x="26276" y="99848"/>
                    <a:pt x="52552" y="0"/>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0762" name="TextBox 50"/>
            <p:cNvSpPr txBox="1">
              <a:spLocks noChangeArrowheads="1"/>
            </p:cNvSpPr>
            <p:nvPr/>
          </p:nvSpPr>
          <p:spPr bwMode="auto">
            <a:xfrm>
              <a:off x="4540468" y="3373328"/>
              <a:ext cx="998991" cy="369332"/>
            </a:xfrm>
            <a:prstGeom prst="rect">
              <a:avLst/>
            </a:prstGeom>
            <a:noFill/>
            <a:ln w="9525">
              <a:noFill/>
              <a:miter lim="800000"/>
              <a:headEnd/>
              <a:tailEnd/>
            </a:ln>
          </p:spPr>
          <p:txBody>
            <a:bodyPr wrap="none">
              <a:spAutoFit/>
            </a:bodyPr>
            <a:lstStyle/>
            <a:p>
              <a:r>
                <a:rPr lang="zh-CN" altLang="en-US" b="1">
                  <a:latin typeface="Calibri" pitchFamily="34" charset="0"/>
                </a:rPr>
                <a:t>生成图</a:t>
              </a:r>
              <a:r>
                <a:rPr lang="en-US" altLang="zh-CN" b="1">
                  <a:latin typeface="Calibri" pitchFamily="34" charset="0"/>
                </a:rPr>
                <a:t>2</a:t>
              </a:r>
              <a:endParaRPr lang="zh-CN" altLang="en-US" b="1">
                <a:latin typeface="Calibri" pitchFamily="34" charset="0"/>
              </a:endParaRPr>
            </a:p>
          </p:txBody>
        </p:sp>
      </p:grpSp>
      <p:grpSp>
        <p:nvGrpSpPr>
          <p:cNvPr id="75" name="组合 74"/>
          <p:cNvGrpSpPr>
            <a:grpSpLocks/>
          </p:cNvGrpSpPr>
          <p:nvPr/>
        </p:nvGrpSpPr>
        <p:grpSpPr bwMode="auto">
          <a:xfrm>
            <a:off x="6054725" y="2130425"/>
            <a:ext cx="1803400" cy="1628775"/>
            <a:chOff x="6054449" y="2130974"/>
            <a:chExt cx="1803699" cy="1627452"/>
          </a:xfrm>
        </p:grpSpPr>
        <p:sp>
          <p:nvSpPr>
            <p:cNvPr id="30749" name="TextBox 42"/>
            <p:cNvSpPr txBox="1">
              <a:spLocks noChangeArrowheads="1"/>
            </p:cNvSpPr>
            <p:nvPr/>
          </p:nvSpPr>
          <p:spPr bwMode="auto">
            <a:xfrm>
              <a:off x="6054449" y="2130974"/>
              <a:ext cx="1803699" cy="369332"/>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1</a:t>
              </a:r>
              <a:r>
                <a:rPr lang="zh-CN" altLang="en-US">
                  <a:latin typeface="Calibri" pitchFamily="34" charset="0"/>
                </a:rPr>
                <a:t>，</a:t>
              </a:r>
              <a:r>
                <a:rPr lang="en-US" altLang="zh-CN">
                  <a:latin typeface="Calibri" pitchFamily="34" charset="0"/>
                </a:rPr>
                <a:t>4</a:t>
              </a:r>
              <a:r>
                <a:rPr lang="zh-CN" altLang="en-US">
                  <a:latin typeface="Calibri" pitchFamily="34" charset="0"/>
                </a:rPr>
                <a:t>两条边</a:t>
              </a:r>
            </a:p>
          </p:txBody>
        </p:sp>
        <p:sp>
          <p:nvSpPr>
            <p:cNvPr id="44" name="椭圆 43"/>
            <p:cNvSpPr/>
            <p:nvPr/>
          </p:nvSpPr>
          <p:spPr>
            <a:xfrm>
              <a:off x="6857857" y="2571941"/>
              <a:ext cx="142899" cy="14275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p:nvPr/>
          </p:nvSpPr>
          <p:spPr>
            <a:xfrm>
              <a:off x="6524427" y="3071597"/>
              <a:ext cx="142899" cy="14275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p:cNvSpPr/>
            <p:nvPr/>
          </p:nvSpPr>
          <p:spPr>
            <a:xfrm>
              <a:off x="7215104" y="3071597"/>
              <a:ext cx="142899" cy="14275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7" name="任意多边形 46"/>
            <p:cNvSpPr/>
            <p:nvPr/>
          </p:nvSpPr>
          <p:spPr>
            <a:xfrm>
              <a:off x="6548244" y="2648079"/>
              <a:ext cx="392177" cy="488553"/>
            </a:xfrm>
            <a:custGeom>
              <a:avLst/>
              <a:gdLst>
                <a:gd name="connsiteX0" fmla="*/ 391510 w 391510"/>
                <a:gd name="connsiteY0" fmla="*/ 0 h 488731"/>
                <a:gd name="connsiteX1" fmla="*/ 60434 w 391510"/>
                <a:gd name="connsiteY1" fmla="*/ 157655 h 488731"/>
                <a:gd name="connsiteX2" fmla="*/ 28903 w 391510"/>
                <a:gd name="connsiteY2" fmla="*/ 488731 h 488731"/>
              </a:gdLst>
              <a:ahLst/>
              <a:cxnLst>
                <a:cxn ang="0">
                  <a:pos x="connsiteX0" y="connsiteY0"/>
                </a:cxn>
                <a:cxn ang="0">
                  <a:pos x="connsiteX1" y="connsiteY1"/>
                </a:cxn>
                <a:cxn ang="0">
                  <a:pos x="connsiteX2" y="connsiteY2"/>
                </a:cxn>
              </a:cxnLst>
              <a:rect l="l" t="t" r="r" b="b"/>
              <a:pathLst>
                <a:path w="391510" h="488731">
                  <a:moveTo>
                    <a:pt x="391510" y="0"/>
                  </a:moveTo>
                  <a:cubicBezTo>
                    <a:pt x="256189" y="38100"/>
                    <a:pt x="120868" y="76200"/>
                    <a:pt x="60434" y="157655"/>
                  </a:cubicBezTo>
                  <a:cubicBezTo>
                    <a:pt x="0" y="239110"/>
                    <a:pt x="14451" y="363920"/>
                    <a:pt x="28903" y="488731"/>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49" name="任意多边形 48"/>
            <p:cNvSpPr/>
            <p:nvPr/>
          </p:nvSpPr>
          <p:spPr>
            <a:xfrm>
              <a:off x="6921368" y="2648079"/>
              <a:ext cx="396941" cy="440967"/>
            </a:xfrm>
            <a:custGeom>
              <a:avLst/>
              <a:gdLst>
                <a:gd name="connsiteX0" fmla="*/ 0 w 396765"/>
                <a:gd name="connsiteY0" fmla="*/ 0 h 441434"/>
                <a:gd name="connsiteX1" fmla="*/ 331075 w 396765"/>
                <a:gd name="connsiteY1" fmla="*/ 204951 h 441434"/>
                <a:gd name="connsiteX2" fmla="*/ 394137 w 396765"/>
                <a:gd name="connsiteY2" fmla="*/ 441434 h 441434"/>
              </a:gdLst>
              <a:ahLst/>
              <a:cxnLst>
                <a:cxn ang="0">
                  <a:pos x="connsiteX0" y="connsiteY0"/>
                </a:cxn>
                <a:cxn ang="0">
                  <a:pos x="connsiteX1" y="connsiteY1"/>
                </a:cxn>
                <a:cxn ang="0">
                  <a:pos x="connsiteX2" y="connsiteY2"/>
                </a:cxn>
              </a:cxnLst>
              <a:rect l="l" t="t" r="r" b="b"/>
              <a:pathLst>
                <a:path w="396765" h="441434">
                  <a:moveTo>
                    <a:pt x="0" y="0"/>
                  </a:moveTo>
                  <a:cubicBezTo>
                    <a:pt x="132693" y="65689"/>
                    <a:pt x="265386" y="131379"/>
                    <a:pt x="331075" y="204951"/>
                  </a:cubicBezTo>
                  <a:cubicBezTo>
                    <a:pt x="396765" y="278523"/>
                    <a:pt x="395451" y="359978"/>
                    <a:pt x="394137" y="441434"/>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0755" name="TextBox 51"/>
            <p:cNvSpPr txBox="1">
              <a:spLocks noChangeArrowheads="1"/>
            </p:cNvSpPr>
            <p:nvPr/>
          </p:nvSpPr>
          <p:spPr bwMode="auto">
            <a:xfrm>
              <a:off x="6429388" y="3389094"/>
              <a:ext cx="998991" cy="369332"/>
            </a:xfrm>
            <a:prstGeom prst="rect">
              <a:avLst/>
            </a:prstGeom>
            <a:noFill/>
            <a:ln w="9525">
              <a:noFill/>
              <a:miter lim="800000"/>
              <a:headEnd/>
              <a:tailEnd/>
            </a:ln>
          </p:spPr>
          <p:txBody>
            <a:bodyPr wrap="none">
              <a:spAutoFit/>
            </a:bodyPr>
            <a:lstStyle/>
            <a:p>
              <a:r>
                <a:rPr lang="zh-CN" altLang="en-US" b="1">
                  <a:latin typeface="Calibri" pitchFamily="34" charset="0"/>
                </a:rPr>
                <a:t>生成图</a:t>
              </a:r>
              <a:r>
                <a:rPr lang="en-US" altLang="zh-CN" b="1">
                  <a:latin typeface="Calibri" pitchFamily="34" charset="0"/>
                </a:rPr>
                <a:t>3</a:t>
              </a:r>
              <a:endParaRPr lang="zh-CN" altLang="en-US" b="1">
                <a:latin typeface="Calibri" pitchFamily="34" charset="0"/>
              </a:endParaRPr>
            </a:p>
          </p:txBody>
        </p:sp>
      </p:grpSp>
      <p:sp>
        <p:nvSpPr>
          <p:cNvPr id="53" name="TextBox 52"/>
          <p:cNvSpPr txBox="1">
            <a:spLocks noChangeArrowheads="1"/>
          </p:cNvSpPr>
          <p:nvPr/>
        </p:nvSpPr>
        <p:spPr bwMode="auto">
          <a:xfrm>
            <a:off x="2357438" y="3937000"/>
            <a:ext cx="3305175" cy="369888"/>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1</a:t>
            </a:r>
            <a:r>
              <a:rPr lang="zh-CN" altLang="en-US">
                <a:latin typeface="Calibri" pitchFamily="34" charset="0"/>
              </a:rPr>
              <a:t>，</a:t>
            </a:r>
            <a:r>
              <a:rPr lang="en-US" altLang="zh-CN">
                <a:latin typeface="Calibri" pitchFamily="34" charset="0"/>
              </a:rPr>
              <a:t>5</a:t>
            </a:r>
            <a:r>
              <a:rPr lang="zh-CN" altLang="en-US">
                <a:latin typeface="Calibri" pitchFamily="34" charset="0"/>
              </a:rPr>
              <a:t>两条边与生成图</a:t>
            </a:r>
            <a:r>
              <a:rPr lang="en-US" altLang="zh-CN">
                <a:latin typeface="Calibri" pitchFamily="34" charset="0"/>
              </a:rPr>
              <a:t>2</a:t>
            </a:r>
            <a:r>
              <a:rPr lang="zh-CN" altLang="en-US">
                <a:latin typeface="Calibri" pitchFamily="34" charset="0"/>
              </a:rPr>
              <a:t>同构</a:t>
            </a:r>
          </a:p>
        </p:txBody>
      </p:sp>
      <p:grpSp>
        <p:nvGrpSpPr>
          <p:cNvPr id="76" name="组合 75"/>
          <p:cNvGrpSpPr>
            <a:grpSpLocks/>
          </p:cNvGrpSpPr>
          <p:nvPr/>
        </p:nvGrpSpPr>
        <p:grpSpPr bwMode="auto">
          <a:xfrm>
            <a:off x="357188" y="3944938"/>
            <a:ext cx="1803400" cy="1627187"/>
            <a:chOff x="357158" y="3944688"/>
            <a:chExt cx="1803699" cy="1627452"/>
          </a:xfrm>
        </p:grpSpPr>
        <p:sp>
          <p:nvSpPr>
            <p:cNvPr id="30742" name="TextBox 53"/>
            <p:cNvSpPr txBox="1">
              <a:spLocks noChangeArrowheads="1"/>
            </p:cNvSpPr>
            <p:nvPr/>
          </p:nvSpPr>
          <p:spPr bwMode="auto">
            <a:xfrm>
              <a:off x="357158" y="3944688"/>
              <a:ext cx="1803699" cy="369332"/>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1</a:t>
              </a:r>
              <a:r>
                <a:rPr lang="zh-CN" altLang="en-US">
                  <a:latin typeface="Calibri" pitchFamily="34" charset="0"/>
                </a:rPr>
                <a:t>，</a:t>
              </a:r>
              <a:r>
                <a:rPr lang="en-US" altLang="zh-CN">
                  <a:latin typeface="Calibri" pitchFamily="34" charset="0"/>
                </a:rPr>
                <a:t>6</a:t>
              </a:r>
              <a:r>
                <a:rPr lang="zh-CN" altLang="en-US">
                  <a:latin typeface="Calibri" pitchFamily="34" charset="0"/>
                </a:rPr>
                <a:t>两条边</a:t>
              </a:r>
            </a:p>
          </p:txBody>
        </p:sp>
        <p:sp>
          <p:nvSpPr>
            <p:cNvPr id="55" name="椭圆 54"/>
            <p:cNvSpPr/>
            <p:nvPr/>
          </p:nvSpPr>
          <p:spPr>
            <a:xfrm>
              <a:off x="1160566" y="4386085"/>
              <a:ext cx="142899" cy="1428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56" name="椭圆 55"/>
            <p:cNvSpPr/>
            <p:nvPr/>
          </p:nvSpPr>
          <p:spPr>
            <a:xfrm>
              <a:off x="827136" y="4886228"/>
              <a:ext cx="142899" cy="1428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p:cNvSpPr/>
            <p:nvPr/>
          </p:nvSpPr>
          <p:spPr>
            <a:xfrm>
              <a:off x="1517812" y="4886228"/>
              <a:ext cx="142899" cy="1428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58" name="任意多边形 57"/>
            <p:cNvSpPr/>
            <p:nvPr/>
          </p:nvSpPr>
          <p:spPr>
            <a:xfrm>
              <a:off x="850952" y="4460709"/>
              <a:ext cx="392178" cy="489030"/>
            </a:xfrm>
            <a:custGeom>
              <a:avLst/>
              <a:gdLst>
                <a:gd name="connsiteX0" fmla="*/ 391510 w 391510"/>
                <a:gd name="connsiteY0" fmla="*/ 0 h 488731"/>
                <a:gd name="connsiteX1" fmla="*/ 60434 w 391510"/>
                <a:gd name="connsiteY1" fmla="*/ 157655 h 488731"/>
                <a:gd name="connsiteX2" fmla="*/ 28903 w 391510"/>
                <a:gd name="connsiteY2" fmla="*/ 488731 h 488731"/>
              </a:gdLst>
              <a:ahLst/>
              <a:cxnLst>
                <a:cxn ang="0">
                  <a:pos x="connsiteX0" y="connsiteY0"/>
                </a:cxn>
                <a:cxn ang="0">
                  <a:pos x="connsiteX1" y="connsiteY1"/>
                </a:cxn>
                <a:cxn ang="0">
                  <a:pos x="connsiteX2" y="connsiteY2"/>
                </a:cxn>
              </a:cxnLst>
              <a:rect l="l" t="t" r="r" b="b"/>
              <a:pathLst>
                <a:path w="391510" h="488731">
                  <a:moveTo>
                    <a:pt x="391510" y="0"/>
                  </a:moveTo>
                  <a:cubicBezTo>
                    <a:pt x="256189" y="38100"/>
                    <a:pt x="120868" y="76200"/>
                    <a:pt x="60434" y="157655"/>
                  </a:cubicBezTo>
                  <a:cubicBezTo>
                    <a:pt x="0" y="239110"/>
                    <a:pt x="14451" y="363920"/>
                    <a:pt x="28903" y="488731"/>
                  </a:cubicBezTo>
                </a:path>
              </a:pathLst>
            </a:custGeom>
            <a:ln>
              <a:headEnd type="triangle" w="med" len="lg"/>
              <a:tailEnd type="non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59" name="任意多边形 58"/>
            <p:cNvSpPr/>
            <p:nvPr/>
          </p:nvSpPr>
          <p:spPr>
            <a:xfrm>
              <a:off x="1224077" y="4460709"/>
              <a:ext cx="396941" cy="441397"/>
            </a:xfrm>
            <a:custGeom>
              <a:avLst/>
              <a:gdLst>
                <a:gd name="connsiteX0" fmla="*/ 0 w 396765"/>
                <a:gd name="connsiteY0" fmla="*/ 0 h 441434"/>
                <a:gd name="connsiteX1" fmla="*/ 331075 w 396765"/>
                <a:gd name="connsiteY1" fmla="*/ 204951 h 441434"/>
                <a:gd name="connsiteX2" fmla="*/ 394137 w 396765"/>
                <a:gd name="connsiteY2" fmla="*/ 441434 h 441434"/>
              </a:gdLst>
              <a:ahLst/>
              <a:cxnLst>
                <a:cxn ang="0">
                  <a:pos x="connsiteX0" y="connsiteY0"/>
                </a:cxn>
                <a:cxn ang="0">
                  <a:pos x="connsiteX1" y="connsiteY1"/>
                </a:cxn>
                <a:cxn ang="0">
                  <a:pos x="connsiteX2" y="connsiteY2"/>
                </a:cxn>
              </a:cxnLst>
              <a:rect l="l" t="t" r="r" b="b"/>
              <a:pathLst>
                <a:path w="396765" h="441434">
                  <a:moveTo>
                    <a:pt x="0" y="0"/>
                  </a:moveTo>
                  <a:cubicBezTo>
                    <a:pt x="132693" y="65689"/>
                    <a:pt x="265386" y="131379"/>
                    <a:pt x="331075" y="204951"/>
                  </a:cubicBezTo>
                  <a:cubicBezTo>
                    <a:pt x="396765" y="278523"/>
                    <a:pt x="395451" y="359978"/>
                    <a:pt x="394137" y="441434"/>
                  </a:cubicBezTo>
                </a:path>
              </a:pathLst>
            </a:custGeom>
            <a:ln>
              <a:headEnd type="triangle" w="med" len="lg"/>
              <a:tailEnd type="none" w="med" len="lg"/>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30748" name="TextBox 59"/>
            <p:cNvSpPr txBox="1">
              <a:spLocks noChangeArrowheads="1"/>
            </p:cNvSpPr>
            <p:nvPr/>
          </p:nvSpPr>
          <p:spPr bwMode="auto">
            <a:xfrm>
              <a:off x="732097" y="5202808"/>
              <a:ext cx="998991" cy="369332"/>
            </a:xfrm>
            <a:prstGeom prst="rect">
              <a:avLst/>
            </a:prstGeom>
            <a:noFill/>
            <a:ln w="9525">
              <a:noFill/>
              <a:miter lim="800000"/>
              <a:headEnd/>
              <a:tailEnd/>
            </a:ln>
          </p:spPr>
          <p:txBody>
            <a:bodyPr wrap="none">
              <a:spAutoFit/>
            </a:bodyPr>
            <a:lstStyle/>
            <a:p>
              <a:r>
                <a:rPr lang="zh-CN" altLang="en-US" b="1">
                  <a:latin typeface="Calibri" pitchFamily="34" charset="0"/>
                </a:rPr>
                <a:t>生成图</a:t>
              </a:r>
              <a:r>
                <a:rPr lang="en-US" altLang="zh-CN" b="1">
                  <a:latin typeface="Calibri" pitchFamily="34" charset="0"/>
                </a:rPr>
                <a:t>4</a:t>
              </a:r>
              <a:endParaRPr lang="zh-CN" altLang="en-US" b="1">
                <a:latin typeface="Calibri" pitchFamily="34" charset="0"/>
              </a:endParaRPr>
            </a:p>
          </p:txBody>
        </p:sp>
      </p:grpSp>
      <p:sp>
        <p:nvSpPr>
          <p:cNvPr id="61" name="TextBox 60"/>
          <p:cNvSpPr txBox="1">
            <a:spLocks noChangeArrowheads="1"/>
          </p:cNvSpPr>
          <p:nvPr/>
        </p:nvSpPr>
        <p:spPr bwMode="auto">
          <a:xfrm>
            <a:off x="2338388" y="4273550"/>
            <a:ext cx="3305175" cy="369888"/>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2</a:t>
            </a:r>
            <a:r>
              <a:rPr lang="zh-CN" altLang="en-US">
                <a:latin typeface="Calibri" pitchFamily="34" charset="0"/>
              </a:rPr>
              <a:t>，</a:t>
            </a:r>
            <a:r>
              <a:rPr lang="en-US" altLang="zh-CN">
                <a:latin typeface="Calibri" pitchFamily="34" charset="0"/>
              </a:rPr>
              <a:t>3</a:t>
            </a:r>
            <a:r>
              <a:rPr lang="zh-CN" altLang="en-US">
                <a:latin typeface="Calibri" pitchFamily="34" charset="0"/>
              </a:rPr>
              <a:t>两条边与生成图</a:t>
            </a:r>
            <a:r>
              <a:rPr lang="en-US" altLang="zh-CN">
                <a:latin typeface="Calibri" pitchFamily="34" charset="0"/>
              </a:rPr>
              <a:t>4</a:t>
            </a:r>
            <a:r>
              <a:rPr lang="zh-CN" altLang="en-US">
                <a:latin typeface="Calibri" pitchFamily="34" charset="0"/>
              </a:rPr>
              <a:t>同构</a:t>
            </a:r>
          </a:p>
        </p:txBody>
      </p:sp>
      <p:sp>
        <p:nvSpPr>
          <p:cNvPr id="62" name="TextBox 61"/>
          <p:cNvSpPr txBox="1">
            <a:spLocks noChangeArrowheads="1"/>
          </p:cNvSpPr>
          <p:nvPr/>
        </p:nvSpPr>
        <p:spPr bwMode="auto">
          <a:xfrm>
            <a:off x="5695950" y="4270375"/>
            <a:ext cx="3305175" cy="369888"/>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2</a:t>
            </a:r>
            <a:r>
              <a:rPr lang="zh-CN" altLang="en-US">
                <a:latin typeface="Calibri" pitchFamily="34" charset="0"/>
              </a:rPr>
              <a:t>，</a:t>
            </a:r>
            <a:r>
              <a:rPr lang="en-US" altLang="zh-CN">
                <a:latin typeface="Calibri" pitchFamily="34" charset="0"/>
              </a:rPr>
              <a:t>4</a:t>
            </a:r>
            <a:r>
              <a:rPr lang="zh-CN" altLang="en-US">
                <a:latin typeface="Calibri" pitchFamily="34" charset="0"/>
              </a:rPr>
              <a:t>两条边与生成图</a:t>
            </a:r>
            <a:r>
              <a:rPr lang="en-US" altLang="zh-CN">
                <a:latin typeface="Calibri" pitchFamily="34" charset="0"/>
              </a:rPr>
              <a:t>2</a:t>
            </a:r>
            <a:r>
              <a:rPr lang="zh-CN" altLang="en-US">
                <a:latin typeface="Calibri" pitchFamily="34" charset="0"/>
              </a:rPr>
              <a:t>同构</a:t>
            </a:r>
          </a:p>
        </p:txBody>
      </p:sp>
      <p:sp>
        <p:nvSpPr>
          <p:cNvPr id="63" name="TextBox 62"/>
          <p:cNvSpPr txBox="1">
            <a:spLocks noChangeArrowheads="1"/>
          </p:cNvSpPr>
          <p:nvPr/>
        </p:nvSpPr>
        <p:spPr bwMode="auto">
          <a:xfrm>
            <a:off x="2338388" y="4587875"/>
            <a:ext cx="3305175" cy="369888"/>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2</a:t>
            </a:r>
            <a:r>
              <a:rPr lang="zh-CN" altLang="en-US">
                <a:latin typeface="Calibri" pitchFamily="34" charset="0"/>
              </a:rPr>
              <a:t>，</a:t>
            </a:r>
            <a:r>
              <a:rPr lang="en-US" altLang="zh-CN">
                <a:latin typeface="Calibri" pitchFamily="34" charset="0"/>
              </a:rPr>
              <a:t>5</a:t>
            </a:r>
            <a:r>
              <a:rPr lang="zh-CN" altLang="en-US">
                <a:latin typeface="Calibri" pitchFamily="34" charset="0"/>
              </a:rPr>
              <a:t>两条边与生成图</a:t>
            </a:r>
            <a:r>
              <a:rPr lang="en-US" altLang="zh-CN">
                <a:latin typeface="Calibri" pitchFamily="34" charset="0"/>
              </a:rPr>
              <a:t>3</a:t>
            </a:r>
            <a:r>
              <a:rPr lang="zh-CN" altLang="en-US">
                <a:latin typeface="Calibri" pitchFamily="34" charset="0"/>
              </a:rPr>
              <a:t>同构</a:t>
            </a:r>
          </a:p>
        </p:txBody>
      </p:sp>
      <p:sp>
        <p:nvSpPr>
          <p:cNvPr id="64" name="TextBox 63"/>
          <p:cNvSpPr txBox="1">
            <a:spLocks noChangeArrowheads="1"/>
          </p:cNvSpPr>
          <p:nvPr/>
        </p:nvSpPr>
        <p:spPr bwMode="auto">
          <a:xfrm>
            <a:off x="5695950" y="4614863"/>
            <a:ext cx="3305175" cy="369887"/>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2</a:t>
            </a:r>
            <a:r>
              <a:rPr lang="zh-CN" altLang="en-US">
                <a:latin typeface="Calibri" pitchFamily="34" charset="0"/>
              </a:rPr>
              <a:t>，</a:t>
            </a:r>
            <a:r>
              <a:rPr lang="en-US" altLang="zh-CN">
                <a:latin typeface="Calibri" pitchFamily="34" charset="0"/>
              </a:rPr>
              <a:t>6</a:t>
            </a:r>
            <a:r>
              <a:rPr lang="zh-CN" altLang="en-US">
                <a:latin typeface="Calibri" pitchFamily="34" charset="0"/>
              </a:rPr>
              <a:t>两条边与生成图</a:t>
            </a:r>
            <a:r>
              <a:rPr lang="en-US" altLang="zh-CN">
                <a:latin typeface="Calibri" pitchFamily="34" charset="0"/>
              </a:rPr>
              <a:t>2</a:t>
            </a:r>
            <a:r>
              <a:rPr lang="zh-CN" altLang="en-US">
                <a:latin typeface="Calibri" pitchFamily="34" charset="0"/>
              </a:rPr>
              <a:t>同构</a:t>
            </a:r>
          </a:p>
        </p:txBody>
      </p:sp>
      <p:sp>
        <p:nvSpPr>
          <p:cNvPr id="65" name="TextBox 64"/>
          <p:cNvSpPr txBox="1">
            <a:spLocks noChangeArrowheads="1"/>
          </p:cNvSpPr>
          <p:nvPr/>
        </p:nvSpPr>
        <p:spPr bwMode="auto">
          <a:xfrm>
            <a:off x="2317750" y="4916488"/>
            <a:ext cx="3416300" cy="369887"/>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3</a:t>
            </a:r>
            <a:r>
              <a:rPr lang="zh-CN" altLang="en-US">
                <a:latin typeface="Calibri" pitchFamily="34" charset="0"/>
              </a:rPr>
              <a:t>，</a:t>
            </a:r>
            <a:r>
              <a:rPr lang="en-US" altLang="zh-CN">
                <a:latin typeface="Calibri" pitchFamily="34" charset="0"/>
              </a:rPr>
              <a:t>4</a:t>
            </a:r>
            <a:r>
              <a:rPr lang="zh-CN" altLang="en-US">
                <a:latin typeface="Calibri" pitchFamily="34" charset="0"/>
              </a:rPr>
              <a:t>两条边与生成图</a:t>
            </a:r>
            <a:r>
              <a:rPr lang="en-US" altLang="zh-CN">
                <a:latin typeface="Calibri" pitchFamily="34" charset="0"/>
              </a:rPr>
              <a:t>1</a:t>
            </a:r>
            <a:r>
              <a:rPr lang="zh-CN" altLang="en-US">
                <a:latin typeface="Calibri" pitchFamily="34" charset="0"/>
              </a:rPr>
              <a:t>同构</a:t>
            </a:r>
          </a:p>
        </p:txBody>
      </p:sp>
      <p:sp>
        <p:nvSpPr>
          <p:cNvPr id="66" name="TextBox 65"/>
          <p:cNvSpPr txBox="1">
            <a:spLocks noChangeArrowheads="1"/>
          </p:cNvSpPr>
          <p:nvPr/>
        </p:nvSpPr>
        <p:spPr bwMode="auto">
          <a:xfrm>
            <a:off x="5695950" y="4916488"/>
            <a:ext cx="3305175" cy="369887"/>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3</a:t>
            </a:r>
            <a:r>
              <a:rPr lang="zh-CN" altLang="en-US">
                <a:latin typeface="Calibri" pitchFamily="34" charset="0"/>
              </a:rPr>
              <a:t>，</a:t>
            </a:r>
            <a:r>
              <a:rPr lang="en-US" altLang="zh-CN">
                <a:latin typeface="Calibri" pitchFamily="34" charset="0"/>
              </a:rPr>
              <a:t>5</a:t>
            </a:r>
            <a:r>
              <a:rPr lang="zh-CN" altLang="en-US">
                <a:latin typeface="Calibri" pitchFamily="34" charset="0"/>
              </a:rPr>
              <a:t>两条边与生成图</a:t>
            </a:r>
            <a:r>
              <a:rPr lang="en-US" altLang="zh-CN">
                <a:latin typeface="Calibri" pitchFamily="34" charset="0"/>
              </a:rPr>
              <a:t>2</a:t>
            </a:r>
            <a:r>
              <a:rPr lang="zh-CN" altLang="en-US">
                <a:latin typeface="Calibri" pitchFamily="34" charset="0"/>
              </a:rPr>
              <a:t>同构</a:t>
            </a:r>
          </a:p>
        </p:txBody>
      </p:sp>
      <p:sp>
        <p:nvSpPr>
          <p:cNvPr id="67" name="TextBox 66"/>
          <p:cNvSpPr txBox="1">
            <a:spLocks noChangeArrowheads="1"/>
          </p:cNvSpPr>
          <p:nvPr/>
        </p:nvSpPr>
        <p:spPr bwMode="auto">
          <a:xfrm>
            <a:off x="2301875" y="5273675"/>
            <a:ext cx="3305175" cy="369888"/>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3</a:t>
            </a:r>
            <a:r>
              <a:rPr lang="zh-CN" altLang="en-US">
                <a:latin typeface="Calibri" pitchFamily="34" charset="0"/>
              </a:rPr>
              <a:t>，</a:t>
            </a:r>
            <a:r>
              <a:rPr lang="en-US" altLang="zh-CN">
                <a:latin typeface="Calibri" pitchFamily="34" charset="0"/>
              </a:rPr>
              <a:t>6</a:t>
            </a:r>
            <a:r>
              <a:rPr lang="zh-CN" altLang="en-US">
                <a:latin typeface="Calibri" pitchFamily="34" charset="0"/>
              </a:rPr>
              <a:t>两条边与生成图</a:t>
            </a:r>
            <a:r>
              <a:rPr lang="en-US" altLang="zh-CN">
                <a:latin typeface="Calibri" pitchFamily="34" charset="0"/>
              </a:rPr>
              <a:t>3</a:t>
            </a:r>
            <a:r>
              <a:rPr lang="zh-CN" altLang="en-US">
                <a:latin typeface="Calibri" pitchFamily="34" charset="0"/>
              </a:rPr>
              <a:t>同构</a:t>
            </a:r>
          </a:p>
        </p:txBody>
      </p:sp>
      <p:sp>
        <p:nvSpPr>
          <p:cNvPr id="68" name="TextBox 67"/>
          <p:cNvSpPr txBox="1">
            <a:spLocks noChangeArrowheads="1"/>
          </p:cNvSpPr>
          <p:nvPr/>
        </p:nvSpPr>
        <p:spPr bwMode="auto">
          <a:xfrm>
            <a:off x="5695950" y="5273675"/>
            <a:ext cx="3305175" cy="369888"/>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4</a:t>
            </a:r>
            <a:r>
              <a:rPr lang="zh-CN" altLang="en-US">
                <a:latin typeface="Calibri" pitchFamily="34" charset="0"/>
              </a:rPr>
              <a:t>，</a:t>
            </a:r>
            <a:r>
              <a:rPr lang="en-US" altLang="zh-CN">
                <a:latin typeface="Calibri" pitchFamily="34" charset="0"/>
              </a:rPr>
              <a:t>5</a:t>
            </a:r>
            <a:r>
              <a:rPr lang="zh-CN" altLang="en-US">
                <a:latin typeface="Calibri" pitchFamily="34" charset="0"/>
              </a:rPr>
              <a:t>两条边与生成图</a:t>
            </a:r>
            <a:r>
              <a:rPr lang="en-US" altLang="zh-CN">
                <a:latin typeface="Calibri" pitchFamily="34" charset="0"/>
              </a:rPr>
              <a:t>4</a:t>
            </a:r>
            <a:r>
              <a:rPr lang="zh-CN" altLang="en-US">
                <a:latin typeface="Calibri" pitchFamily="34" charset="0"/>
              </a:rPr>
              <a:t>同构</a:t>
            </a:r>
          </a:p>
        </p:txBody>
      </p:sp>
      <p:sp>
        <p:nvSpPr>
          <p:cNvPr id="69" name="TextBox 68"/>
          <p:cNvSpPr txBox="1">
            <a:spLocks noChangeArrowheads="1"/>
          </p:cNvSpPr>
          <p:nvPr/>
        </p:nvSpPr>
        <p:spPr bwMode="auto">
          <a:xfrm>
            <a:off x="2357438" y="5630863"/>
            <a:ext cx="3305175" cy="369887"/>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4</a:t>
            </a:r>
            <a:r>
              <a:rPr lang="zh-CN" altLang="en-US">
                <a:latin typeface="Calibri" pitchFamily="34" charset="0"/>
              </a:rPr>
              <a:t>，</a:t>
            </a:r>
            <a:r>
              <a:rPr lang="en-US" altLang="zh-CN">
                <a:latin typeface="Calibri" pitchFamily="34" charset="0"/>
              </a:rPr>
              <a:t>6</a:t>
            </a:r>
            <a:r>
              <a:rPr lang="zh-CN" altLang="en-US">
                <a:latin typeface="Calibri" pitchFamily="34" charset="0"/>
              </a:rPr>
              <a:t>两条边与生成图</a:t>
            </a:r>
            <a:r>
              <a:rPr lang="en-US" altLang="zh-CN">
                <a:latin typeface="Calibri" pitchFamily="34" charset="0"/>
              </a:rPr>
              <a:t>2</a:t>
            </a:r>
            <a:r>
              <a:rPr lang="zh-CN" altLang="en-US">
                <a:latin typeface="Calibri" pitchFamily="34" charset="0"/>
              </a:rPr>
              <a:t>同构</a:t>
            </a:r>
          </a:p>
        </p:txBody>
      </p:sp>
      <p:sp>
        <p:nvSpPr>
          <p:cNvPr id="70" name="TextBox 69"/>
          <p:cNvSpPr txBox="1">
            <a:spLocks noChangeArrowheads="1"/>
          </p:cNvSpPr>
          <p:nvPr/>
        </p:nvSpPr>
        <p:spPr bwMode="auto">
          <a:xfrm>
            <a:off x="5695950" y="5630863"/>
            <a:ext cx="3305175" cy="369887"/>
          </a:xfrm>
          <a:prstGeom prst="rect">
            <a:avLst/>
          </a:prstGeom>
          <a:noFill/>
          <a:ln w="9525">
            <a:noFill/>
            <a:miter lim="800000"/>
            <a:headEnd/>
            <a:tailEnd/>
          </a:ln>
        </p:spPr>
        <p:txBody>
          <a:bodyPr wrap="none">
            <a:spAutoFit/>
          </a:bodyPr>
          <a:lstStyle/>
          <a:p>
            <a:r>
              <a:rPr lang="zh-CN" altLang="en-US">
                <a:latin typeface="Calibri" pitchFamily="34" charset="0"/>
              </a:rPr>
              <a:t>保留</a:t>
            </a:r>
            <a:r>
              <a:rPr lang="en-US" altLang="zh-CN">
                <a:latin typeface="Calibri" pitchFamily="34" charset="0"/>
              </a:rPr>
              <a:t>5</a:t>
            </a:r>
            <a:r>
              <a:rPr lang="zh-CN" altLang="en-US">
                <a:latin typeface="Calibri" pitchFamily="34" charset="0"/>
              </a:rPr>
              <a:t>，</a:t>
            </a:r>
            <a:r>
              <a:rPr lang="en-US" altLang="zh-CN">
                <a:latin typeface="Calibri" pitchFamily="34" charset="0"/>
              </a:rPr>
              <a:t>6</a:t>
            </a:r>
            <a:r>
              <a:rPr lang="zh-CN" altLang="en-US">
                <a:latin typeface="Calibri" pitchFamily="34" charset="0"/>
              </a:rPr>
              <a:t>两条边与生成图</a:t>
            </a:r>
            <a:r>
              <a:rPr lang="en-US" altLang="zh-CN">
                <a:latin typeface="Calibri" pitchFamily="34" charset="0"/>
              </a:rPr>
              <a:t>1</a:t>
            </a:r>
            <a:r>
              <a:rPr lang="zh-CN" altLang="en-US">
                <a:latin typeface="Calibri" pitchFamily="34" charset="0"/>
              </a:rPr>
              <a:t>同构</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heckerboard(across)">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checkerboard(across)">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checkerboard(across)">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checkerboard(across)">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checkerboard(across)">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heckerboard(across)">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checkerboard(across)">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checkerboard(across)">
                                      <p:cBhvr>
                                        <p:cTn id="47" dur="500"/>
                                        <p:tgtEl>
                                          <p:spTgt spid="63"/>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checkerboard(across)">
                                      <p:cBhvr>
                                        <p:cTn id="50" dur="500"/>
                                        <p:tgtEl>
                                          <p:spTgt spid="65"/>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checkerboard(across)">
                                      <p:cBhvr>
                                        <p:cTn id="53" dur="500"/>
                                        <p:tgtEl>
                                          <p:spTgt spid="67"/>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checkerboard(across)">
                                      <p:cBhvr>
                                        <p:cTn id="56" dur="500"/>
                                        <p:tgtEl>
                                          <p:spTgt spid="69"/>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checkerboard(across)">
                                      <p:cBhvr>
                                        <p:cTn id="59" dur="500"/>
                                        <p:tgtEl>
                                          <p:spTgt spid="62"/>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checkerboard(across)">
                                      <p:cBhvr>
                                        <p:cTn id="62" dur="500"/>
                                        <p:tgtEl>
                                          <p:spTgt spid="64"/>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checkerboard(across)">
                                      <p:cBhvr>
                                        <p:cTn id="65" dur="500"/>
                                        <p:tgtEl>
                                          <p:spTgt spid="66"/>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checkerboard(across)">
                                      <p:cBhvr>
                                        <p:cTn id="68" dur="500"/>
                                        <p:tgtEl>
                                          <p:spTgt spid="68"/>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checkerboard(across)">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1" grpId="0"/>
      <p:bldP spid="62" grpId="0"/>
      <p:bldP spid="63" grpId="0"/>
      <p:bldP spid="64" grpId="0"/>
      <p:bldP spid="65" grpId="0"/>
      <p:bldP spid="66" grpId="0"/>
      <p:bldP spid="67" grpId="0"/>
      <p:bldP spid="68" grpId="0"/>
      <p:bldP spid="69"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补图</a:t>
            </a:r>
          </a:p>
        </p:txBody>
      </p:sp>
      <p:sp>
        <p:nvSpPr>
          <p:cNvPr id="3" name="Rectangle 5" descr="新闻纸"/>
          <p:cNvSpPr>
            <a:spLocks noChangeArrowheads="1"/>
          </p:cNvSpPr>
          <p:nvPr/>
        </p:nvSpPr>
        <p:spPr bwMode="auto">
          <a:xfrm>
            <a:off x="428625" y="1214438"/>
            <a:ext cx="8448675" cy="1700212"/>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0966" name="Rectangle 3"/>
          <p:cNvSpPr txBox="1">
            <a:spLocks noChangeArrowheads="1"/>
          </p:cNvSpPr>
          <p:nvPr/>
        </p:nvSpPr>
        <p:spPr bwMode="auto">
          <a:xfrm>
            <a:off x="571500" y="1271588"/>
            <a:ext cx="1071563"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14.9</a:t>
            </a:r>
            <a:endParaRPr lang="zh-CN" altLang="en-US" sz="3200" b="1">
              <a:latin typeface="Calibri" pitchFamily="34" charset="0"/>
            </a:endParaRPr>
          </a:p>
        </p:txBody>
      </p:sp>
      <p:sp>
        <p:nvSpPr>
          <p:cNvPr id="40967" name="TextBox 4"/>
          <p:cNvSpPr txBox="1">
            <a:spLocks noChangeArrowheads="1"/>
          </p:cNvSpPr>
          <p:nvPr/>
        </p:nvSpPr>
        <p:spPr bwMode="auto">
          <a:xfrm>
            <a:off x="1643063" y="1271588"/>
            <a:ext cx="3514725" cy="369887"/>
          </a:xfrm>
          <a:prstGeom prst="rect">
            <a:avLst/>
          </a:prstGeom>
          <a:noFill/>
          <a:ln w="9525">
            <a:noFill/>
            <a:miter lim="800000"/>
            <a:headEnd/>
            <a:tailEnd/>
          </a:ln>
        </p:spPr>
        <p:txBody>
          <a:bodyPr wrap="none">
            <a:spAutoFit/>
          </a:bodyPr>
          <a:lstStyle/>
          <a:p>
            <a:r>
              <a:rPr lang="zh-CN" altLang="en-US">
                <a:latin typeface="Calibri" pitchFamily="34" charset="0"/>
              </a:rPr>
              <a:t>设</a:t>
            </a:r>
            <a:r>
              <a:rPr lang="en-US" altLang="zh-CN">
                <a:latin typeface="Calibri" pitchFamily="34" charset="0"/>
              </a:rPr>
              <a:t>G=&lt;V , E&gt;</a:t>
            </a:r>
            <a:r>
              <a:rPr lang="zh-CN" altLang="en-US">
                <a:latin typeface="Calibri" pitchFamily="34" charset="0"/>
              </a:rPr>
              <a:t>为</a:t>
            </a:r>
            <a:r>
              <a:rPr lang="en-US" altLang="zh-CN">
                <a:latin typeface="Calibri" pitchFamily="34" charset="0"/>
              </a:rPr>
              <a:t>n</a:t>
            </a:r>
            <a:r>
              <a:rPr lang="zh-CN" altLang="en-US">
                <a:latin typeface="Calibri" pitchFamily="34" charset="0"/>
              </a:rPr>
              <a:t>阶无向简单图，令</a:t>
            </a:r>
          </a:p>
        </p:txBody>
      </p:sp>
      <p:graphicFrame>
        <p:nvGraphicFramePr>
          <p:cNvPr id="40962" name="Object 2"/>
          <p:cNvGraphicFramePr>
            <a:graphicFrameLocks noChangeAspect="1"/>
          </p:cNvGraphicFramePr>
          <p:nvPr/>
        </p:nvGraphicFramePr>
        <p:xfrm>
          <a:off x="2214563" y="1628775"/>
          <a:ext cx="4705350" cy="406400"/>
        </p:xfrm>
        <a:graphic>
          <a:graphicData uri="http://schemas.openxmlformats.org/presentationml/2006/ole">
            <mc:AlternateContent xmlns:mc="http://schemas.openxmlformats.org/markup-compatibility/2006">
              <mc:Choice xmlns:v="urn:schemas-microsoft-com:vml" Requires="v">
                <p:oleObj spid="_x0000_s40988" name="Equation" r:id="rId4" imgW="2793960" imgH="241200" progId="Equation.3">
                  <p:embed/>
                </p:oleObj>
              </mc:Choice>
              <mc:Fallback>
                <p:oleObj name="Equation" r:id="rId4" imgW="279396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63" y="1628775"/>
                        <a:ext cx="4705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8" name="TextBox 6"/>
          <p:cNvSpPr txBox="1">
            <a:spLocks noChangeArrowheads="1"/>
          </p:cNvSpPr>
          <p:nvPr/>
        </p:nvSpPr>
        <p:spPr bwMode="auto">
          <a:xfrm>
            <a:off x="1658938" y="2057400"/>
            <a:ext cx="415925" cy="369888"/>
          </a:xfrm>
          <a:prstGeom prst="rect">
            <a:avLst/>
          </a:prstGeom>
          <a:noFill/>
          <a:ln w="9525">
            <a:noFill/>
            <a:miter lim="800000"/>
            <a:headEnd/>
            <a:tailEnd/>
          </a:ln>
        </p:spPr>
        <p:txBody>
          <a:bodyPr wrap="none">
            <a:spAutoFit/>
          </a:bodyPr>
          <a:lstStyle/>
          <a:p>
            <a:r>
              <a:rPr lang="zh-CN" altLang="en-US">
                <a:latin typeface="Calibri" pitchFamily="34" charset="0"/>
              </a:rPr>
              <a:t>称</a:t>
            </a:r>
          </a:p>
        </p:txBody>
      </p:sp>
      <p:graphicFrame>
        <p:nvGraphicFramePr>
          <p:cNvPr id="40963" name="Object 3"/>
          <p:cNvGraphicFramePr>
            <a:graphicFrameLocks noChangeAspect="1"/>
          </p:cNvGraphicFramePr>
          <p:nvPr/>
        </p:nvGraphicFramePr>
        <p:xfrm>
          <a:off x="2071688" y="2057400"/>
          <a:ext cx="1179512" cy="342900"/>
        </p:xfrm>
        <a:graphic>
          <a:graphicData uri="http://schemas.openxmlformats.org/presentationml/2006/ole">
            <mc:AlternateContent xmlns:mc="http://schemas.openxmlformats.org/markup-compatibility/2006">
              <mc:Choice xmlns:v="urn:schemas-microsoft-com:vml" Requires="v">
                <p:oleObj spid="_x0000_s40989" name="Equation" r:id="rId6" imgW="787320" imgH="228600" progId="Equation.3">
                  <p:embed/>
                </p:oleObj>
              </mc:Choice>
              <mc:Fallback>
                <p:oleObj name="Equation" r:id="rId6" imgW="78732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688" y="2057400"/>
                        <a:ext cx="117951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9" name="TextBox 8"/>
          <p:cNvSpPr txBox="1">
            <a:spLocks noChangeArrowheads="1"/>
          </p:cNvSpPr>
          <p:nvPr/>
        </p:nvSpPr>
        <p:spPr bwMode="auto">
          <a:xfrm>
            <a:off x="3214688" y="2057400"/>
            <a:ext cx="1484312" cy="369888"/>
          </a:xfrm>
          <a:prstGeom prst="rect">
            <a:avLst/>
          </a:prstGeom>
          <a:noFill/>
          <a:ln w="9525">
            <a:noFill/>
            <a:miter lim="800000"/>
            <a:headEnd/>
            <a:tailEnd/>
          </a:ln>
        </p:spPr>
        <p:txBody>
          <a:bodyPr wrap="none">
            <a:spAutoFit/>
          </a:bodyPr>
          <a:lstStyle/>
          <a:p>
            <a:r>
              <a:rPr lang="zh-CN" altLang="en-US">
                <a:latin typeface="Calibri" pitchFamily="34" charset="0"/>
              </a:rPr>
              <a:t>为</a:t>
            </a:r>
            <a:r>
              <a:rPr lang="en-US" altLang="zh-CN">
                <a:latin typeface="Calibri" pitchFamily="34" charset="0"/>
              </a:rPr>
              <a:t>G</a:t>
            </a:r>
            <a:r>
              <a:rPr lang="zh-CN" altLang="en-US">
                <a:latin typeface="Calibri" pitchFamily="34" charset="0"/>
              </a:rPr>
              <a:t>的补图。</a:t>
            </a:r>
          </a:p>
        </p:txBody>
      </p:sp>
      <p:sp>
        <p:nvSpPr>
          <p:cNvPr id="40970" name="TextBox 9"/>
          <p:cNvSpPr txBox="1">
            <a:spLocks noChangeArrowheads="1"/>
          </p:cNvSpPr>
          <p:nvPr/>
        </p:nvSpPr>
        <p:spPr bwMode="auto">
          <a:xfrm>
            <a:off x="1651000" y="2486025"/>
            <a:ext cx="4400550" cy="369888"/>
          </a:xfrm>
          <a:prstGeom prst="rect">
            <a:avLst/>
          </a:prstGeom>
          <a:noFill/>
          <a:ln w="9525">
            <a:noFill/>
            <a:miter lim="800000"/>
            <a:headEnd/>
            <a:tailEnd/>
          </a:ln>
        </p:spPr>
        <p:txBody>
          <a:bodyPr wrap="none">
            <a:spAutoFit/>
          </a:bodyPr>
          <a:lstStyle/>
          <a:p>
            <a:r>
              <a:rPr lang="zh-CN" altLang="en-US">
                <a:latin typeface="Calibri" pitchFamily="34" charset="0"/>
              </a:rPr>
              <a:t>若</a:t>
            </a:r>
            <a:r>
              <a:rPr lang="en-US" altLang="zh-CN">
                <a:latin typeface="Calibri" pitchFamily="34" charset="0"/>
              </a:rPr>
              <a:t>G</a:t>
            </a:r>
            <a:r>
              <a:rPr lang="zh-CN" altLang="en-US">
                <a:latin typeface="Calibri" pitchFamily="34" charset="0"/>
              </a:rPr>
              <a:t>与自身的补图同构，则称</a:t>
            </a:r>
            <a:r>
              <a:rPr lang="en-US" altLang="zh-CN">
                <a:latin typeface="Calibri" pitchFamily="34" charset="0"/>
              </a:rPr>
              <a:t>G</a:t>
            </a:r>
            <a:r>
              <a:rPr lang="zh-CN" altLang="en-US">
                <a:latin typeface="Calibri" pitchFamily="34" charset="0"/>
              </a:rPr>
              <a:t>为自补图。</a:t>
            </a:r>
          </a:p>
        </p:txBody>
      </p:sp>
      <p:sp>
        <p:nvSpPr>
          <p:cNvPr id="11" name="椭圆 10"/>
          <p:cNvSpPr/>
          <p:nvPr/>
        </p:nvSpPr>
        <p:spPr>
          <a:xfrm>
            <a:off x="1143000" y="321468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357438" y="321468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1143000" y="435768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2357438" y="435768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a:stCxn id="11" idx="4"/>
            <a:endCxn id="13" idx="0"/>
          </p:cNvCxnSpPr>
          <p:nvPr/>
        </p:nvCxnSpPr>
        <p:spPr>
          <a:xfrm rot="5400000">
            <a:off x="785813" y="3894138"/>
            <a:ext cx="928687" cy="158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0" name="直接连接符 19"/>
          <p:cNvCxnSpPr>
            <a:stCxn id="11" idx="6"/>
            <a:endCxn id="12" idx="2"/>
          </p:cNvCxnSpPr>
          <p:nvPr/>
        </p:nvCxnSpPr>
        <p:spPr>
          <a:xfrm>
            <a:off x="1357313" y="3321050"/>
            <a:ext cx="100012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接连接符 21"/>
          <p:cNvCxnSpPr>
            <a:stCxn id="12" idx="4"/>
            <a:endCxn id="14" idx="0"/>
          </p:cNvCxnSpPr>
          <p:nvPr/>
        </p:nvCxnSpPr>
        <p:spPr>
          <a:xfrm rot="5400000">
            <a:off x="2000250" y="3894138"/>
            <a:ext cx="928687"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接连接符 23"/>
          <p:cNvCxnSpPr>
            <a:stCxn id="13" idx="6"/>
            <a:endCxn id="14" idx="2"/>
          </p:cNvCxnSpPr>
          <p:nvPr/>
        </p:nvCxnSpPr>
        <p:spPr>
          <a:xfrm>
            <a:off x="1357313" y="4465638"/>
            <a:ext cx="1000125" cy="158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6" name="直接连接符 25"/>
          <p:cNvCxnSpPr>
            <a:stCxn id="12" idx="3"/>
            <a:endCxn id="13" idx="7"/>
          </p:cNvCxnSpPr>
          <p:nvPr/>
        </p:nvCxnSpPr>
        <p:spPr>
          <a:xfrm rot="5400000">
            <a:off x="1361282" y="3361531"/>
            <a:ext cx="992188" cy="1063625"/>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30" name="直接连接符 29"/>
          <p:cNvCxnSpPr>
            <a:stCxn id="11" idx="5"/>
            <a:endCxn id="14" idx="1"/>
          </p:cNvCxnSpPr>
          <p:nvPr/>
        </p:nvCxnSpPr>
        <p:spPr>
          <a:xfrm rot="16200000" flipH="1">
            <a:off x="1361282" y="3361531"/>
            <a:ext cx="992188" cy="1063625"/>
          </a:xfrm>
          <a:prstGeom prst="line">
            <a:avLst/>
          </a:prstGeom>
        </p:spPr>
        <p:style>
          <a:lnRef idx="3">
            <a:schemeClr val="accent2"/>
          </a:lnRef>
          <a:fillRef idx="0">
            <a:schemeClr val="accent2"/>
          </a:fillRef>
          <a:effectRef idx="2">
            <a:schemeClr val="accent2"/>
          </a:effectRef>
          <a:fontRef idx="minor">
            <a:schemeClr val="tx1"/>
          </a:fontRef>
        </p:style>
      </p:cxnSp>
      <p:sp>
        <p:nvSpPr>
          <p:cNvPr id="31" name="椭圆 30"/>
          <p:cNvSpPr/>
          <p:nvPr/>
        </p:nvSpPr>
        <p:spPr>
          <a:xfrm>
            <a:off x="3643313" y="321468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4857750" y="321468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p:cNvSpPr/>
          <p:nvPr/>
        </p:nvSpPr>
        <p:spPr>
          <a:xfrm>
            <a:off x="3643313" y="435768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椭圆 33"/>
          <p:cNvSpPr/>
          <p:nvPr/>
        </p:nvSpPr>
        <p:spPr>
          <a:xfrm>
            <a:off x="4857750" y="435768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5" name="直接连接符 34"/>
          <p:cNvCxnSpPr>
            <a:stCxn id="31" idx="4"/>
            <a:endCxn id="33" idx="0"/>
          </p:cNvCxnSpPr>
          <p:nvPr/>
        </p:nvCxnSpPr>
        <p:spPr>
          <a:xfrm rot="5400000">
            <a:off x="3286125" y="3894138"/>
            <a:ext cx="928687" cy="1588"/>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36" name="直接连接符 35"/>
          <p:cNvCxnSpPr>
            <a:stCxn id="31" idx="6"/>
            <a:endCxn id="32" idx="2"/>
          </p:cNvCxnSpPr>
          <p:nvPr/>
        </p:nvCxnSpPr>
        <p:spPr>
          <a:xfrm>
            <a:off x="3857625" y="3321050"/>
            <a:ext cx="1000125" cy="1588"/>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37" name="直接连接符 36"/>
          <p:cNvCxnSpPr>
            <a:stCxn id="32" idx="4"/>
            <a:endCxn id="34" idx="0"/>
          </p:cNvCxnSpPr>
          <p:nvPr/>
        </p:nvCxnSpPr>
        <p:spPr>
          <a:xfrm rot="5400000">
            <a:off x="4500563" y="3894138"/>
            <a:ext cx="928687" cy="158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38" name="直接连接符 37"/>
          <p:cNvCxnSpPr>
            <a:stCxn id="33" idx="6"/>
            <a:endCxn id="34" idx="2"/>
          </p:cNvCxnSpPr>
          <p:nvPr/>
        </p:nvCxnSpPr>
        <p:spPr>
          <a:xfrm>
            <a:off x="3857625" y="4465638"/>
            <a:ext cx="100012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直接连接符 38"/>
          <p:cNvCxnSpPr>
            <a:stCxn id="32" idx="3"/>
            <a:endCxn id="33" idx="7"/>
          </p:cNvCxnSpPr>
          <p:nvPr/>
        </p:nvCxnSpPr>
        <p:spPr>
          <a:xfrm rot="5400000">
            <a:off x="3861594" y="3361531"/>
            <a:ext cx="992188" cy="1063625"/>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直接连接符 39"/>
          <p:cNvCxnSpPr>
            <a:stCxn id="31" idx="5"/>
            <a:endCxn id="34" idx="1"/>
          </p:cNvCxnSpPr>
          <p:nvPr/>
        </p:nvCxnSpPr>
        <p:spPr>
          <a:xfrm rot="16200000" flipH="1">
            <a:off x="3861594" y="3361531"/>
            <a:ext cx="992188" cy="1063625"/>
          </a:xfrm>
          <a:prstGeom prst="line">
            <a:avLst/>
          </a:prstGeom>
        </p:spPr>
        <p:style>
          <a:lnRef idx="3">
            <a:schemeClr val="accent2"/>
          </a:lnRef>
          <a:fillRef idx="0">
            <a:schemeClr val="accent2"/>
          </a:fillRef>
          <a:effectRef idx="2">
            <a:schemeClr val="accent2"/>
          </a:effectRef>
          <a:fontRef idx="minor">
            <a:schemeClr val="tx1"/>
          </a:fontRef>
        </p:style>
      </p:cxnSp>
      <p:sp>
        <p:nvSpPr>
          <p:cNvPr id="41" name="椭圆 40"/>
          <p:cNvSpPr/>
          <p:nvPr/>
        </p:nvSpPr>
        <p:spPr>
          <a:xfrm>
            <a:off x="6072188" y="321468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7286625" y="321468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椭圆 42"/>
          <p:cNvSpPr/>
          <p:nvPr/>
        </p:nvSpPr>
        <p:spPr>
          <a:xfrm>
            <a:off x="6072188" y="4357688"/>
            <a:ext cx="214312"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7286625" y="4357688"/>
            <a:ext cx="214313" cy="214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5" name="直接连接符 44"/>
          <p:cNvCxnSpPr>
            <a:stCxn id="41" idx="4"/>
            <a:endCxn id="43" idx="0"/>
          </p:cNvCxnSpPr>
          <p:nvPr/>
        </p:nvCxnSpPr>
        <p:spPr>
          <a:xfrm rot="5400000">
            <a:off x="5715000" y="3894138"/>
            <a:ext cx="928687"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46" name="直接连接符 45"/>
          <p:cNvCxnSpPr>
            <a:stCxn id="41" idx="6"/>
            <a:endCxn id="42" idx="2"/>
          </p:cNvCxnSpPr>
          <p:nvPr/>
        </p:nvCxnSpPr>
        <p:spPr>
          <a:xfrm>
            <a:off x="6286500" y="3321050"/>
            <a:ext cx="1000125" cy="1588"/>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7" name="直接连接符 46"/>
          <p:cNvCxnSpPr>
            <a:stCxn id="42" idx="4"/>
            <a:endCxn id="44" idx="0"/>
          </p:cNvCxnSpPr>
          <p:nvPr/>
        </p:nvCxnSpPr>
        <p:spPr>
          <a:xfrm rot="5400000">
            <a:off x="6929438" y="3894138"/>
            <a:ext cx="928687" cy="158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48" name="直接连接符 47"/>
          <p:cNvCxnSpPr>
            <a:stCxn id="43" idx="6"/>
            <a:endCxn id="44" idx="2"/>
          </p:cNvCxnSpPr>
          <p:nvPr/>
        </p:nvCxnSpPr>
        <p:spPr>
          <a:xfrm>
            <a:off x="6286500" y="4465638"/>
            <a:ext cx="100012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直接连接符 48"/>
          <p:cNvCxnSpPr>
            <a:stCxn id="42" idx="3"/>
            <a:endCxn id="43" idx="7"/>
          </p:cNvCxnSpPr>
          <p:nvPr/>
        </p:nvCxnSpPr>
        <p:spPr>
          <a:xfrm rot="5400000">
            <a:off x="6290469" y="3361531"/>
            <a:ext cx="992188" cy="1063625"/>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直接连接符 49"/>
          <p:cNvCxnSpPr>
            <a:stCxn id="41" idx="5"/>
            <a:endCxn id="44" idx="1"/>
          </p:cNvCxnSpPr>
          <p:nvPr/>
        </p:nvCxnSpPr>
        <p:spPr>
          <a:xfrm rot="16200000" flipH="1">
            <a:off x="6290469" y="3361531"/>
            <a:ext cx="992188" cy="1063625"/>
          </a:xfrm>
          <a:prstGeom prst="line">
            <a:avLst/>
          </a:prstGeom>
          <a:ln w="76200"/>
        </p:spPr>
        <p:style>
          <a:lnRef idx="3">
            <a:schemeClr val="accent4"/>
          </a:lnRef>
          <a:fillRef idx="0">
            <a:schemeClr val="accent4"/>
          </a:fillRef>
          <a:effectRef idx="2">
            <a:schemeClr val="accent4"/>
          </a:effectRef>
          <a:fontRef idx="minor">
            <a:schemeClr val="tx1"/>
          </a:fontRef>
        </p:style>
      </p:cxnSp>
      <p:grpSp>
        <p:nvGrpSpPr>
          <p:cNvPr id="57" name="组合 56"/>
          <p:cNvGrpSpPr>
            <a:grpSpLocks/>
          </p:cNvGrpSpPr>
          <p:nvPr/>
        </p:nvGrpSpPr>
        <p:grpSpPr bwMode="auto">
          <a:xfrm>
            <a:off x="2357438" y="4714875"/>
            <a:ext cx="3929062" cy="1357313"/>
            <a:chOff x="2357422" y="4714884"/>
            <a:chExt cx="3929090" cy="1357322"/>
          </a:xfrm>
        </p:grpSpPr>
        <p:sp>
          <p:nvSpPr>
            <p:cNvPr id="61" name="椭圆 60"/>
            <p:cNvSpPr/>
            <p:nvPr/>
          </p:nvSpPr>
          <p:spPr>
            <a:xfrm>
              <a:off x="2357422" y="471488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椭圆 61"/>
            <p:cNvSpPr/>
            <p:nvPr/>
          </p:nvSpPr>
          <p:spPr>
            <a:xfrm>
              <a:off x="3571868" y="4714884"/>
              <a:ext cx="214315"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 name="椭圆 62"/>
            <p:cNvSpPr/>
            <p:nvPr/>
          </p:nvSpPr>
          <p:spPr>
            <a:xfrm>
              <a:off x="2357422" y="585789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椭圆 63"/>
            <p:cNvSpPr/>
            <p:nvPr/>
          </p:nvSpPr>
          <p:spPr>
            <a:xfrm>
              <a:off x="3571868" y="5857892"/>
              <a:ext cx="214315"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68" name="直接连接符 67"/>
            <p:cNvCxnSpPr>
              <a:stCxn id="63" idx="6"/>
              <a:endCxn id="64" idx="2"/>
            </p:cNvCxnSpPr>
            <p:nvPr/>
          </p:nvCxnSpPr>
          <p:spPr>
            <a:xfrm>
              <a:off x="2571736" y="5965842"/>
              <a:ext cx="1000132"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9" name="直接连接符 68"/>
            <p:cNvCxnSpPr>
              <a:stCxn id="62" idx="3"/>
              <a:endCxn id="63" idx="7"/>
            </p:cNvCxnSpPr>
            <p:nvPr/>
          </p:nvCxnSpPr>
          <p:spPr>
            <a:xfrm rot="5400000">
              <a:off x="2575705" y="4861729"/>
              <a:ext cx="992194" cy="1063633"/>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直接连接符 69"/>
            <p:cNvCxnSpPr>
              <a:stCxn id="61" idx="5"/>
              <a:endCxn id="64" idx="1"/>
            </p:cNvCxnSpPr>
            <p:nvPr/>
          </p:nvCxnSpPr>
          <p:spPr>
            <a:xfrm rot="16200000" flipH="1">
              <a:off x="2575705" y="4861729"/>
              <a:ext cx="992194" cy="1063633"/>
            </a:xfrm>
            <a:prstGeom prst="line">
              <a:avLst/>
            </a:prstGeom>
          </p:spPr>
          <p:style>
            <a:lnRef idx="3">
              <a:schemeClr val="accent2"/>
            </a:lnRef>
            <a:fillRef idx="0">
              <a:schemeClr val="accent2"/>
            </a:fillRef>
            <a:effectRef idx="2">
              <a:schemeClr val="accent2"/>
            </a:effectRef>
            <a:fontRef idx="minor">
              <a:schemeClr val="tx1"/>
            </a:fontRef>
          </p:style>
        </p:cxnSp>
        <p:sp>
          <p:nvSpPr>
            <p:cNvPr id="71" name="椭圆 70"/>
            <p:cNvSpPr/>
            <p:nvPr/>
          </p:nvSpPr>
          <p:spPr>
            <a:xfrm>
              <a:off x="4857752" y="4714884"/>
              <a:ext cx="214315"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椭圆 71"/>
            <p:cNvSpPr/>
            <p:nvPr/>
          </p:nvSpPr>
          <p:spPr>
            <a:xfrm>
              <a:off x="6072198" y="4714884"/>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椭圆 72"/>
            <p:cNvSpPr/>
            <p:nvPr/>
          </p:nvSpPr>
          <p:spPr>
            <a:xfrm>
              <a:off x="4857752" y="5857892"/>
              <a:ext cx="214315"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4" name="椭圆 73"/>
            <p:cNvSpPr/>
            <p:nvPr/>
          </p:nvSpPr>
          <p:spPr>
            <a:xfrm>
              <a:off x="6072198" y="585789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5" name="直接连接符 74"/>
            <p:cNvCxnSpPr>
              <a:stCxn id="73" idx="6"/>
              <a:endCxn id="74" idx="2"/>
            </p:cNvCxnSpPr>
            <p:nvPr/>
          </p:nvCxnSpPr>
          <p:spPr>
            <a:xfrm>
              <a:off x="5072066" y="5965842"/>
              <a:ext cx="1000132"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76" name="直接连接符 75"/>
            <p:cNvCxnSpPr>
              <a:stCxn id="71" idx="4"/>
              <a:endCxn id="73" idx="0"/>
            </p:cNvCxnSpPr>
            <p:nvPr/>
          </p:nvCxnSpPr>
          <p:spPr>
            <a:xfrm rot="5400000">
              <a:off x="4500563" y="5394339"/>
              <a:ext cx="928694"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77" name="直接连接符 76"/>
            <p:cNvCxnSpPr>
              <a:stCxn id="72" idx="4"/>
              <a:endCxn id="74" idx="0"/>
            </p:cNvCxnSpPr>
            <p:nvPr/>
          </p:nvCxnSpPr>
          <p:spPr>
            <a:xfrm rot="5400000">
              <a:off x="5715008" y="5394339"/>
              <a:ext cx="928694" cy="1588"/>
            </a:xfrm>
            <a:prstGeom prst="line">
              <a:avLst/>
            </a:prstGeom>
          </p:spPr>
          <p:style>
            <a:lnRef idx="3">
              <a:schemeClr val="accent2"/>
            </a:lnRef>
            <a:fillRef idx="0">
              <a:schemeClr val="accent2"/>
            </a:fillRef>
            <a:effectRef idx="2">
              <a:schemeClr val="accent2"/>
            </a:effectRef>
            <a:fontRef idx="minor">
              <a:schemeClr val="tx1"/>
            </a:fontRef>
          </p:style>
        </p:cxnSp>
        <p:sp>
          <p:nvSpPr>
            <p:cNvPr id="82" name="右箭头 81"/>
            <p:cNvSpPr/>
            <p:nvPr/>
          </p:nvSpPr>
          <p:spPr>
            <a:xfrm>
              <a:off x="4000496" y="5286388"/>
              <a:ext cx="571504" cy="285752"/>
            </a:xfrm>
            <a:prstGeom prst="rightArrow">
              <a:avLst/>
            </a:pr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heckerboard(across)">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383" y="368278"/>
            <a:ext cx="5262978"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图论的由来</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四色问题</a:t>
            </a:r>
          </a:p>
        </p:txBody>
      </p:sp>
      <p:pic>
        <p:nvPicPr>
          <p:cNvPr id="16386" name="Picture 2" descr="http://imgsrc.baidu.com/baike/abpic/item/8367d1fc8553dbe4b901a088.jpg"/>
          <p:cNvPicPr>
            <a:picLocks noChangeAspect="1" noChangeArrowheads="1"/>
          </p:cNvPicPr>
          <p:nvPr/>
        </p:nvPicPr>
        <p:blipFill>
          <a:blip r:embed="rId2"/>
          <a:srcRect/>
          <a:stretch>
            <a:fillRect/>
          </a:stretch>
        </p:blipFill>
        <p:spPr bwMode="auto">
          <a:xfrm>
            <a:off x="5715008" y="1357298"/>
            <a:ext cx="3089208" cy="1714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矩形 3"/>
          <p:cNvSpPr/>
          <p:nvPr/>
        </p:nvSpPr>
        <p:spPr>
          <a:xfrm>
            <a:off x="142875" y="1428750"/>
            <a:ext cx="5143500" cy="1570038"/>
          </a:xfrm>
          <a:prstGeom prst="rect">
            <a:avLst/>
          </a:prstGeom>
          <a:ln>
            <a:solidFill>
              <a:schemeClr val="tx2">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altLang="zh-CN" sz="1600"/>
              <a:t>1852</a:t>
            </a:r>
            <a:r>
              <a:rPr lang="zh-CN" altLang="en-US" sz="1600"/>
              <a:t>年，一位英国大学生发现了一种有趣的现象：“看来，每幅地图都可以用四种颜色着色，使得有共同边界的国家都被着上不同的颜色。”这个现象能不能从数学上加以严格证明呢？他和在大学读书的弟弟决心试一试。兄弟二人为证明这一问题而使用的稿纸已经堆了一大叠，可是研究工作没有进展。</a:t>
            </a:r>
          </a:p>
        </p:txBody>
      </p:sp>
      <p:grpSp>
        <p:nvGrpSpPr>
          <p:cNvPr id="9" name="组合 8"/>
          <p:cNvGrpSpPr>
            <a:grpSpLocks/>
          </p:cNvGrpSpPr>
          <p:nvPr/>
        </p:nvGrpSpPr>
        <p:grpSpPr bwMode="auto">
          <a:xfrm>
            <a:off x="142875" y="3071813"/>
            <a:ext cx="8858250" cy="1571625"/>
            <a:chOff x="142844" y="3071810"/>
            <a:chExt cx="8858312" cy="1571636"/>
          </a:xfrm>
        </p:grpSpPr>
        <p:sp>
          <p:nvSpPr>
            <p:cNvPr id="5" name="下箭头 4"/>
            <p:cNvSpPr/>
            <p:nvPr/>
          </p:nvSpPr>
          <p:spPr>
            <a:xfrm>
              <a:off x="2500299" y="3071810"/>
              <a:ext cx="35718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142844" y="3565525"/>
              <a:ext cx="8858312" cy="1077921"/>
            </a:xfrm>
            <a:prstGeom prst="rect">
              <a:avLst/>
            </a:prstGeom>
            <a:ln>
              <a:solidFill>
                <a:schemeClr val="tx2">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altLang="zh-CN" sz="1600"/>
                <a:t>1852</a:t>
              </a:r>
              <a:r>
                <a:rPr lang="zh-CN" altLang="en-US" sz="1600"/>
                <a:t>年</a:t>
              </a:r>
              <a:r>
                <a:rPr lang="en-US" altLang="zh-CN" sz="1600"/>
                <a:t>10</a:t>
              </a:r>
              <a:r>
                <a:rPr lang="zh-CN" altLang="en-US" sz="1600"/>
                <a:t>月</a:t>
              </a:r>
              <a:r>
                <a:rPr lang="en-US" altLang="zh-CN" sz="1600"/>
                <a:t>23</a:t>
              </a:r>
              <a:r>
                <a:rPr lang="zh-CN" altLang="en-US" sz="1600"/>
                <a:t>日，他的弟弟就这个问题的证明请教了他的老师、著名数学家德</a:t>
              </a:r>
              <a:r>
                <a:rPr lang="en-US" altLang="zh-CN" sz="1600"/>
                <a:t>·</a:t>
              </a:r>
              <a:r>
                <a:rPr lang="zh-CN" altLang="en-US" sz="1600"/>
                <a:t>摩根，摩根也没有能找到解决这个问题的途径，于是写信向自己的好友、著名数学家汉密尔顿爵士请教。汉密尔顿接到摩尔根的信后，对四色问题进行论证。但直到</a:t>
              </a:r>
              <a:r>
                <a:rPr lang="en-US" altLang="zh-CN" sz="1600"/>
                <a:t>1865</a:t>
              </a:r>
              <a:r>
                <a:rPr lang="zh-CN" altLang="en-US" sz="1600"/>
                <a:t>年汉密尔顿逝世为止，问题也没有能够解决。自此之后百年，无人能解决该问题，因此成为世界三大数学猜想之一。</a:t>
              </a:r>
            </a:p>
          </p:txBody>
        </p:sp>
      </p:grpSp>
      <p:grpSp>
        <p:nvGrpSpPr>
          <p:cNvPr id="10" name="组合 9"/>
          <p:cNvGrpSpPr>
            <a:grpSpLocks/>
          </p:cNvGrpSpPr>
          <p:nvPr/>
        </p:nvGrpSpPr>
        <p:grpSpPr bwMode="auto">
          <a:xfrm>
            <a:off x="142875" y="4714875"/>
            <a:ext cx="8858250" cy="1330325"/>
            <a:chOff x="142844" y="4714884"/>
            <a:chExt cx="8858312" cy="1331063"/>
          </a:xfrm>
        </p:grpSpPr>
        <p:sp>
          <p:nvSpPr>
            <p:cNvPr id="7" name="矩形 6"/>
            <p:cNvSpPr/>
            <p:nvPr/>
          </p:nvSpPr>
          <p:spPr>
            <a:xfrm>
              <a:off x="142844" y="5215224"/>
              <a:ext cx="8858312" cy="830723"/>
            </a:xfrm>
            <a:prstGeom prst="rect">
              <a:avLst/>
            </a:prstGeom>
            <a:ln>
              <a:solidFill>
                <a:schemeClr val="tx2">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altLang="zh-CN" sz="1600"/>
                <a:t>1976</a:t>
              </a:r>
              <a:r>
                <a:rPr lang="zh-CN" altLang="en-US" sz="1600"/>
                <a:t>年，两位美国数学家在伊利诺伊大学的</a:t>
              </a:r>
              <a:r>
                <a:rPr lang="en-US" altLang="zh-CN" sz="1600"/>
                <a:t>IBM360</a:t>
              </a:r>
              <a:r>
                <a:rPr lang="zh-CN" altLang="en-US" sz="1600"/>
                <a:t>机上分</a:t>
              </a:r>
              <a:r>
                <a:rPr lang="en-US" altLang="zh-CN" sz="1600"/>
                <a:t>1482</a:t>
              </a:r>
              <a:r>
                <a:rPr lang="zh-CN" altLang="en-US" sz="1600"/>
                <a:t>种情况检查，历时</a:t>
              </a:r>
              <a:r>
                <a:rPr lang="en-US" altLang="zh-CN" sz="1600"/>
                <a:t>1200</a:t>
              </a:r>
              <a:r>
                <a:rPr lang="zh-CN" altLang="en-US" sz="1600"/>
                <a:t>个小时，作了</a:t>
              </a:r>
              <a:r>
                <a:rPr lang="en-US" altLang="zh-CN" sz="1600"/>
                <a:t>100</a:t>
              </a:r>
              <a:r>
                <a:rPr lang="zh-CN" altLang="en-US" sz="1600"/>
                <a:t>亿个判断，证明了四色定理。并分别与</a:t>
              </a:r>
              <a:r>
                <a:rPr lang="en-US" altLang="zh-CN" sz="1600"/>
                <a:t>1989</a:t>
              </a:r>
              <a:r>
                <a:rPr lang="zh-CN" altLang="en-US" sz="1600"/>
                <a:t>年和</a:t>
              </a:r>
              <a:r>
                <a:rPr lang="en-US" altLang="zh-CN" sz="1600"/>
                <a:t>1998</a:t>
              </a:r>
              <a:r>
                <a:rPr lang="zh-CN" altLang="en-US" sz="1600"/>
                <a:t>年修正了部分瑕疵之后，宣告彻底解决该问题。</a:t>
              </a:r>
            </a:p>
          </p:txBody>
        </p:sp>
        <p:sp>
          <p:nvSpPr>
            <p:cNvPr id="8" name="下箭头 7"/>
            <p:cNvSpPr/>
            <p:nvPr/>
          </p:nvSpPr>
          <p:spPr>
            <a:xfrm>
              <a:off x="4071935" y="4714884"/>
              <a:ext cx="357189" cy="428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checkerboard(across)">
                                      <p:cBhvr>
                                        <p:cTn id="15" dur="500"/>
                                        <p:tgtEl>
                                          <p:spTgt spid="163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补图</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51202" name="矩形 2"/>
          <p:cNvSpPr>
            <a:spLocks noChangeArrowheads="1"/>
          </p:cNvSpPr>
          <p:nvPr/>
        </p:nvSpPr>
        <p:spPr bwMode="auto">
          <a:xfrm>
            <a:off x="428625" y="1285875"/>
            <a:ext cx="5857875" cy="369888"/>
          </a:xfrm>
          <a:prstGeom prst="rect">
            <a:avLst/>
          </a:prstGeom>
          <a:noFill/>
          <a:ln w="9525">
            <a:noFill/>
            <a:miter lim="800000"/>
            <a:headEnd/>
            <a:tailEnd/>
          </a:ln>
        </p:spPr>
        <p:txBody>
          <a:bodyPr>
            <a:spAutoFit/>
          </a:bodyPr>
          <a:lstStyle/>
          <a:p>
            <a:r>
              <a:rPr lang="en-US" altLang="zh-CN">
                <a:latin typeface="Calibri" pitchFamily="34" charset="0"/>
                <a:ea typeface="仿宋_GB2312"/>
                <a:cs typeface="仿宋_GB2312"/>
              </a:rPr>
              <a:t>5</a:t>
            </a:r>
            <a:r>
              <a:rPr lang="zh-CN" altLang="en-US">
                <a:latin typeface="Calibri" pitchFamily="34" charset="0"/>
                <a:ea typeface="仿宋_GB2312"/>
                <a:cs typeface="仿宋_GB2312"/>
              </a:rPr>
              <a:t>个结点三条边和</a:t>
            </a:r>
            <a:r>
              <a:rPr lang="en-US" altLang="zh-CN">
                <a:latin typeface="Calibri" pitchFamily="34" charset="0"/>
                <a:ea typeface="仿宋_GB2312"/>
                <a:cs typeface="仿宋_GB2312"/>
              </a:rPr>
              <a:t>5</a:t>
            </a:r>
            <a:r>
              <a:rPr lang="zh-CN" altLang="en-US">
                <a:latin typeface="Calibri" pitchFamily="34" charset="0"/>
                <a:ea typeface="仿宋_GB2312"/>
                <a:cs typeface="仿宋_GB2312"/>
              </a:rPr>
              <a:t>个结点七条边的简单无向图。</a:t>
            </a:r>
            <a:endParaRPr lang="zh-CN" altLang="en-US">
              <a:latin typeface="Calibri" pitchFamily="34" charset="0"/>
            </a:endParaRPr>
          </a:p>
        </p:txBody>
      </p:sp>
      <p:pic>
        <p:nvPicPr>
          <p:cNvPr id="4" name="Picture 4" descr="113"/>
          <p:cNvPicPr>
            <a:picLocks noChangeAspect="1" noChangeArrowheads="1"/>
          </p:cNvPicPr>
          <p:nvPr/>
        </p:nvPicPr>
        <p:blipFill>
          <a:blip r:embed="rId2"/>
          <a:srcRect/>
          <a:stretch>
            <a:fillRect/>
          </a:stretch>
        </p:blipFill>
        <p:spPr bwMode="auto">
          <a:xfrm>
            <a:off x="357158" y="1785926"/>
            <a:ext cx="8358246" cy="18208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114"/>
          <p:cNvPicPr>
            <a:picLocks noChangeAspect="1" noChangeArrowheads="1"/>
          </p:cNvPicPr>
          <p:nvPr/>
        </p:nvPicPr>
        <p:blipFill>
          <a:blip r:embed="rId3"/>
          <a:srcRect/>
          <a:stretch>
            <a:fillRect/>
          </a:stretch>
        </p:blipFill>
        <p:spPr bwMode="auto">
          <a:xfrm>
            <a:off x="357158" y="3857628"/>
            <a:ext cx="8358246" cy="1928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图的操作</a:t>
            </a:r>
          </a:p>
        </p:txBody>
      </p:sp>
      <p:sp>
        <p:nvSpPr>
          <p:cNvPr id="3" name="Rectangle 5" descr="新闻纸"/>
          <p:cNvSpPr>
            <a:spLocks noChangeArrowheads="1"/>
          </p:cNvSpPr>
          <p:nvPr/>
        </p:nvSpPr>
        <p:spPr bwMode="auto">
          <a:xfrm>
            <a:off x="195263" y="1571625"/>
            <a:ext cx="8734425" cy="3429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52227" name="Rectangle 3"/>
          <p:cNvSpPr txBox="1">
            <a:spLocks noChangeArrowheads="1"/>
          </p:cNvSpPr>
          <p:nvPr/>
        </p:nvSpPr>
        <p:spPr bwMode="auto">
          <a:xfrm>
            <a:off x="338138" y="1628775"/>
            <a:ext cx="140335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14.10</a:t>
            </a:r>
            <a:endParaRPr lang="zh-CN" altLang="en-US" sz="3200" b="1">
              <a:latin typeface="Calibri" pitchFamily="34" charset="0"/>
            </a:endParaRPr>
          </a:p>
        </p:txBody>
      </p:sp>
      <p:sp>
        <p:nvSpPr>
          <p:cNvPr id="52228" name="TextBox 4"/>
          <p:cNvSpPr txBox="1">
            <a:spLocks noChangeArrowheads="1"/>
          </p:cNvSpPr>
          <p:nvPr/>
        </p:nvSpPr>
        <p:spPr bwMode="auto">
          <a:xfrm>
            <a:off x="1571625" y="1643063"/>
            <a:ext cx="6286500" cy="369887"/>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G=&lt;V,E&gt;</a:t>
            </a:r>
            <a:r>
              <a:rPr lang="zh-CN" altLang="en-US">
                <a:latin typeface="Calibri" pitchFamily="34" charset="0"/>
              </a:rPr>
              <a:t>为无向图，则有如下操作：</a:t>
            </a:r>
          </a:p>
        </p:txBody>
      </p:sp>
      <p:sp>
        <p:nvSpPr>
          <p:cNvPr id="52229" name="TextBox 5"/>
          <p:cNvSpPr txBox="1">
            <a:spLocks noChangeArrowheads="1"/>
          </p:cNvSpPr>
          <p:nvPr/>
        </p:nvSpPr>
        <p:spPr bwMode="auto">
          <a:xfrm>
            <a:off x="1428750" y="2139950"/>
            <a:ext cx="7429500" cy="646113"/>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e </a:t>
            </a:r>
            <a:r>
              <a:rPr lang="en-US" altLang="zh-CN">
                <a:latin typeface="Arial Unicode MS" pitchFamily="34" charset="-122"/>
                <a:ea typeface="Arial Unicode MS" pitchFamily="34" charset="-122"/>
                <a:cs typeface="Arial Unicode MS" pitchFamily="34" charset="-122"/>
              </a:rPr>
              <a:t>∈</a:t>
            </a:r>
            <a:r>
              <a:rPr lang="en-US" altLang="zh-CN">
                <a:latin typeface="Calibri" pitchFamily="34" charset="0"/>
              </a:rPr>
              <a:t>E</a:t>
            </a:r>
            <a:r>
              <a:rPr lang="zh-CN" altLang="en-US">
                <a:latin typeface="Calibri" pitchFamily="34" charset="0"/>
              </a:rPr>
              <a:t>，用</a:t>
            </a:r>
            <a:r>
              <a:rPr lang="en-US" altLang="zh-CN">
                <a:latin typeface="Calibri" pitchFamily="34" charset="0"/>
              </a:rPr>
              <a:t>G-e</a:t>
            </a:r>
            <a:r>
              <a:rPr lang="zh-CN" altLang="en-US">
                <a:latin typeface="Calibri" pitchFamily="34" charset="0"/>
              </a:rPr>
              <a:t>表示从</a:t>
            </a:r>
            <a:r>
              <a:rPr lang="en-US" altLang="zh-CN">
                <a:latin typeface="Calibri" pitchFamily="34" charset="0"/>
              </a:rPr>
              <a:t>G</a:t>
            </a:r>
            <a:r>
              <a:rPr lang="zh-CN" altLang="en-US">
                <a:latin typeface="Calibri" pitchFamily="34" charset="0"/>
              </a:rPr>
              <a:t>中去掉边</a:t>
            </a:r>
            <a:r>
              <a:rPr lang="en-US" altLang="zh-CN">
                <a:latin typeface="Calibri" pitchFamily="34" charset="0"/>
              </a:rPr>
              <a:t>e</a:t>
            </a:r>
            <a:r>
              <a:rPr lang="zh-CN" altLang="en-US">
                <a:latin typeface="Calibri" pitchFamily="34" charset="0"/>
              </a:rPr>
              <a:t>，称为删除边</a:t>
            </a:r>
            <a:r>
              <a:rPr lang="en-US" altLang="zh-CN">
                <a:latin typeface="Calibri" pitchFamily="34" charset="0"/>
              </a:rPr>
              <a:t>e</a:t>
            </a:r>
            <a:r>
              <a:rPr lang="zh-CN" altLang="en-US">
                <a:latin typeface="Calibri" pitchFamily="34" charset="0"/>
              </a:rPr>
              <a:t>。又设</a:t>
            </a:r>
            <a:r>
              <a:rPr lang="en-US" altLang="zh-CN">
                <a:latin typeface="Calibri" pitchFamily="34" charset="0"/>
              </a:rPr>
              <a:t>E’</a:t>
            </a:r>
            <a:r>
              <a:rPr lang="zh-CN" altLang="en-US">
                <a:latin typeface="Calibri" pitchFamily="34" charset="0"/>
              </a:rPr>
              <a:t> ⊂ </a:t>
            </a:r>
            <a:r>
              <a:rPr lang="en-US" altLang="zh-CN">
                <a:latin typeface="Calibri" pitchFamily="34" charset="0"/>
              </a:rPr>
              <a:t>E</a:t>
            </a:r>
            <a:r>
              <a:rPr lang="zh-CN" altLang="en-US">
                <a:latin typeface="Calibri" pitchFamily="34" charset="0"/>
              </a:rPr>
              <a:t>，用</a:t>
            </a:r>
            <a:r>
              <a:rPr lang="en-US" altLang="zh-CN">
                <a:latin typeface="Calibri" pitchFamily="34" charset="0"/>
              </a:rPr>
              <a:t>G-E’</a:t>
            </a:r>
            <a:r>
              <a:rPr lang="zh-CN" altLang="en-US">
                <a:latin typeface="Calibri" pitchFamily="34" charset="0"/>
              </a:rPr>
              <a:t>表示从</a:t>
            </a:r>
            <a:r>
              <a:rPr lang="en-US" altLang="zh-CN">
                <a:latin typeface="Calibri" pitchFamily="34" charset="0"/>
              </a:rPr>
              <a:t>G</a:t>
            </a:r>
            <a:r>
              <a:rPr lang="zh-CN" altLang="en-US">
                <a:latin typeface="Calibri" pitchFamily="34" charset="0"/>
              </a:rPr>
              <a:t>中删除</a:t>
            </a:r>
            <a:r>
              <a:rPr lang="en-US" altLang="zh-CN">
                <a:latin typeface="Calibri" pitchFamily="34" charset="0"/>
              </a:rPr>
              <a:t>E’</a:t>
            </a:r>
            <a:r>
              <a:rPr lang="zh-CN" altLang="en-US">
                <a:latin typeface="Calibri" pitchFamily="34" charset="0"/>
              </a:rPr>
              <a:t>中所有的边，称为删除</a:t>
            </a:r>
            <a:r>
              <a:rPr lang="en-US" altLang="zh-CN">
                <a:latin typeface="Calibri" pitchFamily="34" charset="0"/>
              </a:rPr>
              <a:t>E’</a:t>
            </a:r>
            <a:r>
              <a:rPr lang="zh-CN" altLang="en-US">
                <a:latin typeface="Calibri" pitchFamily="34" charset="0"/>
              </a:rPr>
              <a:t>。</a:t>
            </a:r>
          </a:p>
        </p:txBody>
      </p:sp>
      <p:sp>
        <p:nvSpPr>
          <p:cNvPr id="52230" name="TextBox 6"/>
          <p:cNvSpPr txBox="1">
            <a:spLocks noChangeArrowheads="1"/>
          </p:cNvSpPr>
          <p:nvPr/>
        </p:nvSpPr>
        <p:spPr bwMode="auto">
          <a:xfrm>
            <a:off x="142875" y="2214563"/>
            <a:ext cx="1071563" cy="369887"/>
          </a:xfrm>
          <a:prstGeom prst="rect">
            <a:avLst/>
          </a:prstGeom>
          <a:noFill/>
          <a:ln w="9525">
            <a:noFill/>
            <a:miter lim="800000"/>
            <a:headEnd/>
            <a:tailEnd/>
          </a:ln>
        </p:spPr>
        <p:txBody>
          <a:bodyPr>
            <a:spAutoFit/>
          </a:bodyPr>
          <a:lstStyle/>
          <a:p>
            <a:pPr algn="ctr"/>
            <a:r>
              <a:rPr lang="zh-CN" altLang="en-US" b="1">
                <a:solidFill>
                  <a:srgbClr val="002060"/>
                </a:solidFill>
                <a:latin typeface="Calibri" pitchFamily="34" charset="0"/>
              </a:rPr>
              <a:t>删除边</a:t>
            </a:r>
          </a:p>
        </p:txBody>
      </p:sp>
      <p:sp>
        <p:nvSpPr>
          <p:cNvPr id="52231" name="TextBox 7"/>
          <p:cNvSpPr txBox="1">
            <a:spLocks noChangeArrowheads="1"/>
          </p:cNvSpPr>
          <p:nvPr/>
        </p:nvSpPr>
        <p:spPr bwMode="auto">
          <a:xfrm>
            <a:off x="1428750" y="2782888"/>
            <a:ext cx="7429500" cy="646112"/>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v </a:t>
            </a:r>
            <a:r>
              <a:rPr lang="en-US" altLang="zh-CN">
                <a:latin typeface="Arial Unicode MS" pitchFamily="34" charset="-122"/>
                <a:ea typeface="Arial Unicode MS" pitchFamily="34" charset="-122"/>
                <a:cs typeface="Arial Unicode MS" pitchFamily="34" charset="-122"/>
              </a:rPr>
              <a:t>∈V</a:t>
            </a:r>
            <a:r>
              <a:rPr lang="zh-CN" altLang="en-US">
                <a:latin typeface="Calibri" pitchFamily="34" charset="0"/>
              </a:rPr>
              <a:t>，用</a:t>
            </a:r>
            <a:r>
              <a:rPr lang="en-US" altLang="zh-CN">
                <a:latin typeface="Calibri" pitchFamily="34" charset="0"/>
              </a:rPr>
              <a:t>G-v</a:t>
            </a:r>
            <a:r>
              <a:rPr lang="zh-CN" altLang="en-US">
                <a:latin typeface="Calibri" pitchFamily="34" charset="0"/>
              </a:rPr>
              <a:t>表示从</a:t>
            </a:r>
            <a:r>
              <a:rPr lang="en-US" altLang="zh-CN">
                <a:latin typeface="Calibri" pitchFamily="34" charset="0"/>
              </a:rPr>
              <a:t>G</a:t>
            </a:r>
            <a:r>
              <a:rPr lang="zh-CN" altLang="en-US">
                <a:latin typeface="Calibri" pitchFamily="34" charset="0"/>
              </a:rPr>
              <a:t>中去掉顶点</a:t>
            </a:r>
            <a:r>
              <a:rPr lang="en-US" altLang="zh-CN">
                <a:latin typeface="Calibri" pitchFamily="34" charset="0"/>
              </a:rPr>
              <a:t>v</a:t>
            </a:r>
            <a:r>
              <a:rPr lang="zh-CN" altLang="en-US">
                <a:latin typeface="Calibri" pitchFamily="34" charset="0"/>
              </a:rPr>
              <a:t>及关联边，称为删除顶点</a:t>
            </a:r>
            <a:r>
              <a:rPr lang="en-US" altLang="zh-CN">
                <a:latin typeface="Calibri" pitchFamily="34" charset="0"/>
              </a:rPr>
              <a:t>v</a:t>
            </a:r>
            <a:r>
              <a:rPr lang="zh-CN" altLang="en-US">
                <a:latin typeface="Calibri" pitchFamily="34" charset="0"/>
              </a:rPr>
              <a:t>。又设</a:t>
            </a:r>
            <a:r>
              <a:rPr lang="en-US" altLang="zh-CN">
                <a:latin typeface="Calibri" pitchFamily="34" charset="0"/>
              </a:rPr>
              <a:t>V’</a:t>
            </a:r>
            <a:r>
              <a:rPr lang="zh-CN" altLang="en-US">
                <a:latin typeface="Calibri" pitchFamily="34" charset="0"/>
              </a:rPr>
              <a:t> ⊂ </a:t>
            </a:r>
            <a:r>
              <a:rPr lang="en-US" altLang="zh-CN">
                <a:latin typeface="Calibri" pitchFamily="34" charset="0"/>
              </a:rPr>
              <a:t>V</a:t>
            </a:r>
            <a:r>
              <a:rPr lang="zh-CN" altLang="en-US">
                <a:latin typeface="Calibri" pitchFamily="34" charset="0"/>
              </a:rPr>
              <a:t>，用</a:t>
            </a:r>
            <a:r>
              <a:rPr lang="en-US" altLang="zh-CN">
                <a:latin typeface="Calibri" pitchFamily="34" charset="0"/>
              </a:rPr>
              <a:t>G-V’</a:t>
            </a:r>
            <a:r>
              <a:rPr lang="zh-CN" altLang="en-US">
                <a:latin typeface="Calibri" pitchFamily="34" charset="0"/>
              </a:rPr>
              <a:t>表示从</a:t>
            </a:r>
            <a:r>
              <a:rPr lang="en-US" altLang="zh-CN">
                <a:latin typeface="Calibri" pitchFamily="34" charset="0"/>
              </a:rPr>
              <a:t>G</a:t>
            </a:r>
            <a:r>
              <a:rPr lang="zh-CN" altLang="en-US">
                <a:latin typeface="Calibri" pitchFamily="34" charset="0"/>
              </a:rPr>
              <a:t>中删除</a:t>
            </a:r>
            <a:r>
              <a:rPr lang="en-US" altLang="zh-CN">
                <a:latin typeface="Calibri" pitchFamily="34" charset="0"/>
              </a:rPr>
              <a:t>V’</a:t>
            </a:r>
            <a:r>
              <a:rPr lang="zh-CN" altLang="en-US">
                <a:latin typeface="Calibri" pitchFamily="34" charset="0"/>
              </a:rPr>
              <a:t>中所有的顶点，称为删除</a:t>
            </a:r>
            <a:r>
              <a:rPr lang="en-US" altLang="zh-CN">
                <a:latin typeface="Calibri" pitchFamily="34" charset="0"/>
              </a:rPr>
              <a:t>V’</a:t>
            </a:r>
            <a:r>
              <a:rPr lang="zh-CN" altLang="en-US">
                <a:latin typeface="Calibri" pitchFamily="34" charset="0"/>
              </a:rPr>
              <a:t>。</a:t>
            </a:r>
          </a:p>
        </p:txBody>
      </p:sp>
      <p:sp>
        <p:nvSpPr>
          <p:cNvPr id="52232" name="TextBox 8"/>
          <p:cNvSpPr txBox="1">
            <a:spLocks noChangeArrowheads="1"/>
          </p:cNvSpPr>
          <p:nvPr/>
        </p:nvSpPr>
        <p:spPr bwMode="auto">
          <a:xfrm>
            <a:off x="142875" y="2857500"/>
            <a:ext cx="1285875" cy="369888"/>
          </a:xfrm>
          <a:prstGeom prst="rect">
            <a:avLst/>
          </a:prstGeom>
          <a:noFill/>
          <a:ln w="9525">
            <a:noFill/>
            <a:miter lim="800000"/>
            <a:headEnd/>
            <a:tailEnd/>
          </a:ln>
        </p:spPr>
        <p:txBody>
          <a:bodyPr>
            <a:spAutoFit/>
          </a:bodyPr>
          <a:lstStyle/>
          <a:p>
            <a:pPr algn="ctr"/>
            <a:r>
              <a:rPr lang="zh-CN" altLang="en-US" b="1">
                <a:solidFill>
                  <a:srgbClr val="002060"/>
                </a:solidFill>
                <a:latin typeface="Calibri" pitchFamily="34" charset="0"/>
              </a:rPr>
              <a:t>删除顶点</a:t>
            </a:r>
          </a:p>
        </p:txBody>
      </p:sp>
      <p:sp>
        <p:nvSpPr>
          <p:cNvPr id="52233" name="TextBox 11"/>
          <p:cNvSpPr txBox="1">
            <a:spLocks noChangeArrowheads="1"/>
          </p:cNvSpPr>
          <p:nvPr/>
        </p:nvSpPr>
        <p:spPr bwMode="auto">
          <a:xfrm>
            <a:off x="142875" y="3643313"/>
            <a:ext cx="1071563" cy="369887"/>
          </a:xfrm>
          <a:prstGeom prst="rect">
            <a:avLst/>
          </a:prstGeom>
          <a:noFill/>
          <a:ln w="9525">
            <a:noFill/>
            <a:miter lim="800000"/>
            <a:headEnd/>
            <a:tailEnd/>
          </a:ln>
        </p:spPr>
        <p:txBody>
          <a:bodyPr>
            <a:spAutoFit/>
          </a:bodyPr>
          <a:lstStyle/>
          <a:p>
            <a:pPr algn="ctr"/>
            <a:r>
              <a:rPr lang="zh-CN" altLang="en-US" b="1">
                <a:solidFill>
                  <a:srgbClr val="002060"/>
                </a:solidFill>
                <a:latin typeface="Calibri" pitchFamily="34" charset="0"/>
              </a:rPr>
              <a:t>边收缩</a:t>
            </a:r>
          </a:p>
        </p:txBody>
      </p:sp>
      <p:sp>
        <p:nvSpPr>
          <p:cNvPr id="52234" name="TextBox 12"/>
          <p:cNvSpPr txBox="1">
            <a:spLocks noChangeArrowheads="1"/>
          </p:cNvSpPr>
          <p:nvPr/>
        </p:nvSpPr>
        <p:spPr bwMode="auto">
          <a:xfrm>
            <a:off x="1428750" y="3500438"/>
            <a:ext cx="7358063" cy="646112"/>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e=(u , v)</a:t>
            </a:r>
            <a:r>
              <a:rPr lang="en-US" altLang="zh-CN">
                <a:latin typeface="Arial Unicode MS" pitchFamily="34" charset="-122"/>
                <a:ea typeface="Arial Unicode MS" pitchFamily="34" charset="-122"/>
                <a:cs typeface="Arial Unicode MS" pitchFamily="34" charset="-122"/>
              </a:rPr>
              <a:t> ∈E</a:t>
            </a:r>
            <a:r>
              <a:rPr lang="zh-CN" altLang="en-US">
                <a:latin typeface="Arial Unicode MS" pitchFamily="34" charset="-122"/>
                <a:ea typeface="Arial Unicode MS" pitchFamily="34" charset="-122"/>
                <a:cs typeface="Arial Unicode MS" pitchFamily="34" charset="-122"/>
              </a:rPr>
              <a:t>，用</a:t>
            </a:r>
            <a:r>
              <a:rPr lang="en-US" altLang="zh-CN">
                <a:latin typeface="Arial Unicode MS" pitchFamily="34" charset="-122"/>
                <a:ea typeface="Arial Unicode MS" pitchFamily="34" charset="-122"/>
                <a:cs typeface="Arial Unicode MS" pitchFamily="34" charset="-122"/>
              </a:rPr>
              <a:t>G\e</a:t>
            </a:r>
            <a:r>
              <a:rPr lang="zh-CN" altLang="en-US">
                <a:latin typeface="Arial Unicode MS" pitchFamily="34" charset="-122"/>
                <a:ea typeface="Arial Unicode MS" pitchFamily="34" charset="-122"/>
                <a:cs typeface="Arial Unicode MS" pitchFamily="34" charset="-122"/>
              </a:rPr>
              <a:t>表示从</a:t>
            </a:r>
            <a:r>
              <a:rPr lang="en-US" altLang="zh-CN">
                <a:latin typeface="Arial Unicode MS" pitchFamily="34" charset="-122"/>
                <a:ea typeface="Arial Unicode MS" pitchFamily="34" charset="-122"/>
                <a:cs typeface="Arial Unicode MS" pitchFamily="34" charset="-122"/>
              </a:rPr>
              <a:t>G</a:t>
            </a:r>
            <a:r>
              <a:rPr lang="zh-CN" altLang="en-US">
                <a:latin typeface="Arial Unicode MS" pitchFamily="34" charset="-122"/>
                <a:ea typeface="Arial Unicode MS" pitchFamily="34" charset="-122"/>
                <a:cs typeface="Arial Unicode MS" pitchFamily="34" charset="-122"/>
              </a:rPr>
              <a:t>中删除</a:t>
            </a:r>
            <a:r>
              <a:rPr lang="en-US" altLang="zh-CN">
                <a:latin typeface="Arial Unicode MS" pitchFamily="34" charset="-122"/>
                <a:ea typeface="Arial Unicode MS" pitchFamily="34" charset="-122"/>
                <a:cs typeface="Arial Unicode MS" pitchFamily="34" charset="-122"/>
              </a:rPr>
              <a:t>e</a:t>
            </a:r>
            <a:r>
              <a:rPr lang="zh-CN" altLang="en-US">
                <a:latin typeface="Arial Unicode MS" pitchFamily="34" charset="-122"/>
                <a:ea typeface="Arial Unicode MS" pitchFamily="34" charset="-122"/>
                <a:cs typeface="Arial Unicode MS" pitchFamily="34" charset="-122"/>
              </a:rPr>
              <a:t>之后，将</a:t>
            </a:r>
            <a:r>
              <a:rPr lang="en-US" altLang="zh-CN">
                <a:latin typeface="Arial Unicode MS" pitchFamily="34" charset="-122"/>
                <a:ea typeface="Arial Unicode MS" pitchFamily="34" charset="-122"/>
                <a:cs typeface="Arial Unicode MS" pitchFamily="34" charset="-122"/>
              </a:rPr>
              <a:t>e</a:t>
            </a:r>
            <a:r>
              <a:rPr lang="zh-CN" altLang="en-US">
                <a:latin typeface="Arial Unicode MS" pitchFamily="34" charset="-122"/>
                <a:ea typeface="Arial Unicode MS" pitchFamily="34" charset="-122"/>
                <a:cs typeface="Arial Unicode MS" pitchFamily="34" charset="-122"/>
              </a:rPr>
              <a:t>的两个端点</a:t>
            </a:r>
            <a:r>
              <a:rPr lang="en-US" altLang="zh-CN">
                <a:latin typeface="Arial Unicode MS" pitchFamily="34" charset="-122"/>
                <a:ea typeface="Arial Unicode MS" pitchFamily="34" charset="-122"/>
                <a:cs typeface="Arial Unicode MS" pitchFamily="34" charset="-122"/>
              </a:rPr>
              <a:t>u</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用一个新的顶点</a:t>
            </a:r>
            <a:r>
              <a:rPr lang="en-US" altLang="zh-CN">
                <a:latin typeface="Arial Unicode MS" pitchFamily="34" charset="-122"/>
                <a:ea typeface="Arial Unicode MS" pitchFamily="34" charset="-122"/>
                <a:cs typeface="Arial Unicode MS" pitchFamily="34" charset="-122"/>
              </a:rPr>
              <a:t>w</a:t>
            </a:r>
            <a:r>
              <a:rPr lang="zh-CN" altLang="en-US">
                <a:latin typeface="Arial Unicode MS" pitchFamily="34" charset="-122"/>
                <a:ea typeface="Arial Unicode MS" pitchFamily="34" charset="-122"/>
                <a:cs typeface="Arial Unicode MS" pitchFamily="34" charset="-122"/>
              </a:rPr>
              <a:t>代替，并使</a:t>
            </a:r>
            <a:r>
              <a:rPr lang="en-US" altLang="zh-CN">
                <a:latin typeface="Arial Unicode MS" pitchFamily="34" charset="-122"/>
                <a:ea typeface="Arial Unicode MS" pitchFamily="34" charset="-122"/>
                <a:cs typeface="Arial Unicode MS" pitchFamily="34" charset="-122"/>
              </a:rPr>
              <a:t>w</a:t>
            </a:r>
            <a:r>
              <a:rPr lang="zh-CN" altLang="en-US">
                <a:latin typeface="Arial Unicode MS" pitchFamily="34" charset="-122"/>
                <a:ea typeface="Arial Unicode MS" pitchFamily="34" charset="-122"/>
                <a:cs typeface="Arial Unicode MS" pitchFamily="34" charset="-122"/>
              </a:rPr>
              <a:t>关联除</a:t>
            </a:r>
            <a:r>
              <a:rPr lang="en-US" altLang="zh-CN">
                <a:latin typeface="Arial Unicode MS" pitchFamily="34" charset="-122"/>
                <a:ea typeface="Arial Unicode MS" pitchFamily="34" charset="-122"/>
                <a:cs typeface="Arial Unicode MS" pitchFamily="34" charset="-122"/>
              </a:rPr>
              <a:t>e</a:t>
            </a:r>
            <a:r>
              <a:rPr lang="zh-CN" altLang="en-US">
                <a:latin typeface="Arial Unicode MS" pitchFamily="34" charset="-122"/>
                <a:ea typeface="Arial Unicode MS" pitchFamily="34" charset="-122"/>
                <a:cs typeface="Arial Unicode MS" pitchFamily="34" charset="-122"/>
              </a:rPr>
              <a:t>以外</a:t>
            </a:r>
            <a:r>
              <a:rPr lang="en-US" altLang="zh-CN">
                <a:latin typeface="Arial Unicode MS" pitchFamily="34" charset="-122"/>
                <a:ea typeface="Arial Unicode MS" pitchFamily="34" charset="-122"/>
                <a:cs typeface="Arial Unicode MS" pitchFamily="34" charset="-122"/>
              </a:rPr>
              <a:t>u</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关联的所有边，称为</a:t>
            </a:r>
            <a:r>
              <a:rPr lang="en-US" altLang="zh-CN">
                <a:latin typeface="Arial Unicode MS" pitchFamily="34" charset="-122"/>
                <a:ea typeface="Arial Unicode MS" pitchFamily="34" charset="-122"/>
                <a:cs typeface="Arial Unicode MS" pitchFamily="34" charset="-122"/>
              </a:rPr>
              <a:t>e</a:t>
            </a:r>
            <a:r>
              <a:rPr lang="zh-CN" altLang="en-US">
                <a:latin typeface="Arial Unicode MS" pitchFamily="34" charset="-122"/>
                <a:ea typeface="Arial Unicode MS" pitchFamily="34" charset="-122"/>
                <a:cs typeface="Arial Unicode MS" pitchFamily="34" charset="-122"/>
              </a:rPr>
              <a:t>的收缩。</a:t>
            </a:r>
            <a:endParaRPr lang="zh-CN" altLang="en-US">
              <a:latin typeface="Calibri" pitchFamily="34" charset="0"/>
            </a:endParaRPr>
          </a:p>
        </p:txBody>
      </p:sp>
      <p:sp>
        <p:nvSpPr>
          <p:cNvPr id="52235" name="TextBox 13"/>
          <p:cNvSpPr txBox="1">
            <a:spLocks noChangeArrowheads="1"/>
          </p:cNvSpPr>
          <p:nvPr/>
        </p:nvSpPr>
        <p:spPr bwMode="auto">
          <a:xfrm>
            <a:off x="142875" y="4344988"/>
            <a:ext cx="1071563" cy="369887"/>
          </a:xfrm>
          <a:prstGeom prst="rect">
            <a:avLst/>
          </a:prstGeom>
          <a:noFill/>
          <a:ln w="9525">
            <a:noFill/>
            <a:miter lim="800000"/>
            <a:headEnd/>
            <a:tailEnd/>
          </a:ln>
        </p:spPr>
        <p:txBody>
          <a:bodyPr>
            <a:spAutoFit/>
          </a:bodyPr>
          <a:lstStyle/>
          <a:p>
            <a:pPr algn="ctr"/>
            <a:r>
              <a:rPr lang="zh-CN" altLang="en-US" b="1">
                <a:solidFill>
                  <a:srgbClr val="002060"/>
                </a:solidFill>
                <a:latin typeface="Calibri" pitchFamily="34" charset="0"/>
              </a:rPr>
              <a:t>加新边</a:t>
            </a:r>
          </a:p>
        </p:txBody>
      </p:sp>
      <p:sp>
        <p:nvSpPr>
          <p:cNvPr id="52236" name="TextBox 14"/>
          <p:cNvSpPr txBox="1">
            <a:spLocks noChangeArrowheads="1"/>
          </p:cNvSpPr>
          <p:nvPr/>
        </p:nvSpPr>
        <p:spPr bwMode="auto">
          <a:xfrm>
            <a:off x="1428750" y="4286250"/>
            <a:ext cx="7286625" cy="646113"/>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u</a:t>
            </a:r>
            <a:r>
              <a:rPr lang="zh-CN" altLang="en-US">
                <a:latin typeface="Calibri" pitchFamily="34" charset="0"/>
              </a:rPr>
              <a:t>，</a:t>
            </a:r>
            <a:r>
              <a:rPr lang="en-US" altLang="zh-CN">
                <a:latin typeface="Calibri" pitchFamily="34" charset="0"/>
              </a:rPr>
              <a:t>v</a:t>
            </a:r>
            <a:r>
              <a:rPr lang="en-US" altLang="zh-CN">
                <a:latin typeface="Arial Unicode MS" pitchFamily="34" charset="-122"/>
                <a:ea typeface="Arial Unicode MS" pitchFamily="34" charset="-122"/>
                <a:cs typeface="Arial Unicode MS" pitchFamily="34" charset="-122"/>
              </a:rPr>
              <a:t> ∈V</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u</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可能相邻或不相邻），用</a:t>
            </a:r>
            <a:r>
              <a:rPr lang="en-US" altLang="zh-CN">
                <a:latin typeface="Arial Unicode MS" pitchFamily="34" charset="-122"/>
                <a:ea typeface="Arial Unicode MS" pitchFamily="34" charset="-122"/>
                <a:cs typeface="Arial Unicode MS" pitchFamily="34" charset="-122"/>
              </a:rPr>
              <a:t>G∪(u , v)</a:t>
            </a:r>
            <a:r>
              <a:rPr lang="zh-CN" altLang="en-US">
                <a:latin typeface="Arial Unicode MS" pitchFamily="34" charset="-122"/>
                <a:ea typeface="Arial Unicode MS" pitchFamily="34" charset="-122"/>
                <a:cs typeface="Arial Unicode MS" pitchFamily="34" charset="-122"/>
              </a:rPr>
              <a:t>表示在</a:t>
            </a:r>
            <a:r>
              <a:rPr lang="en-US" altLang="zh-CN">
                <a:latin typeface="Arial Unicode MS" pitchFamily="34" charset="-122"/>
                <a:ea typeface="Arial Unicode MS" pitchFamily="34" charset="-122"/>
                <a:cs typeface="Arial Unicode MS" pitchFamily="34" charset="-122"/>
              </a:rPr>
              <a:t>u</a:t>
            </a:r>
            <a:r>
              <a:rPr lang="zh-CN" altLang="en-US">
                <a:latin typeface="Arial Unicode MS" pitchFamily="34" charset="-122"/>
                <a:ea typeface="Arial Unicode MS" pitchFamily="34" charset="-122"/>
                <a:cs typeface="Arial Unicode MS" pitchFamily="34" charset="-122"/>
              </a:rPr>
              <a:t>，</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之间加一条边</a:t>
            </a:r>
            <a:r>
              <a:rPr lang="en-US" altLang="zh-CN">
                <a:latin typeface="Arial Unicode MS" pitchFamily="34" charset="-122"/>
                <a:ea typeface="Arial Unicode MS" pitchFamily="34" charset="-122"/>
                <a:cs typeface="Arial Unicode MS" pitchFamily="34" charset="-122"/>
              </a:rPr>
              <a:t>(u , v)</a:t>
            </a:r>
            <a:r>
              <a:rPr lang="zh-CN" altLang="en-US">
                <a:latin typeface="Arial Unicode MS" pitchFamily="34" charset="-122"/>
                <a:ea typeface="Arial Unicode MS" pitchFamily="34" charset="-122"/>
                <a:cs typeface="Arial Unicode MS" pitchFamily="34" charset="-122"/>
              </a:rPr>
              <a:t>，称为加新边</a:t>
            </a:r>
            <a:endParaRPr lang="zh-CN" altLang="en-US">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a:stCxn id="0" idx="6"/>
            <a:endCxn id="0" idx="2"/>
          </p:cNvCxnSpPr>
          <p:nvPr/>
        </p:nvCxnSpPr>
        <p:spPr>
          <a:xfrm>
            <a:off x="1428750" y="3035300"/>
            <a:ext cx="785813"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直接连接符 13"/>
          <p:cNvCxnSpPr>
            <a:stCxn id="0" idx="6"/>
            <a:endCxn id="0" idx="2"/>
          </p:cNvCxnSpPr>
          <p:nvPr/>
        </p:nvCxnSpPr>
        <p:spPr>
          <a:xfrm>
            <a:off x="1928813" y="3536950"/>
            <a:ext cx="3214687"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直接连接符 25"/>
          <p:cNvCxnSpPr>
            <a:stCxn id="0" idx="0"/>
            <a:endCxn id="0" idx="4"/>
          </p:cNvCxnSpPr>
          <p:nvPr/>
        </p:nvCxnSpPr>
        <p:spPr>
          <a:xfrm rot="5400000" flipH="1" flipV="1">
            <a:off x="3999707" y="3036094"/>
            <a:ext cx="787400" cy="1587"/>
          </a:xfrm>
          <a:prstGeom prst="line">
            <a:avLst/>
          </a:prstGeom>
        </p:spPr>
        <p:style>
          <a:lnRef idx="3">
            <a:schemeClr val="accent4"/>
          </a:lnRef>
          <a:fillRef idx="0">
            <a:schemeClr val="accent4"/>
          </a:fillRef>
          <a:effectRef idx="2">
            <a:schemeClr val="accent4"/>
          </a:effectRef>
          <a:fontRef idx="minor">
            <a:schemeClr val="tx1"/>
          </a:fontRef>
        </p:style>
      </p:cxnSp>
      <p:cxnSp>
        <p:nvCxnSpPr>
          <p:cNvPr id="30" name="直接连接符 29"/>
          <p:cNvCxnSpPr>
            <a:stCxn id="0" idx="6"/>
            <a:endCxn id="0" idx="2"/>
          </p:cNvCxnSpPr>
          <p:nvPr/>
        </p:nvCxnSpPr>
        <p:spPr>
          <a:xfrm>
            <a:off x="4000500" y="3035300"/>
            <a:ext cx="785813" cy="1588"/>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Box 1"/>
          <p:cNvSpPr txBox="1"/>
          <p:nvPr/>
        </p:nvSpPr>
        <p:spPr>
          <a:xfrm>
            <a:off x="285720" y="357166"/>
            <a:ext cx="387798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图的操作</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4" name="椭圆 3"/>
          <p:cNvSpPr/>
          <p:nvPr/>
        </p:nvSpPr>
        <p:spPr>
          <a:xfrm>
            <a:off x="1714480" y="342900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2571736" y="342900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3428992" y="342900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4286248" y="342900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5143504" y="342900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1714480" y="292893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1714480" y="2428868"/>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6" name="组合 45"/>
          <p:cNvGrpSpPr>
            <a:grpSpLocks/>
          </p:cNvGrpSpPr>
          <p:nvPr/>
        </p:nvGrpSpPr>
        <p:grpSpPr bwMode="auto">
          <a:xfrm>
            <a:off x="1214438" y="2928938"/>
            <a:ext cx="1214437" cy="214312"/>
            <a:chOff x="1214414" y="2928934"/>
            <a:chExt cx="1214446" cy="214314"/>
          </a:xfrm>
        </p:grpSpPr>
        <p:sp>
          <p:nvSpPr>
            <p:cNvPr id="11" name="椭圆 10"/>
            <p:cNvSpPr/>
            <p:nvPr/>
          </p:nvSpPr>
          <p:spPr>
            <a:xfrm>
              <a:off x="1214414" y="292893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214546" y="292893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5" name="椭圆 14"/>
          <p:cNvSpPr/>
          <p:nvPr/>
        </p:nvSpPr>
        <p:spPr>
          <a:xfrm>
            <a:off x="4286248" y="292893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4286248" y="2428868"/>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3786182" y="292893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4786314" y="292893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0" name="直接连接符 19"/>
          <p:cNvCxnSpPr>
            <a:stCxn id="0" idx="0"/>
            <a:endCxn id="0" idx="4"/>
          </p:cNvCxnSpPr>
          <p:nvPr/>
        </p:nvCxnSpPr>
        <p:spPr>
          <a:xfrm rot="5400000" flipH="1" flipV="1">
            <a:off x="1677988" y="3286125"/>
            <a:ext cx="287338" cy="1587"/>
          </a:xfrm>
          <a:prstGeom prst="line">
            <a:avLst/>
          </a:prstGeom>
        </p:spPr>
        <p:style>
          <a:lnRef idx="3">
            <a:schemeClr val="accent4"/>
          </a:lnRef>
          <a:fillRef idx="0">
            <a:schemeClr val="accent4"/>
          </a:fillRef>
          <a:effectRef idx="2">
            <a:schemeClr val="accent4"/>
          </a:effectRef>
          <a:fontRef idx="minor">
            <a:schemeClr val="tx1"/>
          </a:fontRef>
        </p:style>
      </p:cxnSp>
      <p:sp>
        <p:nvSpPr>
          <p:cNvPr id="31" name="椭圆 30"/>
          <p:cNvSpPr/>
          <p:nvPr/>
        </p:nvSpPr>
        <p:spPr>
          <a:xfrm>
            <a:off x="1714480" y="435769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2571736" y="435769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p:cNvSpPr/>
          <p:nvPr/>
        </p:nvSpPr>
        <p:spPr>
          <a:xfrm>
            <a:off x="3428992" y="435769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5" name="直接连接符 34"/>
          <p:cNvCxnSpPr>
            <a:stCxn id="0" idx="6"/>
            <a:endCxn id="0" idx="2"/>
          </p:cNvCxnSpPr>
          <p:nvPr/>
        </p:nvCxnSpPr>
        <p:spPr>
          <a:xfrm>
            <a:off x="1928813" y="4465638"/>
            <a:ext cx="1500187" cy="1587"/>
          </a:xfrm>
          <a:prstGeom prst="line">
            <a:avLst/>
          </a:prstGeom>
        </p:spPr>
        <p:style>
          <a:lnRef idx="3">
            <a:schemeClr val="accent4"/>
          </a:lnRef>
          <a:fillRef idx="0">
            <a:schemeClr val="accent4"/>
          </a:fillRef>
          <a:effectRef idx="2">
            <a:schemeClr val="accent4"/>
          </a:effectRef>
          <a:fontRef idx="minor">
            <a:schemeClr val="tx1"/>
          </a:fontRef>
        </p:style>
      </p:cxnSp>
      <p:cxnSp>
        <p:nvCxnSpPr>
          <p:cNvPr id="38" name="直接连接符 37"/>
          <p:cNvCxnSpPr>
            <a:stCxn id="0" idx="0"/>
            <a:endCxn id="0" idx="4"/>
          </p:cNvCxnSpPr>
          <p:nvPr/>
        </p:nvCxnSpPr>
        <p:spPr>
          <a:xfrm rot="5400000" flipH="1" flipV="1">
            <a:off x="2321719" y="4001294"/>
            <a:ext cx="714375" cy="1587"/>
          </a:xfrm>
          <a:prstGeom prst="line">
            <a:avLst/>
          </a:prstGeom>
        </p:spPr>
        <p:style>
          <a:lnRef idx="3">
            <a:schemeClr val="accent4"/>
          </a:lnRef>
          <a:fillRef idx="0">
            <a:schemeClr val="accent4"/>
          </a:fillRef>
          <a:effectRef idx="2">
            <a:schemeClr val="accent4"/>
          </a:effectRef>
          <a:fontRef idx="minor">
            <a:schemeClr val="tx1"/>
          </a:fontRef>
        </p:style>
      </p:cxnSp>
      <p:cxnSp>
        <p:nvCxnSpPr>
          <p:cNvPr id="41" name="直接连接符 40"/>
          <p:cNvCxnSpPr>
            <a:stCxn id="0" idx="0"/>
            <a:endCxn id="0" idx="4"/>
          </p:cNvCxnSpPr>
          <p:nvPr/>
        </p:nvCxnSpPr>
        <p:spPr>
          <a:xfrm rot="5400000" flipH="1" flipV="1">
            <a:off x="1678782" y="2785269"/>
            <a:ext cx="285750" cy="1587"/>
          </a:xfrm>
          <a:prstGeom prst="line">
            <a:avLst/>
          </a:prstGeom>
        </p:spPr>
        <p:style>
          <a:lnRef idx="3">
            <a:schemeClr val="accent4"/>
          </a:lnRef>
          <a:fillRef idx="0">
            <a:schemeClr val="accent4"/>
          </a:fillRef>
          <a:effectRef idx="2">
            <a:schemeClr val="accent4"/>
          </a:effectRef>
          <a:fontRef idx="minor">
            <a:schemeClr val="tx1"/>
          </a:fontRef>
        </p:style>
      </p:cxnSp>
      <p:grpSp>
        <p:nvGrpSpPr>
          <p:cNvPr id="48" name="组合 47"/>
          <p:cNvGrpSpPr>
            <a:grpSpLocks/>
          </p:cNvGrpSpPr>
          <p:nvPr/>
        </p:nvGrpSpPr>
        <p:grpSpPr bwMode="auto">
          <a:xfrm>
            <a:off x="1214438" y="2928938"/>
            <a:ext cx="1214437" cy="214312"/>
            <a:chOff x="1214414" y="2928934"/>
            <a:chExt cx="1214446" cy="214314"/>
          </a:xfrm>
        </p:grpSpPr>
        <p:sp>
          <p:nvSpPr>
            <p:cNvPr id="45" name="椭圆 44"/>
            <p:cNvSpPr/>
            <p:nvPr/>
          </p:nvSpPr>
          <p:spPr>
            <a:xfrm>
              <a:off x="2214546" y="2928934"/>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7" name="椭圆 46"/>
            <p:cNvSpPr/>
            <p:nvPr/>
          </p:nvSpPr>
          <p:spPr>
            <a:xfrm>
              <a:off x="1214414" y="2928934"/>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56" name="组合 55"/>
          <p:cNvGrpSpPr>
            <a:grpSpLocks/>
          </p:cNvGrpSpPr>
          <p:nvPr/>
        </p:nvGrpSpPr>
        <p:grpSpPr bwMode="auto">
          <a:xfrm>
            <a:off x="857250" y="2857500"/>
            <a:ext cx="214313" cy="1357313"/>
            <a:chOff x="857224" y="2857496"/>
            <a:chExt cx="214314" cy="1357322"/>
          </a:xfrm>
        </p:grpSpPr>
        <p:cxnSp>
          <p:nvCxnSpPr>
            <p:cNvPr id="52" name="直接连接符 51"/>
            <p:cNvCxnSpPr>
              <a:stCxn id="0" idx="4"/>
              <a:endCxn id="0" idx="0"/>
            </p:cNvCxnSpPr>
            <p:nvPr/>
          </p:nvCxnSpPr>
          <p:spPr>
            <a:xfrm rot="5400000">
              <a:off x="500034" y="3536951"/>
              <a:ext cx="928694" cy="1587"/>
            </a:xfrm>
            <a:prstGeom prst="line">
              <a:avLst/>
            </a:prstGeom>
          </p:spPr>
          <p:style>
            <a:lnRef idx="3">
              <a:schemeClr val="accent4"/>
            </a:lnRef>
            <a:fillRef idx="0">
              <a:schemeClr val="accent4"/>
            </a:fillRef>
            <a:effectRef idx="2">
              <a:schemeClr val="accent4"/>
            </a:effectRef>
            <a:fontRef idx="minor">
              <a:schemeClr val="tx1"/>
            </a:fontRef>
          </p:style>
        </p:cxnSp>
        <p:sp>
          <p:nvSpPr>
            <p:cNvPr id="3" name="椭圆 2"/>
            <p:cNvSpPr/>
            <p:nvPr/>
          </p:nvSpPr>
          <p:spPr>
            <a:xfrm>
              <a:off x="857224" y="342900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椭圆 48"/>
            <p:cNvSpPr/>
            <p:nvPr/>
          </p:nvSpPr>
          <p:spPr>
            <a:xfrm>
              <a:off x="857224" y="4000504"/>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857224" y="285749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55" name="直接连接符 54"/>
          <p:cNvCxnSpPr>
            <a:stCxn id="0" idx="6"/>
            <a:endCxn id="0" idx="2"/>
          </p:cNvCxnSpPr>
          <p:nvPr/>
        </p:nvCxnSpPr>
        <p:spPr>
          <a:xfrm>
            <a:off x="1071563" y="3536950"/>
            <a:ext cx="642937"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63" name="直接连接符 62"/>
          <p:cNvCxnSpPr>
            <a:stCxn id="0" idx="4"/>
            <a:endCxn id="0" idx="0"/>
          </p:cNvCxnSpPr>
          <p:nvPr/>
        </p:nvCxnSpPr>
        <p:spPr>
          <a:xfrm rot="5400000">
            <a:off x="3178969" y="4001294"/>
            <a:ext cx="714375" cy="1587"/>
          </a:xfrm>
          <a:prstGeom prst="line">
            <a:avLst/>
          </a:prstGeom>
        </p:spPr>
        <p:style>
          <a:lnRef idx="3">
            <a:schemeClr val="accent4"/>
          </a:lnRef>
          <a:fillRef idx="0">
            <a:schemeClr val="accent4"/>
          </a:fillRef>
          <a:effectRef idx="2">
            <a:schemeClr val="accent4"/>
          </a:effectRef>
          <a:fontRef idx="minor">
            <a:schemeClr val="tx1"/>
          </a:fontRef>
        </p:style>
      </p:cxnSp>
      <p:pic>
        <p:nvPicPr>
          <p:cNvPr id="48132" name="Picture 4" descr="http://www.sxgov.cn/data/attachement/jpg/site2/20090319/00142add5f5f0b2be6910b.jpg"/>
          <p:cNvPicPr>
            <a:picLocks noChangeAspect="1" noChangeArrowheads="1"/>
          </p:cNvPicPr>
          <p:nvPr/>
        </p:nvPicPr>
        <p:blipFill>
          <a:blip r:embed="rId2"/>
          <a:srcRect/>
          <a:stretch>
            <a:fillRect/>
          </a:stretch>
        </p:blipFill>
        <p:spPr bwMode="auto">
          <a:xfrm>
            <a:off x="6143636" y="2071678"/>
            <a:ext cx="2312636" cy="30718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8134" name="Picture 6" descr="http://www.zijing.org/pic/gif/20100714/201007141279073558859.jpg"/>
          <p:cNvPicPr>
            <a:picLocks noChangeAspect="1" noChangeArrowheads="1"/>
          </p:cNvPicPr>
          <p:nvPr/>
        </p:nvPicPr>
        <p:blipFill>
          <a:blip r:embed="rId3"/>
          <a:srcRect/>
          <a:stretch>
            <a:fillRect/>
          </a:stretch>
        </p:blipFill>
        <p:spPr bwMode="auto">
          <a:xfrm>
            <a:off x="6143636" y="2071678"/>
            <a:ext cx="2349430" cy="2928958"/>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53307" name="AutoShape 10" descr="http://t1.baidu.com/it/u=60498153,695115084&amp;fm=0&amp;gp=0.jpg">
            <a:hlinkClick r:id="rId4"/>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pic>
        <p:nvPicPr>
          <p:cNvPr id="48139" name="Picture 11"/>
          <p:cNvPicPr>
            <a:picLocks noChangeAspect="1" noChangeArrowheads="1"/>
          </p:cNvPicPr>
          <p:nvPr/>
        </p:nvPicPr>
        <p:blipFill>
          <a:blip r:embed="rId5"/>
          <a:srcRect/>
          <a:stretch>
            <a:fillRect/>
          </a:stretch>
        </p:blipFill>
        <p:spPr bwMode="auto">
          <a:xfrm>
            <a:off x="6143636" y="2000240"/>
            <a:ext cx="2286016" cy="3077329"/>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48141" name="Picture 13" descr="http://pic4.nipic.com/20090728/459404_153648032_2.jpg"/>
          <p:cNvPicPr>
            <a:picLocks noChangeAspect="1" noChangeArrowheads="1"/>
          </p:cNvPicPr>
          <p:nvPr/>
        </p:nvPicPr>
        <p:blipFill>
          <a:blip r:embed="rId6"/>
          <a:srcRect/>
          <a:stretch>
            <a:fillRect/>
          </a:stretch>
        </p:blipFill>
        <p:spPr bwMode="auto">
          <a:xfrm>
            <a:off x="5857875" y="2857500"/>
            <a:ext cx="2735263" cy="1824038"/>
          </a:xfrm>
          <a:prstGeom prst="rect">
            <a:avLst/>
          </a:prstGeom>
          <a:noFill/>
          <a:ln w="9525">
            <a:noFill/>
            <a:miter lim="800000"/>
            <a:headEnd/>
            <a:tailEnd/>
          </a:ln>
        </p:spPr>
      </p:pic>
      <p:pic>
        <p:nvPicPr>
          <p:cNvPr id="48142" name="Picture 14"/>
          <p:cNvPicPr>
            <a:picLocks noChangeAspect="1" noChangeArrowheads="1"/>
          </p:cNvPicPr>
          <p:nvPr/>
        </p:nvPicPr>
        <p:blipFill>
          <a:blip r:embed="rId7"/>
          <a:srcRect/>
          <a:stretch>
            <a:fillRect/>
          </a:stretch>
        </p:blipFill>
        <p:spPr bwMode="auto">
          <a:xfrm>
            <a:off x="5786446" y="2500306"/>
            <a:ext cx="2857500" cy="2343150"/>
          </a:xfrm>
          <a:prstGeom prst="rect">
            <a:avLst/>
          </a:prstGeom>
          <a:solidFill>
            <a:srgbClr val="FFFFFF">
              <a:shade val="85000"/>
            </a:srgbClr>
          </a:solidFill>
          <a:ln w="190500" cap="rnd">
            <a:solidFill>
              <a:srgbClr val="FFFFFF"/>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xit" presetSubtype="0" fill="hold" nodeType="clickEffect">
                                  <p:stCondLst>
                                    <p:cond delay="0"/>
                                  </p:stCondLst>
                                  <p:childTnLst>
                                    <p:animEffect transition="out" filter="fade">
                                      <p:cBhvr>
                                        <p:cTn id="11" dur="2000"/>
                                        <p:tgtEl>
                                          <p:spTgt spid="41"/>
                                        </p:tgtEl>
                                      </p:cBhvr>
                                    </p:animEffect>
                                    <p:anim calcmode="lin" valueType="num">
                                      <p:cBhvr>
                                        <p:cTn id="12" dur="2000"/>
                                        <p:tgtEl>
                                          <p:spTgt spid="41"/>
                                        </p:tgtEl>
                                        <p:attrNameLst>
                                          <p:attrName>style.rotation</p:attrName>
                                        </p:attrNameLst>
                                      </p:cBhvr>
                                      <p:tavLst>
                                        <p:tav tm="0">
                                          <p:val>
                                            <p:fltVal val="0"/>
                                          </p:val>
                                        </p:tav>
                                        <p:tav tm="100000">
                                          <p:val>
                                            <p:fltVal val="720"/>
                                          </p:val>
                                        </p:tav>
                                      </p:tavLst>
                                    </p:anim>
                                    <p:anim calcmode="lin" valueType="num">
                                      <p:cBhvr>
                                        <p:cTn id="13" dur="2000"/>
                                        <p:tgtEl>
                                          <p:spTgt spid="41"/>
                                        </p:tgtEl>
                                        <p:attrNameLst>
                                          <p:attrName>ppt_h</p:attrName>
                                        </p:attrNameLst>
                                      </p:cBhvr>
                                      <p:tavLst>
                                        <p:tav tm="0">
                                          <p:val>
                                            <p:strVal val="ppt_h"/>
                                          </p:val>
                                        </p:tav>
                                        <p:tav tm="100000">
                                          <p:val>
                                            <p:fltVal val="0"/>
                                          </p:val>
                                        </p:tav>
                                      </p:tavLst>
                                    </p:anim>
                                    <p:anim calcmode="lin" valueType="num">
                                      <p:cBhvr>
                                        <p:cTn id="14" dur="2000"/>
                                        <p:tgtEl>
                                          <p:spTgt spid="41"/>
                                        </p:tgtEl>
                                        <p:attrNameLst>
                                          <p:attrName>ppt_w</p:attrName>
                                        </p:attrNameLst>
                                      </p:cBhvr>
                                      <p:tavLst>
                                        <p:tav tm="0">
                                          <p:val>
                                            <p:strVal val="ppt_w"/>
                                          </p:val>
                                        </p:tav>
                                        <p:tav tm="100000">
                                          <p:val>
                                            <p:fltVal val="0"/>
                                          </p:val>
                                        </p:tav>
                                      </p:tavLst>
                                    </p:anim>
                                    <p:set>
                                      <p:cBhvr>
                                        <p:cTn id="15" dur="1" fill="hold">
                                          <p:stCondLst>
                                            <p:cond delay="1999"/>
                                          </p:stCondLst>
                                        </p:cTn>
                                        <p:tgtEl>
                                          <p:spTgt spid="4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10"/>
                                        </p:tgtEl>
                                        <p:attrNameLst>
                                          <p:attrName>fillcolor</p:attrName>
                                        </p:attrNameLst>
                                      </p:cBhvr>
                                      <p:to>
                                        <a:schemeClr val="tx1"/>
                                      </p:to>
                                    </p:animClr>
                                    <p:set>
                                      <p:cBhvr>
                                        <p:cTn id="20" dur="1000" fill="hold"/>
                                        <p:tgtEl>
                                          <p:spTgt spid="10"/>
                                        </p:tgtEl>
                                        <p:attrNameLst>
                                          <p:attrName>fill.type</p:attrName>
                                        </p:attrNameLst>
                                      </p:cBhvr>
                                      <p:to>
                                        <p:strVal val="solid"/>
                                      </p:to>
                                    </p:set>
                                    <p:set>
                                      <p:cBhvr>
                                        <p:cTn id="21" dur="1000" fill="hold"/>
                                        <p:tgtEl>
                                          <p:spTgt spid="10"/>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48132"/>
                                        </p:tgtEl>
                                        <p:attrNameLst>
                                          <p:attrName>style.visibility</p:attrName>
                                        </p:attrNameLst>
                                      </p:cBhvr>
                                      <p:to>
                                        <p:strVal val="hidden"/>
                                      </p:to>
                                    </p:set>
                                  </p:childTnLst>
                                </p:cTn>
                              </p:par>
                            </p:childTnLst>
                          </p:cTn>
                        </p:par>
                        <p:par>
                          <p:cTn id="26" fill="hold">
                            <p:stCondLst>
                              <p:cond delay="0"/>
                            </p:stCondLst>
                            <p:childTnLst>
                              <p:par>
                                <p:cTn id="27" presetID="5" presetClass="entr" presetSubtype="10" fill="hold" nodeType="afterEffect">
                                  <p:stCondLst>
                                    <p:cond delay="0"/>
                                  </p:stCondLst>
                                  <p:childTnLst>
                                    <p:set>
                                      <p:cBhvr>
                                        <p:cTn id="28" dur="1" fill="hold">
                                          <p:stCondLst>
                                            <p:cond delay="0"/>
                                          </p:stCondLst>
                                        </p:cTn>
                                        <p:tgtEl>
                                          <p:spTgt spid="48134"/>
                                        </p:tgtEl>
                                        <p:attrNameLst>
                                          <p:attrName>style.visibility</p:attrName>
                                        </p:attrNameLst>
                                      </p:cBhvr>
                                      <p:to>
                                        <p:strVal val="visible"/>
                                      </p:to>
                                    </p:set>
                                    <p:animEffect transition="in" filter="checkerboard(across)">
                                      <p:cBhvr>
                                        <p:cTn id="29" dur="2000"/>
                                        <p:tgtEl>
                                          <p:spTgt spid="48134"/>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xit" presetSubtype="16" fill="hold" grpId="0" nodeType="clickEffect">
                                  <p:stCondLst>
                                    <p:cond delay="0"/>
                                  </p:stCondLst>
                                  <p:childTnLst>
                                    <p:animEffect transition="out" filter="diamond(in)">
                                      <p:cBhvr>
                                        <p:cTn id="33" dur="2000"/>
                                        <p:tgtEl>
                                          <p:spTgt spid="9"/>
                                        </p:tgtEl>
                                      </p:cBhvr>
                                    </p:animEffect>
                                    <p:set>
                                      <p:cBhvr>
                                        <p:cTn id="34" dur="1" fill="hold">
                                          <p:stCondLst>
                                            <p:cond delay="1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6"/>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5" presetClass="exit" presetSubtype="0" fill="hold" nodeType="clickEffect">
                                  <p:stCondLst>
                                    <p:cond delay="0"/>
                                  </p:stCondLst>
                                  <p:childTnLst>
                                    <p:animEffect transition="out" filter="fade">
                                      <p:cBhvr>
                                        <p:cTn id="45" dur="2000"/>
                                        <p:tgtEl>
                                          <p:spTgt spid="22"/>
                                        </p:tgtEl>
                                      </p:cBhvr>
                                    </p:animEffect>
                                    <p:anim calcmode="lin" valueType="num">
                                      <p:cBhvr>
                                        <p:cTn id="46" dur="2000"/>
                                        <p:tgtEl>
                                          <p:spTgt spid="22"/>
                                        </p:tgtEl>
                                        <p:attrNameLst>
                                          <p:attrName>style.rotation</p:attrName>
                                        </p:attrNameLst>
                                      </p:cBhvr>
                                      <p:tavLst>
                                        <p:tav tm="0">
                                          <p:val>
                                            <p:fltVal val="0"/>
                                          </p:val>
                                        </p:tav>
                                        <p:tav tm="100000">
                                          <p:val>
                                            <p:fltVal val="720"/>
                                          </p:val>
                                        </p:tav>
                                      </p:tavLst>
                                    </p:anim>
                                    <p:anim calcmode="lin" valueType="num">
                                      <p:cBhvr>
                                        <p:cTn id="47" dur="2000"/>
                                        <p:tgtEl>
                                          <p:spTgt spid="22"/>
                                        </p:tgtEl>
                                        <p:attrNameLst>
                                          <p:attrName>ppt_h</p:attrName>
                                        </p:attrNameLst>
                                      </p:cBhvr>
                                      <p:tavLst>
                                        <p:tav tm="0">
                                          <p:val>
                                            <p:strVal val="ppt_h"/>
                                          </p:val>
                                        </p:tav>
                                        <p:tav tm="100000">
                                          <p:val>
                                            <p:fltVal val="0"/>
                                          </p:val>
                                        </p:tav>
                                      </p:tavLst>
                                    </p:anim>
                                    <p:anim calcmode="lin" valueType="num">
                                      <p:cBhvr>
                                        <p:cTn id="48" dur="2000"/>
                                        <p:tgtEl>
                                          <p:spTgt spid="22"/>
                                        </p:tgtEl>
                                        <p:attrNameLst>
                                          <p:attrName>ppt_w</p:attrName>
                                        </p:attrNameLst>
                                      </p:cBhvr>
                                      <p:tavLst>
                                        <p:tav tm="0">
                                          <p:val>
                                            <p:strVal val="ppt_w"/>
                                          </p:val>
                                        </p:tav>
                                        <p:tav tm="100000">
                                          <p:val>
                                            <p:fltVal val="0"/>
                                          </p:val>
                                        </p:tav>
                                      </p:tavLst>
                                    </p:anim>
                                    <p:set>
                                      <p:cBhvr>
                                        <p:cTn id="49" dur="1" fill="hold">
                                          <p:stCondLst>
                                            <p:cond delay="1999"/>
                                          </p:stCondLst>
                                        </p:cTn>
                                        <p:tgtEl>
                                          <p:spTgt spid="22"/>
                                        </p:tgtEl>
                                        <p:attrNameLst>
                                          <p:attrName>style.visibility</p:attrName>
                                        </p:attrNameLst>
                                      </p:cBhvr>
                                      <p:to>
                                        <p:strVal val="hidden"/>
                                      </p:to>
                                    </p:set>
                                  </p:childTnLst>
                                </p:cTn>
                              </p:par>
                              <p:par>
                                <p:cTn id="50" presetID="35" presetClass="exit" presetSubtype="0" fill="hold" nodeType="withEffect">
                                  <p:stCondLst>
                                    <p:cond delay="0"/>
                                  </p:stCondLst>
                                  <p:childTnLst>
                                    <p:animEffect transition="out" filter="fade">
                                      <p:cBhvr>
                                        <p:cTn id="51" dur="2000"/>
                                        <p:tgtEl>
                                          <p:spTgt spid="20"/>
                                        </p:tgtEl>
                                      </p:cBhvr>
                                    </p:animEffect>
                                    <p:anim calcmode="lin" valueType="num">
                                      <p:cBhvr>
                                        <p:cTn id="52" dur="2000"/>
                                        <p:tgtEl>
                                          <p:spTgt spid="20"/>
                                        </p:tgtEl>
                                        <p:attrNameLst>
                                          <p:attrName>style.rotation</p:attrName>
                                        </p:attrNameLst>
                                      </p:cBhvr>
                                      <p:tavLst>
                                        <p:tav tm="0">
                                          <p:val>
                                            <p:fltVal val="0"/>
                                          </p:val>
                                        </p:tav>
                                        <p:tav tm="100000">
                                          <p:val>
                                            <p:fltVal val="720"/>
                                          </p:val>
                                        </p:tav>
                                      </p:tavLst>
                                    </p:anim>
                                    <p:anim calcmode="lin" valueType="num">
                                      <p:cBhvr>
                                        <p:cTn id="53" dur="2000"/>
                                        <p:tgtEl>
                                          <p:spTgt spid="20"/>
                                        </p:tgtEl>
                                        <p:attrNameLst>
                                          <p:attrName>ppt_h</p:attrName>
                                        </p:attrNameLst>
                                      </p:cBhvr>
                                      <p:tavLst>
                                        <p:tav tm="0">
                                          <p:val>
                                            <p:strVal val="ppt_h"/>
                                          </p:val>
                                        </p:tav>
                                        <p:tav tm="100000">
                                          <p:val>
                                            <p:fltVal val="0"/>
                                          </p:val>
                                        </p:tav>
                                      </p:tavLst>
                                    </p:anim>
                                    <p:anim calcmode="lin" valueType="num">
                                      <p:cBhvr>
                                        <p:cTn id="54" dur="2000"/>
                                        <p:tgtEl>
                                          <p:spTgt spid="20"/>
                                        </p:tgtEl>
                                        <p:attrNameLst>
                                          <p:attrName>ppt_w</p:attrName>
                                        </p:attrNameLst>
                                      </p:cBhvr>
                                      <p:tavLst>
                                        <p:tav tm="0">
                                          <p:val>
                                            <p:strVal val="ppt_w"/>
                                          </p:val>
                                        </p:tav>
                                        <p:tav tm="100000">
                                          <p:val>
                                            <p:fltVal val="0"/>
                                          </p:val>
                                        </p:tav>
                                      </p:tavLst>
                                    </p:anim>
                                    <p:set>
                                      <p:cBhvr>
                                        <p:cTn id="55" dur="1" fill="hold">
                                          <p:stCondLst>
                                            <p:cond delay="1999"/>
                                          </p:stCondLst>
                                        </p:cTn>
                                        <p:tgtEl>
                                          <p:spTgt spid="20"/>
                                        </p:tgtEl>
                                        <p:attrNameLst>
                                          <p:attrName>style.visibility</p:attrName>
                                        </p:attrNameLst>
                                      </p:cBhvr>
                                      <p:to>
                                        <p:strVal val="hidden"/>
                                      </p:to>
                                    </p:set>
                                  </p:childTnLst>
                                </p:cTn>
                              </p:par>
                              <p:par>
                                <p:cTn id="56" presetID="35" presetClass="exit" presetSubtype="0" fill="hold" nodeType="withEffect">
                                  <p:stCondLst>
                                    <p:cond delay="0"/>
                                  </p:stCondLst>
                                  <p:childTnLst>
                                    <p:animEffect transition="out" filter="fade">
                                      <p:cBhvr>
                                        <p:cTn id="57" dur="2000"/>
                                        <p:tgtEl>
                                          <p:spTgt spid="48"/>
                                        </p:tgtEl>
                                      </p:cBhvr>
                                    </p:animEffect>
                                    <p:anim calcmode="lin" valueType="num">
                                      <p:cBhvr>
                                        <p:cTn id="58" dur="2000"/>
                                        <p:tgtEl>
                                          <p:spTgt spid="48"/>
                                        </p:tgtEl>
                                        <p:attrNameLst>
                                          <p:attrName>style.rotation</p:attrName>
                                        </p:attrNameLst>
                                      </p:cBhvr>
                                      <p:tavLst>
                                        <p:tav tm="0">
                                          <p:val>
                                            <p:fltVal val="0"/>
                                          </p:val>
                                        </p:tav>
                                        <p:tav tm="100000">
                                          <p:val>
                                            <p:fltVal val="720"/>
                                          </p:val>
                                        </p:tav>
                                      </p:tavLst>
                                    </p:anim>
                                    <p:anim calcmode="lin" valueType="num">
                                      <p:cBhvr>
                                        <p:cTn id="59" dur="2000"/>
                                        <p:tgtEl>
                                          <p:spTgt spid="48"/>
                                        </p:tgtEl>
                                        <p:attrNameLst>
                                          <p:attrName>ppt_h</p:attrName>
                                        </p:attrNameLst>
                                      </p:cBhvr>
                                      <p:tavLst>
                                        <p:tav tm="0">
                                          <p:val>
                                            <p:strVal val="ppt_h"/>
                                          </p:val>
                                        </p:tav>
                                        <p:tav tm="100000">
                                          <p:val>
                                            <p:fltVal val="0"/>
                                          </p:val>
                                        </p:tav>
                                      </p:tavLst>
                                    </p:anim>
                                    <p:anim calcmode="lin" valueType="num">
                                      <p:cBhvr>
                                        <p:cTn id="60" dur="2000"/>
                                        <p:tgtEl>
                                          <p:spTgt spid="48"/>
                                        </p:tgtEl>
                                        <p:attrNameLst>
                                          <p:attrName>ppt_w</p:attrName>
                                        </p:attrNameLst>
                                      </p:cBhvr>
                                      <p:tavLst>
                                        <p:tav tm="0">
                                          <p:val>
                                            <p:strVal val="ppt_w"/>
                                          </p:val>
                                        </p:tav>
                                        <p:tav tm="100000">
                                          <p:val>
                                            <p:fltVal val="0"/>
                                          </p:val>
                                        </p:tav>
                                      </p:tavLst>
                                    </p:anim>
                                    <p:set>
                                      <p:cBhvr>
                                        <p:cTn id="61" dur="1" fill="hold">
                                          <p:stCondLst>
                                            <p:cond delay="1999"/>
                                          </p:stCondLst>
                                        </p:cTn>
                                        <p:tgtEl>
                                          <p:spTgt spid="4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48134"/>
                                        </p:tgtEl>
                                        <p:attrNameLst>
                                          <p:attrName>style.visibility</p:attrName>
                                        </p:attrNameLst>
                                      </p:cBhvr>
                                      <p:to>
                                        <p:strVal val="hidden"/>
                                      </p:to>
                                    </p:set>
                                  </p:childTnLst>
                                </p:cTn>
                              </p:par>
                            </p:childTnLst>
                          </p:cTn>
                        </p:par>
                        <p:par>
                          <p:cTn id="66" fill="hold">
                            <p:stCondLst>
                              <p:cond delay="0"/>
                            </p:stCondLst>
                            <p:childTnLst>
                              <p:par>
                                <p:cTn id="67" presetID="5" presetClass="entr" presetSubtype="10" fill="hold" nodeType="afterEffect">
                                  <p:stCondLst>
                                    <p:cond delay="0"/>
                                  </p:stCondLst>
                                  <p:childTnLst>
                                    <p:set>
                                      <p:cBhvr>
                                        <p:cTn id="68" dur="1" fill="hold">
                                          <p:stCondLst>
                                            <p:cond delay="0"/>
                                          </p:stCondLst>
                                        </p:cTn>
                                        <p:tgtEl>
                                          <p:spTgt spid="48139"/>
                                        </p:tgtEl>
                                        <p:attrNameLst>
                                          <p:attrName>style.visibility</p:attrName>
                                        </p:attrNameLst>
                                      </p:cBhvr>
                                      <p:to>
                                        <p:strVal val="visible"/>
                                      </p:to>
                                    </p:set>
                                    <p:animEffect transition="in" filter="checkerboard(across)">
                                      <p:cBhvr>
                                        <p:cTn id="69" dur="2000"/>
                                        <p:tgtEl>
                                          <p:spTgt spid="48139"/>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55"/>
                                        </p:tgtEl>
                                      </p:cBhvr>
                                    </p:animEffect>
                                    <p:animScale>
                                      <p:cBhvr>
                                        <p:cTn id="74" dur="250" autoRev="1" fill="hold"/>
                                        <p:tgtEl>
                                          <p:spTgt spid="55"/>
                                        </p:tgtEl>
                                      </p:cBhvr>
                                      <p:by x="105000" y="105000"/>
                                    </p:animScale>
                                  </p:childTnLst>
                                </p:cTn>
                              </p:par>
                            </p:childTnLst>
                          </p:cTn>
                        </p:par>
                        <p:par>
                          <p:cTn id="75" fill="hold">
                            <p:stCondLst>
                              <p:cond delay="500"/>
                            </p:stCondLst>
                            <p:childTnLst>
                              <p:par>
                                <p:cTn id="76" presetID="26" presetClass="emph" presetSubtype="0" fill="hold" nodeType="afterEffect">
                                  <p:stCondLst>
                                    <p:cond delay="0"/>
                                  </p:stCondLst>
                                  <p:childTnLst>
                                    <p:animEffect transition="out" filter="fade">
                                      <p:cBhvr>
                                        <p:cTn id="77" dur="500" tmFilter="0, 0; .2, .5; .8, .5; 1, 0"/>
                                        <p:tgtEl>
                                          <p:spTgt spid="55"/>
                                        </p:tgtEl>
                                      </p:cBhvr>
                                    </p:animEffect>
                                    <p:animScale>
                                      <p:cBhvr>
                                        <p:cTn id="78" dur="250" autoRev="1" fill="hold"/>
                                        <p:tgtEl>
                                          <p:spTgt spid="55"/>
                                        </p:tgtEl>
                                      </p:cBhvr>
                                      <p:by x="105000" y="105000"/>
                                    </p:animScale>
                                  </p:childTnLst>
                                </p:cTn>
                              </p:par>
                            </p:childTnLst>
                          </p:cTn>
                        </p:par>
                        <p:par>
                          <p:cTn id="79" fill="hold">
                            <p:stCondLst>
                              <p:cond delay="1000"/>
                            </p:stCondLst>
                            <p:childTnLst>
                              <p:par>
                                <p:cTn id="80" presetID="26" presetClass="emph" presetSubtype="0" fill="hold" nodeType="afterEffect">
                                  <p:stCondLst>
                                    <p:cond delay="0"/>
                                  </p:stCondLst>
                                  <p:childTnLst>
                                    <p:animEffect transition="out" filter="fade">
                                      <p:cBhvr>
                                        <p:cTn id="81" dur="500" tmFilter="0, 0; .2, .5; .8, .5; 1, 0"/>
                                        <p:tgtEl>
                                          <p:spTgt spid="55"/>
                                        </p:tgtEl>
                                      </p:cBhvr>
                                    </p:animEffect>
                                    <p:animScale>
                                      <p:cBhvr>
                                        <p:cTn id="82" dur="250" autoRev="1" fill="hold"/>
                                        <p:tgtEl>
                                          <p:spTgt spid="55"/>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35" presetClass="exit" presetSubtype="0" fill="hold" nodeType="clickEffect">
                                  <p:stCondLst>
                                    <p:cond delay="0"/>
                                  </p:stCondLst>
                                  <p:childTnLst>
                                    <p:animEffect transition="out" filter="fade">
                                      <p:cBhvr>
                                        <p:cTn id="86" dur="2000"/>
                                        <p:tgtEl>
                                          <p:spTgt spid="55"/>
                                        </p:tgtEl>
                                      </p:cBhvr>
                                    </p:animEffect>
                                    <p:anim calcmode="lin" valueType="num">
                                      <p:cBhvr>
                                        <p:cTn id="87" dur="2000"/>
                                        <p:tgtEl>
                                          <p:spTgt spid="55"/>
                                        </p:tgtEl>
                                        <p:attrNameLst>
                                          <p:attrName>style.rotation</p:attrName>
                                        </p:attrNameLst>
                                      </p:cBhvr>
                                      <p:tavLst>
                                        <p:tav tm="0">
                                          <p:val>
                                            <p:fltVal val="0"/>
                                          </p:val>
                                        </p:tav>
                                        <p:tav tm="100000">
                                          <p:val>
                                            <p:fltVal val="720"/>
                                          </p:val>
                                        </p:tav>
                                      </p:tavLst>
                                    </p:anim>
                                    <p:anim calcmode="lin" valueType="num">
                                      <p:cBhvr>
                                        <p:cTn id="88" dur="2000"/>
                                        <p:tgtEl>
                                          <p:spTgt spid="55"/>
                                        </p:tgtEl>
                                        <p:attrNameLst>
                                          <p:attrName>ppt_h</p:attrName>
                                        </p:attrNameLst>
                                      </p:cBhvr>
                                      <p:tavLst>
                                        <p:tav tm="0">
                                          <p:val>
                                            <p:strVal val="ppt_h"/>
                                          </p:val>
                                        </p:tav>
                                        <p:tav tm="100000">
                                          <p:val>
                                            <p:fltVal val="0"/>
                                          </p:val>
                                        </p:tav>
                                      </p:tavLst>
                                    </p:anim>
                                    <p:anim calcmode="lin" valueType="num">
                                      <p:cBhvr>
                                        <p:cTn id="89" dur="2000"/>
                                        <p:tgtEl>
                                          <p:spTgt spid="55"/>
                                        </p:tgtEl>
                                        <p:attrNameLst>
                                          <p:attrName>ppt_w</p:attrName>
                                        </p:attrNameLst>
                                      </p:cBhvr>
                                      <p:tavLst>
                                        <p:tav tm="0">
                                          <p:val>
                                            <p:strVal val="ppt_w"/>
                                          </p:val>
                                        </p:tav>
                                        <p:tav tm="100000">
                                          <p:val>
                                            <p:fltVal val="0"/>
                                          </p:val>
                                        </p:tav>
                                      </p:tavLst>
                                    </p:anim>
                                    <p:set>
                                      <p:cBhvr>
                                        <p:cTn id="90" dur="1" fill="hold">
                                          <p:stCondLst>
                                            <p:cond delay="1999"/>
                                          </p:stCondLst>
                                        </p:cTn>
                                        <p:tgtEl>
                                          <p:spTgt spid="55"/>
                                        </p:tgtEl>
                                        <p:attrNameLst>
                                          <p:attrName>style.visibility</p:attrName>
                                        </p:attrNameLst>
                                      </p:cBhvr>
                                      <p:to>
                                        <p:strVal val="hidden"/>
                                      </p:to>
                                    </p:set>
                                  </p:childTnLst>
                                </p:cTn>
                              </p:par>
                            </p:childTnLst>
                          </p:cTn>
                        </p:par>
                        <p:par>
                          <p:cTn id="91" fill="hold">
                            <p:stCondLst>
                              <p:cond delay="2000"/>
                            </p:stCondLst>
                            <p:childTnLst>
                              <p:par>
                                <p:cTn id="92" presetID="1" presetClass="exit" presetSubtype="0" fill="hold" grpId="0" nodeType="afterEffect">
                                  <p:stCondLst>
                                    <p:cond delay="0"/>
                                  </p:stCondLst>
                                  <p:childTnLst>
                                    <p:set>
                                      <p:cBhvr>
                                        <p:cTn id="93" dur="1" fill="hold">
                                          <p:stCondLst>
                                            <p:cond delay="0"/>
                                          </p:stCondLst>
                                        </p:cTn>
                                        <p:tgtEl>
                                          <p:spTgt spid="4"/>
                                        </p:tgtEl>
                                        <p:attrNameLst>
                                          <p:attrName>style.visibility</p:attrName>
                                        </p:attrNameLst>
                                      </p:cBhvr>
                                      <p:to>
                                        <p:strVal val="hidden"/>
                                      </p:to>
                                    </p:set>
                                  </p:childTnLst>
                                </p:cTn>
                              </p:par>
                            </p:childTnLst>
                          </p:cTn>
                        </p:par>
                        <p:par>
                          <p:cTn id="94" fill="hold">
                            <p:stCondLst>
                              <p:cond delay="2000"/>
                            </p:stCondLst>
                            <p:childTnLst>
                              <p:par>
                                <p:cTn id="95" presetID="0" presetClass="path" presetSubtype="0" accel="50000" decel="50000" fill="hold" nodeType="afterEffect">
                                  <p:stCondLst>
                                    <p:cond delay="0"/>
                                  </p:stCondLst>
                                  <p:childTnLst>
                                    <p:animMotion origin="layout" path="M -1.94444E-6 7.40741E-7 L 0.09531 0.00555 " pathEditMode="relative" rAng="0" ptsTypes="AA">
                                      <p:cBhvr>
                                        <p:cTn id="96" dur="3000" fill="hold"/>
                                        <p:tgtEl>
                                          <p:spTgt spid="56"/>
                                        </p:tgtEl>
                                        <p:attrNameLst>
                                          <p:attrName>ppt_x</p:attrName>
                                          <p:attrName>ppt_y</p:attrName>
                                        </p:attrNameLst>
                                      </p:cBhvr>
                                      <p:rCtr x="4800" y="300"/>
                                    </p:animMotion>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48139"/>
                                        </p:tgtEl>
                                        <p:attrNameLst>
                                          <p:attrName>style.visibility</p:attrName>
                                        </p:attrNameLst>
                                      </p:cBhvr>
                                      <p:to>
                                        <p:strVal val="hidden"/>
                                      </p:to>
                                    </p:set>
                                  </p:childTnLst>
                                </p:cTn>
                              </p:par>
                            </p:childTnLst>
                          </p:cTn>
                        </p:par>
                        <p:par>
                          <p:cTn id="101" fill="hold">
                            <p:stCondLst>
                              <p:cond delay="0"/>
                            </p:stCondLst>
                            <p:childTnLst>
                              <p:par>
                                <p:cTn id="102" presetID="5" presetClass="entr" presetSubtype="10" fill="hold" nodeType="afterEffect">
                                  <p:stCondLst>
                                    <p:cond delay="0"/>
                                  </p:stCondLst>
                                  <p:childTnLst>
                                    <p:set>
                                      <p:cBhvr>
                                        <p:cTn id="103" dur="1" fill="hold">
                                          <p:stCondLst>
                                            <p:cond delay="0"/>
                                          </p:stCondLst>
                                        </p:cTn>
                                        <p:tgtEl>
                                          <p:spTgt spid="48141"/>
                                        </p:tgtEl>
                                        <p:attrNameLst>
                                          <p:attrName>style.visibility</p:attrName>
                                        </p:attrNameLst>
                                      </p:cBhvr>
                                      <p:to>
                                        <p:strVal val="visible"/>
                                      </p:to>
                                    </p:set>
                                    <p:animEffect transition="in" filter="checkerboard(across)">
                                      <p:cBhvr>
                                        <p:cTn id="104" dur="500"/>
                                        <p:tgtEl>
                                          <p:spTgt spid="4814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500"/>
                                        <p:tgtEl>
                                          <p:spTgt spid="63"/>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48141"/>
                                        </p:tgtEl>
                                        <p:attrNameLst>
                                          <p:attrName>style.visibility</p:attrName>
                                        </p:attrNameLst>
                                      </p:cBhvr>
                                      <p:to>
                                        <p:strVal val="hidden"/>
                                      </p:to>
                                    </p:set>
                                  </p:childTnLst>
                                </p:cTn>
                              </p:par>
                            </p:childTnLst>
                          </p:cTn>
                        </p:par>
                        <p:par>
                          <p:cTn id="114" fill="hold">
                            <p:stCondLst>
                              <p:cond delay="0"/>
                            </p:stCondLst>
                            <p:childTnLst>
                              <p:par>
                                <p:cTn id="115" presetID="5" presetClass="entr" presetSubtype="10" fill="hold" nodeType="afterEffect">
                                  <p:stCondLst>
                                    <p:cond delay="0"/>
                                  </p:stCondLst>
                                  <p:childTnLst>
                                    <p:set>
                                      <p:cBhvr>
                                        <p:cTn id="116" dur="1" fill="hold">
                                          <p:stCondLst>
                                            <p:cond delay="0"/>
                                          </p:stCondLst>
                                        </p:cTn>
                                        <p:tgtEl>
                                          <p:spTgt spid="48142"/>
                                        </p:tgtEl>
                                        <p:attrNameLst>
                                          <p:attrName>style.visibility</p:attrName>
                                        </p:attrNameLst>
                                      </p:cBhvr>
                                      <p:to>
                                        <p:strVal val="visible"/>
                                      </p:to>
                                    </p:set>
                                    <p:animEffect transition="in" filter="checkerboard(across)">
                                      <p:cBhvr>
                                        <p:cTn id="117" dur="500"/>
                                        <p:tgtEl>
                                          <p:spTgt spid="48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2"/>
          <a:srcRect/>
          <a:stretch>
            <a:fillRect/>
          </a:stretch>
        </p:blipFill>
        <p:spPr bwMode="auto">
          <a:xfrm>
            <a:off x="0" y="14288"/>
            <a:ext cx="9144000" cy="61356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idx="4294967295"/>
          </p:nvPr>
        </p:nvSpPr>
        <p:spPr/>
        <p:txBody>
          <a:bodyPr lIns="0"/>
          <a:lstStyle/>
          <a:p>
            <a:r>
              <a:rPr lang="zh-CN" altLang="en-US" smtClean="0"/>
              <a:t>第十四章　图的基本概念</a:t>
            </a:r>
          </a:p>
        </p:txBody>
      </p:sp>
      <p:sp>
        <p:nvSpPr>
          <p:cNvPr id="55298" name="内容占位符 2"/>
          <p:cNvSpPr>
            <a:spLocks noGrp="1"/>
          </p:cNvSpPr>
          <p:nvPr>
            <p:ph idx="4294967295"/>
          </p:nvPr>
        </p:nvSpPr>
        <p:spPr/>
        <p:txBody>
          <a:bodyPr/>
          <a:lstStyle/>
          <a:p>
            <a:pPr>
              <a:buFont typeface="Wingdings" pitchFamily="2" charset="2"/>
              <a:buChar char="l"/>
            </a:pPr>
            <a:endParaRPr lang="en-US" altLang="zh-CN" sz="3600" smtClean="0">
              <a:solidFill>
                <a:schemeClr val="accent1"/>
              </a:solidFill>
            </a:endParaRPr>
          </a:p>
          <a:p>
            <a:pPr>
              <a:buFont typeface="Wingdings" pitchFamily="2" charset="2"/>
              <a:buChar char="l"/>
            </a:pPr>
            <a:r>
              <a:rPr lang="zh-CN" altLang="en-US" sz="3600" smtClean="0">
                <a:solidFill>
                  <a:schemeClr val="accent1"/>
                </a:solidFill>
              </a:rPr>
              <a:t>第一节：图</a:t>
            </a:r>
          </a:p>
          <a:p>
            <a:pPr>
              <a:buFont typeface="Wingdings" pitchFamily="2" charset="2"/>
              <a:buChar char="l"/>
            </a:pPr>
            <a:endParaRPr lang="zh-CN" altLang="en-US" sz="3600" smtClean="0">
              <a:solidFill>
                <a:schemeClr val="accent1"/>
              </a:solidFill>
            </a:endParaRPr>
          </a:p>
          <a:p>
            <a:pPr>
              <a:buFont typeface="Wingdings" pitchFamily="2" charset="2"/>
              <a:buChar char="l"/>
            </a:pPr>
            <a:r>
              <a:rPr lang="zh-CN" altLang="en-US" sz="3600" smtClean="0">
                <a:solidFill>
                  <a:schemeClr val="accent1"/>
                </a:solidFill>
              </a:rPr>
              <a:t>第二节：通路、回路、图的连通性</a:t>
            </a:r>
            <a:endParaRPr lang="en-US" altLang="zh-CN" sz="3600" smtClean="0">
              <a:solidFill>
                <a:schemeClr val="accent1"/>
              </a:solidFill>
            </a:endParaRPr>
          </a:p>
          <a:p>
            <a:pPr>
              <a:buFont typeface="Wingdings" pitchFamily="2" charset="2"/>
              <a:buChar char="l"/>
            </a:pPr>
            <a:endParaRPr lang="en-US" altLang="zh-CN" sz="3600" smtClean="0">
              <a:solidFill>
                <a:schemeClr val="accent1"/>
              </a:solidFill>
            </a:endParaRPr>
          </a:p>
          <a:p>
            <a:pPr>
              <a:buFont typeface="Wingdings" pitchFamily="2" charset="2"/>
              <a:buChar char="l"/>
            </a:pPr>
            <a:r>
              <a:rPr lang="zh-CN" altLang="en-US" sz="3600" smtClean="0">
                <a:solidFill>
                  <a:schemeClr val="accent1"/>
                </a:solidFill>
              </a:rPr>
              <a:t>第三节：图的矩阵表示和运算</a:t>
            </a:r>
            <a:endParaRPr lang="en-US" altLang="zh-CN" sz="3600" smtClean="0">
              <a:solidFill>
                <a:schemeClr val="accent1"/>
              </a:solidFill>
            </a:endParaRPr>
          </a:p>
          <a:p>
            <a:pPr>
              <a:buFont typeface="Arial" charset="0"/>
              <a:buNone/>
            </a:pPr>
            <a:endParaRPr lang="zh-CN" altLang="en-US" smtClean="0">
              <a:solidFill>
                <a:schemeClr val="accent1"/>
              </a:solidFill>
            </a:endParaRPr>
          </a:p>
        </p:txBody>
      </p:sp>
      <p:sp>
        <p:nvSpPr>
          <p:cNvPr id="55299" name="日期占位符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0936A2CB-E2D6-448A-BA95-C5B3E93640B2}" type="datetime1">
              <a:rPr kumimoji="1" lang="zh-CN" altLang="en-US" sz="1600" b="1">
                <a:solidFill>
                  <a:srgbClr val="0000FF"/>
                </a:solidFill>
              </a:rPr>
              <a:pPr eaLnBrk="0" hangingPunct="0"/>
              <a:t>2016/11/23</a:t>
            </a:fld>
            <a:endParaRPr kumimoji="1" lang="en-US" altLang="zh-CN" sz="1600" b="1">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通路和回路</a:t>
            </a:r>
          </a:p>
        </p:txBody>
      </p:sp>
      <p:grpSp>
        <p:nvGrpSpPr>
          <p:cNvPr id="56322" name="组合 32"/>
          <p:cNvGrpSpPr>
            <a:grpSpLocks/>
          </p:cNvGrpSpPr>
          <p:nvPr/>
        </p:nvGrpSpPr>
        <p:grpSpPr bwMode="auto">
          <a:xfrm>
            <a:off x="195263" y="1143000"/>
            <a:ext cx="8734425" cy="3005138"/>
            <a:chOff x="195290" y="1571612"/>
            <a:chExt cx="8734428" cy="3005198"/>
          </a:xfrm>
        </p:grpSpPr>
        <p:sp>
          <p:nvSpPr>
            <p:cNvPr id="2" name="Rectangle 5" descr="新闻纸"/>
            <p:cNvSpPr>
              <a:spLocks noChangeArrowheads="1"/>
            </p:cNvSpPr>
            <p:nvPr/>
          </p:nvSpPr>
          <p:spPr bwMode="auto">
            <a:xfrm>
              <a:off x="195290" y="1571612"/>
              <a:ext cx="8734428" cy="2643241"/>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56403" name="Rectangle 3"/>
            <p:cNvSpPr txBox="1">
              <a:spLocks noChangeArrowheads="1"/>
            </p:cNvSpPr>
            <p:nvPr/>
          </p:nvSpPr>
          <p:spPr bwMode="auto">
            <a:xfrm>
              <a:off x="338165" y="1709736"/>
              <a:ext cx="1403229"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14.11</a:t>
              </a:r>
              <a:endParaRPr lang="zh-CN" altLang="en-US" sz="3200" b="1">
                <a:latin typeface="Calibri" pitchFamily="34" charset="0"/>
              </a:endParaRPr>
            </a:p>
          </p:txBody>
        </p:sp>
        <p:sp>
          <p:nvSpPr>
            <p:cNvPr id="56404" name="TextBox 4"/>
            <p:cNvSpPr txBox="1">
              <a:spLocks noChangeArrowheads="1"/>
            </p:cNvSpPr>
            <p:nvPr/>
          </p:nvSpPr>
          <p:spPr bwMode="auto">
            <a:xfrm>
              <a:off x="1571604" y="1714488"/>
              <a:ext cx="7143800" cy="2862322"/>
            </a:xfrm>
            <a:prstGeom prst="rect">
              <a:avLst/>
            </a:prstGeom>
            <a:noFill/>
            <a:ln w="9525">
              <a:noFill/>
              <a:miter lim="800000"/>
              <a:headEnd/>
              <a:tailEnd/>
            </a:ln>
          </p:spPr>
          <p:txBody>
            <a:bodyPr>
              <a:spAutoFit/>
            </a:bodyPr>
            <a:lstStyle/>
            <a:p>
              <a:r>
                <a:rPr lang="zh-CN" altLang="en-US" sz="2000">
                  <a:latin typeface="Calibri" pitchFamily="34" charset="0"/>
                </a:rPr>
                <a:t>设</a:t>
              </a:r>
              <a:r>
                <a:rPr lang="en-US" altLang="zh-CN" sz="2000">
                  <a:latin typeface="Calibri" pitchFamily="34" charset="0"/>
                </a:rPr>
                <a:t>G</a:t>
              </a:r>
              <a:r>
                <a:rPr lang="zh-CN" altLang="en-US" sz="2000">
                  <a:latin typeface="Calibri" pitchFamily="34" charset="0"/>
                </a:rPr>
                <a:t>为无向标定图，</a:t>
              </a:r>
              <a:r>
                <a:rPr lang="en-US" altLang="zh-CN" sz="2000">
                  <a:latin typeface="Calibri" pitchFamily="34" charset="0"/>
                </a:rPr>
                <a:t>G</a:t>
              </a:r>
              <a:r>
                <a:rPr lang="zh-CN" altLang="en-US" sz="2000">
                  <a:latin typeface="Calibri" pitchFamily="34" charset="0"/>
                </a:rPr>
                <a:t>中顶点与边的交替序列 </a:t>
              </a:r>
              <a:r>
                <a:rPr lang="el-GR" altLang="zh-CN" sz="2000">
                  <a:latin typeface="Calibri" pitchFamily="34" charset="0"/>
                </a:rPr>
                <a:t>Γ</a:t>
              </a:r>
              <a:r>
                <a:rPr lang="en-US" altLang="zh-CN" sz="2000">
                  <a:latin typeface="Calibri" pitchFamily="34" charset="0"/>
                </a:rPr>
                <a:t>=v</a:t>
              </a:r>
              <a:r>
                <a:rPr lang="en-US" altLang="zh-CN" sz="2000" baseline="-25000">
                  <a:latin typeface="Calibri" pitchFamily="34" charset="0"/>
                </a:rPr>
                <a:t>i0</a:t>
              </a:r>
              <a:r>
                <a:rPr lang="en-US" altLang="zh-CN" sz="2000">
                  <a:latin typeface="Calibri" pitchFamily="34" charset="0"/>
                </a:rPr>
                <a:t> e</a:t>
              </a:r>
              <a:r>
                <a:rPr lang="en-US" altLang="zh-CN" sz="2000" baseline="-25000">
                  <a:latin typeface="Calibri" pitchFamily="34" charset="0"/>
                </a:rPr>
                <a:t>j1</a:t>
              </a:r>
              <a:r>
                <a:rPr lang="en-US" altLang="zh-CN" sz="2000">
                  <a:latin typeface="Calibri" pitchFamily="34" charset="0"/>
                </a:rPr>
                <a:t>v</a:t>
              </a:r>
              <a:r>
                <a:rPr lang="en-US" altLang="zh-CN" sz="2000" baseline="-25000">
                  <a:latin typeface="Calibri" pitchFamily="34" charset="0"/>
                </a:rPr>
                <a:t>i1</a:t>
              </a:r>
              <a:r>
                <a:rPr lang="en-US" altLang="zh-CN" sz="2000">
                  <a:latin typeface="Calibri" pitchFamily="34" charset="0"/>
                </a:rPr>
                <a:t>e</a:t>
              </a:r>
              <a:r>
                <a:rPr lang="en-US" altLang="zh-CN" sz="2000" baseline="-25000">
                  <a:latin typeface="Calibri" pitchFamily="34" charset="0"/>
                </a:rPr>
                <a:t>j2 </a:t>
              </a:r>
              <a:r>
                <a:rPr lang="en-US" altLang="zh-CN" sz="2000">
                  <a:latin typeface="Calibri" pitchFamily="34" charset="0"/>
                </a:rPr>
                <a:t>… e</a:t>
              </a:r>
              <a:r>
                <a:rPr lang="en-US" altLang="zh-CN" sz="2000" baseline="-25000">
                  <a:latin typeface="Calibri" pitchFamily="34" charset="0"/>
                </a:rPr>
                <a:t>jl</a:t>
              </a:r>
              <a:r>
                <a:rPr lang="en-US" altLang="zh-CN" sz="2000">
                  <a:latin typeface="Calibri" pitchFamily="34" charset="0"/>
                </a:rPr>
                <a:t>v</a:t>
              </a:r>
              <a:r>
                <a:rPr lang="en-US" altLang="zh-CN" sz="2000" baseline="-25000">
                  <a:latin typeface="Calibri" pitchFamily="34" charset="0"/>
                </a:rPr>
                <a:t>il</a:t>
              </a:r>
              <a:r>
                <a:rPr lang="zh-CN" altLang="en-US" sz="2000" baseline="-25000">
                  <a:latin typeface="Calibri" pitchFamily="34" charset="0"/>
                </a:rPr>
                <a:t> </a:t>
              </a:r>
              <a:r>
                <a:rPr lang="zh-CN" altLang="en-US" sz="2000">
                  <a:latin typeface="Calibri" pitchFamily="34" charset="0"/>
                </a:rPr>
                <a:t>称为</a:t>
              </a:r>
              <a:r>
                <a:rPr lang="en-US" altLang="zh-CN" sz="2000">
                  <a:latin typeface="Calibri" pitchFamily="34" charset="0"/>
                </a:rPr>
                <a:t>v</a:t>
              </a:r>
              <a:r>
                <a:rPr lang="en-US" altLang="zh-CN" sz="2000" baseline="-25000">
                  <a:latin typeface="Calibri" pitchFamily="34" charset="0"/>
                </a:rPr>
                <a:t>i0</a:t>
              </a:r>
              <a:r>
                <a:rPr lang="zh-CN" altLang="en-US" sz="2000">
                  <a:latin typeface="Calibri" pitchFamily="34" charset="0"/>
                </a:rPr>
                <a:t>到</a:t>
              </a:r>
              <a:r>
                <a:rPr lang="en-US" altLang="zh-CN" sz="2000">
                  <a:latin typeface="Calibri" pitchFamily="34" charset="0"/>
                </a:rPr>
                <a:t>v</a:t>
              </a:r>
              <a:r>
                <a:rPr lang="en-US" altLang="zh-CN" sz="2000" baseline="-25000">
                  <a:latin typeface="Calibri" pitchFamily="34" charset="0"/>
                </a:rPr>
                <a:t>il</a:t>
              </a:r>
              <a:r>
                <a:rPr lang="zh-CN" altLang="en-US" sz="2000">
                  <a:latin typeface="Calibri" pitchFamily="34" charset="0"/>
                </a:rPr>
                <a:t>的通路，其中</a:t>
              </a:r>
              <a:r>
                <a:rPr lang="en-US" altLang="zh-CN" sz="2000">
                  <a:latin typeface="Calibri" pitchFamily="34" charset="0"/>
                </a:rPr>
                <a:t>v</a:t>
              </a:r>
              <a:r>
                <a:rPr lang="en-US" altLang="zh-CN" sz="2000" baseline="-25000">
                  <a:latin typeface="Calibri" pitchFamily="34" charset="0"/>
                </a:rPr>
                <a:t>ir-1</a:t>
              </a:r>
              <a:r>
                <a:rPr lang="zh-CN" altLang="en-US" sz="2000">
                  <a:latin typeface="Calibri" pitchFamily="34" charset="0"/>
                </a:rPr>
                <a:t>，</a:t>
              </a:r>
              <a:r>
                <a:rPr lang="en-US" altLang="zh-CN" sz="2000">
                  <a:latin typeface="Calibri" pitchFamily="34" charset="0"/>
                </a:rPr>
                <a:t>v</a:t>
              </a:r>
              <a:r>
                <a:rPr lang="en-US" altLang="zh-CN" sz="2000" baseline="-25000">
                  <a:latin typeface="Calibri" pitchFamily="34" charset="0"/>
                </a:rPr>
                <a:t>ir</a:t>
              </a:r>
              <a:r>
                <a:rPr lang="zh-CN" altLang="en-US" sz="2000">
                  <a:latin typeface="Calibri" pitchFamily="34" charset="0"/>
                </a:rPr>
                <a:t>为</a:t>
              </a:r>
              <a:r>
                <a:rPr lang="en-US" altLang="zh-CN" sz="2000">
                  <a:latin typeface="Calibri" pitchFamily="34" charset="0"/>
                </a:rPr>
                <a:t>e</a:t>
              </a:r>
              <a:r>
                <a:rPr lang="en-US" altLang="zh-CN" sz="2000" baseline="-25000">
                  <a:latin typeface="Calibri" pitchFamily="34" charset="0"/>
                </a:rPr>
                <a:t>jr</a:t>
              </a:r>
              <a:r>
                <a:rPr lang="zh-CN" altLang="en-US" sz="2000">
                  <a:latin typeface="Calibri" pitchFamily="34" charset="0"/>
                </a:rPr>
                <a:t>的端点，</a:t>
              </a:r>
              <a:r>
                <a:rPr lang="en-US" altLang="zh-CN" sz="2000">
                  <a:latin typeface="Calibri" pitchFamily="34" charset="0"/>
                </a:rPr>
                <a:t>r=1,2 … l</a:t>
              </a:r>
              <a:r>
                <a:rPr lang="zh-CN" altLang="en-US" sz="2000">
                  <a:latin typeface="Calibri" pitchFamily="34" charset="0"/>
                </a:rPr>
                <a:t>，</a:t>
              </a:r>
              <a:r>
                <a:rPr lang="en-US" altLang="zh-CN" sz="2000">
                  <a:latin typeface="Calibri" pitchFamily="34" charset="0"/>
                </a:rPr>
                <a:t>v</a:t>
              </a:r>
              <a:r>
                <a:rPr lang="en-US" altLang="zh-CN" sz="2000" baseline="-25000">
                  <a:latin typeface="Calibri" pitchFamily="34" charset="0"/>
                </a:rPr>
                <a:t>i0</a:t>
              </a:r>
              <a:r>
                <a:rPr lang="zh-CN" altLang="en-US" sz="2000">
                  <a:latin typeface="Calibri" pitchFamily="34" charset="0"/>
                </a:rPr>
                <a:t>和</a:t>
              </a:r>
              <a:r>
                <a:rPr lang="en-US" altLang="zh-CN" sz="2000">
                  <a:latin typeface="Calibri" pitchFamily="34" charset="0"/>
                </a:rPr>
                <a:t>v</a:t>
              </a:r>
              <a:r>
                <a:rPr lang="en-US" altLang="zh-CN" sz="2000" baseline="-25000">
                  <a:latin typeface="Calibri" pitchFamily="34" charset="0"/>
                </a:rPr>
                <a:t>il</a:t>
              </a:r>
              <a:r>
                <a:rPr lang="zh-CN" altLang="en-US" sz="2000">
                  <a:latin typeface="Calibri" pitchFamily="34" charset="0"/>
                </a:rPr>
                <a:t>分别称为</a:t>
              </a:r>
              <a:r>
                <a:rPr lang="el-GR" altLang="zh-CN" sz="2000">
                  <a:latin typeface="Calibri" pitchFamily="34" charset="0"/>
                </a:rPr>
                <a:t>Γ</a:t>
              </a:r>
              <a:r>
                <a:rPr lang="zh-CN" altLang="en-US" sz="2000">
                  <a:latin typeface="Calibri" pitchFamily="34" charset="0"/>
                </a:rPr>
                <a:t>的始点和终点。</a:t>
              </a:r>
              <a:r>
                <a:rPr lang="el-GR" altLang="zh-CN" sz="2000">
                  <a:latin typeface="Calibri" pitchFamily="34" charset="0"/>
                </a:rPr>
                <a:t> Γ</a:t>
              </a:r>
              <a:r>
                <a:rPr lang="zh-CN" altLang="en-US" sz="2000">
                  <a:latin typeface="Calibri" pitchFamily="34" charset="0"/>
                </a:rPr>
                <a:t>中</a:t>
              </a:r>
              <a:r>
                <a:rPr lang="zh-CN" altLang="en-US" sz="2000" b="1">
                  <a:solidFill>
                    <a:srgbClr val="0005CC"/>
                  </a:solidFill>
                  <a:latin typeface="Calibri" pitchFamily="34" charset="0"/>
                </a:rPr>
                <a:t>边的条数称为</a:t>
              </a:r>
              <a:r>
                <a:rPr lang="el-GR" altLang="zh-CN" sz="2000" b="1">
                  <a:solidFill>
                    <a:srgbClr val="0005CC"/>
                  </a:solidFill>
                  <a:latin typeface="Calibri" pitchFamily="34" charset="0"/>
                </a:rPr>
                <a:t>Γ</a:t>
              </a:r>
              <a:r>
                <a:rPr lang="zh-CN" altLang="en-US" sz="2000" b="1">
                  <a:solidFill>
                    <a:srgbClr val="0005CC"/>
                  </a:solidFill>
                  <a:latin typeface="Calibri" pitchFamily="34" charset="0"/>
                </a:rPr>
                <a:t>的长度</a:t>
              </a:r>
              <a:r>
                <a:rPr lang="zh-CN" altLang="en-US" sz="2000">
                  <a:latin typeface="Calibri" pitchFamily="34" charset="0"/>
                </a:rPr>
                <a:t>。若又有</a:t>
              </a:r>
              <a:r>
                <a:rPr lang="en-US" altLang="zh-CN" sz="2000">
                  <a:latin typeface="Calibri" pitchFamily="34" charset="0"/>
                </a:rPr>
                <a:t>v</a:t>
              </a:r>
              <a:r>
                <a:rPr lang="en-US" altLang="zh-CN" sz="2000" baseline="-25000">
                  <a:latin typeface="Calibri" pitchFamily="34" charset="0"/>
                </a:rPr>
                <a:t>i0</a:t>
              </a:r>
              <a:r>
                <a:rPr lang="en-US" altLang="zh-CN" sz="2000">
                  <a:latin typeface="Calibri" pitchFamily="34" charset="0"/>
                </a:rPr>
                <a:t>=v</a:t>
              </a:r>
              <a:r>
                <a:rPr lang="en-US" altLang="zh-CN" sz="2000" baseline="-25000">
                  <a:latin typeface="Calibri" pitchFamily="34" charset="0"/>
                </a:rPr>
                <a:t>il</a:t>
              </a:r>
              <a:r>
                <a:rPr lang="zh-CN" altLang="en-US" sz="2000" baseline="-25000">
                  <a:latin typeface="Calibri" pitchFamily="34" charset="0"/>
                </a:rPr>
                <a:t> </a:t>
              </a:r>
              <a:r>
                <a:rPr lang="zh-CN" altLang="en-US" sz="2000">
                  <a:latin typeface="Calibri" pitchFamily="34" charset="0"/>
                </a:rPr>
                <a:t>，则称</a:t>
              </a:r>
              <a:r>
                <a:rPr lang="el-GR" altLang="zh-CN" sz="2000">
                  <a:latin typeface="Calibri" pitchFamily="34" charset="0"/>
                </a:rPr>
                <a:t>Γ</a:t>
              </a:r>
              <a:r>
                <a:rPr lang="zh-CN" altLang="en-US" sz="2000">
                  <a:latin typeface="Calibri" pitchFamily="34" charset="0"/>
                </a:rPr>
                <a:t>为回路。若</a:t>
              </a:r>
              <a:r>
                <a:rPr lang="el-GR" altLang="zh-CN" sz="2000">
                  <a:latin typeface="Calibri" pitchFamily="34" charset="0"/>
                </a:rPr>
                <a:t>Γ</a:t>
              </a:r>
              <a:r>
                <a:rPr lang="zh-CN" altLang="en-US" sz="2000">
                  <a:latin typeface="Calibri" pitchFamily="34" charset="0"/>
                </a:rPr>
                <a:t>的所有边各异，则称</a:t>
              </a:r>
              <a:r>
                <a:rPr lang="el-GR" altLang="zh-CN" sz="2000">
                  <a:latin typeface="Calibri" pitchFamily="34" charset="0"/>
                </a:rPr>
                <a:t>Γ</a:t>
              </a:r>
              <a:r>
                <a:rPr lang="zh-CN" altLang="en-US" sz="2000">
                  <a:latin typeface="Calibri" pitchFamily="34" charset="0"/>
                </a:rPr>
                <a:t>为</a:t>
              </a:r>
              <a:r>
                <a:rPr lang="zh-CN" altLang="en-US" sz="2000" b="1">
                  <a:solidFill>
                    <a:srgbClr val="C00000"/>
                  </a:solidFill>
                  <a:latin typeface="Calibri" pitchFamily="34" charset="0"/>
                </a:rPr>
                <a:t>简单通路</a:t>
              </a:r>
              <a:r>
                <a:rPr lang="zh-CN" altLang="en-US" sz="2000">
                  <a:latin typeface="Calibri" pitchFamily="34" charset="0"/>
                </a:rPr>
                <a:t>。若又有</a:t>
              </a:r>
              <a:r>
                <a:rPr lang="en-US" altLang="zh-CN" sz="2000">
                  <a:latin typeface="Calibri" pitchFamily="34" charset="0"/>
                </a:rPr>
                <a:t>v</a:t>
              </a:r>
              <a:r>
                <a:rPr lang="en-US" altLang="zh-CN" sz="2000" baseline="-25000">
                  <a:latin typeface="Calibri" pitchFamily="34" charset="0"/>
                </a:rPr>
                <a:t>i0</a:t>
              </a:r>
              <a:r>
                <a:rPr lang="en-US" altLang="zh-CN" sz="2000">
                  <a:latin typeface="Calibri" pitchFamily="34" charset="0"/>
                </a:rPr>
                <a:t>=v</a:t>
              </a:r>
              <a:r>
                <a:rPr lang="en-US" altLang="zh-CN" sz="2000" baseline="-25000">
                  <a:latin typeface="Calibri" pitchFamily="34" charset="0"/>
                </a:rPr>
                <a:t>il</a:t>
              </a:r>
              <a:r>
                <a:rPr lang="zh-CN" altLang="en-US" sz="2000">
                  <a:latin typeface="Calibri" pitchFamily="34" charset="0"/>
                </a:rPr>
                <a:t> 则称</a:t>
              </a:r>
              <a:r>
                <a:rPr lang="el-GR" altLang="zh-CN" sz="2000">
                  <a:latin typeface="Calibri" pitchFamily="34" charset="0"/>
                </a:rPr>
                <a:t>Γ</a:t>
              </a:r>
              <a:r>
                <a:rPr lang="zh-CN" altLang="en-US" sz="2000">
                  <a:latin typeface="Calibri" pitchFamily="34" charset="0"/>
                </a:rPr>
                <a:t>为</a:t>
              </a:r>
              <a:r>
                <a:rPr lang="zh-CN" altLang="en-US" sz="2000" b="1">
                  <a:solidFill>
                    <a:srgbClr val="C00000"/>
                  </a:solidFill>
                  <a:latin typeface="Calibri" pitchFamily="34" charset="0"/>
                </a:rPr>
                <a:t>简单回路</a:t>
              </a:r>
              <a:r>
                <a:rPr lang="zh-CN" altLang="en-US" sz="2000">
                  <a:latin typeface="Calibri" pitchFamily="34" charset="0"/>
                </a:rPr>
                <a:t>。若所有顶点各异，所有边也各异，则称</a:t>
              </a:r>
              <a:r>
                <a:rPr lang="el-GR" altLang="zh-CN" sz="2000">
                  <a:latin typeface="Calibri" pitchFamily="34" charset="0"/>
                </a:rPr>
                <a:t>Γ</a:t>
              </a:r>
              <a:r>
                <a:rPr lang="zh-CN" altLang="en-US" sz="2000">
                  <a:latin typeface="Calibri" pitchFamily="34" charset="0"/>
                </a:rPr>
                <a:t>为</a:t>
              </a:r>
              <a:r>
                <a:rPr lang="zh-CN" altLang="en-US" sz="2000" b="1">
                  <a:solidFill>
                    <a:srgbClr val="C00000"/>
                  </a:solidFill>
                  <a:latin typeface="Calibri" pitchFamily="34" charset="0"/>
                </a:rPr>
                <a:t>初级通路或路径</a:t>
              </a:r>
              <a:r>
                <a:rPr lang="zh-CN" altLang="en-US" sz="2000">
                  <a:latin typeface="Calibri" pitchFamily="34" charset="0"/>
                </a:rPr>
                <a:t>。若又有</a:t>
              </a:r>
              <a:r>
                <a:rPr lang="en-US" altLang="zh-CN" sz="2000">
                  <a:latin typeface="Calibri" pitchFamily="34" charset="0"/>
                </a:rPr>
                <a:t>v</a:t>
              </a:r>
              <a:r>
                <a:rPr lang="en-US" altLang="zh-CN" sz="2000" baseline="-25000">
                  <a:latin typeface="Calibri" pitchFamily="34" charset="0"/>
                </a:rPr>
                <a:t>i0</a:t>
              </a:r>
              <a:r>
                <a:rPr lang="en-US" altLang="zh-CN" sz="2000">
                  <a:latin typeface="Calibri" pitchFamily="34" charset="0"/>
                </a:rPr>
                <a:t>=v</a:t>
              </a:r>
              <a:r>
                <a:rPr lang="en-US" altLang="zh-CN" sz="2000" baseline="-25000">
                  <a:latin typeface="Calibri" pitchFamily="34" charset="0"/>
                </a:rPr>
                <a:t>il</a:t>
              </a:r>
              <a:r>
                <a:rPr lang="zh-CN" altLang="en-US" sz="2000">
                  <a:latin typeface="Calibri" pitchFamily="34" charset="0"/>
                </a:rPr>
                <a:t> ，则称</a:t>
              </a:r>
              <a:r>
                <a:rPr lang="el-GR" altLang="zh-CN" sz="2000">
                  <a:latin typeface="Calibri" pitchFamily="34" charset="0"/>
                </a:rPr>
                <a:t>Γ</a:t>
              </a:r>
              <a:r>
                <a:rPr lang="zh-CN" altLang="en-US" sz="2000">
                  <a:latin typeface="Calibri" pitchFamily="34" charset="0"/>
                </a:rPr>
                <a:t>为</a:t>
              </a:r>
              <a:r>
                <a:rPr lang="zh-CN" altLang="en-US" sz="2000" b="1">
                  <a:solidFill>
                    <a:srgbClr val="C00000"/>
                  </a:solidFill>
                  <a:latin typeface="Calibri" pitchFamily="34" charset="0"/>
                </a:rPr>
                <a:t>初级回路或圈</a:t>
              </a:r>
              <a:r>
                <a:rPr lang="zh-CN" altLang="en-US" sz="2000">
                  <a:latin typeface="Calibri" pitchFamily="34" charset="0"/>
                </a:rPr>
                <a:t>。长度为奇数的圈称为奇数圈，长度为偶数的圈称为偶数圈。</a:t>
              </a:r>
            </a:p>
            <a:p>
              <a:endParaRPr lang="en-US" altLang="zh-CN" sz="2000">
                <a:latin typeface="Calibri" pitchFamily="34" charset="0"/>
              </a:endParaRPr>
            </a:p>
          </p:txBody>
        </p:sp>
      </p:grpSp>
      <p:pic>
        <p:nvPicPr>
          <p:cNvPr id="41986" name="Picture 2" descr="C:\Program Files\Microsoft Office\MEDIA\CAGCAT10\j0212957.wmf"/>
          <p:cNvPicPr>
            <a:picLocks noChangeAspect="1" noChangeArrowheads="1"/>
          </p:cNvPicPr>
          <p:nvPr/>
        </p:nvPicPr>
        <p:blipFill>
          <a:blip r:embed="rId4"/>
          <a:srcRect/>
          <a:stretch>
            <a:fillRect/>
          </a:stretch>
        </p:blipFill>
        <p:spPr bwMode="auto">
          <a:xfrm>
            <a:off x="642938" y="3857625"/>
            <a:ext cx="568325" cy="357188"/>
          </a:xfrm>
          <a:prstGeom prst="rect">
            <a:avLst/>
          </a:prstGeom>
          <a:noFill/>
          <a:ln w="9525">
            <a:noFill/>
            <a:miter lim="800000"/>
            <a:headEnd/>
            <a:tailEnd/>
          </a:ln>
        </p:spPr>
      </p:pic>
      <p:sp>
        <p:nvSpPr>
          <p:cNvPr id="19" name="TextBox 18"/>
          <p:cNvSpPr txBox="1">
            <a:spLocks noChangeArrowheads="1"/>
          </p:cNvSpPr>
          <p:nvPr/>
        </p:nvSpPr>
        <p:spPr bwMode="auto">
          <a:xfrm>
            <a:off x="3929063" y="4264025"/>
            <a:ext cx="723900" cy="307975"/>
          </a:xfrm>
          <a:prstGeom prst="rect">
            <a:avLst/>
          </a:prstGeom>
          <a:noFill/>
          <a:ln w="9525">
            <a:noFill/>
            <a:miter lim="800000"/>
            <a:headEnd/>
            <a:tailEnd/>
          </a:ln>
        </p:spPr>
        <p:txBody>
          <a:bodyPr wrap="none">
            <a:spAutoFit/>
          </a:bodyPr>
          <a:lstStyle/>
          <a:p>
            <a:r>
              <a:rPr lang="zh-CN" altLang="en-US" sz="1400" b="1">
                <a:latin typeface="Calibri" pitchFamily="34" charset="0"/>
              </a:rPr>
              <a:t>百家湖</a:t>
            </a:r>
          </a:p>
        </p:txBody>
      </p:sp>
      <p:grpSp>
        <p:nvGrpSpPr>
          <p:cNvPr id="24" name="组合 23"/>
          <p:cNvGrpSpPr>
            <a:grpSpLocks/>
          </p:cNvGrpSpPr>
          <p:nvPr/>
        </p:nvGrpSpPr>
        <p:grpSpPr bwMode="auto">
          <a:xfrm>
            <a:off x="511175" y="4286250"/>
            <a:ext cx="2417763" cy="500063"/>
            <a:chOff x="153730" y="4643446"/>
            <a:chExt cx="2418006" cy="500066"/>
          </a:xfrm>
        </p:grpSpPr>
        <p:grpSp>
          <p:nvGrpSpPr>
            <p:cNvPr id="56381" name="组合 17"/>
            <p:cNvGrpSpPr>
              <a:grpSpLocks/>
            </p:cNvGrpSpPr>
            <p:nvPr/>
          </p:nvGrpSpPr>
          <p:grpSpPr bwMode="auto">
            <a:xfrm>
              <a:off x="153730" y="4643446"/>
              <a:ext cx="2418006" cy="500066"/>
              <a:chOff x="153730" y="4643446"/>
              <a:chExt cx="2418006" cy="500066"/>
            </a:xfrm>
          </p:grpSpPr>
          <p:cxnSp>
            <p:nvCxnSpPr>
              <p:cNvPr id="11" name="直接连接符 10"/>
              <p:cNvCxnSpPr>
                <a:stCxn id="0" idx="6"/>
                <a:endCxn id="0" idx="2"/>
              </p:cNvCxnSpPr>
              <p:nvPr/>
            </p:nvCxnSpPr>
            <p:spPr>
              <a:xfrm>
                <a:off x="642729" y="4714884"/>
                <a:ext cx="1571783" cy="1587"/>
              </a:xfrm>
              <a:prstGeom prst="line">
                <a:avLst/>
              </a:prstGeom>
            </p:spPr>
            <p:style>
              <a:lnRef idx="3">
                <a:schemeClr val="accent4"/>
              </a:lnRef>
              <a:fillRef idx="0">
                <a:schemeClr val="accent4"/>
              </a:fillRef>
              <a:effectRef idx="2">
                <a:schemeClr val="accent4"/>
              </a:effectRef>
              <a:fontRef idx="minor">
                <a:schemeClr val="tx1"/>
              </a:fontRef>
            </p:style>
          </p:cxnSp>
          <p:sp>
            <p:nvSpPr>
              <p:cNvPr id="6" name="椭圆 5"/>
              <p:cNvSpPr/>
              <p:nvPr/>
            </p:nvSpPr>
            <p:spPr>
              <a:xfrm>
                <a:off x="500034" y="4643446"/>
                <a:ext cx="142876" cy="1428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1071538" y="4643446"/>
                <a:ext cx="142876" cy="1428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1643042" y="4643446"/>
                <a:ext cx="142876" cy="1428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2214546" y="4643446"/>
                <a:ext cx="142876" cy="1428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398" name="TextBox 11"/>
              <p:cNvSpPr txBox="1">
                <a:spLocks noChangeArrowheads="1"/>
              </p:cNvSpPr>
              <p:nvPr/>
            </p:nvSpPr>
            <p:spPr bwMode="auto">
              <a:xfrm>
                <a:off x="153730" y="4835735"/>
                <a:ext cx="723275" cy="307777"/>
              </a:xfrm>
              <a:prstGeom prst="rect">
                <a:avLst/>
              </a:prstGeom>
              <a:noFill/>
              <a:ln w="9525">
                <a:noFill/>
                <a:miter lim="800000"/>
                <a:headEnd/>
                <a:tailEnd/>
              </a:ln>
            </p:spPr>
            <p:txBody>
              <a:bodyPr wrap="none">
                <a:spAutoFit/>
              </a:bodyPr>
              <a:lstStyle/>
              <a:p>
                <a:r>
                  <a:rPr lang="zh-CN" altLang="en-US" sz="1400" b="1">
                    <a:latin typeface="Calibri" pitchFamily="34" charset="0"/>
                  </a:rPr>
                  <a:t>百家湖</a:t>
                </a:r>
              </a:p>
            </p:txBody>
          </p:sp>
          <p:sp>
            <p:nvSpPr>
              <p:cNvPr id="56399" name="TextBox 12"/>
              <p:cNvSpPr txBox="1">
                <a:spLocks noChangeArrowheads="1"/>
              </p:cNvSpPr>
              <p:nvPr/>
            </p:nvSpPr>
            <p:spPr bwMode="auto">
              <a:xfrm>
                <a:off x="869468" y="4835735"/>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殷巷</a:t>
                </a:r>
              </a:p>
            </p:txBody>
          </p:sp>
          <p:sp>
            <p:nvSpPr>
              <p:cNvPr id="56400" name="TextBox 13"/>
              <p:cNvSpPr txBox="1">
                <a:spLocks noChangeArrowheads="1"/>
              </p:cNvSpPr>
              <p:nvPr/>
            </p:nvSpPr>
            <p:spPr bwMode="auto">
              <a:xfrm>
                <a:off x="1456493" y="4835735"/>
                <a:ext cx="543740" cy="307777"/>
              </a:xfrm>
              <a:prstGeom prst="rect">
                <a:avLst/>
              </a:prstGeom>
              <a:noFill/>
              <a:ln w="9525">
                <a:noFill/>
                <a:miter lim="800000"/>
                <a:headEnd/>
                <a:tailEnd/>
              </a:ln>
            </p:spPr>
            <p:txBody>
              <a:bodyPr wrap="none">
                <a:spAutoFit/>
              </a:bodyPr>
              <a:lstStyle/>
              <a:p>
                <a:pPr algn="ctr"/>
                <a:r>
                  <a:rPr lang="zh-CN" altLang="en-US" sz="1400" b="1">
                    <a:latin typeface="Calibri" pitchFamily="34" charset="0"/>
                  </a:rPr>
                  <a:t>同仁</a:t>
                </a:r>
              </a:p>
            </p:txBody>
          </p:sp>
          <p:sp>
            <p:nvSpPr>
              <p:cNvPr id="56401" name="TextBox 14"/>
              <p:cNvSpPr txBox="1">
                <a:spLocks noChangeArrowheads="1"/>
              </p:cNvSpPr>
              <p:nvPr/>
            </p:nvSpPr>
            <p:spPr bwMode="auto">
              <a:xfrm>
                <a:off x="2027996" y="4835735"/>
                <a:ext cx="543740" cy="307777"/>
              </a:xfrm>
              <a:prstGeom prst="rect">
                <a:avLst/>
              </a:prstGeom>
              <a:noFill/>
              <a:ln w="9525">
                <a:noFill/>
                <a:miter lim="800000"/>
                <a:headEnd/>
                <a:tailEnd/>
              </a:ln>
            </p:spPr>
            <p:txBody>
              <a:bodyPr wrap="none">
                <a:spAutoFit/>
              </a:bodyPr>
              <a:lstStyle/>
              <a:p>
                <a:pPr algn="ctr"/>
                <a:r>
                  <a:rPr lang="zh-CN" altLang="en-US" sz="1400" b="1">
                    <a:latin typeface="Calibri" pitchFamily="34" charset="0"/>
                  </a:rPr>
                  <a:t>东大</a:t>
                </a:r>
              </a:p>
            </p:txBody>
          </p:sp>
        </p:grpSp>
        <p:sp>
          <p:nvSpPr>
            <p:cNvPr id="56382" name="TextBox 19"/>
            <p:cNvSpPr txBox="1">
              <a:spLocks noChangeArrowheads="1"/>
            </p:cNvSpPr>
            <p:nvPr/>
          </p:nvSpPr>
          <p:spPr bwMode="auto">
            <a:xfrm>
              <a:off x="714348" y="471488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1</a:t>
              </a:r>
              <a:endParaRPr lang="zh-CN" altLang="en-US" sz="1200" b="1" i="1">
                <a:solidFill>
                  <a:srgbClr val="FF0000"/>
                </a:solidFill>
                <a:latin typeface="Calibri" pitchFamily="34" charset="0"/>
              </a:endParaRPr>
            </a:p>
          </p:txBody>
        </p:sp>
        <p:sp>
          <p:nvSpPr>
            <p:cNvPr id="56383" name="TextBox 21"/>
            <p:cNvSpPr txBox="1">
              <a:spLocks noChangeArrowheads="1"/>
            </p:cNvSpPr>
            <p:nvPr/>
          </p:nvSpPr>
          <p:spPr bwMode="auto">
            <a:xfrm>
              <a:off x="1285852" y="471488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2</a:t>
              </a:r>
              <a:endParaRPr lang="zh-CN" altLang="en-US" sz="1200" b="1" i="1">
                <a:solidFill>
                  <a:srgbClr val="FF0000"/>
                </a:solidFill>
                <a:latin typeface="Calibri" pitchFamily="34" charset="0"/>
              </a:endParaRPr>
            </a:p>
          </p:txBody>
        </p:sp>
        <p:sp>
          <p:nvSpPr>
            <p:cNvPr id="56384" name="TextBox 22"/>
            <p:cNvSpPr txBox="1">
              <a:spLocks noChangeArrowheads="1"/>
            </p:cNvSpPr>
            <p:nvPr/>
          </p:nvSpPr>
          <p:spPr bwMode="auto">
            <a:xfrm>
              <a:off x="1879894" y="471488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3</a:t>
              </a:r>
              <a:endParaRPr lang="zh-CN" altLang="en-US" sz="1200" b="1" i="1">
                <a:solidFill>
                  <a:srgbClr val="FF0000"/>
                </a:solidFill>
                <a:latin typeface="Calibri" pitchFamily="34" charset="0"/>
              </a:endParaRPr>
            </a:p>
          </p:txBody>
        </p:sp>
      </p:grpSp>
      <p:grpSp>
        <p:nvGrpSpPr>
          <p:cNvPr id="27" name="组合 26"/>
          <p:cNvGrpSpPr>
            <a:grpSpLocks/>
          </p:cNvGrpSpPr>
          <p:nvPr/>
        </p:nvGrpSpPr>
        <p:grpSpPr bwMode="auto">
          <a:xfrm>
            <a:off x="4572000" y="4264025"/>
            <a:ext cx="736600" cy="307975"/>
            <a:chOff x="4214810" y="4214818"/>
            <a:chExt cx="736281" cy="307777"/>
          </a:xfrm>
        </p:grpSpPr>
        <p:sp>
          <p:nvSpPr>
            <p:cNvPr id="56379" name="TextBox 24"/>
            <p:cNvSpPr txBox="1">
              <a:spLocks noChangeArrowheads="1"/>
            </p:cNvSpPr>
            <p:nvPr/>
          </p:nvSpPr>
          <p:spPr bwMode="auto">
            <a:xfrm>
              <a:off x="4214810" y="422570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1</a:t>
              </a:r>
              <a:endParaRPr lang="zh-CN" altLang="en-US" sz="1200" b="1" i="1">
                <a:solidFill>
                  <a:srgbClr val="FF0000"/>
                </a:solidFill>
                <a:latin typeface="Calibri" pitchFamily="34" charset="0"/>
              </a:endParaRPr>
            </a:p>
          </p:txBody>
        </p:sp>
        <p:sp>
          <p:nvSpPr>
            <p:cNvPr id="56380" name="矩形 25"/>
            <p:cNvSpPr>
              <a:spLocks noChangeArrowheads="1"/>
            </p:cNvSpPr>
            <p:nvPr/>
          </p:nvSpPr>
          <p:spPr bwMode="auto">
            <a:xfrm>
              <a:off x="4407352" y="4214818"/>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殷巷</a:t>
              </a:r>
            </a:p>
          </p:txBody>
        </p:sp>
      </p:grpSp>
      <p:grpSp>
        <p:nvGrpSpPr>
          <p:cNvPr id="29" name="组合 28"/>
          <p:cNvGrpSpPr>
            <a:grpSpLocks/>
          </p:cNvGrpSpPr>
          <p:nvPr/>
        </p:nvGrpSpPr>
        <p:grpSpPr bwMode="auto">
          <a:xfrm>
            <a:off x="5192713" y="4264025"/>
            <a:ext cx="736600" cy="307975"/>
            <a:chOff x="4214810" y="4214818"/>
            <a:chExt cx="736281" cy="307777"/>
          </a:xfrm>
        </p:grpSpPr>
        <p:sp>
          <p:nvSpPr>
            <p:cNvPr id="56377" name="TextBox 29"/>
            <p:cNvSpPr txBox="1">
              <a:spLocks noChangeArrowheads="1"/>
            </p:cNvSpPr>
            <p:nvPr/>
          </p:nvSpPr>
          <p:spPr bwMode="auto">
            <a:xfrm>
              <a:off x="4214810" y="422570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2</a:t>
              </a:r>
              <a:endParaRPr lang="zh-CN" altLang="en-US" sz="1200" b="1" i="1">
                <a:solidFill>
                  <a:srgbClr val="FF0000"/>
                </a:solidFill>
                <a:latin typeface="Calibri" pitchFamily="34" charset="0"/>
              </a:endParaRPr>
            </a:p>
          </p:txBody>
        </p:sp>
        <p:sp>
          <p:nvSpPr>
            <p:cNvPr id="56378" name="矩形 30"/>
            <p:cNvSpPr>
              <a:spLocks noChangeArrowheads="1"/>
            </p:cNvSpPr>
            <p:nvPr/>
          </p:nvSpPr>
          <p:spPr bwMode="auto">
            <a:xfrm>
              <a:off x="4407352" y="4214818"/>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同仁</a:t>
              </a:r>
            </a:p>
          </p:txBody>
        </p:sp>
      </p:grpSp>
      <p:grpSp>
        <p:nvGrpSpPr>
          <p:cNvPr id="34" name="组合 33"/>
          <p:cNvGrpSpPr>
            <a:grpSpLocks/>
          </p:cNvGrpSpPr>
          <p:nvPr/>
        </p:nvGrpSpPr>
        <p:grpSpPr bwMode="auto">
          <a:xfrm>
            <a:off x="5764213" y="4264025"/>
            <a:ext cx="736600" cy="307975"/>
            <a:chOff x="4214810" y="4214818"/>
            <a:chExt cx="736281" cy="307777"/>
          </a:xfrm>
        </p:grpSpPr>
        <p:sp>
          <p:nvSpPr>
            <p:cNvPr id="56375" name="TextBox 34"/>
            <p:cNvSpPr txBox="1">
              <a:spLocks noChangeArrowheads="1"/>
            </p:cNvSpPr>
            <p:nvPr/>
          </p:nvSpPr>
          <p:spPr bwMode="auto">
            <a:xfrm>
              <a:off x="4214810" y="422570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3</a:t>
              </a:r>
              <a:endParaRPr lang="zh-CN" altLang="en-US" sz="1200" b="1" i="1">
                <a:solidFill>
                  <a:srgbClr val="FF0000"/>
                </a:solidFill>
                <a:latin typeface="Calibri" pitchFamily="34" charset="0"/>
              </a:endParaRPr>
            </a:p>
          </p:txBody>
        </p:sp>
        <p:sp>
          <p:nvSpPr>
            <p:cNvPr id="56376" name="矩形 35"/>
            <p:cNvSpPr>
              <a:spLocks noChangeArrowheads="1"/>
            </p:cNvSpPr>
            <p:nvPr/>
          </p:nvSpPr>
          <p:spPr bwMode="auto">
            <a:xfrm>
              <a:off x="4407352" y="4214818"/>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殷巷</a:t>
              </a:r>
            </a:p>
          </p:txBody>
        </p:sp>
      </p:grpSp>
      <p:grpSp>
        <p:nvGrpSpPr>
          <p:cNvPr id="37" name="组合 36"/>
          <p:cNvGrpSpPr>
            <a:grpSpLocks/>
          </p:cNvGrpSpPr>
          <p:nvPr/>
        </p:nvGrpSpPr>
        <p:grpSpPr bwMode="auto">
          <a:xfrm>
            <a:off x="6407150" y="4264025"/>
            <a:ext cx="736600" cy="307975"/>
            <a:chOff x="4214810" y="4214818"/>
            <a:chExt cx="736281" cy="307777"/>
          </a:xfrm>
        </p:grpSpPr>
        <p:sp>
          <p:nvSpPr>
            <p:cNvPr id="56373" name="TextBox 37"/>
            <p:cNvSpPr txBox="1">
              <a:spLocks noChangeArrowheads="1"/>
            </p:cNvSpPr>
            <p:nvPr/>
          </p:nvSpPr>
          <p:spPr bwMode="auto">
            <a:xfrm>
              <a:off x="4214810" y="422570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4</a:t>
              </a:r>
              <a:endParaRPr lang="zh-CN" altLang="en-US" sz="1200" b="1" i="1">
                <a:solidFill>
                  <a:srgbClr val="FF0000"/>
                </a:solidFill>
                <a:latin typeface="Calibri" pitchFamily="34" charset="0"/>
              </a:endParaRPr>
            </a:p>
          </p:txBody>
        </p:sp>
        <p:sp>
          <p:nvSpPr>
            <p:cNvPr id="56374" name="矩形 38"/>
            <p:cNvSpPr>
              <a:spLocks noChangeArrowheads="1"/>
            </p:cNvSpPr>
            <p:nvPr/>
          </p:nvSpPr>
          <p:spPr bwMode="auto">
            <a:xfrm>
              <a:off x="4407352" y="4214818"/>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同仁</a:t>
              </a:r>
            </a:p>
          </p:txBody>
        </p:sp>
      </p:grpSp>
      <p:grpSp>
        <p:nvGrpSpPr>
          <p:cNvPr id="40" name="组合 39"/>
          <p:cNvGrpSpPr>
            <a:grpSpLocks/>
          </p:cNvGrpSpPr>
          <p:nvPr/>
        </p:nvGrpSpPr>
        <p:grpSpPr bwMode="auto">
          <a:xfrm>
            <a:off x="7050088" y="4264025"/>
            <a:ext cx="736600" cy="307975"/>
            <a:chOff x="4214810" y="4214818"/>
            <a:chExt cx="736281" cy="307777"/>
          </a:xfrm>
        </p:grpSpPr>
        <p:sp>
          <p:nvSpPr>
            <p:cNvPr id="56371" name="TextBox 40"/>
            <p:cNvSpPr txBox="1">
              <a:spLocks noChangeArrowheads="1"/>
            </p:cNvSpPr>
            <p:nvPr/>
          </p:nvSpPr>
          <p:spPr bwMode="auto">
            <a:xfrm>
              <a:off x="4214810" y="4225704"/>
              <a:ext cx="263214" cy="276999"/>
            </a:xfrm>
            <a:prstGeom prst="rect">
              <a:avLst/>
            </a:prstGeom>
            <a:noFill/>
            <a:ln w="9525">
              <a:noFill/>
              <a:miter lim="800000"/>
              <a:headEnd/>
              <a:tailEnd/>
            </a:ln>
          </p:spPr>
          <p:txBody>
            <a:bodyPr wrap="none">
              <a:spAutoFit/>
            </a:bodyPr>
            <a:lstStyle/>
            <a:p>
              <a:r>
                <a:rPr lang="en-US" altLang="zh-CN" sz="1200" b="1" i="1">
                  <a:solidFill>
                    <a:srgbClr val="FF0000"/>
                  </a:solidFill>
                  <a:latin typeface="Calibri" pitchFamily="34" charset="0"/>
                </a:rPr>
                <a:t>5</a:t>
              </a:r>
              <a:endParaRPr lang="zh-CN" altLang="en-US" sz="1200" b="1" i="1">
                <a:solidFill>
                  <a:srgbClr val="FF0000"/>
                </a:solidFill>
                <a:latin typeface="Calibri" pitchFamily="34" charset="0"/>
              </a:endParaRPr>
            </a:p>
          </p:txBody>
        </p:sp>
        <p:sp>
          <p:nvSpPr>
            <p:cNvPr id="56372" name="矩形 41"/>
            <p:cNvSpPr>
              <a:spLocks noChangeArrowheads="1"/>
            </p:cNvSpPr>
            <p:nvPr/>
          </p:nvSpPr>
          <p:spPr bwMode="auto">
            <a:xfrm>
              <a:off x="4407352" y="4214818"/>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东大</a:t>
              </a:r>
            </a:p>
          </p:txBody>
        </p:sp>
      </p:grpSp>
      <p:grpSp>
        <p:nvGrpSpPr>
          <p:cNvPr id="62" name="组合 61"/>
          <p:cNvGrpSpPr>
            <a:grpSpLocks/>
          </p:cNvGrpSpPr>
          <p:nvPr/>
        </p:nvGrpSpPr>
        <p:grpSpPr bwMode="auto">
          <a:xfrm>
            <a:off x="5214938" y="5286375"/>
            <a:ext cx="2857500" cy="571500"/>
            <a:chOff x="357158" y="5572140"/>
            <a:chExt cx="2857520" cy="571504"/>
          </a:xfrm>
        </p:grpSpPr>
        <p:cxnSp>
          <p:nvCxnSpPr>
            <p:cNvPr id="48" name="直接连接符 47"/>
            <p:cNvCxnSpPr>
              <a:stCxn id="0" idx="6"/>
              <a:endCxn id="0" idx="2"/>
            </p:cNvCxnSpPr>
            <p:nvPr/>
          </p:nvCxnSpPr>
          <p:spPr>
            <a:xfrm>
              <a:off x="714347" y="5643579"/>
              <a:ext cx="2143140" cy="1587"/>
            </a:xfrm>
            <a:prstGeom prst="line">
              <a:avLst/>
            </a:prstGeom>
          </p:spPr>
          <p:style>
            <a:lnRef idx="3">
              <a:schemeClr val="accent2"/>
            </a:lnRef>
            <a:fillRef idx="0">
              <a:schemeClr val="accent2"/>
            </a:fillRef>
            <a:effectRef idx="2">
              <a:schemeClr val="accent2"/>
            </a:effectRef>
            <a:fontRef idx="minor">
              <a:schemeClr val="tx1"/>
            </a:fontRef>
          </p:style>
        </p:cxnSp>
        <p:sp>
          <p:nvSpPr>
            <p:cNvPr id="43" name="椭圆 42"/>
            <p:cNvSpPr/>
            <p:nvPr/>
          </p:nvSpPr>
          <p:spPr>
            <a:xfrm>
              <a:off x="571472" y="5572140"/>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1142976" y="5572140"/>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p:nvPr/>
          </p:nvSpPr>
          <p:spPr>
            <a:xfrm>
              <a:off x="1714480" y="5572140"/>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p:cNvSpPr/>
            <p:nvPr/>
          </p:nvSpPr>
          <p:spPr>
            <a:xfrm>
              <a:off x="2285984" y="5572140"/>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56359" name="TextBox 49"/>
            <p:cNvSpPr txBox="1">
              <a:spLocks noChangeArrowheads="1"/>
            </p:cNvSpPr>
            <p:nvPr/>
          </p:nvSpPr>
          <p:spPr bwMode="auto">
            <a:xfrm>
              <a:off x="357158" y="5829998"/>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梅园</a:t>
              </a:r>
            </a:p>
          </p:txBody>
        </p:sp>
        <p:sp>
          <p:nvSpPr>
            <p:cNvPr id="56360" name="TextBox 50"/>
            <p:cNvSpPr txBox="1">
              <a:spLocks noChangeArrowheads="1"/>
            </p:cNvSpPr>
            <p:nvPr/>
          </p:nvSpPr>
          <p:spPr bwMode="auto">
            <a:xfrm>
              <a:off x="868110" y="5835867"/>
              <a:ext cx="723275" cy="307777"/>
            </a:xfrm>
            <a:prstGeom prst="rect">
              <a:avLst/>
            </a:prstGeom>
            <a:noFill/>
            <a:ln w="9525">
              <a:noFill/>
              <a:miter lim="800000"/>
              <a:headEnd/>
              <a:tailEnd/>
            </a:ln>
          </p:spPr>
          <p:txBody>
            <a:bodyPr wrap="none">
              <a:spAutoFit/>
            </a:bodyPr>
            <a:lstStyle/>
            <a:p>
              <a:r>
                <a:rPr lang="zh-CN" altLang="en-US" sz="1400" b="1">
                  <a:latin typeface="Calibri" pitchFamily="34" charset="0"/>
                </a:rPr>
                <a:t>图书馆</a:t>
              </a:r>
            </a:p>
          </p:txBody>
        </p:sp>
        <p:sp>
          <p:nvSpPr>
            <p:cNvPr id="52" name="椭圆 51"/>
            <p:cNvSpPr/>
            <p:nvPr/>
          </p:nvSpPr>
          <p:spPr>
            <a:xfrm>
              <a:off x="2857488" y="5572140"/>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56364" name="TextBox 54"/>
            <p:cNvSpPr txBox="1">
              <a:spLocks noChangeArrowheads="1"/>
            </p:cNvSpPr>
            <p:nvPr/>
          </p:nvSpPr>
          <p:spPr bwMode="auto">
            <a:xfrm>
              <a:off x="1491271" y="5835867"/>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北门</a:t>
              </a:r>
            </a:p>
          </p:txBody>
        </p:sp>
        <p:sp>
          <p:nvSpPr>
            <p:cNvPr id="56365" name="TextBox 55"/>
            <p:cNvSpPr txBox="1">
              <a:spLocks noChangeArrowheads="1"/>
            </p:cNvSpPr>
            <p:nvPr/>
          </p:nvSpPr>
          <p:spPr bwMode="auto">
            <a:xfrm>
              <a:off x="2062775" y="5819112"/>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东门</a:t>
              </a:r>
            </a:p>
          </p:txBody>
        </p:sp>
        <p:sp>
          <p:nvSpPr>
            <p:cNvPr id="56366" name="TextBox 56"/>
            <p:cNvSpPr txBox="1">
              <a:spLocks noChangeArrowheads="1"/>
            </p:cNvSpPr>
            <p:nvPr/>
          </p:nvSpPr>
          <p:spPr bwMode="auto">
            <a:xfrm>
              <a:off x="2670939" y="5835867"/>
              <a:ext cx="543739" cy="307777"/>
            </a:xfrm>
            <a:prstGeom prst="rect">
              <a:avLst/>
            </a:prstGeom>
            <a:noFill/>
            <a:ln w="9525">
              <a:noFill/>
              <a:miter lim="800000"/>
              <a:headEnd/>
              <a:tailEnd/>
            </a:ln>
          </p:spPr>
          <p:txBody>
            <a:bodyPr wrap="none">
              <a:spAutoFit/>
            </a:bodyPr>
            <a:lstStyle/>
            <a:p>
              <a:r>
                <a:rPr lang="zh-CN" altLang="en-US" sz="1400" b="1">
                  <a:latin typeface="Calibri" pitchFamily="34" charset="0"/>
                </a:rPr>
                <a:t>梅园</a:t>
              </a:r>
            </a:p>
          </p:txBody>
        </p:sp>
        <p:sp>
          <p:nvSpPr>
            <p:cNvPr id="58" name="TextBox 57"/>
            <p:cNvSpPr txBox="1"/>
            <p:nvPr/>
          </p:nvSpPr>
          <p:spPr>
            <a:xfrm>
              <a:off x="785786" y="5624528"/>
              <a:ext cx="263527" cy="276227"/>
            </a:xfrm>
            <a:prstGeom prst="rect">
              <a:avLst/>
            </a:prstGeom>
            <a:noFill/>
          </p:spPr>
          <p:txBody>
            <a:bodyPr wrap="none">
              <a:spAutoFit/>
            </a:bodyPr>
            <a:lstStyle/>
            <a:p>
              <a:pPr fontAlgn="auto">
                <a:spcBef>
                  <a:spcPts val="0"/>
                </a:spcBef>
                <a:spcAft>
                  <a:spcPts val="0"/>
                </a:spcAft>
                <a:defRPr/>
              </a:pPr>
              <a:r>
                <a:rPr lang="en-US" altLang="zh-CN" sz="1200" b="1" i="1">
                  <a:solidFill>
                    <a:schemeClr val="accent1">
                      <a:lumMod val="75000"/>
                    </a:schemeClr>
                  </a:solidFill>
                  <a:latin typeface="+mn-lt"/>
                  <a:ea typeface="+mn-ea"/>
                  <a:cs typeface="+mn-cs"/>
                </a:rPr>
                <a:t>1</a:t>
              </a:r>
              <a:endParaRPr lang="zh-CN" altLang="en-US" sz="1200" b="1" i="1">
                <a:solidFill>
                  <a:schemeClr val="accent1">
                    <a:lumMod val="75000"/>
                  </a:schemeClr>
                </a:solidFill>
                <a:latin typeface="+mn-lt"/>
                <a:ea typeface="+mn-ea"/>
                <a:cs typeface="+mn-cs"/>
              </a:endParaRPr>
            </a:p>
          </p:txBody>
        </p:sp>
        <p:sp>
          <p:nvSpPr>
            <p:cNvPr id="59" name="TextBox 58"/>
            <p:cNvSpPr txBox="1"/>
            <p:nvPr/>
          </p:nvSpPr>
          <p:spPr>
            <a:xfrm>
              <a:off x="1357290" y="5643579"/>
              <a:ext cx="263527" cy="276227"/>
            </a:xfrm>
            <a:prstGeom prst="rect">
              <a:avLst/>
            </a:prstGeom>
            <a:noFill/>
          </p:spPr>
          <p:txBody>
            <a:bodyPr wrap="none">
              <a:spAutoFit/>
            </a:bodyPr>
            <a:lstStyle/>
            <a:p>
              <a:pPr fontAlgn="auto">
                <a:spcBef>
                  <a:spcPts val="0"/>
                </a:spcBef>
                <a:spcAft>
                  <a:spcPts val="0"/>
                </a:spcAft>
                <a:defRPr/>
              </a:pPr>
              <a:r>
                <a:rPr lang="en-US" altLang="zh-CN" sz="1200" b="1" i="1">
                  <a:solidFill>
                    <a:schemeClr val="accent1">
                      <a:lumMod val="75000"/>
                    </a:schemeClr>
                  </a:solidFill>
                  <a:latin typeface="+mn-lt"/>
                  <a:ea typeface="+mn-ea"/>
                  <a:cs typeface="+mn-cs"/>
                </a:rPr>
                <a:t>2</a:t>
              </a:r>
              <a:endParaRPr lang="zh-CN" altLang="en-US" sz="1200" b="1" i="1">
                <a:solidFill>
                  <a:schemeClr val="accent1">
                    <a:lumMod val="75000"/>
                  </a:schemeClr>
                </a:solidFill>
                <a:latin typeface="+mn-lt"/>
                <a:ea typeface="+mn-ea"/>
                <a:cs typeface="+mn-cs"/>
              </a:endParaRPr>
            </a:p>
          </p:txBody>
        </p:sp>
        <p:sp>
          <p:nvSpPr>
            <p:cNvPr id="60" name="TextBox 59"/>
            <p:cNvSpPr txBox="1"/>
            <p:nvPr/>
          </p:nvSpPr>
          <p:spPr>
            <a:xfrm>
              <a:off x="1951019" y="5643579"/>
              <a:ext cx="263527" cy="276227"/>
            </a:xfrm>
            <a:prstGeom prst="rect">
              <a:avLst/>
            </a:prstGeom>
            <a:noFill/>
          </p:spPr>
          <p:txBody>
            <a:bodyPr wrap="none">
              <a:spAutoFit/>
            </a:bodyPr>
            <a:lstStyle/>
            <a:p>
              <a:pPr fontAlgn="auto">
                <a:spcBef>
                  <a:spcPts val="0"/>
                </a:spcBef>
                <a:spcAft>
                  <a:spcPts val="0"/>
                </a:spcAft>
                <a:defRPr/>
              </a:pPr>
              <a:r>
                <a:rPr lang="en-US" altLang="zh-CN" sz="1200" b="1" i="1">
                  <a:solidFill>
                    <a:schemeClr val="accent1">
                      <a:lumMod val="75000"/>
                    </a:schemeClr>
                  </a:solidFill>
                  <a:latin typeface="+mn-lt"/>
                  <a:ea typeface="+mn-ea"/>
                  <a:cs typeface="+mn-cs"/>
                </a:rPr>
                <a:t>3</a:t>
              </a:r>
              <a:endParaRPr lang="zh-CN" altLang="en-US" sz="1200" b="1" i="1">
                <a:solidFill>
                  <a:schemeClr val="accent1">
                    <a:lumMod val="75000"/>
                  </a:schemeClr>
                </a:solidFill>
                <a:latin typeface="+mn-lt"/>
                <a:ea typeface="+mn-ea"/>
                <a:cs typeface="+mn-cs"/>
              </a:endParaRPr>
            </a:p>
          </p:txBody>
        </p:sp>
        <p:sp>
          <p:nvSpPr>
            <p:cNvPr id="61" name="TextBox 60"/>
            <p:cNvSpPr txBox="1"/>
            <p:nvPr/>
          </p:nvSpPr>
          <p:spPr>
            <a:xfrm>
              <a:off x="2522523" y="5643579"/>
              <a:ext cx="263527" cy="276227"/>
            </a:xfrm>
            <a:prstGeom prst="rect">
              <a:avLst/>
            </a:prstGeom>
            <a:noFill/>
          </p:spPr>
          <p:txBody>
            <a:bodyPr wrap="none">
              <a:spAutoFit/>
            </a:bodyPr>
            <a:lstStyle/>
            <a:p>
              <a:pPr fontAlgn="auto">
                <a:spcBef>
                  <a:spcPts val="0"/>
                </a:spcBef>
                <a:spcAft>
                  <a:spcPts val="0"/>
                </a:spcAft>
                <a:defRPr/>
              </a:pPr>
              <a:r>
                <a:rPr lang="en-US" altLang="zh-CN" sz="1200" b="1" i="1">
                  <a:solidFill>
                    <a:schemeClr val="accent1">
                      <a:lumMod val="75000"/>
                    </a:schemeClr>
                  </a:solidFill>
                  <a:latin typeface="+mn-lt"/>
                  <a:ea typeface="+mn-ea"/>
                  <a:cs typeface="+mn-cs"/>
                </a:rPr>
                <a:t>4</a:t>
              </a:r>
              <a:endParaRPr lang="zh-CN" altLang="en-US" sz="1200" b="1" i="1">
                <a:solidFill>
                  <a:schemeClr val="accent1">
                    <a:lumMod val="75000"/>
                  </a:schemeClr>
                </a:solidFill>
                <a:latin typeface="+mn-lt"/>
                <a:ea typeface="+mn-ea"/>
                <a:cs typeface="+mn-cs"/>
              </a:endParaRPr>
            </a:p>
          </p:txBody>
        </p:sp>
      </p:grpSp>
      <p:pic>
        <p:nvPicPr>
          <p:cNvPr id="41987" name="Picture 3" descr="C:\Program Files\Microsoft Office\MEDIA\CAGCAT10\j0212957.wmf"/>
          <p:cNvPicPr>
            <a:picLocks noChangeAspect="1" noChangeArrowheads="1"/>
          </p:cNvPicPr>
          <p:nvPr/>
        </p:nvPicPr>
        <p:blipFill>
          <a:blip r:embed="rId4"/>
          <a:srcRect/>
          <a:stretch>
            <a:fillRect/>
          </a:stretch>
        </p:blipFill>
        <p:spPr bwMode="auto">
          <a:xfrm>
            <a:off x="5286375" y="5000625"/>
            <a:ext cx="428625" cy="269875"/>
          </a:xfrm>
          <a:prstGeom prst="rect">
            <a:avLst/>
          </a:prstGeom>
          <a:noFill/>
          <a:ln w="9525">
            <a:noFill/>
            <a:miter lim="800000"/>
            <a:headEnd/>
            <a:tailEnd/>
          </a:ln>
        </p:spPr>
      </p:pic>
      <p:grpSp>
        <p:nvGrpSpPr>
          <p:cNvPr id="72" name="组合 71"/>
          <p:cNvGrpSpPr>
            <a:grpSpLocks/>
          </p:cNvGrpSpPr>
          <p:nvPr/>
        </p:nvGrpSpPr>
        <p:grpSpPr bwMode="auto">
          <a:xfrm>
            <a:off x="857250" y="5072063"/>
            <a:ext cx="1928813" cy="857250"/>
            <a:chOff x="857224" y="5072074"/>
            <a:chExt cx="1928826" cy="857256"/>
          </a:xfrm>
        </p:grpSpPr>
        <p:sp>
          <p:nvSpPr>
            <p:cNvPr id="65" name="椭圆 64"/>
            <p:cNvSpPr/>
            <p:nvPr/>
          </p:nvSpPr>
          <p:spPr>
            <a:xfrm>
              <a:off x="857224" y="5429264"/>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66" name="椭圆 65"/>
            <p:cNvSpPr/>
            <p:nvPr/>
          </p:nvSpPr>
          <p:spPr>
            <a:xfrm>
              <a:off x="1753260" y="5429264"/>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67" name="椭圆 66"/>
            <p:cNvSpPr/>
            <p:nvPr/>
          </p:nvSpPr>
          <p:spPr>
            <a:xfrm>
              <a:off x="2643174" y="5429264"/>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68" name="椭圆 67"/>
            <p:cNvSpPr/>
            <p:nvPr/>
          </p:nvSpPr>
          <p:spPr>
            <a:xfrm>
              <a:off x="935013" y="5072074"/>
              <a:ext cx="857256" cy="857256"/>
            </a:xfrm>
            <a:prstGeom prst="ellipse">
              <a:avLst/>
            </a:prstGeom>
            <a:noFill/>
            <a:ln w="38100"/>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cxnSp>
          <p:nvCxnSpPr>
            <p:cNvPr id="70" name="直接连接符 69"/>
            <p:cNvCxnSpPr>
              <a:stCxn id="68" idx="2"/>
              <a:endCxn id="0" idx="2"/>
            </p:cNvCxnSpPr>
            <p:nvPr/>
          </p:nvCxnSpPr>
          <p:spPr>
            <a:xfrm rot="10800000" flipH="1">
              <a:off x="935013" y="5500702"/>
              <a:ext cx="1708162" cy="1587"/>
            </a:xfrm>
            <a:prstGeom prst="line">
              <a:avLst/>
            </a:prstGeom>
          </p:spPr>
          <p:style>
            <a:lnRef idx="3">
              <a:schemeClr val="accent6"/>
            </a:lnRef>
            <a:fillRef idx="0">
              <a:schemeClr val="accent6"/>
            </a:fillRef>
            <a:effectRef idx="2">
              <a:schemeClr val="accent6"/>
            </a:effectRef>
            <a:fontRef idx="minor">
              <a:schemeClr val="tx1"/>
            </a:fontRef>
          </p:style>
        </p:cxnSp>
      </p:grpSp>
      <p:pic>
        <p:nvPicPr>
          <p:cNvPr id="41988" name="Picture 4" descr="C:\Program Files\Microsoft Office\MEDIA\CAGCAT10\j0212957.wmf"/>
          <p:cNvPicPr>
            <a:picLocks noChangeAspect="1" noChangeArrowheads="1"/>
          </p:cNvPicPr>
          <p:nvPr/>
        </p:nvPicPr>
        <p:blipFill>
          <a:blip r:embed="rId4"/>
          <a:srcRect/>
          <a:stretch>
            <a:fillRect/>
          </a:stretch>
        </p:blipFill>
        <p:spPr bwMode="auto">
          <a:xfrm>
            <a:off x="642938" y="5143500"/>
            <a:ext cx="487362"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style.rotation</p:attrName>
                                        </p:attrNameLst>
                                      </p:cBhvr>
                                      <p:tavLst>
                                        <p:tav tm="0">
                                          <p:val>
                                            <p:fltVal val="720"/>
                                          </p:val>
                                        </p:tav>
                                        <p:tav tm="100000">
                                          <p:val>
                                            <p:fltVal val="0"/>
                                          </p:val>
                                        </p:tav>
                                      </p:tavLst>
                                    </p:anim>
                                    <p:anim calcmode="lin" valueType="num">
                                      <p:cBhvr>
                                        <p:cTn id="9" dur="500" fill="hold"/>
                                        <p:tgtEl>
                                          <p:spTgt spid="24"/>
                                        </p:tgtEl>
                                        <p:attrNameLst>
                                          <p:attrName>ppt_h</p:attrName>
                                        </p:attrNameLst>
                                      </p:cBhvr>
                                      <p:tavLst>
                                        <p:tav tm="0">
                                          <p:val>
                                            <p:fltVal val="0"/>
                                          </p:val>
                                        </p:tav>
                                        <p:tav tm="100000">
                                          <p:val>
                                            <p:strVal val="#ppt_h"/>
                                          </p:val>
                                        </p:tav>
                                      </p:tavLst>
                                    </p:anim>
                                    <p:anim calcmode="lin" valueType="num">
                                      <p:cBhvr>
                                        <p:cTn id="10" dur="5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anim from="(-#ppt_w/2)" to="(#ppt_x)" calcmode="lin" valueType="num">
                                      <p:cBhvr>
                                        <p:cTn id="15" dur="300" fill="hold">
                                          <p:stCondLst>
                                            <p:cond delay="0"/>
                                          </p:stCondLst>
                                        </p:cTn>
                                        <p:tgtEl>
                                          <p:spTgt spid="41986"/>
                                        </p:tgtEl>
                                        <p:attrNameLst>
                                          <p:attrName>ppt_x</p:attrName>
                                        </p:attrNameLst>
                                      </p:cBhvr>
                                    </p:anim>
                                    <p:anim from="0" to="-1.0" calcmode="lin" valueType="num">
                                      <p:cBhvr>
                                        <p:cTn id="16" dur="100" decel="50000" autoRev="1" fill="hold">
                                          <p:stCondLst>
                                            <p:cond delay="300"/>
                                          </p:stCondLst>
                                        </p:cTn>
                                        <p:tgtEl>
                                          <p:spTgt spid="41986"/>
                                        </p:tgtEl>
                                        <p:attrNameLst>
                                          <p:attrName>xshear</p:attrName>
                                        </p:attrNameLst>
                                      </p:cBhvr>
                                    </p:anim>
                                    <p:animScale>
                                      <p:cBhvr>
                                        <p:cTn id="17" dur="100" decel="100000" autoRev="1" fill="hold">
                                          <p:stCondLst>
                                            <p:cond delay="300"/>
                                          </p:stCondLst>
                                        </p:cTn>
                                        <p:tgtEl>
                                          <p:spTgt spid="41986"/>
                                        </p:tgtEl>
                                      </p:cBhvr>
                                      <p:from x="100000" y="100000"/>
                                      <p:to x="80000" y="100000"/>
                                    </p:animScale>
                                    <p:anim by="(#ppt_h/3+#ppt_w*0.1)" calcmode="lin" valueType="num">
                                      <p:cBhvr additive="sum">
                                        <p:cTn id="18" dur="100" decel="100000" autoRev="1" fill="hold">
                                          <p:stCondLst>
                                            <p:cond delay="300"/>
                                          </p:stCondLst>
                                        </p:cTn>
                                        <p:tgtEl>
                                          <p:spTgt spid="4198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3.88889E-6 -1.48148E-6 L 0.05521 -1.48148E-6 " pathEditMode="relative" ptsTypes="AA">
                                      <p:cBhvr>
                                        <p:cTn id="27" dur="500" fill="hold"/>
                                        <p:tgtEl>
                                          <p:spTgt spid="41986"/>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552 -4.81481E-6 L 0.12621 -4.81481E-6 " pathEditMode="relative" ptsTypes="AA">
                                      <p:cBhvr>
                                        <p:cTn id="36" dur="500" fill="hold"/>
                                        <p:tgtEl>
                                          <p:spTgt spid="41986"/>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12621 -4.81481E-6 L 0.05538 -4.81481E-6 " pathEditMode="relative" ptsTypes="AA">
                                      <p:cBhvr>
                                        <p:cTn id="45" dur="500" fill="hold"/>
                                        <p:tgtEl>
                                          <p:spTgt spid="41986"/>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5521 -4.81481E-6 L 0.18125 -4.81481E-6 " pathEditMode="relative" ptsTypes="AA">
                                      <p:cBhvr>
                                        <p:cTn id="54" dur="500" fill="hold"/>
                                        <p:tgtEl>
                                          <p:spTgt spid="41986"/>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34" presetClass="entr" presetSubtype="0" fill="hold" nodeType="clickEffect">
                                  <p:stCondLst>
                                    <p:cond delay="0"/>
                                  </p:stCondLst>
                                  <p:childTnLst>
                                    <p:set>
                                      <p:cBhvr>
                                        <p:cTn id="73" dur="1" fill="hold">
                                          <p:stCondLst>
                                            <p:cond delay="0"/>
                                          </p:stCondLst>
                                        </p:cTn>
                                        <p:tgtEl>
                                          <p:spTgt spid="41987"/>
                                        </p:tgtEl>
                                        <p:attrNameLst>
                                          <p:attrName>style.visibility</p:attrName>
                                        </p:attrNameLst>
                                      </p:cBhvr>
                                      <p:to>
                                        <p:strVal val="visible"/>
                                      </p:to>
                                    </p:set>
                                    <p:anim from="(-#ppt_w/2)" to="(#ppt_x)" calcmode="lin" valueType="num">
                                      <p:cBhvr>
                                        <p:cTn id="74" dur="300" fill="hold">
                                          <p:stCondLst>
                                            <p:cond delay="0"/>
                                          </p:stCondLst>
                                        </p:cTn>
                                        <p:tgtEl>
                                          <p:spTgt spid="41987"/>
                                        </p:tgtEl>
                                        <p:attrNameLst>
                                          <p:attrName>ppt_x</p:attrName>
                                        </p:attrNameLst>
                                      </p:cBhvr>
                                    </p:anim>
                                    <p:anim from="0" to="-1.0" calcmode="lin" valueType="num">
                                      <p:cBhvr>
                                        <p:cTn id="75" dur="100" decel="50000" autoRev="1" fill="hold">
                                          <p:stCondLst>
                                            <p:cond delay="300"/>
                                          </p:stCondLst>
                                        </p:cTn>
                                        <p:tgtEl>
                                          <p:spTgt spid="41987"/>
                                        </p:tgtEl>
                                        <p:attrNameLst>
                                          <p:attrName>xshear</p:attrName>
                                        </p:attrNameLst>
                                      </p:cBhvr>
                                    </p:anim>
                                    <p:animScale>
                                      <p:cBhvr>
                                        <p:cTn id="76" dur="100" decel="100000" autoRev="1" fill="hold">
                                          <p:stCondLst>
                                            <p:cond delay="300"/>
                                          </p:stCondLst>
                                        </p:cTn>
                                        <p:tgtEl>
                                          <p:spTgt spid="41987"/>
                                        </p:tgtEl>
                                      </p:cBhvr>
                                      <p:from x="100000" y="100000"/>
                                      <p:to x="80000" y="100000"/>
                                    </p:animScale>
                                    <p:anim by="(#ppt_h/3+#ppt_w*0.1)" calcmode="lin" valueType="num">
                                      <p:cBhvr additive="sum">
                                        <p:cTn id="77" dur="100" decel="100000" autoRev="1" fill="hold">
                                          <p:stCondLst>
                                            <p:cond delay="300"/>
                                          </p:stCondLst>
                                        </p:cTn>
                                        <p:tgtEl>
                                          <p:spTgt spid="41987"/>
                                        </p:tgtEl>
                                        <p:attrNameLst>
                                          <p:attrName>ppt_x</p:attrName>
                                        </p:attrNameLst>
                                      </p:cBhvr>
                                    </p:anim>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2.5E-6 7.40741E-7 L 0.24861 0.00347 " pathEditMode="relative" rAng="0" ptsTypes="AA">
                                      <p:cBhvr>
                                        <p:cTn id="81" dur="500" fill="hold"/>
                                        <p:tgtEl>
                                          <p:spTgt spid="41987"/>
                                        </p:tgtEl>
                                        <p:attrNameLst>
                                          <p:attrName>ppt_x</p:attrName>
                                          <p:attrName>ppt_y</p:attrName>
                                        </p:attrNameLst>
                                      </p:cBhvr>
                                      <p:rCtr x="12400" y="200"/>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childTnLst>
                          </p:cTn>
                        </p:par>
                      </p:childTnLst>
                    </p:cTn>
                  </p:par>
                  <p:par>
                    <p:cTn id="87" fill="hold">
                      <p:stCondLst>
                        <p:cond delay="indefinite"/>
                      </p:stCondLst>
                      <p:childTnLst>
                        <p:par>
                          <p:cTn id="88" fill="hold">
                            <p:stCondLst>
                              <p:cond delay="0"/>
                            </p:stCondLst>
                            <p:childTnLst>
                              <p:par>
                                <p:cTn id="89" presetID="34" presetClass="entr" presetSubtype="0" fill="hold" nodeType="clickEffect">
                                  <p:stCondLst>
                                    <p:cond delay="0"/>
                                  </p:stCondLst>
                                  <p:childTnLst>
                                    <p:set>
                                      <p:cBhvr>
                                        <p:cTn id="90" dur="1" fill="hold">
                                          <p:stCondLst>
                                            <p:cond delay="0"/>
                                          </p:stCondLst>
                                        </p:cTn>
                                        <p:tgtEl>
                                          <p:spTgt spid="41988"/>
                                        </p:tgtEl>
                                        <p:attrNameLst>
                                          <p:attrName>style.visibility</p:attrName>
                                        </p:attrNameLst>
                                      </p:cBhvr>
                                      <p:to>
                                        <p:strVal val="visible"/>
                                      </p:to>
                                    </p:set>
                                    <p:anim from="(-#ppt_w/2)" to="(#ppt_x)" calcmode="lin" valueType="num">
                                      <p:cBhvr>
                                        <p:cTn id="91" dur="300" fill="hold">
                                          <p:stCondLst>
                                            <p:cond delay="0"/>
                                          </p:stCondLst>
                                        </p:cTn>
                                        <p:tgtEl>
                                          <p:spTgt spid="41988"/>
                                        </p:tgtEl>
                                        <p:attrNameLst>
                                          <p:attrName>ppt_x</p:attrName>
                                        </p:attrNameLst>
                                      </p:cBhvr>
                                    </p:anim>
                                    <p:anim from="0" to="-1.0" calcmode="lin" valueType="num">
                                      <p:cBhvr>
                                        <p:cTn id="92" dur="100" decel="50000" autoRev="1" fill="hold">
                                          <p:stCondLst>
                                            <p:cond delay="300"/>
                                          </p:stCondLst>
                                        </p:cTn>
                                        <p:tgtEl>
                                          <p:spTgt spid="41988"/>
                                        </p:tgtEl>
                                        <p:attrNameLst>
                                          <p:attrName>xshear</p:attrName>
                                        </p:attrNameLst>
                                      </p:cBhvr>
                                    </p:anim>
                                    <p:animScale>
                                      <p:cBhvr>
                                        <p:cTn id="93" dur="100" decel="100000" autoRev="1" fill="hold">
                                          <p:stCondLst>
                                            <p:cond delay="300"/>
                                          </p:stCondLst>
                                        </p:cTn>
                                        <p:tgtEl>
                                          <p:spTgt spid="41988"/>
                                        </p:tgtEl>
                                      </p:cBhvr>
                                      <p:from x="100000" y="100000"/>
                                      <p:to x="80000" y="100000"/>
                                    </p:animScale>
                                    <p:anim by="(#ppt_h/3+#ppt_w*0.1)" calcmode="lin" valueType="num">
                                      <p:cBhvr additive="sum">
                                        <p:cTn id="94" dur="100" decel="100000" autoRev="1" fill="hold">
                                          <p:stCondLst>
                                            <p:cond delay="300"/>
                                          </p:stCondLst>
                                        </p:cTn>
                                        <p:tgtEl>
                                          <p:spTgt spid="41988"/>
                                        </p:tgtEl>
                                        <p:attrNameLst>
                                          <p:attrName>ppt_x</p:attrName>
                                        </p:attrNameLst>
                                      </p:cBhvr>
                                    </p:anim>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nodeType="clickEffect">
                                  <p:stCondLst>
                                    <p:cond delay="0"/>
                                  </p:stCondLst>
                                  <p:childTnLst>
                                    <p:animMotion origin="layout" path="M 1.11111E-6 3.33333E-6 C 0.00122 -0.01389 0.00243 -0.02755 0.00834 -0.03495 C 0.01424 -0.04236 0.02657 -0.04468 0.03559 -0.04445 C 0.04462 -0.04421 0.05504 -0.03889 0.06302 -0.03333 C 0.07101 -0.02778 0.07934 -0.02083 0.08334 -0.01111 C 0.08733 -0.00139 0.08664 0.01921 0.08681 0.02523 " pathEditMode="relative" ptsTypes="aaaaaA">
                                      <p:cBhvr>
                                        <p:cTn id="98" dur="500" fill="hold"/>
                                        <p:tgtEl>
                                          <p:spTgt spid="41988"/>
                                        </p:tgtEl>
                                        <p:attrNameLst>
                                          <p:attrName>ppt_x</p:attrName>
                                          <p:attrName>ppt_y</p:attrName>
                                        </p:attrNameLst>
                                      </p:cBhvr>
                                    </p:animMotion>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nodeType="clickEffect">
                                  <p:stCondLst>
                                    <p:cond delay="0"/>
                                  </p:stCondLst>
                                  <p:childTnLst>
                                    <p:animMotion origin="layout" path="M 0.08681 0.02524 L -0.01544 0.02524 " pathEditMode="relative" ptsTypes="AA">
                                      <p:cBhvr>
                                        <p:cTn id="102" dur="500" fill="hold"/>
                                        <p:tgtEl>
                                          <p:spTgt spid="41988"/>
                                        </p:tgtEl>
                                        <p:attrNameLst>
                                          <p:attrName>ppt_x</p:attrName>
                                          <p:attrName>ppt_y</p:attrName>
                                        </p:attrNameLst>
                                      </p:cBhvr>
                                    </p:animMotion>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0.01544 0.02523 C -0.0144 0.03657 -0.01319 0.04792 -0.00711 0.05694 C -0.00103 0.06597 0.01025 0.07755 0.02136 0.07917 C 0.03247 0.08079 0.04949 0.07639 0.05956 0.06644 C 0.06963 0.05648 0.07588 0.0375 0.08213 0.01875 " pathEditMode="relative" ptsTypes="aaaaA">
                                      <p:cBhvr>
                                        <p:cTn id="106" dur="500" fill="hold"/>
                                        <p:tgtEl>
                                          <p:spTgt spid="41988"/>
                                        </p:tgtEl>
                                        <p:attrNameLst>
                                          <p:attrName>ppt_x</p:attrName>
                                          <p:attrName>ppt_y</p:attrName>
                                        </p:attrNameLst>
                                      </p:cBhvr>
                                    </p:animMotion>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nodeType="clickEffect">
                                  <p:stCondLst>
                                    <p:cond delay="0"/>
                                  </p:stCondLst>
                                  <p:childTnLst>
                                    <p:animMotion origin="layout" path="M 0.08681 0.02524 L 0.18925 0.02524 " pathEditMode="relative" ptsTypes="AA">
                                      <p:cBhvr>
                                        <p:cTn id="110" dur="500" fill="hold"/>
                                        <p:tgtEl>
                                          <p:spTgt spid="419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00063" y="1214438"/>
            <a:ext cx="7772400" cy="4710112"/>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sz="2400">
                <a:latin typeface="Calibri" pitchFamily="34" charset="0"/>
                <a:ea typeface="仿宋_GB2312"/>
                <a:cs typeface="仿宋_GB2312"/>
              </a:rPr>
              <a:t>（</a:t>
            </a:r>
            <a:r>
              <a:rPr lang="en-US" altLang="zh-CN" sz="2400">
                <a:latin typeface="Calibri" pitchFamily="34" charset="0"/>
                <a:ea typeface="仿宋_GB2312"/>
                <a:cs typeface="仿宋_GB2312"/>
              </a:rPr>
              <a:t>1</a:t>
            </a:r>
            <a:r>
              <a:rPr lang="zh-CN" altLang="en-US" sz="2400">
                <a:latin typeface="Calibri" pitchFamily="34" charset="0"/>
                <a:ea typeface="仿宋_GB2312"/>
                <a:cs typeface="仿宋_GB2312"/>
              </a:rPr>
              <a:t>）从一个顶点到某一顶点的通路（若有的话）不一定是唯一的；</a:t>
            </a:r>
            <a:endParaRPr lang="zh-CN" altLang="en-US" sz="2400">
              <a:latin typeface="Calibri" pitchFamily="34" charset="0"/>
              <a:ea typeface="楷体_GB2312"/>
              <a:cs typeface="楷体_GB2312"/>
            </a:endParaRPr>
          </a:p>
          <a:p>
            <a:pPr marL="342900" indent="-342900" algn="just">
              <a:spcBef>
                <a:spcPct val="20000"/>
              </a:spcBef>
              <a:buFont typeface="Wingdings" pitchFamily="2" charset="2"/>
              <a:buNone/>
            </a:pPr>
            <a:r>
              <a:rPr lang="zh-CN" altLang="en-US" sz="2400">
                <a:latin typeface="Calibri" pitchFamily="34" charset="0"/>
                <a:ea typeface="仿宋_GB2312"/>
                <a:cs typeface="仿宋_GB2312"/>
              </a:rPr>
              <a:t>（</a:t>
            </a:r>
            <a:r>
              <a:rPr lang="en-US" altLang="zh-CN" sz="2400">
                <a:latin typeface="Calibri" pitchFamily="34" charset="0"/>
                <a:ea typeface="仿宋_GB2312"/>
                <a:cs typeface="仿宋_GB2312"/>
              </a:rPr>
              <a:t>2</a:t>
            </a:r>
            <a:r>
              <a:rPr lang="zh-CN" altLang="en-US" sz="2400">
                <a:latin typeface="Calibri" pitchFamily="34" charset="0"/>
                <a:ea typeface="仿宋_GB2312"/>
                <a:cs typeface="仿宋_GB2312"/>
              </a:rPr>
              <a:t>）通路的表示方法：</a:t>
            </a:r>
            <a:endParaRPr lang="zh-CN" altLang="en-US" sz="2400">
              <a:latin typeface="Calibri" pitchFamily="34" charset="0"/>
              <a:ea typeface="楷体_GB2312"/>
              <a:cs typeface="楷体_GB2312"/>
            </a:endParaRPr>
          </a:p>
          <a:p>
            <a:pPr marL="742950" lvl="1" indent="-285750" algn="just">
              <a:spcBef>
                <a:spcPct val="20000"/>
              </a:spcBef>
              <a:buFont typeface="Wingdings" pitchFamily="2" charset="2"/>
              <a:buNone/>
            </a:pPr>
            <a:r>
              <a:rPr lang="en-US" altLang="zh-CN" sz="2400">
                <a:latin typeface="Calibri" pitchFamily="34" charset="0"/>
                <a:ea typeface="仿宋_GB2312"/>
                <a:cs typeface="仿宋_GB2312"/>
              </a:rPr>
              <a:t>(a)</a:t>
            </a:r>
            <a:r>
              <a:rPr lang="zh-CN" altLang="en-US" sz="2400">
                <a:latin typeface="Calibri" pitchFamily="34" charset="0"/>
                <a:ea typeface="仿宋_GB2312"/>
                <a:cs typeface="仿宋_GB2312"/>
              </a:rPr>
              <a:t>边点序列表示法：</a:t>
            </a:r>
            <a:endParaRPr lang="zh-CN" altLang="en-US" sz="2400">
              <a:latin typeface="Calibri" pitchFamily="34" charset="0"/>
              <a:ea typeface="楷体_GB2312"/>
              <a:cs typeface="楷体_GB2312"/>
            </a:endParaRPr>
          </a:p>
          <a:p>
            <a:pPr marL="742950" lvl="1" indent="-285750" algn="just">
              <a:spcBef>
                <a:spcPct val="20000"/>
              </a:spcBef>
              <a:buFont typeface="Wingdings" pitchFamily="2" charset="2"/>
              <a:buNone/>
            </a:pPr>
            <a:r>
              <a:rPr lang="zh-CN" altLang="en-US" sz="2400">
                <a:latin typeface="Calibri" pitchFamily="34" charset="0"/>
                <a:ea typeface="仿宋_GB2312"/>
                <a:cs typeface="仿宋_GB2312"/>
              </a:rPr>
              <a:t> 设Ｇ＝＜Ｖ，Ｅ＞为一有向图，</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i</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，则通路可以表示成：（</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1</a:t>
            </a:r>
            <a:r>
              <a:rPr lang="en-US" altLang="zh-CN" sz="2400">
                <a:latin typeface="Calibri" pitchFamily="34" charset="0"/>
                <a:ea typeface="仿宋_GB2312"/>
                <a:cs typeface="仿宋_GB2312"/>
              </a:rPr>
              <a:t>,e</a:t>
            </a:r>
            <a:r>
              <a:rPr lang="en-US" altLang="zh-CN" sz="2400" baseline="-25000">
                <a:latin typeface="Calibri" pitchFamily="34" charset="0"/>
                <a:ea typeface="仿宋_GB2312"/>
                <a:cs typeface="仿宋_GB2312"/>
              </a:rPr>
              <a:t>1</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2</a:t>
            </a:r>
            <a:r>
              <a:rPr lang="en-US" altLang="zh-CN" sz="2400">
                <a:latin typeface="Calibri" pitchFamily="34" charset="0"/>
                <a:ea typeface="仿宋_GB2312"/>
                <a:cs typeface="仿宋_GB2312"/>
              </a:rPr>
              <a:t>,e</a:t>
            </a:r>
            <a:r>
              <a:rPr lang="en-US" altLang="zh-CN" sz="2400" baseline="-25000">
                <a:latin typeface="Calibri" pitchFamily="34" charset="0"/>
                <a:ea typeface="仿宋_GB2312"/>
                <a:cs typeface="仿宋_GB2312"/>
              </a:rPr>
              <a:t>2</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3</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k-1</a:t>
            </a:r>
            <a:r>
              <a:rPr lang="en-US" altLang="zh-CN" sz="2400">
                <a:latin typeface="Calibri" pitchFamily="34" charset="0"/>
                <a:ea typeface="仿宋_GB2312"/>
                <a:cs typeface="仿宋_GB2312"/>
              </a:rPr>
              <a:t>,e</a:t>
            </a:r>
            <a:r>
              <a:rPr lang="en-US" altLang="zh-CN" sz="2400" baseline="-25000">
                <a:latin typeface="Calibri" pitchFamily="34" charset="0"/>
                <a:ea typeface="仿宋_GB2312"/>
                <a:cs typeface="仿宋_GB2312"/>
              </a:rPr>
              <a:t>n</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k</a:t>
            </a:r>
            <a:r>
              <a:rPr lang="zh-CN" altLang="en-US" sz="2400">
                <a:latin typeface="Calibri" pitchFamily="34" charset="0"/>
                <a:ea typeface="仿宋_GB2312"/>
                <a:cs typeface="仿宋_GB2312"/>
              </a:rPr>
              <a:t>）</a:t>
            </a:r>
          </a:p>
          <a:p>
            <a:pPr marL="742950" lvl="1" indent="-285750" algn="just">
              <a:spcBef>
                <a:spcPct val="20000"/>
              </a:spcBef>
              <a:buFont typeface="Wingdings" pitchFamily="2" charset="2"/>
              <a:buNone/>
            </a:pPr>
            <a:r>
              <a:rPr lang="en-US" altLang="zh-CN" sz="2400">
                <a:latin typeface="Calibri" pitchFamily="34" charset="0"/>
                <a:ea typeface="楷体_GB2312"/>
                <a:cs typeface="楷体_GB2312"/>
              </a:rPr>
              <a:t>(b)</a:t>
            </a:r>
            <a:r>
              <a:rPr lang="zh-CN" altLang="en-US" sz="2400">
                <a:latin typeface="Calibri" pitchFamily="34" charset="0"/>
                <a:ea typeface="仿宋_GB2312"/>
                <a:cs typeface="仿宋_GB2312"/>
              </a:rPr>
              <a:t>也可仅用边的序列表示</a:t>
            </a:r>
          </a:p>
          <a:p>
            <a:pPr marL="742950" lvl="1" indent="-285750" algn="just">
              <a:spcBef>
                <a:spcPct val="20000"/>
              </a:spcBef>
              <a:buFont typeface="Wingdings" pitchFamily="2" charset="2"/>
              <a:buNone/>
            </a:pPr>
            <a:r>
              <a:rPr lang="en-US" altLang="zh-CN" sz="2400">
                <a:latin typeface="Calibri" pitchFamily="34" charset="0"/>
                <a:ea typeface="仿宋_GB2312"/>
                <a:cs typeface="仿宋_GB2312"/>
              </a:rPr>
              <a:t>(c)</a:t>
            </a:r>
            <a:r>
              <a:rPr lang="zh-CN" altLang="en-US" sz="2400">
                <a:latin typeface="Calibri" pitchFamily="34" charset="0"/>
                <a:ea typeface="仿宋_GB2312"/>
                <a:cs typeface="仿宋_GB2312"/>
              </a:rPr>
              <a:t>也可仅用顶点表示（多重图中存在缺陷）；</a:t>
            </a:r>
          </a:p>
          <a:p>
            <a:pPr marL="342900" indent="-342900" algn="just">
              <a:spcBef>
                <a:spcPct val="20000"/>
              </a:spcBef>
              <a:buFont typeface="Wingdings" pitchFamily="2" charset="2"/>
              <a:buNone/>
            </a:pPr>
            <a:r>
              <a:rPr lang="zh-CN" altLang="en-US" sz="2400">
                <a:latin typeface="Calibri" pitchFamily="34" charset="0"/>
                <a:ea typeface="仿宋_GB2312"/>
                <a:cs typeface="仿宋_GB2312"/>
              </a:rPr>
              <a:t>  </a:t>
            </a:r>
            <a:r>
              <a:rPr lang="en-US" altLang="zh-CN" sz="2400">
                <a:latin typeface="Calibri" pitchFamily="34" charset="0"/>
                <a:ea typeface="仿宋_GB2312"/>
                <a:cs typeface="仿宋_GB2312"/>
              </a:rPr>
              <a:t>(3)</a:t>
            </a:r>
            <a:r>
              <a:rPr lang="zh-CN" altLang="en-US" sz="2400">
                <a:latin typeface="Calibri" pitchFamily="34" charset="0"/>
                <a:ea typeface="仿宋_GB2312"/>
                <a:cs typeface="仿宋_GB2312"/>
              </a:rPr>
              <a:t>有向图中的以上术语的定义完全类似，不再重复。</a:t>
            </a:r>
          </a:p>
        </p:txBody>
      </p:sp>
      <p:sp>
        <p:nvSpPr>
          <p:cNvPr id="3" name="TextBox 2"/>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通路和回路</a:t>
            </a:r>
          </a:p>
        </p:txBody>
      </p:sp>
      <p:sp>
        <p:nvSpPr>
          <p:cNvPr id="4" name="TextBox 3"/>
          <p:cNvSpPr txBox="1"/>
          <p:nvPr/>
        </p:nvSpPr>
        <p:spPr>
          <a:xfrm rot="19595232">
            <a:off x="5533139" y="1467658"/>
            <a:ext cx="287452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zh-CN" alt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方正舒体" pitchFamily="2" charset="-122"/>
                <a:ea typeface="方正舒体" pitchFamily="2" charset="-122"/>
                <a:cs typeface="+mn-cs"/>
              </a:rPr>
              <a:t>成功不止一条路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style.rotation</p:attrName>
                                        </p:attrNameLst>
                                      </p:cBhvr>
                                      <p:tavLst>
                                        <p:tav tm="0">
                                          <p:val>
                                            <p:fltVal val="720"/>
                                          </p:val>
                                        </p:tav>
                                        <p:tav tm="100000">
                                          <p:val>
                                            <p:fltVal val="0"/>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3" name="Rectangle 3"/>
          <p:cNvSpPr txBox="1">
            <a:spLocks noChangeArrowheads="1"/>
          </p:cNvSpPr>
          <p:nvPr/>
        </p:nvSpPr>
        <p:spPr bwMode="auto">
          <a:xfrm>
            <a:off x="571500" y="1357313"/>
            <a:ext cx="5214938" cy="3929062"/>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sz="2000">
                <a:latin typeface="Calibri" pitchFamily="34" charset="0"/>
                <a:ea typeface="仿宋_GB2312"/>
                <a:cs typeface="仿宋_GB2312"/>
              </a:rPr>
              <a:t>给出有向图Ｇ</a:t>
            </a:r>
            <a:r>
              <a:rPr lang="en-US" altLang="zh-CN" sz="2000">
                <a:latin typeface="Calibri" pitchFamily="34" charset="0"/>
                <a:ea typeface="仿宋_GB2312"/>
                <a:cs typeface="仿宋_GB2312"/>
              </a:rPr>
              <a:t>,</a:t>
            </a:r>
            <a:r>
              <a:rPr lang="zh-CN" altLang="en-US" sz="2000">
                <a:latin typeface="Calibri" pitchFamily="34" charset="0"/>
                <a:ea typeface="仿宋_GB2312"/>
                <a:cs typeface="仿宋_GB2312"/>
              </a:rPr>
              <a:t>求起始于１</a:t>
            </a:r>
            <a:r>
              <a:rPr lang="en-US" altLang="zh-CN" sz="2000">
                <a:latin typeface="Calibri" pitchFamily="34" charset="0"/>
                <a:ea typeface="仿宋_GB2312"/>
                <a:cs typeface="仿宋_GB2312"/>
              </a:rPr>
              <a:t>,</a:t>
            </a:r>
            <a:r>
              <a:rPr lang="zh-CN" altLang="en-US" sz="2000">
                <a:latin typeface="Calibri" pitchFamily="34" charset="0"/>
                <a:ea typeface="仿宋_GB2312"/>
                <a:cs typeface="仿宋_GB2312"/>
              </a:rPr>
              <a:t>终止于３的通路。</a:t>
            </a:r>
          </a:p>
          <a:p>
            <a:pPr marL="342900" indent="-342900" algn="just">
              <a:spcBef>
                <a:spcPct val="20000"/>
              </a:spcBef>
              <a:buFont typeface="Wingdings" pitchFamily="2" charset="2"/>
              <a:buNone/>
            </a:pPr>
            <a:r>
              <a:rPr lang="en-US" altLang="zh-CN" sz="2000">
                <a:latin typeface="Calibri" pitchFamily="34" charset="0"/>
                <a:ea typeface="仿宋_GB2312"/>
                <a:cs typeface="仿宋_GB2312"/>
              </a:rPr>
              <a:t>	P</a:t>
            </a:r>
            <a:r>
              <a:rPr lang="en-US" altLang="zh-CN" sz="2000" baseline="-25000">
                <a:latin typeface="Calibri" pitchFamily="34" charset="0"/>
                <a:ea typeface="仿宋_GB2312"/>
                <a:cs typeface="仿宋_GB2312"/>
              </a:rPr>
              <a:t>1</a:t>
            </a:r>
            <a:r>
              <a:rPr lang="en-US" altLang="zh-CN" sz="2000">
                <a:latin typeface="Calibri" pitchFamily="34" charset="0"/>
                <a:ea typeface="仿宋_GB2312"/>
                <a:cs typeface="仿宋_GB2312"/>
              </a:rPr>
              <a:t>=(1,2,3)=(&lt;1,2&gt;,&lt;2,3&gt;)</a:t>
            </a:r>
          </a:p>
          <a:p>
            <a:pPr marL="342900" indent="-342900" algn="just">
              <a:spcBef>
                <a:spcPct val="20000"/>
              </a:spcBef>
              <a:buFont typeface="Wingdings" pitchFamily="2" charset="2"/>
              <a:buNone/>
            </a:pPr>
            <a:r>
              <a:rPr lang="en-US" altLang="zh-CN" sz="2000">
                <a:latin typeface="Calibri" pitchFamily="34" charset="0"/>
                <a:ea typeface="仿宋_GB2312"/>
                <a:cs typeface="仿宋_GB2312"/>
              </a:rPr>
              <a:t>	P</a:t>
            </a:r>
            <a:r>
              <a:rPr lang="en-US" altLang="zh-CN" sz="2000" baseline="-25000">
                <a:latin typeface="Calibri" pitchFamily="34" charset="0"/>
                <a:ea typeface="仿宋_GB2312"/>
                <a:cs typeface="仿宋_GB2312"/>
              </a:rPr>
              <a:t>2</a:t>
            </a:r>
            <a:r>
              <a:rPr lang="en-US" altLang="zh-CN" sz="2000">
                <a:latin typeface="Calibri" pitchFamily="34" charset="0"/>
                <a:ea typeface="仿宋_GB2312"/>
                <a:cs typeface="仿宋_GB2312"/>
              </a:rPr>
              <a:t>=(1,2,3,4,3) </a:t>
            </a:r>
          </a:p>
          <a:p>
            <a:pPr marL="342900" indent="-342900" algn="just">
              <a:spcBef>
                <a:spcPct val="20000"/>
              </a:spcBef>
              <a:buFont typeface="Wingdings" pitchFamily="2" charset="2"/>
              <a:buNone/>
            </a:pPr>
            <a:r>
              <a:rPr lang="en-US" altLang="zh-CN" sz="2000">
                <a:latin typeface="Calibri" pitchFamily="34" charset="0"/>
                <a:ea typeface="仿宋_GB2312"/>
                <a:cs typeface="仿宋_GB2312"/>
              </a:rPr>
              <a:t>	P</a:t>
            </a:r>
            <a:r>
              <a:rPr lang="en-US" altLang="zh-CN" sz="2000" baseline="-25000">
                <a:latin typeface="Calibri" pitchFamily="34" charset="0"/>
                <a:ea typeface="仿宋_GB2312"/>
                <a:cs typeface="仿宋_GB2312"/>
              </a:rPr>
              <a:t>3</a:t>
            </a:r>
            <a:r>
              <a:rPr lang="en-US" altLang="zh-CN" sz="2000">
                <a:latin typeface="Calibri" pitchFamily="34" charset="0"/>
                <a:ea typeface="仿宋_GB2312"/>
                <a:cs typeface="仿宋_GB2312"/>
              </a:rPr>
              <a:t>=(1,4,3)</a:t>
            </a:r>
            <a:endParaRPr lang="en-US" altLang="zh-CN" sz="2000">
              <a:latin typeface="Calibri" pitchFamily="34" charset="0"/>
              <a:ea typeface="楷体_GB2312"/>
              <a:cs typeface="楷体_GB2312"/>
            </a:endParaRPr>
          </a:p>
          <a:p>
            <a:pPr marL="342900" indent="-342900">
              <a:spcBef>
                <a:spcPct val="20000"/>
              </a:spcBef>
              <a:buFont typeface="Wingdings" pitchFamily="2" charset="2"/>
              <a:buNone/>
            </a:pPr>
            <a:r>
              <a:rPr lang="en-US" altLang="zh-CN" sz="2000">
                <a:latin typeface="Calibri" pitchFamily="34" charset="0"/>
                <a:ea typeface="仿宋_GB2312"/>
                <a:cs typeface="仿宋_GB2312"/>
              </a:rPr>
              <a:t>	P</a:t>
            </a:r>
            <a:r>
              <a:rPr lang="en-US" altLang="zh-CN" sz="2000" baseline="-25000">
                <a:latin typeface="Calibri" pitchFamily="34" charset="0"/>
                <a:ea typeface="仿宋_GB2312"/>
                <a:cs typeface="仿宋_GB2312"/>
              </a:rPr>
              <a:t>4</a:t>
            </a:r>
            <a:r>
              <a:rPr lang="en-US" altLang="zh-CN" sz="2000">
                <a:latin typeface="Calibri" pitchFamily="34" charset="0"/>
                <a:ea typeface="仿宋_GB2312"/>
                <a:cs typeface="仿宋_GB2312"/>
              </a:rPr>
              <a:t>=(1,2,4,1,2,3)</a:t>
            </a:r>
          </a:p>
          <a:p>
            <a:pPr marL="342900" indent="-342900">
              <a:spcBef>
                <a:spcPct val="20000"/>
              </a:spcBef>
              <a:buFont typeface="Wingdings" pitchFamily="2" charset="2"/>
              <a:buNone/>
            </a:pPr>
            <a:r>
              <a:rPr lang="en-US" altLang="zh-CN" sz="2000">
                <a:latin typeface="Calibri" pitchFamily="34" charset="0"/>
                <a:ea typeface="仿宋_GB2312"/>
                <a:cs typeface="仿宋_GB2312"/>
              </a:rPr>
              <a:t>	P</a:t>
            </a:r>
            <a:r>
              <a:rPr lang="en-US" altLang="zh-CN" sz="2000" baseline="-25000">
                <a:latin typeface="Calibri" pitchFamily="34" charset="0"/>
                <a:ea typeface="仿宋_GB2312"/>
                <a:cs typeface="仿宋_GB2312"/>
              </a:rPr>
              <a:t>5</a:t>
            </a:r>
            <a:r>
              <a:rPr lang="en-US" altLang="zh-CN" sz="2000">
                <a:latin typeface="Calibri" pitchFamily="34" charset="0"/>
                <a:ea typeface="仿宋_GB2312"/>
                <a:cs typeface="仿宋_GB2312"/>
              </a:rPr>
              <a:t>=(1,2,4,1,4,3)</a:t>
            </a:r>
          </a:p>
          <a:p>
            <a:pPr marL="342900" indent="-342900">
              <a:spcBef>
                <a:spcPct val="20000"/>
              </a:spcBef>
              <a:buFont typeface="Wingdings" pitchFamily="2" charset="2"/>
              <a:buNone/>
            </a:pPr>
            <a:r>
              <a:rPr lang="en-US" altLang="zh-CN" sz="2000">
                <a:latin typeface="Calibri" pitchFamily="34" charset="0"/>
                <a:ea typeface="仿宋_GB2312"/>
                <a:cs typeface="仿宋_GB2312"/>
              </a:rPr>
              <a:t>	P</a:t>
            </a:r>
            <a:r>
              <a:rPr lang="en-US" altLang="zh-CN" sz="2000" baseline="-25000">
                <a:latin typeface="Calibri" pitchFamily="34" charset="0"/>
                <a:ea typeface="仿宋_GB2312"/>
                <a:cs typeface="仿宋_GB2312"/>
              </a:rPr>
              <a:t>6</a:t>
            </a:r>
            <a:r>
              <a:rPr lang="en-US" altLang="zh-CN" sz="2000">
                <a:latin typeface="Calibri" pitchFamily="34" charset="0"/>
                <a:ea typeface="仿宋_GB2312"/>
                <a:cs typeface="仿宋_GB2312"/>
              </a:rPr>
              <a:t>=(1,…,1,2,3),…</a:t>
            </a:r>
          </a:p>
          <a:p>
            <a:pPr marL="342900" indent="-342900" algn="just">
              <a:spcBef>
                <a:spcPct val="20000"/>
              </a:spcBef>
              <a:buFont typeface="Wingdings" pitchFamily="2" charset="2"/>
              <a:buNone/>
            </a:pPr>
            <a:r>
              <a:rPr lang="zh-CN" altLang="en-US" sz="2000">
                <a:latin typeface="Calibri" pitchFamily="34" charset="0"/>
                <a:ea typeface="仿宋_GB2312"/>
                <a:cs typeface="仿宋_GB2312"/>
              </a:rPr>
              <a:t>可见：</a:t>
            </a:r>
          </a:p>
          <a:p>
            <a:pPr marL="342900" indent="-342900" algn="just">
              <a:spcBef>
                <a:spcPct val="20000"/>
              </a:spcBef>
              <a:buFont typeface="Wingdings" pitchFamily="2" charset="2"/>
              <a:buNone/>
            </a:pP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1</a:t>
            </a:r>
            <a:r>
              <a:rPr lang="zh-CN" altLang="en-US" sz="2000">
                <a:latin typeface="Calibri" pitchFamily="34" charset="0"/>
                <a:ea typeface="仿宋_GB2312"/>
                <a:cs typeface="仿宋_GB2312"/>
              </a:rPr>
              <a:t>）从</a:t>
            </a:r>
            <a:r>
              <a:rPr lang="en-US" altLang="zh-CN" sz="2000">
                <a:latin typeface="Calibri" pitchFamily="34" charset="0"/>
                <a:ea typeface="仿宋_GB2312"/>
                <a:cs typeface="仿宋_GB2312"/>
              </a:rPr>
              <a:t>1</a:t>
            </a:r>
            <a:r>
              <a:rPr lang="zh-CN" altLang="en-US" sz="2000">
                <a:latin typeface="Calibri" pitchFamily="34" charset="0"/>
                <a:ea typeface="仿宋_GB2312"/>
                <a:cs typeface="仿宋_GB2312"/>
              </a:rPr>
              <a:t>到</a:t>
            </a:r>
            <a:r>
              <a:rPr lang="en-US" altLang="zh-CN" sz="2000">
                <a:latin typeface="Calibri" pitchFamily="34" charset="0"/>
                <a:ea typeface="仿宋_GB2312"/>
                <a:cs typeface="仿宋_GB2312"/>
              </a:rPr>
              <a:t>3</a:t>
            </a:r>
            <a:r>
              <a:rPr lang="zh-CN" altLang="en-US" sz="2000">
                <a:latin typeface="Calibri" pitchFamily="34" charset="0"/>
                <a:ea typeface="仿宋_GB2312"/>
                <a:cs typeface="仿宋_GB2312"/>
              </a:rPr>
              <a:t>有无限条通路，∵中间有回路；</a:t>
            </a:r>
            <a:endParaRPr lang="zh-CN" altLang="en-US" sz="2000">
              <a:latin typeface="Calibri" pitchFamily="34" charset="0"/>
              <a:ea typeface="楷体_GB2312"/>
              <a:cs typeface="楷体_GB2312"/>
            </a:endParaRPr>
          </a:p>
          <a:p>
            <a:pPr marL="342900" indent="-342900">
              <a:spcBef>
                <a:spcPct val="20000"/>
              </a:spcBef>
              <a:buFont typeface="Wingdings" pitchFamily="2" charset="2"/>
              <a:buNone/>
            </a:pP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2</a:t>
            </a:r>
            <a:r>
              <a:rPr lang="zh-CN" altLang="en-US" sz="2000">
                <a:latin typeface="Calibri" pitchFamily="34" charset="0"/>
                <a:ea typeface="仿宋_GB2312"/>
                <a:cs typeface="仿宋_GB2312"/>
              </a:rPr>
              <a:t>）上例中的</a:t>
            </a:r>
            <a:r>
              <a:rPr lang="en-US" altLang="zh-CN" sz="2000">
                <a:latin typeface="Calibri" pitchFamily="34" charset="0"/>
                <a:ea typeface="仿宋_GB2312"/>
                <a:cs typeface="仿宋_GB2312"/>
              </a:rPr>
              <a:t>P</a:t>
            </a:r>
            <a:r>
              <a:rPr lang="en-US" altLang="zh-CN" sz="2000" baseline="-25000">
                <a:latin typeface="Calibri" pitchFamily="34" charset="0"/>
                <a:ea typeface="仿宋_GB2312"/>
                <a:cs typeface="仿宋_GB2312"/>
              </a:rPr>
              <a:t>1 </a:t>
            </a:r>
            <a:r>
              <a:rPr lang="zh-CN" altLang="en-US" sz="2000" baseline="-25000">
                <a:latin typeface="Calibri" pitchFamily="34" charset="0"/>
                <a:ea typeface="仿宋_GB2312"/>
                <a:cs typeface="仿宋_GB2312"/>
              </a:rPr>
              <a:t>，</a:t>
            </a:r>
            <a:r>
              <a:rPr lang="en-US" altLang="zh-CN" sz="2000">
                <a:latin typeface="Calibri" pitchFamily="34" charset="0"/>
                <a:ea typeface="仿宋_GB2312"/>
                <a:cs typeface="仿宋_GB2312"/>
              </a:rPr>
              <a:t>P</a:t>
            </a:r>
            <a:r>
              <a:rPr lang="en-US" altLang="zh-CN" sz="2000" baseline="-25000">
                <a:latin typeface="Calibri" pitchFamily="34" charset="0"/>
                <a:ea typeface="仿宋_GB2312"/>
                <a:cs typeface="仿宋_GB2312"/>
              </a:rPr>
              <a:t>2</a:t>
            </a:r>
            <a:r>
              <a:rPr lang="zh-CN" altLang="en-US" sz="2000" baseline="-25000">
                <a:latin typeface="Calibri" pitchFamily="34" charset="0"/>
                <a:ea typeface="仿宋_GB2312"/>
                <a:cs typeface="仿宋_GB2312"/>
              </a:rPr>
              <a:t>， </a:t>
            </a:r>
            <a:r>
              <a:rPr lang="en-US" altLang="zh-CN" sz="2000">
                <a:latin typeface="Calibri" pitchFamily="34" charset="0"/>
                <a:ea typeface="仿宋_GB2312"/>
                <a:cs typeface="仿宋_GB2312"/>
              </a:rPr>
              <a:t>P</a:t>
            </a:r>
            <a:r>
              <a:rPr lang="en-US" altLang="zh-CN" sz="2000" baseline="-25000">
                <a:latin typeface="Calibri" pitchFamily="34" charset="0"/>
                <a:ea typeface="仿宋_GB2312"/>
                <a:cs typeface="仿宋_GB2312"/>
              </a:rPr>
              <a:t>3</a:t>
            </a:r>
            <a:r>
              <a:rPr lang="zh-CN" altLang="en-US" sz="2000" baseline="-25000">
                <a:latin typeface="Calibri" pitchFamily="34" charset="0"/>
                <a:ea typeface="仿宋_GB2312"/>
                <a:cs typeface="仿宋_GB2312"/>
              </a:rPr>
              <a:t>， </a:t>
            </a:r>
            <a:r>
              <a:rPr lang="en-US" altLang="zh-CN" sz="2000">
                <a:latin typeface="Calibri" pitchFamily="34" charset="0"/>
                <a:ea typeface="仿宋_GB2312"/>
                <a:cs typeface="仿宋_GB2312"/>
              </a:rPr>
              <a:t>P</a:t>
            </a:r>
            <a:r>
              <a:rPr lang="en-US" altLang="zh-CN" sz="2000" baseline="-25000">
                <a:latin typeface="Calibri" pitchFamily="34" charset="0"/>
                <a:ea typeface="仿宋_GB2312"/>
                <a:cs typeface="仿宋_GB2312"/>
              </a:rPr>
              <a:t>5</a:t>
            </a:r>
            <a:r>
              <a:rPr lang="zh-CN" altLang="en-US" sz="2000">
                <a:latin typeface="Calibri" pitchFamily="34" charset="0"/>
                <a:ea typeface="仿宋_GB2312"/>
                <a:cs typeface="仿宋_GB2312"/>
              </a:rPr>
              <a:t>为简单通路。</a:t>
            </a:r>
          </a:p>
        </p:txBody>
      </p:sp>
      <p:pic>
        <p:nvPicPr>
          <p:cNvPr id="4" name="Picture 4" descr="119"/>
          <p:cNvPicPr>
            <a:picLocks noChangeAspect="1" noChangeArrowheads="1"/>
          </p:cNvPicPr>
          <p:nvPr/>
        </p:nvPicPr>
        <p:blipFill>
          <a:blip r:embed="rId2"/>
          <a:srcRect/>
          <a:stretch>
            <a:fillRect/>
          </a:stretch>
        </p:blipFill>
        <p:spPr bwMode="auto">
          <a:xfrm>
            <a:off x="5857884" y="1643050"/>
            <a:ext cx="3005894" cy="33575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87798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通路和回路的性质</a:t>
            </a:r>
          </a:p>
        </p:txBody>
      </p:sp>
      <p:sp>
        <p:nvSpPr>
          <p:cNvPr id="3" name="Rectangle 5" descr="新闻纸"/>
          <p:cNvSpPr>
            <a:spLocks noChangeArrowheads="1"/>
          </p:cNvSpPr>
          <p:nvPr/>
        </p:nvSpPr>
        <p:spPr bwMode="auto">
          <a:xfrm>
            <a:off x="195263" y="1285875"/>
            <a:ext cx="8734425" cy="928688"/>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3017" name="Rectangle 3"/>
          <p:cNvSpPr txBox="1">
            <a:spLocks noChangeArrowheads="1"/>
          </p:cNvSpPr>
          <p:nvPr/>
        </p:nvSpPr>
        <p:spPr bwMode="auto">
          <a:xfrm>
            <a:off x="338138" y="1423988"/>
            <a:ext cx="116205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定理</a:t>
            </a:r>
            <a:r>
              <a:rPr lang="en-US" altLang="zh-CN" b="1">
                <a:latin typeface="Calibri" pitchFamily="34" charset="0"/>
              </a:rPr>
              <a:t>14.5</a:t>
            </a:r>
            <a:endParaRPr lang="zh-CN" altLang="en-US" sz="3200" b="1">
              <a:latin typeface="Calibri" pitchFamily="34" charset="0"/>
            </a:endParaRPr>
          </a:p>
        </p:txBody>
      </p:sp>
      <p:sp>
        <p:nvSpPr>
          <p:cNvPr id="43018" name="TextBox 4"/>
          <p:cNvSpPr txBox="1">
            <a:spLocks noChangeArrowheads="1"/>
          </p:cNvSpPr>
          <p:nvPr/>
        </p:nvSpPr>
        <p:spPr bwMode="auto">
          <a:xfrm>
            <a:off x="1500188" y="1428750"/>
            <a:ext cx="7143750" cy="708025"/>
          </a:xfrm>
          <a:prstGeom prst="rect">
            <a:avLst/>
          </a:prstGeom>
          <a:noFill/>
          <a:ln w="9525">
            <a:noFill/>
            <a:miter lim="800000"/>
            <a:headEnd/>
            <a:tailEnd/>
          </a:ln>
        </p:spPr>
        <p:txBody>
          <a:bodyPr>
            <a:spAutoFit/>
          </a:bodyPr>
          <a:lstStyle/>
          <a:p>
            <a:r>
              <a:rPr lang="zh-CN" altLang="en-US" sz="2000">
                <a:latin typeface="Calibri" pitchFamily="34" charset="0"/>
              </a:rPr>
              <a:t>在</a:t>
            </a:r>
            <a:r>
              <a:rPr lang="en-US" altLang="zh-CN" sz="2000">
                <a:latin typeface="Calibri" pitchFamily="34" charset="0"/>
              </a:rPr>
              <a:t>n</a:t>
            </a:r>
            <a:r>
              <a:rPr lang="zh-CN" altLang="en-US" sz="2000">
                <a:latin typeface="Calibri" pitchFamily="34" charset="0"/>
              </a:rPr>
              <a:t>阶图</a:t>
            </a:r>
            <a:r>
              <a:rPr lang="en-US" altLang="zh-CN" sz="2000">
                <a:latin typeface="Calibri" pitchFamily="34" charset="0"/>
              </a:rPr>
              <a:t>G</a:t>
            </a:r>
            <a:r>
              <a:rPr lang="zh-CN" altLang="en-US" sz="2000">
                <a:latin typeface="Calibri" pitchFamily="34" charset="0"/>
              </a:rPr>
              <a:t>中，若从顶点</a:t>
            </a:r>
            <a:r>
              <a:rPr lang="en-US" altLang="zh-CN" sz="2000">
                <a:latin typeface="Calibri" pitchFamily="34" charset="0"/>
              </a:rPr>
              <a:t>u</a:t>
            </a:r>
            <a:r>
              <a:rPr lang="zh-CN" altLang="en-US" sz="2000">
                <a:latin typeface="Calibri" pitchFamily="34" charset="0"/>
              </a:rPr>
              <a:t>到</a:t>
            </a:r>
            <a:r>
              <a:rPr lang="en-US" altLang="zh-CN" sz="2000">
                <a:latin typeface="Calibri" pitchFamily="34" charset="0"/>
              </a:rPr>
              <a:t>v</a:t>
            </a:r>
            <a:r>
              <a:rPr lang="zh-CN" altLang="en-US" sz="2000">
                <a:latin typeface="Calibri" pitchFamily="34" charset="0"/>
              </a:rPr>
              <a:t>（</a:t>
            </a:r>
            <a:r>
              <a:rPr lang="en-US" altLang="zh-CN" sz="2000">
                <a:latin typeface="Calibri" pitchFamily="34" charset="0"/>
              </a:rPr>
              <a:t>u≠v</a:t>
            </a:r>
            <a:r>
              <a:rPr lang="zh-CN" altLang="en-US" sz="2000">
                <a:latin typeface="Calibri" pitchFamily="34" charset="0"/>
              </a:rPr>
              <a:t>）存在通路，则从</a:t>
            </a:r>
            <a:r>
              <a:rPr lang="en-US" altLang="zh-CN" sz="2000">
                <a:latin typeface="Calibri" pitchFamily="34" charset="0"/>
              </a:rPr>
              <a:t>u</a:t>
            </a:r>
            <a:r>
              <a:rPr lang="zh-CN" altLang="en-US" sz="2000">
                <a:latin typeface="Calibri" pitchFamily="34" charset="0"/>
              </a:rPr>
              <a:t>到</a:t>
            </a:r>
            <a:r>
              <a:rPr lang="en-US" altLang="zh-CN" sz="2000">
                <a:latin typeface="Calibri" pitchFamily="34" charset="0"/>
              </a:rPr>
              <a:t>v</a:t>
            </a:r>
            <a:r>
              <a:rPr lang="zh-CN" altLang="en-US" sz="2000">
                <a:latin typeface="Calibri" pitchFamily="34" charset="0"/>
              </a:rPr>
              <a:t>存在长度小于或等于</a:t>
            </a:r>
            <a:r>
              <a:rPr lang="en-US" altLang="zh-CN" sz="2000">
                <a:latin typeface="Calibri" pitchFamily="34" charset="0"/>
              </a:rPr>
              <a:t>(n-1)</a:t>
            </a:r>
            <a:r>
              <a:rPr lang="zh-CN" altLang="en-US" sz="2000">
                <a:latin typeface="Calibri" pitchFamily="34" charset="0"/>
              </a:rPr>
              <a:t>的通路。</a:t>
            </a:r>
          </a:p>
        </p:txBody>
      </p:sp>
      <p:sp>
        <p:nvSpPr>
          <p:cNvPr id="43019" name="TextBox 5"/>
          <p:cNvSpPr txBox="1">
            <a:spLocks noChangeArrowheads="1"/>
          </p:cNvSpPr>
          <p:nvPr/>
        </p:nvSpPr>
        <p:spPr bwMode="auto">
          <a:xfrm>
            <a:off x="357188" y="2559050"/>
            <a:ext cx="428625" cy="369888"/>
          </a:xfrm>
          <a:prstGeom prst="rect">
            <a:avLst/>
          </a:prstGeom>
          <a:noFill/>
          <a:ln w="9525">
            <a:noFill/>
            <a:miter lim="800000"/>
            <a:headEnd/>
            <a:tailEnd/>
          </a:ln>
        </p:spPr>
        <p:txBody>
          <a:bodyPr>
            <a:spAutoFit/>
          </a:bodyPr>
          <a:lstStyle/>
          <a:p>
            <a:r>
              <a:rPr lang="zh-CN" altLang="en-US">
                <a:latin typeface="Calibri" pitchFamily="34" charset="0"/>
              </a:rPr>
              <a:t>设</a:t>
            </a:r>
          </a:p>
        </p:txBody>
      </p:sp>
      <p:graphicFrame>
        <p:nvGraphicFramePr>
          <p:cNvPr id="43010" name="Object 2"/>
          <p:cNvGraphicFramePr>
            <a:graphicFrameLocks noChangeAspect="1"/>
          </p:cNvGraphicFramePr>
          <p:nvPr/>
        </p:nvGraphicFramePr>
        <p:xfrm>
          <a:off x="682625" y="2571750"/>
          <a:ext cx="3175000" cy="357188"/>
        </p:xfrm>
        <a:graphic>
          <a:graphicData uri="http://schemas.openxmlformats.org/presentationml/2006/ole">
            <mc:AlternateContent xmlns:mc="http://schemas.openxmlformats.org/markup-compatibility/2006">
              <mc:Choice xmlns:v="urn:schemas-microsoft-com:vml" Requires="v">
                <p:oleObj spid="_x0000_s43075" name="Equation" r:id="rId4" imgW="2031840" imgH="228600" progId="Equation.3">
                  <p:embed/>
                </p:oleObj>
              </mc:Choice>
              <mc:Fallback>
                <p:oleObj name="Equation" r:id="rId4" imgW="203184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571750"/>
                        <a:ext cx="31750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0" name="TextBox 8"/>
          <p:cNvSpPr txBox="1">
            <a:spLocks noChangeArrowheads="1"/>
          </p:cNvSpPr>
          <p:nvPr/>
        </p:nvSpPr>
        <p:spPr bwMode="auto">
          <a:xfrm>
            <a:off x="3857625" y="2571750"/>
            <a:ext cx="2689225" cy="369888"/>
          </a:xfrm>
          <a:prstGeom prst="rect">
            <a:avLst/>
          </a:prstGeom>
          <a:noFill/>
          <a:ln w="9525">
            <a:noFill/>
            <a:miter lim="800000"/>
            <a:headEnd/>
            <a:tailEnd/>
          </a:ln>
        </p:spPr>
        <p:txBody>
          <a:bodyPr wrap="none">
            <a:spAutoFit/>
          </a:bodyPr>
          <a:lstStyle/>
          <a:p>
            <a:r>
              <a:rPr lang="zh-CN" altLang="en-US">
                <a:latin typeface="Calibri" pitchFamily="34" charset="0"/>
              </a:rPr>
              <a:t>为</a:t>
            </a:r>
            <a:r>
              <a:rPr lang="en-US" altLang="zh-CN">
                <a:latin typeface="Calibri" pitchFamily="34" charset="0"/>
              </a:rPr>
              <a:t>G</a:t>
            </a:r>
            <a:r>
              <a:rPr lang="zh-CN" altLang="en-US">
                <a:latin typeface="Calibri" pitchFamily="34" charset="0"/>
              </a:rPr>
              <a:t>中从</a:t>
            </a:r>
            <a:r>
              <a:rPr lang="en-US" altLang="zh-CN">
                <a:latin typeface="Calibri" pitchFamily="34" charset="0"/>
              </a:rPr>
              <a:t>u</a:t>
            </a:r>
            <a:r>
              <a:rPr lang="zh-CN" altLang="en-US">
                <a:latin typeface="Calibri" pitchFamily="34" charset="0"/>
              </a:rPr>
              <a:t>到</a:t>
            </a:r>
            <a:r>
              <a:rPr lang="en-US" altLang="zh-CN">
                <a:latin typeface="Calibri" pitchFamily="34" charset="0"/>
              </a:rPr>
              <a:t>v</a:t>
            </a:r>
            <a:r>
              <a:rPr lang="zh-CN" altLang="en-US">
                <a:latin typeface="Calibri" pitchFamily="34" charset="0"/>
              </a:rPr>
              <a:t>的通路，若</a:t>
            </a:r>
          </a:p>
        </p:txBody>
      </p:sp>
      <p:graphicFrame>
        <p:nvGraphicFramePr>
          <p:cNvPr id="43011" name="Object 3"/>
          <p:cNvGraphicFramePr>
            <a:graphicFrameLocks noChangeAspect="1"/>
          </p:cNvGraphicFramePr>
          <p:nvPr/>
        </p:nvGraphicFramePr>
        <p:xfrm>
          <a:off x="6443663" y="2625725"/>
          <a:ext cx="831850" cy="284163"/>
        </p:xfrm>
        <a:graphic>
          <a:graphicData uri="http://schemas.openxmlformats.org/presentationml/2006/ole">
            <mc:AlternateContent xmlns:mc="http://schemas.openxmlformats.org/markup-compatibility/2006">
              <mc:Choice xmlns:v="urn:schemas-microsoft-com:vml" Requires="v">
                <p:oleObj spid="_x0000_s43076" name="Equation" r:id="rId6" imgW="520560" imgH="177480" progId="Equation.3">
                  <p:embed/>
                </p:oleObj>
              </mc:Choice>
              <mc:Fallback>
                <p:oleObj name="Equation" r:id="rId6" imgW="520560" imgH="177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2625725"/>
                        <a:ext cx="83185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1" name="TextBox 10"/>
          <p:cNvSpPr txBox="1">
            <a:spLocks noChangeArrowheads="1"/>
          </p:cNvSpPr>
          <p:nvPr/>
        </p:nvSpPr>
        <p:spPr bwMode="auto">
          <a:xfrm>
            <a:off x="7200900" y="2605088"/>
            <a:ext cx="1800225" cy="368300"/>
          </a:xfrm>
          <a:prstGeom prst="rect">
            <a:avLst/>
          </a:prstGeom>
          <a:noFill/>
          <a:ln w="9525">
            <a:noFill/>
            <a:miter lim="800000"/>
            <a:headEnd/>
            <a:tailEnd/>
          </a:ln>
        </p:spPr>
        <p:txBody>
          <a:bodyPr wrap="none">
            <a:spAutoFit/>
          </a:bodyPr>
          <a:lstStyle/>
          <a:p>
            <a:r>
              <a:rPr lang="zh-CN" altLang="en-US">
                <a:latin typeface="Calibri" pitchFamily="34" charset="0"/>
              </a:rPr>
              <a:t>，则定理成立。</a:t>
            </a:r>
          </a:p>
        </p:txBody>
      </p:sp>
      <p:sp>
        <p:nvSpPr>
          <p:cNvPr id="43022" name="TextBox 11"/>
          <p:cNvSpPr txBox="1">
            <a:spLocks noChangeArrowheads="1"/>
          </p:cNvSpPr>
          <p:nvPr/>
        </p:nvSpPr>
        <p:spPr bwMode="auto">
          <a:xfrm>
            <a:off x="357188" y="2819400"/>
            <a:ext cx="642937" cy="369888"/>
          </a:xfrm>
          <a:prstGeom prst="rect">
            <a:avLst/>
          </a:prstGeom>
          <a:noFill/>
          <a:ln w="9525">
            <a:noFill/>
            <a:miter lim="800000"/>
            <a:headEnd/>
            <a:tailEnd/>
          </a:ln>
        </p:spPr>
        <p:txBody>
          <a:bodyPr>
            <a:spAutoFit/>
          </a:bodyPr>
          <a:lstStyle/>
          <a:p>
            <a:r>
              <a:rPr lang="zh-CN" altLang="en-US">
                <a:latin typeface="Calibri" pitchFamily="34" charset="0"/>
              </a:rPr>
              <a:t>假设</a:t>
            </a:r>
          </a:p>
        </p:txBody>
      </p:sp>
      <p:graphicFrame>
        <p:nvGraphicFramePr>
          <p:cNvPr id="43012" name="Object 4"/>
          <p:cNvGraphicFramePr>
            <a:graphicFrameLocks noChangeAspect="1"/>
          </p:cNvGraphicFramePr>
          <p:nvPr/>
        </p:nvGraphicFramePr>
        <p:xfrm>
          <a:off x="962025" y="2870200"/>
          <a:ext cx="836613" cy="285750"/>
        </p:xfrm>
        <a:graphic>
          <a:graphicData uri="http://schemas.openxmlformats.org/presentationml/2006/ole">
            <mc:AlternateContent xmlns:mc="http://schemas.openxmlformats.org/markup-compatibility/2006">
              <mc:Choice xmlns:v="urn:schemas-microsoft-com:vml" Requires="v">
                <p:oleObj spid="_x0000_s43077" name="Equation" r:id="rId8" imgW="520560" imgH="177480" progId="Equation.3">
                  <p:embed/>
                </p:oleObj>
              </mc:Choice>
              <mc:Fallback>
                <p:oleObj name="Equation" r:id="rId8" imgW="520560" imgH="177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2870200"/>
                        <a:ext cx="8366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3" name="TextBox 13"/>
          <p:cNvSpPr txBox="1">
            <a:spLocks noChangeArrowheads="1"/>
          </p:cNvSpPr>
          <p:nvPr/>
        </p:nvSpPr>
        <p:spPr bwMode="auto">
          <a:xfrm>
            <a:off x="1704975" y="2819400"/>
            <a:ext cx="5938838" cy="400050"/>
          </a:xfrm>
          <a:prstGeom prst="rect">
            <a:avLst/>
          </a:prstGeom>
          <a:noFill/>
          <a:ln w="9525">
            <a:noFill/>
            <a:miter lim="800000"/>
            <a:headEnd/>
            <a:tailEnd/>
          </a:ln>
        </p:spPr>
        <p:txBody>
          <a:bodyPr wrap="none">
            <a:spAutoFit/>
          </a:bodyPr>
          <a:lstStyle/>
          <a:p>
            <a:r>
              <a:rPr lang="zh-CN" altLang="en-US">
                <a:latin typeface="Calibri" pitchFamily="34" charset="0"/>
              </a:rPr>
              <a:t>，此时</a:t>
            </a:r>
            <a:r>
              <a:rPr lang="el-GR" altLang="zh-CN" sz="2000" i="1">
                <a:latin typeface="Calibri" pitchFamily="34" charset="0"/>
              </a:rPr>
              <a:t>Γ</a:t>
            </a:r>
            <a:r>
              <a:rPr lang="zh-CN" altLang="en-US">
                <a:latin typeface="Calibri" pitchFamily="34" charset="0"/>
              </a:rPr>
              <a:t>上的顶点数大于</a:t>
            </a:r>
            <a:r>
              <a:rPr lang="en-US" altLang="zh-CN">
                <a:latin typeface="Calibri" pitchFamily="34" charset="0"/>
              </a:rPr>
              <a:t>G</a:t>
            </a:r>
            <a:r>
              <a:rPr lang="zh-CN" altLang="en-US">
                <a:latin typeface="Calibri" pitchFamily="34" charset="0"/>
              </a:rPr>
              <a:t>中的顶点数，于是必存在</a:t>
            </a:r>
            <a:r>
              <a:rPr lang="en-US" altLang="zh-CN">
                <a:latin typeface="Calibri" pitchFamily="34" charset="0"/>
              </a:rPr>
              <a:t>k</a:t>
            </a:r>
            <a:r>
              <a:rPr lang="zh-CN" altLang="en-US">
                <a:latin typeface="Calibri" pitchFamily="34" charset="0"/>
              </a:rPr>
              <a:t>，</a:t>
            </a:r>
            <a:r>
              <a:rPr lang="en-US" altLang="zh-CN">
                <a:latin typeface="Calibri" pitchFamily="34" charset="0"/>
              </a:rPr>
              <a:t>s</a:t>
            </a:r>
            <a:r>
              <a:rPr lang="zh-CN" altLang="en-US">
                <a:latin typeface="Calibri" pitchFamily="34" charset="0"/>
              </a:rPr>
              <a:t>，</a:t>
            </a:r>
          </a:p>
        </p:txBody>
      </p:sp>
      <p:graphicFrame>
        <p:nvGraphicFramePr>
          <p:cNvPr id="43013" name="Object 5"/>
          <p:cNvGraphicFramePr>
            <a:graphicFrameLocks noChangeAspect="1"/>
          </p:cNvGraphicFramePr>
          <p:nvPr/>
        </p:nvGraphicFramePr>
        <p:xfrm>
          <a:off x="7429500" y="2890838"/>
          <a:ext cx="1320800" cy="303212"/>
        </p:xfrm>
        <a:graphic>
          <a:graphicData uri="http://schemas.openxmlformats.org/presentationml/2006/ole">
            <mc:AlternateContent xmlns:mc="http://schemas.openxmlformats.org/markup-compatibility/2006">
              <mc:Choice xmlns:v="urn:schemas-microsoft-com:vml" Requires="v">
                <p:oleObj spid="_x0000_s43078" name="Equation" r:id="rId10" imgW="774360" imgH="177480" progId="Equation.3">
                  <p:embed/>
                </p:oleObj>
              </mc:Choice>
              <mc:Fallback>
                <p:oleObj name="Equation" r:id="rId10" imgW="77436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9500" y="2890838"/>
                        <a:ext cx="132080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4" name="TextBox 15"/>
          <p:cNvSpPr txBox="1">
            <a:spLocks noChangeArrowheads="1"/>
          </p:cNvSpPr>
          <p:nvPr/>
        </p:nvSpPr>
        <p:spPr bwMode="auto">
          <a:xfrm>
            <a:off x="357188" y="3128963"/>
            <a:ext cx="642937" cy="369887"/>
          </a:xfrm>
          <a:prstGeom prst="rect">
            <a:avLst/>
          </a:prstGeom>
          <a:noFill/>
          <a:ln w="9525">
            <a:noFill/>
            <a:miter lim="800000"/>
            <a:headEnd/>
            <a:tailEnd/>
          </a:ln>
        </p:spPr>
        <p:txBody>
          <a:bodyPr>
            <a:spAutoFit/>
          </a:bodyPr>
          <a:lstStyle/>
          <a:p>
            <a:r>
              <a:rPr lang="zh-CN" altLang="en-US">
                <a:latin typeface="Calibri" pitchFamily="34" charset="0"/>
              </a:rPr>
              <a:t>使得</a:t>
            </a:r>
          </a:p>
        </p:txBody>
      </p:sp>
      <p:graphicFrame>
        <p:nvGraphicFramePr>
          <p:cNvPr id="43014" name="Object 6"/>
          <p:cNvGraphicFramePr>
            <a:graphicFrameLocks noChangeAspect="1"/>
          </p:cNvGraphicFramePr>
          <p:nvPr/>
        </p:nvGraphicFramePr>
        <p:xfrm>
          <a:off x="928688" y="3128963"/>
          <a:ext cx="650875" cy="334962"/>
        </p:xfrm>
        <a:graphic>
          <a:graphicData uri="http://schemas.openxmlformats.org/presentationml/2006/ole">
            <mc:AlternateContent xmlns:mc="http://schemas.openxmlformats.org/markup-compatibility/2006">
              <mc:Choice xmlns:v="urn:schemas-microsoft-com:vml" Requires="v">
                <p:oleObj spid="_x0000_s43079" name="Equation" r:id="rId12" imgW="444240" imgH="228600" progId="Equation.3">
                  <p:embed/>
                </p:oleObj>
              </mc:Choice>
              <mc:Fallback>
                <p:oleObj name="Equation" r:id="rId12" imgW="444240" imgH="2286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688" y="3128963"/>
                        <a:ext cx="650875"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5" name="TextBox 17"/>
          <p:cNvSpPr txBox="1">
            <a:spLocks noChangeArrowheads="1"/>
          </p:cNvSpPr>
          <p:nvPr/>
        </p:nvSpPr>
        <p:spPr bwMode="auto">
          <a:xfrm>
            <a:off x="1452563" y="3151188"/>
            <a:ext cx="7483475" cy="368300"/>
          </a:xfrm>
          <a:prstGeom prst="rect">
            <a:avLst/>
          </a:prstGeom>
          <a:noFill/>
          <a:ln w="9525">
            <a:noFill/>
            <a:miter lim="800000"/>
            <a:headEnd/>
            <a:tailEnd/>
          </a:ln>
        </p:spPr>
        <p:txBody>
          <a:bodyPr wrap="none">
            <a:spAutoFit/>
          </a:bodyPr>
          <a:lstStyle/>
          <a:p>
            <a:r>
              <a:rPr lang="zh-CN" altLang="en-US">
                <a:latin typeface="Calibri" pitchFamily="34" charset="0"/>
              </a:rPr>
              <a:t>，即</a:t>
            </a:r>
            <a:r>
              <a:rPr lang="en-US" altLang="zh-CN">
                <a:latin typeface="Calibri" pitchFamily="34" charset="0"/>
              </a:rPr>
              <a:t>G</a:t>
            </a:r>
            <a:r>
              <a:rPr lang="zh-CN" altLang="en-US">
                <a:latin typeface="Calibri" pitchFamily="34" charset="0"/>
              </a:rPr>
              <a:t>上存在</a:t>
            </a:r>
            <a:r>
              <a:rPr lang="en-US" altLang="zh-CN">
                <a:latin typeface="Calibri" pitchFamily="34" charset="0"/>
              </a:rPr>
              <a:t>v</a:t>
            </a:r>
            <a:r>
              <a:rPr lang="en-US" altLang="zh-CN" baseline="-25000">
                <a:latin typeface="Calibri" pitchFamily="34" charset="0"/>
              </a:rPr>
              <a:t>s</a:t>
            </a:r>
            <a:r>
              <a:rPr lang="zh-CN" altLang="en-US">
                <a:latin typeface="Calibri" pitchFamily="34" charset="0"/>
              </a:rPr>
              <a:t>到自身的回路</a:t>
            </a:r>
            <a:r>
              <a:rPr lang="en-US" altLang="zh-CN">
                <a:latin typeface="Calibri" pitchFamily="34" charset="0"/>
              </a:rPr>
              <a:t>C</a:t>
            </a:r>
            <a:r>
              <a:rPr lang="zh-CN" altLang="en-US">
                <a:latin typeface="Calibri" pitchFamily="34" charset="0"/>
              </a:rPr>
              <a:t>，在</a:t>
            </a:r>
            <a:r>
              <a:rPr lang="el-GR" altLang="zh-CN" i="1">
                <a:latin typeface="Calibri" pitchFamily="34" charset="0"/>
              </a:rPr>
              <a:t>Γ</a:t>
            </a:r>
            <a:r>
              <a:rPr lang="zh-CN" altLang="en-US">
                <a:latin typeface="Calibri" pitchFamily="34" charset="0"/>
              </a:rPr>
              <a:t>上删除</a:t>
            </a:r>
            <a:r>
              <a:rPr lang="en-US" altLang="zh-CN">
                <a:latin typeface="Calibri" pitchFamily="34" charset="0"/>
              </a:rPr>
              <a:t>C</a:t>
            </a:r>
            <a:r>
              <a:rPr lang="zh-CN" altLang="en-US">
                <a:latin typeface="Calibri" pitchFamily="34" charset="0"/>
              </a:rPr>
              <a:t>，得到的新的通路</a:t>
            </a:r>
            <a:r>
              <a:rPr lang="el-GR" altLang="zh-CN" i="1">
                <a:latin typeface="Calibri" pitchFamily="34" charset="0"/>
              </a:rPr>
              <a:t>Γ</a:t>
            </a:r>
            <a:r>
              <a:rPr lang="en-US" altLang="zh-CN">
                <a:latin typeface="Calibri" pitchFamily="34" charset="0"/>
              </a:rPr>
              <a:t>’</a:t>
            </a:r>
            <a:r>
              <a:rPr lang="zh-CN" altLang="en-US">
                <a:latin typeface="Calibri" pitchFamily="34" charset="0"/>
              </a:rPr>
              <a:t>比原通路</a:t>
            </a:r>
            <a:endParaRPr lang="en-US" altLang="zh-CN">
              <a:latin typeface="Calibri" pitchFamily="34" charset="0"/>
            </a:endParaRPr>
          </a:p>
        </p:txBody>
      </p:sp>
      <p:sp>
        <p:nvSpPr>
          <p:cNvPr id="43026" name="TextBox 18"/>
          <p:cNvSpPr txBox="1">
            <a:spLocks noChangeArrowheads="1"/>
          </p:cNvSpPr>
          <p:nvPr/>
        </p:nvSpPr>
        <p:spPr bwMode="auto">
          <a:xfrm>
            <a:off x="357188" y="3414713"/>
            <a:ext cx="8286750" cy="646112"/>
          </a:xfrm>
          <a:prstGeom prst="rect">
            <a:avLst/>
          </a:prstGeom>
          <a:noFill/>
          <a:ln w="9525">
            <a:noFill/>
            <a:miter lim="800000"/>
            <a:headEnd/>
            <a:tailEnd/>
          </a:ln>
        </p:spPr>
        <p:txBody>
          <a:bodyPr>
            <a:spAutoFit/>
          </a:bodyPr>
          <a:lstStyle/>
          <a:p>
            <a:r>
              <a:rPr lang="el-GR" altLang="zh-CN" i="1">
                <a:latin typeface="Calibri" pitchFamily="34" charset="0"/>
              </a:rPr>
              <a:t>Γ</a:t>
            </a:r>
            <a:r>
              <a:rPr lang="zh-CN" altLang="en-US">
                <a:latin typeface="Calibri" pitchFamily="34" charset="0"/>
              </a:rPr>
              <a:t>的长度少</a:t>
            </a:r>
            <a:r>
              <a:rPr lang="en-US" altLang="zh-CN">
                <a:latin typeface="Calibri" pitchFamily="34" charset="0"/>
              </a:rPr>
              <a:t>(s-k)</a:t>
            </a:r>
            <a:r>
              <a:rPr lang="zh-CN" altLang="en-US">
                <a:latin typeface="Calibri" pitchFamily="34" charset="0"/>
              </a:rPr>
              <a:t>。若</a:t>
            </a:r>
            <a:r>
              <a:rPr lang="el-GR" altLang="zh-CN" i="1">
                <a:latin typeface="Calibri" pitchFamily="34" charset="0"/>
              </a:rPr>
              <a:t>Γ</a:t>
            </a:r>
            <a:r>
              <a:rPr lang="en-US" altLang="zh-CN">
                <a:latin typeface="Calibri" pitchFamily="34" charset="0"/>
              </a:rPr>
              <a:t>’</a:t>
            </a:r>
            <a:r>
              <a:rPr lang="zh-CN" altLang="en-US">
                <a:latin typeface="Calibri" pitchFamily="34" charset="0"/>
              </a:rPr>
              <a:t>的长度仍然大于</a:t>
            </a:r>
            <a:r>
              <a:rPr lang="en-US" altLang="zh-CN">
                <a:latin typeface="Calibri" pitchFamily="34" charset="0"/>
              </a:rPr>
              <a:t>n-1</a:t>
            </a:r>
            <a:r>
              <a:rPr lang="zh-CN" altLang="en-US">
                <a:latin typeface="Calibri" pitchFamily="34" charset="0"/>
              </a:rPr>
              <a:t>，则可以重复上述过程，由于</a:t>
            </a:r>
            <a:r>
              <a:rPr lang="en-US" altLang="zh-CN">
                <a:latin typeface="Calibri" pitchFamily="34" charset="0"/>
              </a:rPr>
              <a:t>G</a:t>
            </a:r>
            <a:r>
              <a:rPr lang="zh-CN" altLang="en-US">
                <a:latin typeface="Calibri" pitchFamily="34" charset="0"/>
              </a:rPr>
              <a:t>是有限图，经过有限步之后，必然可以得到</a:t>
            </a:r>
            <a:r>
              <a:rPr lang="en-US" altLang="zh-CN">
                <a:latin typeface="Calibri" pitchFamily="34" charset="0"/>
              </a:rPr>
              <a:t>u</a:t>
            </a:r>
            <a:r>
              <a:rPr lang="zh-CN" altLang="en-US">
                <a:latin typeface="Calibri" pitchFamily="34" charset="0"/>
              </a:rPr>
              <a:t>到</a:t>
            </a:r>
            <a:r>
              <a:rPr lang="en-US" altLang="zh-CN">
                <a:latin typeface="Calibri" pitchFamily="34" charset="0"/>
              </a:rPr>
              <a:t>v</a:t>
            </a:r>
            <a:r>
              <a:rPr lang="zh-CN" altLang="en-US">
                <a:latin typeface="Calibri" pitchFamily="34" charset="0"/>
              </a:rPr>
              <a:t>长度小于或等于</a:t>
            </a:r>
            <a:r>
              <a:rPr lang="en-US" altLang="zh-CN">
                <a:latin typeface="Calibri" pitchFamily="34" charset="0"/>
              </a:rPr>
              <a:t>n-1</a:t>
            </a:r>
            <a:r>
              <a:rPr lang="zh-CN" altLang="en-US">
                <a:latin typeface="Calibri" pitchFamily="34" charset="0"/>
              </a:rPr>
              <a:t>的通路。</a:t>
            </a:r>
          </a:p>
        </p:txBody>
      </p:sp>
      <p:grpSp>
        <p:nvGrpSpPr>
          <p:cNvPr id="28" name="组合 27"/>
          <p:cNvGrpSpPr>
            <a:grpSpLocks/>
          </p:cNvGrpSpPr>
          <p:nvPr/>
        </p:nvGrpSpPr>
        <p:grpSpPr bwMode="auto">
          <a:xfrm>
            <a:off x="214313" y="4643438"/>
            <a:ext cx="8734425" cy="928687"/>
            <a:chOff x="214282" y="4643446"/>
            <a:chExt cx="8734428" cy="928694"/>
          </a:xfrm>
        </p:grpSpPr>
        <p:sp>
          <p:nvSpPr>
            <p:cNvPr id="20" name="Rectangle 5" descr="新闻纸"/>
            <p:cNvSpPr>
              <a:spLocks noChangeArrowheads="1"/>
            </p:cNvSpPr>
            <p:nvPr/>
          </p:nvSpPr>
          <p:spPr bwMode="auto">
            <a:xfrm>
              <a:off x="214282" y="4643446"/>
              <a:ext cx="8734428" cy="928694"/>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3030" name="Rectangle 3"/>
            <p:cNvSpPr txBox="1">
              <a:spLocks noChangeArrowheads="1"/>
            </p:cNvSpPr>
            <p:nvPr/>
          </p:nvSpPr>
          <p:spPr bwMode="auto">
            <a:xfrm>
              <a:off x="357157" y="4781570"/>
              <a:ext cx="1162001"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推论</a:t>
              </a:r>
            </a:p>
          </p:txBody>
        </p:sp>
        <p:sp>
          <p:nvSpPr>
            <p:cNvPr id="43031" name="TextBox 21"/>
            <p:cNvSpPr txBox="1">
              <a:spLocks noChangeArrowheads="1"/>
            </p:cNvSpPr>
            <p:nvPr/>
          </p:nvSpPr>
          <p:spPr bwMode="auto">
            <a:xfrm>
              <a:off x="1142976" y="4786322"/>
              <a:ext cx="7358114" cy="707886"/>
            </a:xfrm>
            <a:prstGeom prst="rect">
              <a:avLst/>
            </a:prstGeom>
            <a:noFill/>
            <a:ln w="9525">
              <a:noFill/>
              <a:miter lim="800000"/>
              <a:headEnd/>
              <a:tailEnd/>
            </a:ln>
          </p:spPr>
          <p:txBody>
            <a:bodyPr>
              <a:spAutoFit/>
            </a:bodyPr>
            <a:lstStyle/>
            <a:p>
              <a:r>
                <a:rPr lang="zh-CN" altLang="en-US" sz="2000">
                  <a:latin typeface="Calibri" pitchFamily="34" charset="0"/>
                </a:rPr>
                <a:t>在</a:t>
              </a:r>
              <a:r>
                <a:rPr lang="en-US" altLang="zh-CN" sz="2000">
                  <a:latin typeface="Calibri" pitchFamily="34" charset="0"/>
                </a:rPr>
                <a:t>n</a:t>
              </a:r>
              <a:r>
                <a:rPr lang="zh-CN" altLang="en-US" sz="2000">
                  <a:latin typeface="Calibri" pitchFamily="34" charset="0"/>
                </a:rPr>
                <a:t>阶图</a:t>
              </a:r>
              <a:r>
                <a:rPr lang="en-US" altLang="zh-CN" sz="2000">
                  <a:latin typeface="Calibri" pitchFamily="34" charset="0"/>
                </a:rPr>
                <a:t>G</a:t>
              </a:r>
              <a:r>
                <a:rPr lang="zh-CN" altLang="en-US" sz="2000">
                  <a:latin typeface="Calibri" pitchFamily="34" charset="0"/>
                </a:rPr>
                <a:t>中，若从顶点</a:t>
              </a:r>
              <a:r>
                <a:rPr lang="en-US" altLang="zh-CN" sz="2000">
                  <a:latin typeface="Calibri" pitchFamily="34" charset="0"/>
                </a:rPr>
                <a:t>u</a:t>
              </a:r>
              <a:r>
                <a:rPr lang="zh-CN" altLang="en-US" sz="2000">
                  <a:latin typeface="Calibri" pitchFamily="34" charset="0"/>
                </a:rPr>
                <a:t>到</a:t>
              </a:r>
              <a:r>
                <a:rPr lang="en-US" altLang="zh-CN" sz="2000">
                  <a:latin typeface="Calibri" pitchFamily="34" charset="0"/>
                </a:rPr>
                <a:t>v</a:t>
              </a:r>
              <a:r>
                <a:rPr lang="zh-CN" altLang="en-US" sz="2000">
                  <a:latin typeface="Calibri" pitchFamily="34" charset="0"/>
                </a:rPr>
                <a:t>（</a:t>
              </a:r>
              <a:r>
                <a:rPr lang="en-US" altLang="zh-CN" sz="2000">
                  <a:latin typeface="Calibri" pitchFamily="34" charset="0"/>
                </a:rPr>
                <a:t>u≠v</a:t>
              </a:r>
              <a:r>
                <a:rPr lang="zh-CN" altLang="en-US" sz="2000">
                  <a:latin typeface="Calibri" pitchFamily="34" charset="0"/>
                </a:rPr>
                <a:t>）存在通路，则从</a:t>
              </a:r>
              <a:r>
                <a:rPr lang="en-US" altLang="zh-CN" sz="2000">
                  <a:latin typeface="Calibri" pitchFamily="34" charset="0"/>
                </a:rPr>
                <a:t>u</a:t>
              </a:r>
              <a:r>
                <a:rPr lang="zh-CN" altLang="en-US" sz="2000">
                  <a:latin typeface="Calibri" pitchFamily="34" charset="0"/>
                </a:rPr>
                <a:t>到</a:t>
              </a:r>
              <a:r>
                <a:rPr lang="en-US" altLang="zh-CN" sz="2000">
                  <a:latin typeface="Calibri" pitchFamily="34" charset="0"/>
                </a:rPr>
                <a:t>v</a:t>
              </a:r>
              <a:r>
                <a:rPr lang="zh-CN" altLang="en-US" sz="2000">
                  <a:latin typeface="Calibri" pitchFamily="34" charset="0"/>
                </a:rPr>
                <a:t>存在长度小于或等于</a:t>
              </a:r>
              <a:r>
                <a:rPr lang="en-US" altLang="zh-CN" sz="2000">
                  <a:latin typeface="Calibri" pitchFamily="34" charset="0"/>
                </a:rPr>
                <a:t>(n-1)</a:t>
              </a:r>
              <a:r>
                <a:rPr lang="zh-CN" altLang="en-US" sz="2000">
                  <a:latin typeface="Calibri" pitchFamily="34" charset="0"/>
                </a:rPr>
                <a:t>的初级通路。</a:t>
              </a:r>
            </a:p>
          </p:txBody>
        </p:sp>
      </p:grpSp>
      <p:sp>
        <p:nvSpPr>
          <p:cNvPr id="43028" name="AutoShape 8" descr="http://t1.baidu.com/it/u=877624878,1183202181&amp;fm=0&amp;gp=0.jpg">
            <a:hlinkClick r:id="rId14"/>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3"/>
          <p:cNvPicPr>
            <a:picLocks noChangeAspect="1" noChangeArrowheads="1"/>
          </p:cNvPicPr>
          <p:nvPr/>
        </p:nvPicPr>
        <p:blipFill>
          <a:blip r:embed="rId3"/>
          <a:srcRect/>
          <a:stretch>
            <a:fillRect/>
          </a:stretch>
        </p:blipFill>
        <p:spPr bwMode="auto">
          <a:xfrm>
            <a:off x="71438" y="1214438"/>
            <a:ext cx="6357937" cy="4857750"/>
          </a:xfrm>
          <a:prstGeom prst="rect">
            <a:avLst/>
          </a:prstGeom>
          <a:solidFill>
            <a:schemeClr val="bg1">
              <a:alpha val="0"/>
            </a:schemeClr>
          </a:solidFill>
          <a:ln w="9525">
            <a:noFill/>
            <a:miter lim="800000"/>
            <a:headEnd/>
            <a:tailEnd/>
          </a:ln>
        </p:spPr>
      </p:pic>
      <p:sp>
        <p:nvSpPr>
          <p:cNvPr id="20" name="矩形 19"/>
          <p:cNvSpPr/>
          <p:nvPr/>
        </p:nvSpPr>
        <p:spPr>
          <a:xfrm>
            <a:off x="38100" y="1189038"/>
            <a:ext cx="6500813" cy="4857750"/>
          </a:xfrm>
          <a:prstGeom prst="rect">
            <a:avLst/>
          </a:prstGeom>
          <a:solidFill>
            <a:schemeClr val="tx2">
              <a:lumMod val="40000"/>
              <a:lumOff val="60000"/>
              <a:alpha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 name="TextBox 1"/>
          <p:cNvSpPr txBox="1"/>
          <p:nvPr/>
        </p:nvSpPr>
        <p:spPr>
          <a:xfrm>
            <a:off x="285720" y="357166"/>
            <a:ext cx="156966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小世界</a:t>
            </a:r>
          </a:p>
        </p:txBody>
      </p:sp>
      <p:pic>
        <p:nvPicPr>
          <p:cNvPr id="54273" name="Picture 1" descr="C:\Users\hp\AppData\Local\Microsoft\Windows\Temporary Internet Files\Content.IE5\ZX4PJKMG\MC900446194[1].wmf"/>
          <p:cNvPicPr>
            <a:picLocks noChangeAspect="1" noChangeArrowheads="1"/>
          </p:cNvPicPr>
          <p:nvPr/>
        </p:nvPicPr>
        <p:blipFill>
          <a:blip r:embed="rId4"/>
          <a:srcRect/>
          <a:stretch>
            <a:fillRect/>
          </a:stretch>
        </p:blipFill>
        <p:spPr bwMode="auto">
          <a:xfrm>
            <a:off x="857250" y="4929188"/>
            <a:ext cx="685800" cy="622300"/>
          </a:xfrm>
          <a:prstGeom prst="rect">
            <a:avLst/>
          </a:prstGeom>
          <a:noFill/>
          <a:ln w="9525">
            <a:noFill/>
            <a:miter lim="800000"/>
            <a:headEnd/>
            <a:tailEnd/>
          </a:ln>
        </p:spPr>
      </p:pic>
      <p:pic>
        <p:nvPicPr>
          <p:cNvPr id="54274" name="Picture 2" descr="C:\Users\hp\AppData\Local\Microsoft\Windows\Temporary Internet Files\Content.IE5\4RRWTWDM\MC900445760[1].wmf"/>
          <p:cNvPicPr>
            <a:picLocks noChangeAspect="1" noChangeArrowheads="1"/>
          </p:cNvPicPr>
          <p:nvPr/>
        </p:nvPicPr>
        <p:blipFill>
          <a:blip r:embed="rId5"/>
          <a:srcRect/>
          <a:stretch>
            <a:fillRect/>
          </a:stretch>
        </p:blipFill>
        <p:spPr bwMode="auto">
          <a:xfrm>
            <a:off x="2286000" y="2857500"/>
            <a:ext cx="693738" cy="477838"/>
          </a:xfrm>
          <a:prstGeom prst="rect">
            <a:avLst/>
          </a:prstGeom>
          <a:noFill/>
          <a:ln w="9525">
            <a:noFill/>
            <a:miter lim="800000"/>
            <a:headEnd/>
            <a:tailEnd/>
          </a:ln>
        </p:spPr>
      </p:pic>
      <p:pic>
        <p:nvPicPr>
          <p:cNvPr id="54275" name="Picture 3" descr="C:\Users\hp\AppData\Local\Microsoft\Windows\Temporary Internet Files\Content.IE5\E5JN42XW\MC900446196[1].wmf"/>
          <p:cNvPicPr>
            <a:picLocks noChangeAspect="1" noChangeArrowheads="1"/>
          </p:cNvPicPr>
          <p:nvPr/>
        </p:nvPicPr>
        <p:blipFill>
          <a:blip r:embed="rId6"/>
          <a:srcRect/>
          <a:stretch>
            <a:fillRect/>
          </a:stretch>
        </p:blipFill>
        <p:spPr bwMode="auto">
          <a:xfrm>
            <a:off x="1000125" y="3286125"/>
            <a:ext cx="666750" cy="679450"/>
          </a:xfrm>
          <a:prstGeom prst="rect">
            <a:avLst/>
          </a:prstGeom>
          <a:noFill/>
          <a:ln w="9525">
            <a:noFill/>
            <a:miter lim="800000"/>
            <a:headEnd/>
            <a:tailEnd/>
          </a:ln>
        </p:spPr>
      </p:pic>
      <p:pic>
        <p:nvPicPr>
          <p:cNvPr id="54276" name="Picture 4" descr="C:\Users\hp\AppData\Local\Microsoft\Windows\Temporary Internet Files\Content.IE5\4RRWTWDM\MC900446198[1].wmf"/>
          <p:cNvPicPr>
            <a:picLocks noChangeAspect="1" noChangeArrowheads="1"/>
          </p:cNvPicPr>
          <p:nvPr/>
        </p:nvPicPr>
        <p:blipFill>
          <a:blip r:embed="rId7"/>
          <a:srcRect/>
          <a:stretch>
            <a:fillRect/>
          </a:stretch>
        </p:blipFill>
        <p:spPr bwMode="auto">
          <a:xfrm>
            <a:off x="5143500" y="1714500"/>
            <a:ext cx="642938" cy="682625"/>
          </a:xfrm>
          <a:prstGeom prst="rect">
            <a:avLst/>
          </a:prstGeom>
          <a:noFill/>
          <a:ln w="9525">
            <a:noFill/>
            <a:miter lim="800000"/>
            <a:headEnd/>
            <a:tailEnd/>
          </a:ln>
        </p:spPr>
      </p:pic>
      <p:pic>
        <p:nvPicPr>
          <p:cNvPr id="54277" name="Picture 5" descr="C:\Users\hp\AppData\Local\Microsoft\Windows\Temporary Internet Files\Content.IE5\E5JN42XW\MC900445764[1].wmf"/>
          <p:cNvPicPr>
            <a:picLocks noChangeAspect="1" noChangeArrowheads="1"/>
          </p:cNvPicPr>
          <p:nvPr/>
        </p:nvPicPr>
        <p:blipFill>
          <a:blip r:embed="rId8"/>
          <a:srcRect/>
          <a:stretch>
            <a:fillRect/>
          </a:stretch>
        </p:blipFill>
        <p:spPr bwMode="auto">
          <a:xfrm>
            <a:off x="571500" y="2000250"/>
            <a:ext cx="663575" cy="658813"/>
          </a:xfrm>
          <a:prstGeom prst="rect">
            <a:avLst/>
          </a:prstGeom>
          <a:noFill/>
          <a:ln w="9525">
            <a:noFill/>
            <a:miter lim="800000"/>
            <a:headEnd/>
            <a:tailEnd/>
          </a:ln>
        </p:spPr>
      </p:pic>
      <p:pic>
        <p:nvPicPr>
          <p:cNvPr id="54278" name="Picture 6" descr="C:\Users\hp\AppData\Local\Microsoft\Windows\Temporary Internet Files\Content.IE5\4RRWTWDM\MC900446318[1].wmf"/>
          <p:cNvPicPr>
            <a:picLocks noChangeAspect="1" noChangeArrowheads="1"/>
          </p:cNvPicPr>
          <p:nvPr/>
        </p:nvPicPr>
        <p:blipFill>
          <a:blip r:embed="rId9"/>
          <a:srcRect/>
          <a:stretch>
            <a:fillRect/>
          </a:stretch>
        </p:blipFill>
        <p:spPr bwMode="auto">
          <a:xfrm>
            <a:off x="2357438" y="1643063"/>
            <a:ext cx="688975" cy="698500"/>
          </a:xfrm>
          <a:prstGeom prst="rect">
            <a:avLst/>
          </a:prstGeom>
          <a:noFill/>
          <a:ln w="9525">
            <a:noFill/>
            <a:miter lim="800000"/>
            <a:headEnd/>
            <a:tailEnd/>
          </a:ln>
        </p:spPr>
      </p:pic>
      <p:pic>
        <p:nvPicPr>
          <p:cNvPr id="54279" name="Picture 7" descr="C:\Users\hp\AppData\Local\Microsoft\Windows\Temporary Internet Files\Content.IE5\ZX4PJKMG\MC900446320[1].wmf"/>
          <p:cNvPicPr>
            <a:picLocks noChangeAspect="1" noChangeArrowheads="1"/>
          </p:cNvPicPr>
          <p:nvPr/>
        </p:nvPicPr>
        <p:blipFill>
          <a:blip r:embed="rId10"/>
          <a:srcRect/>
          <a:stretch>
            <a:fillRect/>
          </a:stretch>
        </p:blipFill>
        <p:spPr bwMode="auto">
          <a:xfrm>
            <a:off x="4714875" y="5000625"/>
            <a:ext cx="674688" cy="611188"/>
          </a:xfrm>
          <a:prstGeom prst="rect">
            <a:avLst/>
          </a:prstGeom>
          <a:noFill/>
          <a:ln w="9525">
            <a:noFill/>
            <a:miter lim="800000"/>
            <a:headEnd/>
            <a:tailEnd/>
          </a:ln>
        </p:spPr>
      </p:pic>
      <p:pic>
        <p:nvPicPr>
          <p:cNvPr id="54280" name="Picture 8" descr="C:\Users\hp\AppData\Local\Microsoft\Windows\Temporary Internet Files\Content.IE5\4RRWTWDM\MC900446184[1].wmf"/>
          <p:cNvPicPr>
            <a:picLocks noChangeAspect="1" noChangeArrowheads="1"/>
          </p:cNvPicPr>
          <p:nvPr/>
        </p:nvPicPr>
        <p:blipFill>
          <a:blip r:embed="rId11"/>
          <a:srcRect/>
          <a:stretch>
            <a:fillRect/>
          </a:stretch>
        </p:blipFill>
        <p:spPr bwMode="auto">
          <a:xfrm>
            <a:off x="4857750" y="3714750"/>
            <a:ext cx="655638" cy="693738"/>
          </a:xfrm>
          <a:prstGeom prst="rect">
            <a:avLst/>
          </a:prstGeom>
          <a:noFill/>
          <a:ln w="9525">
            <a:noFill/>
            <a:miter lim="800000"/>
            <a:headEnd/>
            <a:tailEnd/>
          </a:ln>
        </p:spPr>
      </p:pic>
      <p:pic>
        <p:nvPicPr>
          <p:cNvPr id="54281" name="Picture 9" descr="C:\Users\hp\AppData\Local\Microsoft\Windows\Temporary Internet Files\Content.IE5\ZX4PJKMG\MC900446186[1].wmf"/>
          <p:cNvPicPr>
            <a:picLocks noChangeAspect="1" noChangeArrowheads="1"/>
          </p:cNvPicPr>
          <p:nvPr/>
        </p:nvPicPr>
        <p:blipFill>
          <a:blip r:embed="rId12"/>
          <a:srcRect/>
          <a:stretch>
            <a:fillRect/>
          </a:stretch>
        </p:blipFill>
        <p:spPr bwMode="auto">
          <a:xfrm>
            <a:off x="2500313" y="4643438"/>
            <a:ext cx="695325" cy="584200"/>
          </a:xfrm>
          <a:prstGeom prst="rect">
            <a:avLst/>
          </a:prstGeom>
          <a:noFill/>
          <a:ln w="9525">
            <a:noFill/>
            <a:miter lim="800000"/>
            <a:headEnd/>
            <a:tailEnd/>
          </a:ln>
        </p:spPr>
      </p:pic>
      <p:pic>
        <p:nvPicPr>
          <p:cNvPr id="54282" name="Picture 10" descr="C:\Users\hp\AppData\Local\Microsoft\Windows\Temporary Internet Files\Content.IE5\4RRWTWDM\MC900446188[1].wmf"/>
          <p:cNvPicPr>
            <a:picLocks noChangeAspect="1" noChangeArrowheads="1"/>
          </p:cNvPicPr>
          <p:nvPr/>
        </p:nvPicPr>
        <p:blipFill>
          <a:blip r:embed="rId13"/>
          <a:srcRect/>
          <a:stretch>
            <a:fillRect/>
          </a:stretch>
        </p:blipFill>
        <p:spPr bwMode="auto">
          <a:xfrm>
            <a:off x="4357688" y="2571750"/>
            <a:ext cx="696912" cy="685800"/>
          </a:xfrm>
          <a:prstGeom prst="rect">
            <a:avLst/>
          </a:prstGeom>
          <a:noFill/>
          <a:ln w="9525">
            <a:noFill/>
            <a:miter lim="800000"/>
            <a:headEnd/>
            <a:tailEnd/>
          </a:ln>
        </p:spPr>
      </p:pic>
      <p:pic>
        <p:nvPicPr>
          <p:cNvPr id="54283" name="Picture 11" descr="C:\Users\hp\AppData\Local\Microsoft\Windows\Temporary Internet Files\Content.IE5\ZX4PJKMG\MC900445146[1].wmf"/>
          <p:cNvPicPr>
            <a:picLocks noChangeAspect="1" noChangeArrowheads="1"/>
          </p:cNvPicPr>
          <p:nvPr/>
        </p:nvPicPr>
        <p:blipFill>
          <a:blip r:embed="rId14"/>
          <a:srcRect/>
          <a:stretch>
            <a:fillRect/>
          </a:stretch>
        </p:blipFill>
        <p:spPr bwMode="auto">
          <a:xfrm>
            <a:off x="3357563" y="3714750"/>
            <a:ext cx="642937" cy="679450"/>
          </a:xfrm>
          <a:prstGeom prst="rect">
            <a:avLst/>
          </a:prstGeom>
          <a:noFill/>
          <a:ln w="9525">
            <a:noFill/>
            <a:miter lim="800000"/>
            <a:headEnd/>
            <a:tailEnd/>
          </a:ln>
        </p:spPr>
      </p:pic>
      <p:grpSp>
        <p:nvGrpSpPr>
          <p:cNvPr id="62479" name="组合 16"/>
          <p:cNvGrpSpPr>
            <a:grpSpLocks/>
          </p:cNvGrpSpPr>
          <p:nvPr/>
        </p:nvGrpSpPr>
        <p:grpSpPr bwMode="auto">
          <a:xfrm>
            <a:off x="6784975" y="1714500"/>
            <a:ext cx="1787525" cy="3273425"/>
            <a:chOff x="6643702" y="1714488"/>
            <a:chExt cx="1786971" cy="3272890"/>
          </a:xfrm>
        </p:grpSpPr>
        <p:pic>
          <p:nvPicPr>
            <p:cNvPr id="54284" name="Picture 12"/>
            <p:cNvPicPr>
              <a:picLocks noChangeAspect="1" noChangeArrowheads="1"/>
            </p:cNvPicPr>
            <p:nvPr/>
          </p:nvPicPr>
          <p:blipFill>
            <a:blip r:embed="rId15"/>
            <a:srcRect/>
            <a:stretch>
              <a:fillRect/>
            </a:stretch>
          </p:blipFill>
          <p:spPr bwMode="auto">
            <a:xfrm>
              <a:off x="6643702" y="1714488"/>
              <a:ext cx="1786971" cy="2428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2484" name="矩形 14"/>
            <p:cNvSpPr>
              <a:spLocks noChangeArrowheads="1"/>
            </p:cNvSpPr>
            <p:nvPr/>
          </p:nvSpPr>
          <p:spPr bwMode="auto">
            <a:xfrm>
              <a:off x="6929454" y="4618046"/>
              <a:ext cx="1191352" cy="369332"/>
            </a:xfrm>
            <a:prstGeom prst="rect">
              <a:avLst/>
            </a:prstGeom>
            <a:noFill/>
            <a:ln w="9525">
              <a:noFill/>
              <a:miter lim="800000"/>
              <a:headEnd/>
              <a:tailEnd/>
            </a:ln>
          </p:spPr>
          <p:txBody>
            <a:bodyPr wrap="none">
              <a:spAutoFit/>
            </a:bodyPr>
            <a:lstStyle/>
            <a:p>
              <a:r>
                <a:rPr lang="en-US" altLang="zh-CN">
                  <a:latin typeface="Calibri" pitchFamily="34" charset="0"/>
                </a:rPr>
                <a:t>1933-1984</a:t>
              </a:r>
              <a:endParaRPr lang="zh-CN" altLang="en-US">
                <a:latin typeface="Calibri" pitchFamily="34" charset="0"/>
              </a:endParaRPr>
            </a:p>
          </p:txBody>
        </p:sp>
        <p:sp>
          <p:nvSpPr>
            <p:cNvPr id="62485" name="矩形 15"/>
            <p:cNvSpPr>
              <a:spLocks noChangeArrowheads="1"/>
            </p:cNvSpPr>
            <p:nvPr/>
          </p:nvSpPr>
          <p:spPr bwMode="auto">
            <a:xfrm>
              <a:off x="6677040" y="4286256"/>
              <a:ext cx="1703287" cy="369332"/>
            </a:xfrm>
            <a:prstGeom prst="rect">
              <a:avLst/>
            </a:prstGeom>
            <a:noFill/>
            <a:ln w="9525">
              <a:noFill/>
              <a:miter lim="800000"/>
              <a:headEnd/>
              <a:tailEnd/>
            </a:ln>
          </p:spPr>
          <p:txBody>
            <a:bodyPr wrap="none">
              <a:spAutoFit/>
            </a:bodyPr>
            <a:lstStyle/>
            <a:p>
              <a:r>
                <a:rPr lang="en-US" altLang="zh-CN">
                  <a:latin typeface="Calibri" pitchFamily="34" charset="0"/>
                </a:rPr>
                <a:t>Stanley Milgram</a:t>
              </a:r>
              <a:endParaRPr lang="zh-CN" altLang="en-US">
                <a:latin typeface="Calibri" pitchFamily="34" charset="0"/>
              </a:endParaRPr>
            </a:p>
          </p:txBody>
        </p:sp>
      </p:grpSp>
      <p:pic>
        <p:nvPicPr>
          <p:cNvPr id="54286" name="Picture 14" descr="C:\Users\hp\AppData\Local\Microsoft\Windows\Temporary Internet Files\Content.IE5\1DQDVL3Q\MC900240999[1].wmf"/>
          <p:cNvPicPr>
            <a:picLocks noChangeAspect="1" noChangeArrowheads="1"/>
          </p:cNvPicPr>
          <p:nvPr/>
        </p:nvPicPr>
        <p:blipFill>
          <a:blip r:embed="rId16"/>
          <a:srcRect/>
          <a:stretch>
            <a:fillRect/>
          </a:stretch>
        </p:blipFill>
        <p:spPr bwMode="auto">
          <a:xfrm>
            <a:off x="1214438" y="4572000"/>
            <a:ext cx="550862" cy="428625"/>
          </a:xfrm>
          <a:prstGeom prst="rect">
            <a:avLst/>
          </a:prstGeom>
          <a:noFill/>
          <a:ln w="9525">
            <a:noFill/>
            <a:miter lim="800000"/>
            <a:headEnd/>
            <a:tailEnd/>
          </a:ln>
        </p:spPr>
      </p:pic>
      <p:pic>
        <p:nvPicPr>
          <p:cNvPr id="22" name="Picture 14" descr="C:\Users\hp\AppData\Local\Microsoft\Windows\Temporary Internet Files\Content.IE5\1DQDVL3Q\MC900240999[1].wmf"/>
          <p:cNvPicPr>
            <a:picLocks noChangeAspect="1" noChangeArrowheads="1"/>
          </p:cNvPicPr>
          <p:nvPr/>
        </p:nvPicPr>
        <p:blipFill>
          <a:blip r:embed="rId16"/>
          <a:srcRect/>
          <a:stretch>
            <a:fillRect/>
          </a:stretch>
        </p:blipFill>
        <p:spPr bwMode="auto">
          <a:xfrm>
            <a:off x="5214938" y="4786313"/>
            <a:ext cx="550862" cy="428625"/>
          </a:xfrm>
          <a:prstGeom prst="rect">
            <a:avLst/>
          </a:prstGeom>
          <a:noFill/>
          <a:ln w="9525">
            <a:noFill/>
            <a:miter lim="800000"/>
            <a:headEnd/>
            <a:tailEnd/>
          </a:ln>
        </p:spPr>
      </p:pic>
      <p:sp>
        <p:nvSpPr>
          <p:cNvPr id="23" name="TextBox 22"/>
          <p:cNvSpPr txBox="1"/>
          <p:nvPr/>
        </p:nvSpPr>
        <p:spPr>
          <a:xfrm>
            <a:off x="1071538" y="2857496"/>
            <a:ext cx="4857784" cy="1446550"/>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After all, It is a Small World …</a:t>
            </a:r>
            <a:r>
              <a:rPr lang="zh-CN" alt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54273"/>
                                        </p:tgtEl>
                                        <p:attrNameLst>
                                          <p:attrName>style.visibility</p:attrName>
                                        </p:attrNameLst>
                                      </p:cBhvr>
                                      <p:to>
                                        <p:strVal val="visible"/>
                                      </p:to>
                                    </p:set>
                                    <p:animEffect transition="in" filter="dissolve">
                                      <p:cBhvr>
                                        <p:cTn id="10" dur="500"/>
                                        <p:tgtEl>
                                          <p:spTgt spid="54273"/>
                                        </p:tgtEl>
                                      </p:cBhvr>
                                    </p:animEffect>
                                  </p:childTnLst>
                                </p:cTn>
                              </p:par>
                              <p:par>
                                <p:cTn id="11" presetID="9" presetClass="entr" presetSubtype="0" fill="hold" nodeType="withEffect">
                                  <p:stCondLst>
                                    <p:cond delay="0"/>
                                  </p:stCondLst>
                                  <p:childTnLst>
                                    <p:set>
                                      <p:cBhvr>
                                        <p:cTn id="12" dur="1" fill="hold">
                                          <p:stCondLst>
                                            <p:cond delay="0"/>
                                          </p:stCondLst>
                                        </p:cTn>
                                        <p:tgtEl>
                                          <p:spTgt spid="54274"/>
                                        </p:tgtEl>
                                        <p:attrNameLst>
                                          <p:attrName>style.visibility</p:attrName>
                                        </p:attrNameLst>
                                      </p:cBhvr>
                                      <p:to>
                                        <p:strVal val="visible"/>
                                      </p:to>
                                    </p:set>
                                    <p:animEffect transition="in" filter="dissolve">
                                      <p:cBhvr>
                                        <p:cTn id="13" dur="500"/>
                                        <p:tgtEl>
                                          <p:spTgt spid="54274"/>
                                        </p:tgtEl>
                                      </p:cBhvr>
                                    </p:animEffect>
                                  </p:childTnLst>
                                </p:cTn>
                              </p:par>
                              <p:par>
                                <p:cTn id="14" presetID="9" presetClass="entr" presetSubtype="0" fill="hold" nodeType="withEffect">
                                  <p:stCondLst>
                                    <p:cond delay="0"/>
                                  </p:stCondLst>
                                  <p:childTnLst>
                                    <p:set>
                                      <p:cBhvr>
                                        <p:cTn id="15" dur="1" fill="hold">
                                          <p:stCondLst>
                                            <p:cond delay="0"/>
                                          </p:stCondLst>
                                        </p:cTn>
                                        <p:tgtEl>
                                          <p:spTgt spid="54275"/>
                                        </p:tgtEl>
                                        <p:attrNameLst>
                                          <p:attrName>style.visibility</p:attrName>
                                        </p:attrNameLst>
                                      </p:cBhvr>
                                      <p:to>
                                        <p:strVal val="visible"/>
                                      </p:to>
                                    </p:set>
                                    <p:animEffect transition="in" filter="dissolve">
                                      <p:cBhvr>
                                        <p:cTn id="16" dur="500"/>
                                        <p:tgtEl>
                                          <p:spTgt spid="54275"/>
                                        </p:tgtEl>
                                      </p:cBhvr>
                                    </p:animEffect>
                                  </p:childTnLst>
                                </p:cTn>
                              </p:par>
                              <p:par>
                                <p:cTn id="17" presetID="9" presetClass="entr" presetSubtype="0" fill="hold" nodeType="withEffect">
                                  <p:stCondLst>
                                    <p:cond delay="0"/>
                                  </p:stCondLst>
                                  <p:childTnLst>
                                    <p:set>
                                      <p:cBhvr>
                                        <p:cTn id="18" dur="1" fill="hold">
                                          <p:stCondLst>
                                            <p:cond delay="0"/>
                                          </p:stCondLst>
                                        </p:cTn>
                                        <p:tgtEl>
                                          <p:spTgt spid="54276"/>
                                        </p:tgtEl>
                                        <p:attrNameLst>
                                          <p:attrName>style.visibility</p:attrName>
                                        </p:attrNameLst>
                                      </p:cBhvr>
                                      <p:to>
                                        <p:strVal val="visible"/>
                                      </p:to>
                                    </p:set>
                                    <p:animEffect transition="in" filter="dissolve">
                                      <p:cBhvr>
                                        <p:cTn id="19" dur="500"/>
                                        <p:tgtEl>
                                          <p:spTgt spid="54276"/>
                                        </p:tgtEl>
                                      </p:cBhvr>
                                    </p:animEffect>
                                  </p:childTnLst>
                                </p:cTn>
                              </p:par>
                              <p:par>
                                <p:cTn id="20" presetID="9" presetClass="entr" presetSubtype="0" fill="hold" nodeType="withEffect">
                                  <p:stCondLst>
                                    <p:cond delay="0"/>
                                  </p:stCondLst>
                                  <p:childTnLst>
                                    <p:set>
                                      <p:cBhvr>
                                        <p:cTn id="21" dur="1" fill="hold">
                                          <p:stCondLst>
                                            <p:cond delay="0"/>
                                          </p:stCondLst>
                                        </p:cTn>
                                        <p:tgtEl>
                                          <p:spTgt spid="54277"/>
                                        </p:tgtEl>
                                        <p:attrNameLst>
                                          <p:attrName>style.visibility</p:attrName>
                                        </p:attrNameLst>
                                      </p:cBhvr>
                                      <p:to>
                                        <p:strVal val="visible"/>
                                      </p:to>
                                    </p:set>
                                    <p:animEffect transition="in" filter="dissolve">
                                      <p:cBhvr>
                                        <p:cTn id="22" dur="500"/>
                                        <p:tgtEl>
                                          <p:spTgt spid="54277"/>
                                        </p:tgtEl>
                                      </p:cBhvr>
                                    </p:animEffect>
                                  </p:childTnLst>
                                </p:cTn>
                              </p:par>
                              <p:par>
                                <p:cTn id="23" presetID="9" presetClass="entr" presetSubtype="0" fill="hold" nodeType="withEffect">
                                  <p:stCondLst>
                                    <p:cond delay="0"/>
                                  </p:stCondLst>
                                  <p:childTnLst>
                                    <p:set>
                                      <p:cBhvr>
                                        <p:cTn id="24" dur="1" fill="hold">
                                          <p:stCondLst>
                                            <p:cond delay="0"/>
                                          </p:stCondLst>
                                        </p:cTn>
                                        <p:tgtEl>
                                          <p:spTgt spid="54278"/>
                                        </p:tgtEl>
                                        <p:attrNameLst>
                                          <p:attrName>style.visibility</p:attrName>
                                        </p:attrNameLst>
                                      </p:cBhvr>
                                      <p:to>
                                        <p:strVal val="visible"/>
                                      </p:to>
                                    </p:set>
                                    <p:animEffect transition="in" filter="dissolve">
                                      <p:cBhvr>
                                        <p:cTn id="25" dur="500"/>
                                        <p:tgtEl>
                                          <p:spTgt spid="54278"/>
                                        </p:tgtEl>
                                      </p:cBhvr>
                                    </p:animEffect>
                                  </p:childTnLst>
                                </p:cTn>
                              </p:par>
                              <p:par>
                                <p:cTn id="26" presetID="9" presetClass="entr" presetSubtype="0" fill="hold" nodeType="withEffect">
                                  <p:stCondLst>
                                    <p:cond delay="0"/>
                                  </p:stCondLst>
                                  <p:childTnLst>
                                    <p:set>
                                      <p:cBhvr>
                                        <p:cTn id="27" dur="1" fill="hold">
                                          <p:stCondLst>
                                            <p:cond delay="0"/>
                                          </p:stCondLst>
                                        </p:cTn>
                                        <p:tgtEl>
                                          <p:spTgt spid="54279"/>
                                        </p:tgtEl>
                                        <p:attrNameLst>
                                          <p:attrName>style.visibility</p:attrName>
                                        </p:attrNameLst>
                                      </p:cBhvr>
                                      <p:to>
                                        <p:strVal val="visible"/>
                                      </p:to>
                                    </p:set>
                                    <p:animEffect transition="in" filter="dissolve">
                                      <p:cBhvr>
                                        <p:cTn id="28" dur="500"/>
                                        <p:tgtEl>
                                          <p:spTgt spid="54279"/>
                                        </p:tgtEl>
                                      </p:cBhvr>
                                    </p:animEffect>
                                  </p:childTnLst>
                                </p:cTn>
                              </p:par>
                              <p:par>
                                <p:cTn id="29" presetID="9" presetClass="entr" presetSubtype="0" fill="hold" nodeType="withEffect">
                                  <p:stCondLst>
                                    <p:cond delay="0"/>
                                  </p:stCondLst>
                                  <p:childTnLst>
                                    <p:set>
                                      <p:cBhvr>
                                        <p:cTn id="30" dur="1" fill="hold">
                                          <p:stCondLst>
                                            <p:cond delay="0"/>
                                          </p:stCondLst>
                                        </p:cTn>
                                        <p:tgtEl>
                                          <p:spTgt spid="54280"/>
                                        </p:tgtEl>
                                        <p:attrNameLst>
                                          <p:attrName>style.visibility</p:attrName>
                                        </p:attrNameLst>
                                      </p:cBhvr>
                                      <p:to>
                                        <p:strVal val="visible"/>
                                      </p:to>
                                    </p:set>
                                    <p:animEffect transition="in" filter="dissolve">
                                      <p:cBhvr>
                                        <p:cTn id="31" dur="500"/>
                                        <p:tgtEl>
                                          <p:spTgt spid="54280"/>
                                        </p:tgtEl>
                                      </p:cBhvr>
                                    </p:animEffect>
                                  </p:childTnLst>
                                </p:cTn>
                              </p:par>
                              <p:par>
                                <p:cTn id="32" presetID="9" presetClass="entr" presetSubtype="0" fill="hold" nodeType="withEffect">
                                  <p:stCondLst>
                                    <p:cond delay="0"/>
                                  </p:stCondLst>
                                  <p:childTnLst>
                                    <p:set>
                                      <p:cBhvr>
                                        <p:cTn id="33" dur="1" fill="hold">
                                          <p:stCondLst>
                                            <p:cond delay="0"/>
                                          </p:stCondLst>
                                        </p:cTn>
                                        <p:tgtEl>
                                          <p:spTgt spid="54281"/>
                                        </p:tgtEl>
                                        <p:attrNameLst>
                                          <p:attrName>style.visibility</p:attrName>
                                        </p:attrNameLst>
                                      </p:cBhvr>
                                      <p:to>
                                        <p:strVal val="visible"/>
                                      </p:to>
                                    </p:set>
                                    <p:animEffect transition="in" filter="dissolve">
                                      <p:cBhvr>
                                        <p:cTn id="34" dur="500"/>
                                        <p:tgtEl>
                                          <p:spTgt spid="54281"/>
                                        </p:tgtEl>
                                      </p:cBhvr>
                                    </p:animEffect>
                                  </p:childTnLst>
                                </p:cTn>
                              </p:par>
                              <p:par>
                                <p:cTn id="35" presetID="9" presetClass="entr" presetSubtype="0" fill="hold" nodeType="withEffect">
                                  <p:stCondLst>
                                    <p:cond delay="0"/>
                                  </p:stCondLst>
                                  <p:childTnLst>
                                    <p:set>
                                      <p:cBhvr>
                                        <p:cTn id="36" dur="1" fill="hold">
                                          <p:stCondLst>
                                            <p:cond delay="0"/>
                                          </p:stCondLst>
                                        </p:cTn>
                                        <p:tgtEl>
                                          <p:spTgt spid="54282"/>
                                        </p:tgtEl>
                                        <p:attrNameLst>
                                          <p:attrName>style.visibility</p:attrName>
                                        </p:attrNameLst>
                                      </p:cBhvr>
                                      <p:to>
                                        <p:strVal val="visible"/>
                                      </p:to>
                                    </p:set>
                                    <p:animEffect transition="in" filter="dissolve">
                                      <p:cBhvr>
                                        <p:cTn id="37" dur="500"/>
                                        <p:tgtEl>
                                          <p:spTgt spid="54282"/>
                                        </p:tgtEl>
                                      </p:cBhvr>
                                    </p:animEffect>
                                  </p:childTnLst>
                                </p:cTn>
                              </p:par>
                              <p:par>
                                <p:cTn id="38" presetID="9" presetClass="entr" presetSubtype="0" fill="hold" nodeType="withEffect">
                                  <p:stCondLst>
                                    <p:cond delay="0"/>
                                  </p:stCondLst>
                                  <p:childTnLst>
                                    <p:set>
                                      <p:cBhvr>
                                        <p:cTn id="39" dur="1" fill="hold">
                                          <p:stCondLst>
                                            <p:cond delay="0"/>
                                          </p:stCondLst>
                                        </p:cTn>
                                        <p:tgtEl>
                                          <p:spTgt spid="54283"/>
                                        </p:tgtEl>
                                        <p:attrNameLst>
                                          <p:attrName>style.visibility</p:attrName>
                                        </p:attrNameLst>
                                      </p:cBhvr>
                                      <p:to>
                                        <p:strVal val="visible"/>
                                      </p:to>
                                    </p:set>
                                    <p:animEffect transition="in" filter="dissolve">
                                      <p:cBhvr>
                                        <p:cTn id="40" dur="500"/>
                                        <p:tgtEl>
                                          <p:spTgt spid="54283"/>
                                        </p:tgtEl>
                                      </p:cBhvr>
                                    </p:animEffect>
                                  </p:childTnLst>
                                </p:cTn>
                              </p:par>
                              <p:par>
                                <p:cTn id="41" presetID="9" presetClass="entr" presetSubtype="0" fill="hold" nodeType="withEffect">
                                  <p:stCondLst>
                                    <p:cond delay="0"/>
                                  </p:stCondLst>
                                  <p:childTnLst>
                                    <p:set>
                                      <p:cBhvr>
                                        <p:cTn id="42" dur="1" fill="hold">
                                          <p:stCondLst>
                                            <p:cond delay="0"/>
                                          </p:stCondLst>
                                        </p:cTn>
                                        <p:tgtEl>
                                          <p:spTgt spid="54286"/>
                                        </p:tgtEl>
                                        <p:attrNameLst>
                                          <p:attrName>style.visibility</p:attrName>
                                        </p:attrNameLst>
                                      </p:cBhvr>
                                      <p:to>
                                        <p:strVal val="visible"/>
                                      </p:to>
                                    </p:set>
                                    <p:animEffect transition="in" filter="dissolve">
                                      <p:cBhvr>
                                        <p:cTn id="43" dur="500"/>
                                        <p:tgtEl>
                                          <p:spTgt spid="54286"/>
                                        </p:tgtEl>
                                      </p:cBhvr>
                                    </p:animEffect>
                                  </p:childTnLst>
                                </p:cTn>
                              </p:par>
                              <p:par>
                                <p:cTn id="44" presetID="9"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4409 0.01504 C 0.06146 0.01643 0.0783 0.01898 0.09548 0.02245 C 0.10451 0.0243 0.11302 0.02939 0.12187 0.03171 C 0.13212 0.03449 0.14201 0.03588 0.15243 0.03727 C 0.1585 0.03657 0.16458 0.03657 0.17048 0.03541 C 0.1776 0.03379 0.18229 0.02847 0.18854 0.0243 C 0.19132 0.02245 0.19705 0.02129 0.19965 0.0206 C 0.20416 0.01666 0.20955 0.01412 0.21354 0.00949 C 0.22187 3.33333E-6 0.21562 0.0037 0.22326 0.00023 C 0.22916 -0.01135 0.22916 -0.02061 0.23715 -0.03125 C 0.24028 -0.05209 0.23593 -0.02963 0.24271 -0.04792 C 0.24791 -0.06204 0.24722 -0.08287 0.25104 -0.09792 C 0.25052 -0.11088 0.25121 -0.12408 0.24965 -0.13681 C 0.24913 -0.1419 0.24184 -0.15093 0.23854 -0.15348 C 0.2283 -0.16135 0.2151 -0.1757 0.20382 -0.1794 C 0.19357 -0.19306 0.20694 -0.17732 0.19271 -0.18681 C 0.19097 -0.18797 0.1901 -0.19074 0.18854 -0.19236 C 0.18333 -0.19815 0.17847 -0.20417 0.17187 -0.20718 C 0.16232 -0.21991 0.16684 -0.21528 0.15937 -0.22199 C 0.15659 -0.22755 0.15382 -0.23311 0.15104 -0.23866 C 0.15017 -0.24051 0.14826 -0.24422 0.14826 -0.24422 C 0.146 -0.2588 0.14132 -0.27223 0.13854 -0.28681 C 0.13993 -0.3669 0.12899 -0.35579 0.14965 -0.39422 C 0.15312 -0.4007 0.15503 -0.40463 0.16076 -0.40718 C 0.275 -0.40209 0.10069 -0.40949 0.34132 -0.40348 C 0.36736 -0.40278 0.39305 -0.39792 0.41909 -0.39792 " pathEditMode="relative" ptsTypes="fffffffffffffffffffffffffA">
                                      <p:cBhvr>
                                        <p:cTn id="50" dur="2000" fill="hold"/>
                                        <p:tgtEl>
                                          <p:spTgt spid="54286"/>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6.11111E-6 -5.55556E-6 C 0.00051 -0.00626 0.00034 -0.01251 0.00138 -0.01853 C 0.00173 -0.02061 0.00399 -0.02177 0.00416 -0.02408 C 0.00572 -0.04492 0.00277 -0.07802 0.00833 -0.10001 C 0.00763 -0.10742 0.00902 -0.11644 0.00555 -0.12223 C 0.00468 -0.12385 0.00277 -0.12316 0.00138 -0.12408 C -0.00105 -0.1257 -0.00296 -0.12871 -0.00556 -0.12964 C -0.01997 -0.1345 -0.03959 -0.1338 -0.05417 -0.13519 C -0.08681 -0.14607 -0.10313 -0.13797 -0.14862 -0.13704 C -0.15087 -0.13774 -0.15469 -0.13589 -0.15556 -0.1389 C -0.15712 -0.14399 -0.15469 -0.15001 -0.15417 -0.15556 C -0.15296 -0.16714 -0.14966 -0.16922 -0.14306 -0.17593 C -0.13994 -0.18843 -0.14428 -0.1757 -0.13751 -0.18334 C -0.13577 -0.18542 -0.1349 -0.18867 -0.13334 -0.19075 C -0.12692 -0.19931 -0.11928 -0.20533 -0.11251 -0.21297 C -0.11251 -0.21297 -0.10035 -0.22917 -0.09723 -0.23334 C -0.08924 -0.24399 -0.08751 -0.25626 -0.07778 -0.26482 C -0.0724 -0.2757 -0.06164 -0.28496 -0.05417 -0.2926 C -0.05278 -0.29399 -0.05261 -0.29677 -0.0514 -0.29816 C -0.04462 -0.30603 -0.03612 -0.31251 -0.02917 -0.32038 C -0.02431 -0.32593 -0.02292 -0.33242 -0.01667 -0.33519 C -0.01233 -0.34376 -0.00626 -0.3463 -6.11111E-6 -0.35186 C 0.0019 -0.35973 0.01058 -0.36644 0.01666 -0.36853 C 0.02135 -0.37269 0.02308 -0.37964 0.02916 -0.37964 " pathEditMode="relative" ptsTypes="fffffffffffffffffffffffA">
                                      <p:cBhvr>
                                        <p:cTn id="54" dur="2000" fill="hold"/>
                                        <p:tgtEl>
                                          <p:spTgt spid="22"/>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style.rotation</p:attrName>
                                        </p:attrNameLst>
                                      </p:cBhvr>
                                      <p:tavLst>
                                        <p:tav tm="0">
                                          <p:val>
                                            <p:fltVal val="720"/>
                                          </p:val>
                                        </p:tav>
                                        <p:tav tm="100000">
                                          <p:val>
                                            <p:fltVal val="0"/>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6186309"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图论的由来</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路线选择问题</a:t>
            </a:r>
          </a:p>
        </p:txBody>
      </p:sp>
      <p:grpSp>
        <p:nvGrpSpPr>
          <p:cNvPr id="11" name="组合 10"/>
          <p:cNvGrpSpPr>
            <a:grpSpLocks/>
          </p:cNvGrpSpPr>
          <p:nvPr/>
        </p:nvGrpSpPr>
        <p:grpSpPr bwMode="auto">
          <a:xfrm>
            <a:off x="214313" y="1201738"/>
            <a:ext cx="8715375" cy="2370137"/>
            <a:chOff x="214282" y="1202390"/>
            <a:chExt cx="8715436" cy="2369486"/>
          </a:xfrm>
        </p:grpSpPr>
        <p:sp>
          <p:nvSpPr>
            <p:cNvPr id="5" name="矩形 4"/>
            <p:cNvSpPr/>
            <p:nvPr/>
          </p:nvSpPr>
          <p:spPr>
            <a:xfrm>
              <a:off x="214282" y="1202390"/>
              <a:ext cx="8715436" cy="236948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17410" name="Picture 2" descr="http://image.wangchao.net.cn/baike/1268364230894.jpg"/>
            <p:cNvPicPr>
              <a:picLocks noChangeAspect="1" noChangeArrowheads="1"/>
            </p:cNvPicPr>
            <p:nvPr/>
          </p:nvPicPr>
          <p:blipFill>
            <a:blip r:embed="rId3"/>
            <a:srcRect/>
            <a:stretch>
              <a:fillRect/>
            </a:stretch>
          </p:blipFill>
          <p:spPr bwMode="auto">
            <a:xfrm>
              <a:off x="500034" y="1357298"/>
              <a:ext cx="2143140" cy="2030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矩形 3"/>
            <p:cNvSpPr/>
            <p:nvPr/>
          </p:nvSpPr>
          <p:spPr>
            <a:xfrm>
              <a:off x="3071802" y="1786430"/>
              <a:ext cx="5715040" cy="1569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altLang="zh-CN" sz="1600">
                  <a:latin typeface="黑体" pitchFamily="49" charset="-122"/>
                  <a:ea typeface="黑体" pitchFamily="49" charset="-122"/>
                </a:rPr>
                <a:t>1859</a:t>
              </a:r>
              <a:r>
                <a:rPr lang="zh-CN" altLang="en-US" sz="1600">
                  <a:latin typeface="黑体" pitchFamily="49" charset="-122"/>
                  <a:ea typeface="黑体" pitchFamily="49" charset="-122"/>
                </a:rPr>
                <a:t>年，威廉</a:t>
              </a:r>
              <a:r>
                <a:rPr lang="en-US" altLang="zh-CN" sz="1600">
                  <a:latin typeface="黑体" pitchFamily="49" charset="-122"/>
                  <a:ea typeface="黑体" pitchFamily="49" charset="-122"/>
                </a:rPr>
                <a:t>·</a:t>
              </a:r>
              <a:r>
                <a:rPr lang="zh-CN" altLang="en-US" sz="1600">
                  <a:latin typeface="黑体" pitchFamily="49" charset="-122"/>
                  <a:ea typeface="黑体" pitchFamily="49" charset="-122"/>
                </a:rPr>
                <a:t>汉密尔顿爵士在给他朋友的一封信中，首先谈到关于十二面体的一个数学游戏：能不能在图中找到一条回路，使它含有这个图的所有结点？他把每个结点看成一个城市，联结两个结点的边看成是交通线。于是他的问题就是能不能找到旅行路线，沿着交通线经过每个城市恰好一次，再回到原来的出发地，他把这个问题称为周游世界问题。</a:t>
              </a:r>
            </a:p>
          </p:txBody>
        </p:sp>
        <p:sp>
          <p:nvSpPr>
            <p:cNvPr id="6" name="TextBox 5"/>
            <p:cNvSpPr txBox="1"/>
            <p:nvPr/>
          </p:nvSpPr>
          <p:spPr>
            <a:xfrm>
              <a:off x="4643438" y="1285860"/>
              <a:ext cx="3000396" cy="400110"/>
            </a:xfrm>
            <a:prstGeom prst="rect">
              <a:avLst/>
            </a:prstGeom>
            <a:noFill/>
          </p:spPr>
          <p:txBody>
            <a:bodyPr>
              <a:spAutoFit/>
            </a:bodyPr>
            <a:lstStyle/>
            <a:p>
              <a:pPr algn="ctr" fontAlgn="auto">
                <a:spcBef>
                  <a:spcPts val="0"/>
                </a:spcBef>
                <a:spcAft>
                  <a:spcPts val="0"/>
                </a:spcAft>
                <a:defRPr/>
              </a:pPr>
              <a:r>
                <a:rPr lang="zh-CN" altLang="en-US" sz="2000">
                  <a:ln w="3175" cmpd="sng">
                    <a:solidFill>
                      <a:schemeClr val="tx2">
                        <a:lumMod val="60000"/>
                        <a:lumOff val="40000"/>
                      </a:schemeClr>
                    </a:solidFill>
                    <a:prstDash val="solid"/>
                    <a:miter lim="800000"/>
                  </a:ln>
                  <a:solidFill>
                    <a:schemeClr val="accent1">
                      <a:lumMod val="20000"/>
                      <a:lumOff val="80000"/>
                    </a:schemeClr>
                  </a:solidFill>
                  <a:effectLst>
                    <a:outerShdw blurRad="55000" dist="50800" dir="5400000" algn="tl">
                      <a:srgbClr val="000000">
                        <a:alpha val="33000"/>
                      </a:srgbClr>
                    </a:outerShdw>
                  </a:effectLst>
                  <a:latin typeface="方正少儿简体" pitchFamily="65" charset="-122"/>
                  <a:ea typeface="方正少儿简体" pitchFamily="65" charset="-122"/>
                  <a:cs typeface="+mn-cs"/>
                </a:rPr>
                <a:t>汉密尔顿周游世界问题</a:t>
              </a:r>
            </a:p>
          </p:txBody>
        </p:sp>
      </p:grpSp>
      <p:grpSp>
        <p:nvGrpSpPr>
          <p:cNvPr id="12" name="组合 11"/>
          <p:cNvGrpSpPr>
            <a:grpSpLocks/>
          </p:cNvGrpSpPr>
          <p:nvPr/>
        </p:nvGrpSpPr>
        <p:grpSpPr bwMode="auto">
          <a:xfrm>
            <a:off x="214313" y="3679825"/>
            <a:ext cx="8715375" cy="2357438"/>
            <a:chOff x="214282" y="3679410"/>
            <a:chExt cx="8715436" cy="2357454"/>
          </a:xfrm>
        </p:grpSpPr>
        <p:sp>
          <p:nvSpPr>
            <p:cNvPr id="9" name="矩形 8"/>
            <p:cNvSpPr/>
            <p:nvPr/>
          </p:nvSpPr>
          <p:spPr>
            <a:xfrm>
              <a:off x="214282" y="3679410"/>
              <a:ext cx="8715436" cy="235745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zh-CN" altLang="en-US"/>
            </a:p>
          </p:txBody>
        </p:sp>
        <p:pic>
          <p:nvPicPr>
            <p:cNvPr id="17411" name="Picture 3" descr="C:\Users\hp\AppData\Roaming\Tencent\Users\747913064\QQ\WinTemp\RichOle\BXWJK4N2J_K{@}%D%2${C62.jpg"/>
            <p:cNvPicPr>
              <a:picLocks noChangeAspect="1" noChangeArrowheads="1"/>
            </p:cNvPicPr>
            <p:nvPr/>
          </p:nvPicPr>
          <p:blipFill>
            <a:blip r:embed="rId4"/>
            <a:srcRect/>
            <a:stretch>
              <a:fillRect/>
            </a:stretch>
          </p:blipFill>
          <p:spPr bwMode="auto">
            <a:xfrm>
              <a:off x="6643702" y="3857628"/>
              <a:ext cx="2000232" cy="202455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428595" y="4357278"/>
              <a:ext cx="6000792" cy="13239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fontAlgn="auto">
                <a:spcBef>
                  <a:spcPts val="0"/>
                </a:spcBef>
                <a:spcAft>
                  <a:spcPts val="0"/>
                </a:spcAft>
                <a:defRPr/>
              </a:pPr>
              <a:r>
                <a:rPr lang="zh-CN" altLang="en-US" sz="1600">
                  <a:latin typeface="黑体" pitchFamily="49" charset="-122"/>
                  <a:ea typeface="黑体" pitchFamily="49" charset="-122"/>
                </a:rPr>
                <a:t>简单来说，邮递员问题就是在一个已知的地区，邮差要设法找到一条最短路径，可以走过此地区所有的街道，且最后要回到出发点，中国邮递员问题由管梅谷教授在</a:t>
              </a:r>
              <a:r>
                <a:rPr lang="en-US" altLang="zh-CN" sz="1600">
                  <a:latin typeface="黑体" pitchFamily="49" charset="-122"/>
                  <a:ea typeface="黑体" pitchFamily="49" charset="-122"/>
                </a:rPr>
                <a:t>1960</a:t>
              </a:r>
              <a:r>
                <a:rPr lang="zh-CN" altLang="en-US" sz="1600">
                  <a:latin typeface="黑体" pitchFamily="49" charset="-122"/>
                  <a:ea typeface="黑体" pitchFamily="49" charset="-122"/>
                </a:rPr>
                <a:t>年提出，而美国国家标准和技术研究院（</a:t>
              </a:r>
              <a:r>
                <a:rPr lang="en-US" altLang="zh-CN" sz="1600">
                  <a:latin typeface="黑体" pitchFamily="49" charset="-122"/>
                  <a:ea typeface="黑体" pitchFamily="49" charset="-122"/>
                </a:rPr>
                <a:t>NIST</a:t>
              </a:r>
              <a:r>
                <a:rPr lang="zh-CN" altLang="en-US" sz="1600">
                  <a:latin typeface="黑体" pitchFamily="49" charset="-122"/>
                  <a:ea typeface="黑体" pitchFamily="49" charset="-122"/>
                </a:rPr>
                <a:t>）的 </a:t>
              </a:r>
              <a:r>
                <a:rPr lang="en-US" altLang="zh-CN" sz="1600">
                  <a:latin typeface="黑体" pitchFamily="49" charset="-122"/>
                  <a:ea typeface="黑体" pitchFamily="49" charset="-122"/>
                </a:rPr>
                <a:t>Alan Goldman </a:t>
              </a:r>
              <a:r>
                <a:rPr lang="zh-CN" altLang="en-US" sz="1600">
                  <a:latin typeface="黑体" pitchFamily="49" charset="-122"/>
                  <a:ea typeface="黑体" pitchFamily="49" charset="-122"/>
                </a:rPr>
                <a:t>首先将此问题命名为中国邮路问题</a:t>
              </a:r>
            </a:p>
          </p:txBody>
        </p:sp>
        <p:sp>
          <p:nvSpPr>
            <p:cNvPr id="10" name="TextBox 9"/>
            <p:cNvSpPr txBox="1"/>
            <p:nvPr/>
          </p:nvSpPr>
          <p:spPr>
            <a:xfrm>
              <a:off x="1928794" y="3786190"/>
              <a:ext cx="3000396" cy="400110"/>
            </a:xfrm>
            <a:prstGeom prst="rect">
              <a:avLst/>
            </a:prstGeom>
            <a:noFill/>
          </p:spPr>
          <p:txBody>
            <a:bodyPr>
              <a:spAutoFit/>
            </a:bodyPr>
            <a:lstStyle/>
            <a:p>
              <a:pPr algn="ctr" fontAlgn="auto">
                <a:spcBef>
                  <a:spcPts val="0"/>
                </a:spcBef>
                <a:spcAft>
                  <a:spcPts val="0"/>
                </a:spcAft>
                <a:defRPr/>
              </a:pPr>
              <a:r>
                <a:rPr lang="zh-CN" altLang="en-US" sz="2000">
                  <a:ln w="3175" cmpd="sng">
                    <a:solidFill>
                      <a:schemeClr val="accent4">
                        <a:lumMod val="50000"/>
                      </a:schemeClr>
                    </a:solidFill>
                    <a:prstDash val="solid"/>
                    <a:miter lim="800000"/>
                  </a:ln>
                  <a:solidFill>
                    <a:schemeClr val="accent4">
                      <a:lumMod val="20000"/>
                      <a:lumOff val="80000"/>
                    </a:schemeClr>
                  </a:solidFill>
                  <a:effectLst>
                    <a:outerShdw blurRad="55000" dist="50800" dir="5400000" algn="tl">
                      <a:srgbClr val="000000">
                        <a:alpha val="33000"/>
                      </a:srgbClr>
                    </a:outerShdw>
                  </a:effectLst>
                  <a:latin typeface="方正少儿简体" pitchFamily="65" charset="-122"/>
                  <a:ea typeface="方正少儿简体" pitchFamily="65" charset="-122"/>
                  <a:cs typeface="+mn-cs"/>
                </a:rPr>
                <a:t>中国邮递员问题</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300" fill="hold">
                                          <p:stCondLst>
                                            <p:cond delay="0"/>
                                          </p:stCondLst>
                                        </p:cTn>
                                        <p:tgtEl>
                                          <p:spTgt spid="11"/>
                                        </p:tgtEl>
                                        <p:attrNameLst>
                                          <p:attrName>ppt_x</p:attrName>
                                        </p:attrNameLst>
                                      </p:cBhvr>
                                    </p:anim>
                                    <p:anim from="0" to="-1.0" calcmode="lin" valueType="num">
                                      <p:cBhvr>
                                        <p:cTn id="8" dur="100" decel="50000" autoRev="1" fill="hold">
                                          <p:stCondLst>
                                            <p:cond delay="300"/>
                                          </p:stCondLst>
                                        </p:cTn>
                                        <p:tgtEl>
                                          <p:spTgt spid="11"/>
                                        </p:tgtEl>
                                        <p:attrNameLst>
                                          <p:attrName>xshear</p:attrName>
                                        </p:attrNameLst>
                                      </p:cBhvr>
                                    </p:anim>
                                    <p:animScale>
                                      <p:cBhvr>
                                        <p:cTn id="9" dur="100" decel="100000" autoRev="1" fill="hold">
                                          <p:stCondLst>
                                            <p:cond delay="300"/>
                                          </p:stCondLst>
                                        </p:cTn>
                                        <p:tgtEl>
                                          <p:spTgt spid="11"/>
                                        </p:tgtEl>
                                      </p:cBhvr>
                                      <p:from x="100000" y="100000"/>
                                      <p:to x="80000" y="100000"/>
                                    </p:animScale>
                                    <p:anim by="(#ppt_h/3+#ppt_w*0.1)" calcmode="lin" valueType="num">
                                      <p:cBhvr additive="sum">
                                        <p:cTn id="10" dur="100" decel="100000" autoRev="1" fill="hold">
                                          <p:stCondLst>
                                            <p:cond delay="3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87798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通路和回路的性质</a:t>
            </a:r>
          </a:p>
        </p:txBody>
      </p:sp>
      <p:sp>
        <p:nvSpPr>
          <p:cNvPr id="5" name="Rectangle 5" descr="新闻纸"/>
          <p:cNvSpPr>
            <a:spLocks noChangeArrowheads="1"/>
          </p:cNvSpPr>
          <p:nvPr/>
        </p:nvSpPr>
        <p:spPr bwMode="auto">
          <a:xfrm>
            <a:off x="195263" y="1285875"/>
            <a:ext cx="8734425" cy="928688"/>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64515" name="Rectangle 3"/>
          <p:cNvSpPr txBox="1">
            <a:spLocks noChangeArrowheads="1"/>
          </p:cNvSpPr>
          <p:nvPr/>
        </p:nvSpPr>
        <p:spPr bwMode="auto">
          <a:xfrm>
            <a:off x="338138" y="1423988"/>
            <a:ext cx="116205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定理</a:t>
            </a:r>
            <a:r>
              <a:rPr lang="en-US" altLang="zh-CN" b="1">
                <a:latin typeface="Calibri" pitchFamily="34" charset="0"/>
              </a:rPr>
              <a:t>14.6</a:t>
            </a:r>
            <a:endParaRPr lang="zh-CN" altLang="en-US" sz="3200" b="1">
              <a:latin typeface="Calibri" pitchFamily="34" charset="0"/>
            </a:endParaRPr>
          </a:p>
        </p:txBody>
      </p:sp>
      <p:sp>
        <p:nvSpPr>
          <p:cNvPr id="64516" name="矩形 6"/>
          <p:cNvSpPr>
            <a:spLocks noChangeArrowheads="1"/>
          </p:cNvSpPr>
          <p:nvPr/>
        </p:nvSpPr>
        <p:spPr bwMode="auto">
          <a:xfrm>
            <a:off x="1500188" y="1425575"/>
            <a:ext cx="7286625" cy="708025"/>
          </a:xfrm>
          <a:prstGeom prst="rect">
            <a:avLst/>
          </a:prstGeom>
          <a:noFill/>
          <a:ln w="9525">
            <a:noFill/>
            <a:miter lim="800000"/>
            <a:headEnd/>
            <a:tailEnd/>
          </a:ln>
        </p:spPr>
        <p:txBody>
          <a:bodyPr>
            <a:spAutoFit/>
          </a:bodyPr>
          <a:lstStyle/>
          <a:p>
            <a:r>
              <a:rPr lang="zh-CN" altLang="en-US" sz="2000">
                <a:latin typeface="Calibri" pitchFamily="34" charset="0"/>
                <a:ea typeface="仿宋_GB2312"/>
                <a:cs typeface="仿宋_GB2312"/>
              </a:rPr>
              <a:t>在ｎ阶图中，从</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到自身如果存在一条回路的话，则从</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到自身一定存在一条长度小于或等于ｎ的回路。</a:t>
            </a:r>
            <a:endParaRPr lang="zh-CN" altLang="en-US" sz="2000">
              <a:latin typeface="Calibri" pitchFamily="34" charset="0"/>
            </a:endParaRPr>
          </a:p>
        </p:txBody>
      </p:sp>
      <p:grpSp>
        <p:nvGrpSpPr>
          <p:cNvPr id="23" name="组合 22"/>
          <p:cNvGrpSpPr>
            <a:grpSpLocks/>
          </p:cNvGrpSpPr>
          <p:nvPr/>
        </p:nvGrpSpPr>
        <p:grpSpPr bwMode="auto">
          <a:xfrm>
            <a:off x="214313" y="2500313"/>
            <a:ext cx="8734425" cy="928687"/>
            <a:chOff x="214282" y="2500306"/>
            <a:chExt cx="8734428" cy="928694"/>
          </a:xfrm>
        </p:grpSpPr>
        <p:sp>
          <p:nvSpPr>
            <p:cNvPr id="8" name="Rectangle 5" descr="新闻纸"/>
            <p:cNvSpPr>
              <a:spLocks noChangeArrowheads="1"/>
            </p:cNvSpPr>
            <p:nvPr/>
          </p:nvSpPr>
          <p:spPr bwMode="auto">
            <a:xfrm>
              <a:off x="214282" y="2500306"/>
              <a:ext cx="8734428" cy="928694"/>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64528" name="Rectangle 3"/>
            <p:cNvSpPr txBox="1">
              <a:spLocks noChangeArrowheads="1"/>
            </p:cNvSpPr>
            <p:nvPr/>
          </p:nvSpPr>
          <p:spPr bwMode="auto">
            <a:xfrm>
              <a:off x="357157" y="2638430"/>
              <a:ext cx="785819"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推论</a:t>
              </a:r>
            </a:p>
          </p:txBody>
        </p:sp>
        <p:sp>
          <p:nvSpPr>
            <p:cNvPr id="64529" name="矩形 9"/>
            <p:cNvSpPr>
              <a:spLocks noChangeArrowheads="1"/>
            </p:cNvSpPr>
            <p:nvPr/>
          </p:nvSpPr>
          <p:spPr bwMode="auto">
            <a:xfrm>
              <a:off x="1428728" y="2571744"/>
              <a:ext cx="7286676" cy="707886"/>
            </a:xfrm>
            <a:prstGeom prst="rect">
              <a:avLst/>
            </a:prstGeom>
            <a:noFill/>
            <a:ln w="9525">
              <a:noFill/>
              <a:miter lim="800000"/>
              <a:headEnd/>
              <a:tailEnd/>
            </a:ln>
          </p:spPr>
          <p:txBody>
            <a:bodyPr>
              <a:spAutoFit/>
            </a:bodyPr>
            <a:lstStyle/>
            <a:p>
              <a:r>
                <a:rPr lang="zh-CN" altLang="en-US" sz="2000">
                  <a:latin typeface="Calibri" pitchFamily="34" charset="0"/>
                  <a:ea typeface="仿宋_GB2312"/>
                  <a:cs typeface="仿宋_GB2312"/>
                </a:rPr>
                <a:t>在ｎ阶图中，从</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到自身如果存在一条</a:t>
              </a:r>
              <a:r>
                <a:rPr lang="zh-CN" altLang="en-US" sz="2000" b="1">
                  <a:solidFill>
                    <a:srgbClr val="0070C0"/>
                  </a:solidFill>
                  <a:latin typeface="Calibri" pitchFamily="34" charset="0"/>
                  <a:ea typeface="仿宋_GB2312"/>
                  <a:cs typeface="仿宋_GB2312"/>
                </a:rPr>
                <a:t>简单回路</a:t>
              </a:r>
              <a:r>
                <a:rPr lang="zh-CN" altLang="en-US" sz="2000">
                  <a:latin typeface="Calibri" pitchFamily="34" charset="0"/>
                  <a:ea typeface="仿宋_GB2312"/>
                  <a:cs typeface="仿宋_GB2312"/>
                </a:rPr>
                <a:t>的话，则从</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到自身一定存在一条长度小于或等于ｎ的</a:t>
              </a:r>
              <a:r>
                <a:rPr lang="zh-CN" altLang="en-US" sz="2000" b="1">
                  <a:solidFill>
                    <a:srgbClr val="0070C0"/>
                  </a:solidFill>
                  <a:latin typeface="Calibri" pitchFamily="34" charset="0"/>
                  <a:ea typeface="仿宋_GB2312"/>
                  <a:cs typeface="仿宋_GB2312"/>
                </a:rPr>
                <a:t>初级回路</a:t>
              </a:r>
              <a:r>
                <a:rPr lang="zh-CN" altLang="en-US" sz="2000">
                  <a:latin typeface="Calibri" pitchFamily="34" charset="0"/>
                  <a:ea typeface="仿宋_GB2312"/>
                  <a:cs typeface="仿宋_GB2312"/>
                </a:rPr>
                <a:t>。</a:t>
              </a:r>
              <a:endParaRPr lang="zh-CN" altLang="en-US" sz="2000">
                <a:latin typeface="Calibri" pitchFamily="34" charset="0"/>
              </a:endParaRPr>
            </a:p>
          </p:txBody>
        </p:sp>
      </p:grpSp>
      <p:sp>
        <p:nvSpPr>
          <p:cNvPr id="11" name="椭圆 10"/>
          <p:cNvSpPr/>
          <p:nvPr/>
        </p:nvSpPr>
        <p:spPr>
          <a:xfrm>
            <a:off x="1433250" y="5214950"/>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647696" y="5357826"/>
            <a:ext cx="214314" cy="21431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任意多边形 12"/>
          <p:cNvSpPr/>
          <p:nvPr/>
        </p:nvSpPr>
        <p:spPr>
          <a:xfrm>
            <a:off x="1320800" y="3933825"/>
            <a:ext cx="1679575" cy="1476375"/>
          </a:xfrm>
          <a:custGeom>
            <a:avLst/>
            <a:gdLst>
              <a:gd name="connsiteX0" fmla="*/ 223157 w 1680028"/>
              <a:gd name="connsiteY0" fmla="*/ 1269999 h 1476828"/>
              <a:gd name="connsiteX1" fmla="*/ 70757 w 1680028"/>
              <a:gd name="connsiteY1" fmla="*/ 562428 h 1476828"/>
              <a:gd name="connsiteX2" fmla="*/ 647700 w 1680028"/>
              <a:gd name="connsiteY2" fmla="*/ 7257 h 1476828"/>
              <a:gd name="connsiteX3" fmla="*/ 1540328 w 1680028"/>
              <a:gd name="connsiteY3" fmla="*/ 518885 h 1476828"/>
              <a:gd name="connsiteX4" fmla="*/ 1485900 w 1680028"/>
              <a:gd name="connsiteY4" fmla="*/ 1139371 h 1476828"/>
              <a:gd name="connsiteX5" fmla="*/ 1387928 w 1680028"/>
              <a:gd name="connsiteY5" fmla="*/ 1476828 h 147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028" h="1476828">
                <a:moveTo>
                  <a:pt x="223157" y="1269999"/>
                </a:moveTo>
                <a:cubicBezTo>
                  <a:pt x="172357" y="1034142"/>
                  <a:pt x="0" y="772885"/>
                  <a:pt x="70757" y="562428"/>
                </a:cubicBezTo>
                <a:cubicBezTo>
                  <a:pt x="141514" y="351971"/>
                  <a:pt x="402772" y="14514"/>
                  <a:pt x="647700" y="7257"/>
                </a:cubicBezTo>
                <a:cubicBezTo>
                  <a:pt x="892628" y="0"/>
                  <a:pt x="1400628" y="330199"/>
                  <a:pt x="1540328" y="518885"/>
                </a:cubicBezTo>
                <a:cubicBezTo>
                  <a:pt x="1680028" y="707571"/>
                  <a:pt x="1511300" y="979714"/>
                  <a:pt x="1485900" y="1139371"/>
                </a:cubicBezTo>
                <a:cubicBezTo>
                  <a:pt x="1460500" y="1299028"/>
                  <a:pt x="1424214" y="1387928"/>
                  <a:pt x="1387928" y="1476828"/>
                </a:cubicBezTo>
              </a:path>
            </a:pathLst>
          </a:custGeom>
          <a:ln w="76200">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5" name="直接连接符 14"/>
          <p:cNvCxnSpPr>
            <a:endCxn id="0" idx="2"/>
          </p:cNvCxnSpPr>
          <p:nvPr/>
        </p:nvCxnSpPr>
        <p:spPr>
          <a:xfrm>
            <a:off x="1647825" y="5357813"/>
            <a:ext cx="1000125" cy="10795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33316" y="3786190"/>
            <a:ext cx="70836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7"/>
                                        </p:tgtEl>
                                      </p:cBhvr>
                                    </p:animEffect>
                                    <p:animScale>
                                      <p:cBhvr>
                                        <p:cTn id="15" dur="250" autoRev="1" fill="hold"/>
                                        <p:tgtEl>
                                          <p:spTgt spid="17"/>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例子</a:t>
            </a:r>
          </a:p>
        </p:txBody>
      </p:sp>
      <p:sp>
        <p:nvSpPr>
          <p:cNvPr id="66562" name="TextBox 2"/>
          <p:cNvSpPr txBox="1">
            <a:spLocks noChangeArrowheads="1"/>
          </p:cNvSpPr>
          <p:nvPr/>
        </p:nvSpPr>
        <p:spPr bwMode="auto">
          <a:xfrm>
            <a:off x="357188" y="1428750"/>
            <a:ext cx="5156200" cy="400050"/>
          </a:xfrm>
          <a:prstGeom prst="rect">
            <a:avLst/>
          </a:prstGeom>
          <a:noFill/>
          <a:ln w="9525">
            <a:noFill/>
            <a:miter lim="800000"/>
            <a:headEnd/>
            <a:tailEnd/>
          </a:ln>
        </p:spPr>
        <p:txBody>
          <a:bodyPr wrap="none">
            <a:spAutoFit/>
          </a:bodyPr>
          <a:lstStyle/>
          <a:p>
            <a:r>
              <a:rPr lang="zh-CN" altLang="en-US" sz="2000">
                <a:latin typeface="Calibri" pitchFamily="34" charset="0"/>
              </a:rPr>
              <a:t>无向完全图</a:t>
            </a:r>
            <a:r>
              <a:rPr lang="en-US" altLang="zh-CN" sz="2000">
                <a:latin typeface="Calibri" pitchFamily="34" charset="0"/>
              </a:rPr>
              <a:t>K</a:t>
            </a:r>
            <a:r>
              <a:rPr lang="en-US" altLang="zh-CN" sz="2000" baseline="-25000">
                <a:latin typeface="Calibri" pitchFamily="34" charset="0"/>
              </a:rPr>
              <a:t>n</a:t>
            </a:r>
            <a:r>
              <a:rPr lang="zh-CN" altLang="en-US" sz="2000">
                <a:latin typeface="Calibri" pitchFamily="34" charset="0"/>
              </a:rPr>
              <a:t>（</a:t>
            </a:r>
            <a:r>
              <a:rPr lang="en-US" altLang="zh-CN" sz="2000">
                <a:latin typeface="Calibri" pitchFamily="34" charset="0"/>
              </a:rPr>
              <a:t>n≥3</a:t>
            </a:r>
            <a:r>
              <a:rPr lang="zh-CN" altLang="en-US" sz="2000">
                <a:latin typeface="Calibri" pitchFamily="34" charset="0"/>
              </a:rPr>
              <a:t>）中有几种非同构的圈？</a:t>
            </a:r>
            <a:endParaRPr lang="en-US" altLang="zh-CN" sz="2000">
              <a:latin typeface="Calibri" pitchFamily="34" charset="0"/>
            </a:endParaRPr>
          </a:p>
        </p:txBody>
      </p:sp>
      <p:sp>
        <p:nvSpPr>
          <p:cNvPr id="4" name="TextBox 3"/>
          <p:cNvSpPr txBox="1"/>
          <p:nvPr/>
        </p:nvSpPr>
        <p:spPr>
          <a:xfrm>
            <a:off x="571472" y="1857364"/>
            <a:ext cx="4143404" cy="523220"/>
          </a:xfrm>
          <a:prstGeom prst="rect">
            <a:avLst/>
          </a:prstGeom>
          <a:noFill/>
        </p:spPr>
        <p:txBody>
          <a:bodyPr>
            <a:spAutoFit/>
          </a:bodyPr>
          <a:lstStyle/>
          <a:p>
            <a:pPr algn="ctr" fontAlgn="auto">
              <a:spcBef>
                <a:spcPts val="0"/>
              </a:spcBef>
              <a:spcAft>
                <a:spcPts val="0"/>
              </a:spcAft>
              <a:defRPr/>
            </a:pPr>
            <a:r>
              <a:rPr lang="zh-CN" altLang="en-US" sz="28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方正舒体" pitchFamily="2" charset="-122"/>
                <a:ea typeface="方正舒体" pitchFamily="2" charset="-122"/>
                <a:cs typeface="+mn-cs"/>
              </a:rPr>
              <a:t>回忆什么是图的同构？</a:t>
            </a:r>
          </a:p>
        </p:txBody>
      </p:sp>
      <p:grpSp>
        <p:nvGrpSpPr>
          <p:cNvPr id="17" name="组合 16"/>
          <p:cNvGrpSpPr>
            <a:grpSpLocks/>
          </p:cNvGrpSpPr>
          <p:nvPr/>
        </p:nvGrpSpPr>
        <p:grpSpPr bwMode="auto">
          <a:xfrm>
            <a:off x="1000125" y="2428875"/>
            <a:ext cx="2724150" cy="798513"/>
            <a:chOff x="1000100" y="2428868"/>
            <a:chExt cx="2723823" cy="797960"/>
          </a:xfrm>
        </p:grpSpPr>
        <p:sp>
          <p:nvSpPr>
            <p:cNvPr id="5" name="TextBox 4"/>
            <p:cNvSpPr txBox="1"/>
            <p:nvPr/>
          </p:nvSpPr>
          <p:spPr>
            <a:xfrm>
              <a:off x="1000100" y="2857496"/>
              <a:ext cx="2723823"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顶点集合与边集合的双射</a:t>
              </a:r>
            </a:p>
          </p:txBody>
        </p:sp>
        <p:sp>
          <p:nvSpPr>
            <p:cNvPr id="6" name="下箭头 5"/>
            <p:cNvSpPr/>
            <p:nvPr/>
          </p:nvSpPr>
          <p:spPr>
            <a:xfrm>
              <a:off x="2214392" y="2428868"/>
              <a:ext cx="357144" cy="356941"/>
            </a:xfrm>
            <a:prstGeom prst="downArrow">
              <a:avLst/>
            </a:pr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pSp>
      <p:grpSp>
        <p:nvGrpSpPr>
          <p:cNvPr id="18" name="组合 17"/>
          <p:cNvGrpSpPr>
            <a:grpSpLocks/>
          </p:cNvGrpSpPr>
          <p:nvPr/>
        </p:nvGrpSpPr>
        <p:grpSpPr bwMode="auto">
          <a:xfrm>
            <a:off x="714375" y="3286125"/>
            <a:ext cx="3438525" cy="785813"/>
            <a:chOff x="714348" y="3286124"/>
            <a:chExt cx="3438762" cy="785818"/>
          </a:xfrm>
        </p:grpSpPr>
        <p:sp>
          <p:nvSpPr>
            <p:cNvPr id="7" name="下箭头 6"/>
            <p:cNvSpPr/>
            <p:nvPr/>
          </p:nvSpPr>
          <p:spPr>
            <a:xfrm>
              <a:off x="2214639" y="3286124"/>
              <a:ext cx="357212" cy="357190"/>
            </a:xfrm>
            <a:prstGeom prst="downArrow">
              <a:avLst/>
            </a:pr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8" name="TextBox 7"/>
            <p:cNvSpPr txBox="1"/>
            <p:nvPr/>
          </p:nvSpPr>
          <p:spPr>
            <a:xfrm>
              <a:off x="714348" y="3702610"/>
              <a:ext cx="3438762"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同构的两个图顶点数与边数相同</a:t>
              </a:r>
            </a:p>
          </p:txBody>
        </p:sp>
      </p:grpSp>
      <p:grpSp>
        <p:nvGrpSpPr>
          <p:cNvPr id="19" name="组合 18"/>
          <p:cNvGrpSpPr>
            <a:grpSpLocks/>
          </p:cNvGrpSpPr>
          <p:nvPr/>
        </p:nvGrpSpPr>
        <p:grpSpPr bwMode="auto">
          <a:xfrm>
            <a:off x="642938" y="4143375"/>
            <a:ext cx="3671887" cy="785813"/>
            <a:chOff x="642910" y="4143380"/>
            <a:chExt cx="3671198" cy="785818"/>
          </a:xfrm>
        </p:grpSpPr>
        <p:sp>
          <p:nvSpPr>
            <p:cNvPr id="9" name="下箭头 8"/>
            <p:cNvSpPr/>
            <p:nvPr/>
          </p:nvSpPr>
          <p:spPr>
            <a:xfrm>
              <a:off x="2214240" y="4143380"/>
              <a:ext cx="357120" cy="357190"/>
            </a:xfrm>
            <a:prstGeom prst="downArrow">
              <a:avLst/>
            </a:pr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10" name="TextBox 9"/>
            <p:cNvSpPr txBox="1"/>
            <p:nvPr/>
          </p:nvSpPr>
          <p:spPr>
            <a:xfrm>
              <a:off x="642910" y="4559866"/>
              <a:ext cx="3671198" cy="36933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各个度数的顶点数相同：形状不变</a:t>
              </a:r>
            </a:p>
          </p:txBody>
        </p:sp>
      </p:grpSp>
      <p:grpSp>
        <p:nvGrpSpPr>
          <p:cNvPr id="20" name="组合 19"/>
          <p:cNvGrpSpPr>
            <a:grpSpLocks/>
          </p:cNvGrpSpPr>
          <p:nvPr/>
        </p:nvGrpSpPr>
        <p:grpSpPr bwMode="auto">
          <a:xfrm>
            <a:off x="4357688" y="3857625"/>
            <a:ext cx="3322637" cy="857250"/>
            <a:chOff x="4357686" y="3857628"/>
            <a:chExt cx="3323221" cy="857256"/>
          </a:xfrm>
        </p:grpSpPr>
        <p:sp>
          <p:nvSpPr>
            <p:cNvPr id="11" name="右大括号 10"/>
            <p:cNvSpPr/>
            <p:nvPr/>
          </p:nvSpPr>
          <p:spPr>
            <a:xfrm>
              <a:off x="4357686" y="3857628"/>
              <a:ext cx="500150" cy="857256"/>
            </a:xfrm>
            <a:prstGeom prst="rightBrace">
              <a:avLst>
                <a:gd name="adj1" fmla="val 14864"/>
                <a:gd name="adj2" fmla="val 50000"/>
              </a:avLst>
            </a:pr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2" name="TextBox 11"/>
            <p:cNvSpPr txBox="1"/>
            <p:nvPr/>
          </p:nvSpPr>
          <p:spPr>
            <a:xfrm>
              <a:off x="4957084" y="4115486"/>
              <a:ext cx="2723823" cy="369332"/>
            </a:xfrm>
            <a:prstGeom prst="rect">
              <a:avLst/>
            </a:prstGeom>
            <a:noFill/>
          </p:spPr>
          <p:txBody>
            <a:bodyPr wrap="none">
              <a:spAutoFit/>
            </a:bodyPr>
            <a:lstStyle/>
            <a:p>
              <a:pPr fontAlgn="auto">
                <a:spcBef>
                  <a:spcPts val="0"/>
                </a:spcBef>
                <a:spcAft>
                  <a:spcPts val="0"/>
                </a:spcAft>
                <a:defRPr/>
              </a:pPr>
              <a:r>
                <a:rPr lang="zh-CN" alt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长度相同的圈都是同构的</a:t>
              </a:r>
            </a:p>
          </p:txBody>
        </p:sp>
      </p:grpSp>
      <p:grpSp>
        <p:nvGrpSpPr>
          <p:cNvPr id="21" name="组合 20"/>
          <p:cNvGrpSpPr>
            <a:grpSpLocks/>
          </p:cNvGrpSpPr>
          <p:nvPr/>
        </p:nvGrpSpPr>
        <p:grpSpPr bwMode="auto">
          <a:xfrm>
            <a:off x="4929188" y="3143250"/>
            <a:ext cx="2749550" cy="857250"/>
            <a:chOff x="4929190" y="3143248"/>
            <a:chExt cx="2749471" cy="857256"/>
          </a:xfrm>
        </p:grpSpPr>
        <p:sp>
          <p:nvSpPr>
            <p:cNvPr id="13" name="下箭头 12"/>
            <p:cNvSpPr/>
            <p:nvPr/>
          </p:nvSpPr>
          <p:spPr>
            <a:xfrm rot="10800000">
              <a:off x="6215028" y="3643315"/>
              <a:ext cx="357177" cy="357189"/>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4" name="TextBox 13"/>
            <p:cNvSpPr txBox="1"/>
            <p:nvPr/>
          </p:nvSpPr>
          <p:spPr>
            <a:xfrm>
              <a:off x="4929190" y="3143248"/>
              <a:ext cx="2749471" cy="369332"/>
            </a:xfrm>
            <a:prstGeom prst="rect">
              <a:avLst/>
            </a:prstGeom>
            <a:noFill/>
          </p:spPr>
          <p:txBody>
            <a:bodyPr wrap="none">
              <a:spAutoFit/>
            </a:bodyPr>
            <a:lstStyle/>
            <a:p>
              <a:pPr fontAlgn="auto">
                <a:spcBef>
                  <a:spcPts val="0"/>
                </a:spcBef>
                <a:spcAft>
                  <a:spcPts val="0"/>
                </a:spcAft>
                <a:defRPr/>
              </a:pPr>
              <a:r>
                <a:rPr lang="zh-CN" alt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圈的长度最大为</a:t>
              </a:r>
              <a:r>
                <a:rPr lang="en-US" altLang="zh-CN"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n</a:t>
              </a:r>
              <a:r>
                <a:rPr lang="zh-CN" alt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最小为</a:t>
              </a:r>
              <a:r>
                <a:rPr lang="en-US" altLang="zh-CN"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3</a:t>
              </a:r>
              <a:endParaRPr lang="zh-CN" alt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grpSp>
      <p:grpSp>
        <p:nvGrpSpPr>
          <p:cNvPr id="22" name="组合 21"/>
          <p:cNvGrpSpPr>
            <a:grpSpLocks/>
          </p:cNvGrpSpPr>
          <p:nvPr/>
        </p:nvGrpSpPr>
        <p:grpSpPr bwMode="auto">
          <a:xfrm>
            <a:off x="5145088" y="2214563"/>
            <a:ext cx="2355850" cy="857250"/>
            <a:chOff x="5145826" y="2214554"/>
            <a:chExt cx="2355132" cy="857256"/>
          </a:xfrm>
        </p:grpSpPr>
        <p:sp>
          <p:nvSpPr>
            <p:cNvPr id="15" name="下箭头 14"/>
            <p:cNvSpPr/>
            <p:nvPr/>
          </p:nvSpPr>
          <p:spPr>
            <a:xfrm rot="10800000">
              <a:off x="6215475" y="2714619"/>
              <a:ext cx="357078" cy="357191"/>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6" name="TextBox 15"/>
            <p:cNvSpPr txBox="1"/>
            <p:nvPr/>
          </p:nvSpPr>
          <p:spPr>
            <a:xfrm>
              <a:off x="5145826" y="2214554"/>
              <a:ext cx="2355132" cy="369332"/>
            </a:xfrm>
            <a:prstGeom prst="rect">
              <a:avLst/>
            </a:prstGeom>
            <a:noFill/>
          </p:spPr>
          <p:txBody>
            <a:bodyPr wrap="none">
              <a:spAutoFit/>
            </a:bodyPr>
            <a:lstStyle/>
            <a:p>
              <a:pPr fontAlgn="auto">
                <a:spcBef>
                  <a:spcPts val="0"/>
                </a:spcBef>
                <a:spcAft>
                  <a:spcPts val="0"/>
                </a:spcAft>
                <a:defRPr/>
              </a:pPr>
              <a:r>
                <a:rPr lang="zh-CN" alt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共有</a:t>
              </a:r>
              <a:r>
                <a:rPr lang="en-US" altLang="zh-CN"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n-2</a:t>
              </a:r>
              <a:r>
                <a:rPr lang="zh-CN" alt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种非同构的圈</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图的连通性</a:t>
            </a:r>
          </a:p>
        </p:txBody>
      </p:sp>
      <p:sp>
        <p:nvSpPr>
          <p:cNvPr id="3" name="Rectangle 5" descr="新闻纸"/>
          <p:cNvSpPr>
            <a:spLocks noChangeArrowheads="1"/>
          </p:cNvSpPr>
          <p:nvPr/>
        </p:nvSpPr>
        <p:spPr bwMode="auto">
          <a:xfrm>
            <a:off x="195263" y="1285875"/>
            <a:ext cx="8734425" cy="1643063"/>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67587" name="Rectangle 3"/>
          <p:cNvSpPr txBox="1">
            <a:spLocks noChangeArrowheads="1"/>
          </p:cNvSpPr>
          <p:nvPr/>
        </p:nvSpPr>
        <p:spPr bwMode="auto">
          <a:xfrm>
            <a:off x="338138" y="1357313"/>
            <a:ext cx="144780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14.12</a:t>
            </a:r>
            <a:endParaRPr lang="zh-CN" altLang="en-US" sz="3200" b="1">
              <a:latin typeface="Calibri" pitchFamily="34" charset="0"/>
            </a:endParaRPr>
          </a:p>
        </p:txBody>
      </p:sp>
      <p:sp>
        <p:nvSpPr>
          <p:cNvPr id="67588" name="TextBox 4"/>
          <p:cNvSpPr txBox="1">
            <a:spLocks noChangeArrowheads="1"/>
          </p:cNvSpPr>
          <p:nvPr/>
        </p:nvSpPr>
        <p:spPr bwMode="auto">
          <a:xfrm>
            <a:off x="1500188" y="1357313"/>
            <a:ext cx="7500937" cy="830262"/>
          </a:xfrm>
          <a:prstGeom prst="rect">
            <a:avLst/>
          </a:prstGeom>
          <a:noFill/>
          <a:ln w="9525">
            <a:noFill/>
            <a:miter lim="800000"/>
            <a:headEnd/>
            <a:tailEnd/>
          </a:ln>
        </p:spPr>
        <p:txBody>
          <a:bodyPr>
            <a:spAutoFit/>
          </a:bodyPr>
          <a:lstStyle/>
          <a:p>
            <a:r>
              <a:rPr lang="zh-CN" altLang="en-US" sz="2400">
                <a:latin typeface="Calibri" pitchFamily="34" charset="0"/>
              </a:rPr>
              <a:t>设无向图</a:t>
            </a:r>
            <a:r>
              <a:rPr lang="en-US" altLang="zh-CN" sz="2400">
                <a:latin typeface="Calibri" pitchFamily="34" charset="0"/>
              </a:rPr>
              <a:t>G=&lt;V , E&gt;</a:t>
            </a:r>
            <a:r>
              <a:rPr lang="zh-CN" altLang="en-US" sz="2400">
                <a:latin typeface="Calibri" pitchFamily="34" charset="0"/>
              </a:rPr>
              <a:t>，若</a:t>
            </a:r>
            <a:r>
              <a:rPr lang="en-US" altLang="zh-CN" sz="2400">
                <a:latin typeface="Calibri" pitchFamily="34" charset="0"/>
              </a:rPr>
              <a:t>u,v</a:t>
            </a:r>
            <a:r>
              <a:rPr lang="en-US" altLang="zh-CN" sz="2400">
                <a:latin typeface="Arial Unicode MS" pitchFamily="34" charset="-122"/>
                <a:ea typeface="Arial Unicode MS" pitchFamily="34" charset="-122"/>
                <a:cs typeface="Arial Unicode MS" pitchFamily="34" charset="-122"/>
              </a:rPr>
              <a:t> ∈V</a:t>
            </a:r>
            <a:r>
              <a:rPr lang="zh-CN" altLang="en-US" sz="2400">
                <a:latin typeface="Arial Unicode MS" pitchFamily="34" charset="-122"/>
                <a:ea typeface="Arial Unicode MS" pitchFamily="34" charset="-122"/>
                <a:cs typeface="Arial Unicode MS" pitchFamily="34" charset="-122"/>
              </a:rPr>
              <a:t>之间存在通路，则称</a:t>
            </a:r>
            <a:r>
              <a:rPr lang="en-US" altLang="zh-CN" sz="2400">
                <a:latin typeface="Arial Unicode MS" pitchFamily="34" charset="-122"/>
                <a:ea typeface="Arial Unicode MS" pitchFamily="34" charset="-122"/>
                <a:cs typeface="Arial Unicode MS" pitchFamily="34" charset="-122"/>
              </a:rPr>
              <a:t>u</a:t>
            </a:r>
            <a:r>
              <a:rPr lang="zh-CN" altLang="en-US" sz="2400">
                <a:latin typeface="Arial Unicode MS" pitchFamily="34" charset="-122"/>
                <a:ea typeface="Arial Unicode MS" pitchFamily="34" charset="-122"/>
                <a:cs typeface="Arial Unicode MS" pitchFamily="34" charset="-122"/>
              </a:rPr>
              <a:t>，</a:t>
            </a:r>
            <a:r>
              <a:rPr lang="en-US" altLang="zh-CN" sz="2400">
                <a:latin typeface="Arial Unicode MS" pitchFamily="34" charset="-122"/>
                <a:ea typeface="Arial Unicode MS" pitchFamily="34" charset="-122"/>
                <a:cs typeface="Arial Unicode MS" pitchFamily="34" charset="-122"/>
              </a:rPr>
              <a:t>v</a:t>
            </a:r>
            <a:r>
              <a:rPr lang="zh-CN" altLang="en-US" sz="2400">
                <a:latin typeface="Arial Unicode MS" pitchFamily="34" charset="-122"/>
                <a:ea typeface="Arial Unicode MS" pitchFamily="34" charset="-122"/>
                <a:cs typeface="Arial Unicode MS" pitchFamily="34" charset="-122"/>
              </a:rPr>
              <a:t>是</a:t>
            </a:r>
            <a:r>
              <a:rPr lang="zh-CN" altLang="en-US" sz="2400" b="1">
                <a:solidFill>
                  <a:srgbClr val="C00000"/>
                </a:solidFill>
                <a:latin typeface="Arial Unicode MS" pitchFamily="34" charset="-122"/>
                <a:ea typeface="Arial Unicode MS" pitchFamily="34" charset="-122"/>
                <a:cs typeface="Arial Unicode MS" pitchFamily="34" charset="-122"/>
              </a:rPr>
              <a:t>连通的</a:t>
            </a:r>
            <a:r>
              <a:rPr lang="zh-CN" altLang="en-US" sz="2400">
                <a:latin typeface="Arial Unicode MS" pitchFamily="34" charset="-122"/>
                <a:ea typeface="Arial Unicode MS" pitchFamily="34" charset="-122"/>
                <a:cs typeface="Arial Unicode MS" pitchFamily="34" charset="-122"/>
              </a:rPr>
              <a:t>，记作</a:t>
            </a:r>
            <a:r>
              <a:rPr lang="en-US" altLang="zh-CN" sz="2400">
                <a:latin typeface="Arial Unicode MS" pitchFamily="34" charset="-122"/>
                <a:ea typeface="Arial Unicode MS" pitchFamily="34" charset="-122"/>
                <a:cs typeface="Arial Unicode MS" pitchFamily="34" charset="-122"/>
              </a:rPr>
              <a:t>u~v</a:t>
            </a:r>
            <a:r>
              <a:rPr lang="zh-CN" altLang="en-US" sz="2400">
                <a:latin typeface="Arial Unicode MS" pitchFamily="34" charset="-122"/>
                <a:ea typeface="Arial Unicode MS" pitchFamily="34" charset="-122"/>
                <a:cs typeface="Arial Unicode MS" pitchFamily="34" charset="-122"/>
              </a:rPr>
              <a:t>，规定∀</a:t>
            </a:r>
            <a:r>
              <a:rPr lang="en-US" altLang="zh-CN" sz="2400">
                <a:latin typeface="Arial Unicode MS" pitchFamily="34" charset="-122"/>
                <a:ea typeface="Arial Unicode MS" pitchFamily="34" charset="-122"/>
                <a:cs typeface="Arial Unicode MS" pitchFamily="34" charset="-122"/>
              </a:rPr>
              <a:t>v</a:t>
            </a:r>
            <a:r>
              <a:rPr lang="zh-CN" altLang="en-US" sz="2400">
                <a:latin typeface="Arial Unicode MS" pitchFamily="34" charset="-122"/>
                <a:ea typeface="Arial Unicode MS" pitchFamily="34" charset="-122"/>
                <a:cs typeface="Arial Unicode MS" pitchFamily="34" charset="-122"/>
              </a:rPr>
              <a:t>∈</a:t>
            </a:r>
            <a:r>
              <a:rPr lang="en-US" altLang="zh-CN" sz="2400">
                <a:latin typeface="Arial Unicode MS" pitchFamily="34" charset="-122"/>
                <a:ea typeface="Arial Unicode MS" pitchFamily="34" charset="-122"/>
                <a:cs typeface="Arial Unicode MS" pitchFamily="34" charset="-122"/>
              </a:rPr>
              <a:t>V</a:t>
            </a:r>
            <a:r>
              <a:rPr lang="zh-CN" altLang="en-US" sz="2400">
                <a:latin typeface="Arial Unicode MS" pitchFamily="34" charset="-122"/>
                <a:ea typeface="Arial Unicode MS" pitchFamily="34" charset="-122"/>
                <a:cs typeface="Arial Unicode MS" pitchFamily="34" charset="-122"/>
              </a:rPr>
              <a:t>，</a:t>
            </a:r>
            <a:r>
              <a:rPr lang="en-US" altLang="zh-CN" sz="2400">
                <a:latin typeface="Arial Unicode MS" pitchFamily="34" charset="-122"/>
                <a:ea typeface="Arial Unicode MS" pitchFamily="34" charset="-122"/>
                <a:cs typeface="Arial Unicode MS" pitchFamily="34" charset="-122"/>
              </a:rPr>
              <a:t>v~v</a:t>
            </a:r>
            <a:r>
              <a:rPr lang="zh-CN" altLang="en-US" sz="2400">
                <a:latin typeface="Arial Unicode MS" pitchFamily="34" charset="-122"/>
                <a:ea typeface="Arial Unicode MS" pitchFamily="34" charset="-122"/>
                <a:cs typeface="Arial Unicode MS" pitchFamily="34" charset="-122"/>
              </a:rPr>
              <a:t>。</a:t>
            </a:r>
            <a:endParaRPr lang="en-US" altLang="zh-CN" sz="2400">
              <a:latin typeface="Arial Unicode MS" pitchFamily="34" charset="-122"/>
              <a:ea typeface="Arial Unicode MS" pitchFamily="34" charset="-122"/>
              <a:cs typeface="Arial Unicode MS" pitchFamily="34" charset="-122"/>
            </a:endParaRPr>
          </a:p>
        </p:txBody>
      </p:sp>
      <p:sp>
        <p:nvSpPr>
          <p:cNvPr id="67589" name="TextBox 5"/>
          <p:cNvSpPr txBox="1">
            <a:spLocks noChangeArrowheads="1"/>
          </p:cNvSpPr>
          <p:nvPr/>
        </p:nvSpPr>
        <p:spPr bwMode="auto">
          <a:xfrm>
            <a:off x="1500188" y="2143125"/>
            <a:ext cx="7286625" cy="830263"/>
          </a:xfrm>
          <a:prstGeom prst="rect">
            <a:avLst/>
          </a:prstGeom>
          <a:noFill/>
          <a:ln w="9525">
            <a:noFill/>
            <a:miter lim="800000"/>
            <a:headEnd/>
            <a:tailEnd/>
          </a:ln>
        </p:spPr>
        <p:txBody>
          <a:bodyPr>
            <a:spAutoFit/>
          </a:bodyPr>
          <a:lstStyle/>
          <a:p>
            <a:r>
              <a:rPr lang="zh-CN" altLang="en-US" sz="2400">
                <a:latin typeface="Calibri" pitchFamily="34" charset="0"/>
              </a:rPr>
              <a:t>若无向图</a:t>
            </a:r>
            <a:r>
              <a:rPr lang="en-US" altLang="zh-CN" sz="2400">
                <a:latin typeface="Calibri" pitchFamily="34" charset="0"/>
              </a:rPr>
              <a:t>G</a:t>
            </a:r>
            <a:r>
              <a:rPr lang="zh-CN" altLang="en-US" sz="2400">
                <a:latin typeface="Calibri" pitchFamily="34" charset="0"/>
              </a:rPr>
              <a:t>是平凡图或</a:t>
            </a:r>
            <a:r>
              <a:rPr lang="en-US" altLang="zh-CN" sz="2400">
                <a:latin typeface="Calibri" pitchFamily="34" charset="0"/>
              </a:rPr>
              <a:t>G</a:t>
            </a:r>
            <a:r>
              <a:rPr lang="zh-CN" altLang="en-US" sz="2400">
                <a:latin typeface="Calibri" pitchFamily="34" charset="0"/>
              </a:rPr>
              <a:t>中任何两个顶点都是连通的，则称</a:t>
            </a:r>
            <a:r>
              <a:rPr lang="en-US" altLang="zh-CN" sz="2400">
                <a:latin typeface="Calibri" pitchFamily="34" charset="0"/>
              </a:rPr>
              <a:t>G</a:t>
            </a:r>
            <a:r>
              <a:rPr lang="zh-CN" altLang="en-US" sz="2400">
                <a:latin typeface="Calibri" pitchFamily="34" charset="0"/>
              </a:rPr>
              <a:t>是</a:t>
            </a:r>
            <a:r>
              <a:rPr lang="zh-CN" altLang="en-US" sz="2400" b="1">
                <a:solidFill>
                  <a:srgbClr val="C00000"/>
                </a:solidFill>
                <a:latin typeface="Calibri" pitchFamily="34" charset="0"/>
              </a:rPr>
              <a:t>连通图</a:t>
            </a:r>
            <a:r>
              <a:rPr lang="zh-CN" altLang="en-US" sz="2400">
                <a:latin typeface="Calibri" pitchFamily="34" charset="0"/>
              </a:rPr>
              <a:t>，否则称</a:t>
            </a:r>
            <a:r>
              <a:rPr lang="en-US" altLang="zh-CN" sz="2400">
                <a:latin typeface="Calibri" pitchFamily="34" charset="0"/>
              </a:rPr>
              <a:t>G</a:t>
            </a:r>
            <a:r>
              <a:rPr lang="zh-CN" altLang="en-US" sz="2400">
                <a:latin typeface="Calibri" pitchFamily="34" charset="0"/>
              </a:rPr>
              <a:t>为</a:t>
            </a:r>
            <a:r>
              <a:rPr lang="zh-CN" altLang="en-US" sz="2400" b="1">
                <a:solidFill>
                  <a:srgbClr val="C00000"/>
                </a:solidFill>
                <a:latin typeface="Calibri" pitchFamily="34" charset="0"/>
              </a:rPr>
              <a:t>非连通图</a:t>
            </a:r>
          </a:p>
        </p:txBody>
      </p:sp>
      <p:sp>
        <p:nvSpPr>
          <p:cNvPr id="67590" name="AutoShape 2" descr="http://t3.baidu.com/it/u=3519454271,3076024627&amp;fm=0&amp;gp=0.jpg">
            <a:hlinkClick r:id="rId3"/>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图的连通性</a:t>
            </a:r>
          </a:p>
        </p:txBody>
      </p:sp>
      <p:sp>
        <p:nvSpPr>
          <p:cNvPr id="3" name="Rectangle 3"/>
          <p:cNvSpPr txBox="1">
            <a:spLocks noChangeArrowheads="1"/>
          </p:cNvSpPr>
          <p:nvPr/>
        </p:nvSpPr>
        <p:spPr bwMode="auto">
          <a:xfrm>
            <a:off x="728663" y="1571625"/>
            <a:ext cx="7772400" cy="3214688"/>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sz="2400">
                <a:latin typeface="Calibri" pitchFamily="34" charset="0"/>
                <a:ea typeface="仿宋_GB2312"/>
                <a:cs typeface="仿宋_GB2312"/>
              </a:rPr>
              <a:t>连通性一定满足：</a:t>
            </a:r>
            <a:endParaRPr lang="zh-CN" altLang="en-US" sz="2400">
              <a:latin typeface="Calibri" pitchFamily="34" charset="0"/>
              <a:ea typeface="楷体_GB2312"/>
              <a:cs typeface="楷体_GB2312"/>
            </a:endParaRPr>
          </a:p>
          <a:p>
            <a:pPr marL="342900" indent="-342900" algn="just">
              <a:spcBef>
                <a:spcPct val="20000"/>
              </a:spcBef>
              <a:buFont typeface="Wingdings" pitchFamily="2" charset="2"/>
              <a:buNone/>
            </a:pPr>
            <a:r>
              <a:rPr lang="zh-CN" altLang="en-US" sz="2400">
                <a:latin typeface="Calibri" pitchFamily="34" charset="0"/>
                <a:ea typeface="仿宋_GB2312"/>
                <a:cs typeface="仿宋_GB2312"/>
              </a:rPr>
              <a:t>（１）自反性： </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到</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一定是连通的（定义）。</a:t>
            </a:r>
            <a:endParaRPr lang="zh-CN" altLang="en-US" sz="2400">
              <a:latin typeface="Calibri" pitchFamily="34" charset="0"/>
              <a:ea typeface="楷体_GB2312"/>
              <a:cs typeface="楷体_GB2312"/>
            </a:endParaRPr>
          </a:p>
          <a:p>
            <a:pPr marL="342900" indent="-342900" algn="just">
              <a:spcBef>
                <a:spcPct val="20000"/>
              </a:spcBef>
              <a:buFont typeface="Wingdings" pitchFamily="2" charset="2"/>
              <a:buNone/>
            </a:pPr>
            <a:r>
              <a:rPr lang="zh-CN" altLang="en-US" sz="2400">
                <a:latin typeface="Calibri" pitchFamily="34" charset="0"/>
                <a:ea typeface="仿宋_GB2312"/>
                <a:cs typeface="仿宋_GB2312"/>
              </a:rPr>
              <a:t>（２）可传递性： </a:t>
            </a:r>
            <a:r>
              <a:rPr lang="en-US" altLang="zh-CN" sz="2400">
                <a:latin typeface="Calibri" pitchFamily="34" charset="0"/>
                <a:ea typeface="仿宋_GB2312"/>
                <a:cs typeface="仿宋_GB2312"/>
              </a:rPr>
              <a:t>u</a:t>
            </a:r>
            <a:r>
              <a:rPr lang="zh-CN" altLang="en-US" sz="2400">
                <a:latin typeface="Calibri" pitchFamily="34" charset="0"/>
                <a:ea typeface="仿宋_GB2312"/>
                <a:cs typeface="仿宋_GB2312"/>
              </a:rPr>
              <a:t>到</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连通， </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到</a:t>
            </a:r>
            <a:r>
              <a:rPr lang="en-US" altLang="zh-CN" sz="2400">
                <a:latin typeface="Calibri" pitchFamily="34" charset="0"/>
                <a:ea typeface="仿宋_GB2312"/>
                <a:cs typeface="仿宋_GB2312"/>
              </a:rPr>
              <a:t>t</a:t>
            </a:r>
            <a:r>
              <a:rPr lang="zh-CN" altLang="en-US" sz="2400">
                <a:latin typeface="Calibri" pitchFamily="34" charset="0"/>
                <a:ea typeface="仿宋_GB2312"/>
                <a:cs typeface="仿宋_GB2312"/>
              </a:rPr>
              <a:t>连通，那么</a:t>
            </a:r>
            <a:r>
              <a:rPr lang="en-US" altLang="zh-CN" sz="2400">
                <a:latin typeface="Calibri" pitchFamily="34" charset="0"/>
                <a:ea typeface="仿宋_GB2312"/>
                <a:cs typeface="仿宋_GB2312"/>
              </a:rPr>
              <a:t>u</a:t>
            </a:r>
            <a:r>
              <a:rPr lang="zh-CN" altLang="en-US" sz="2400">
                <a:latin typeface="Calibri" pitchFamily="34" charset="0"/>
                <a:ea typeface="仿宋_GB2312"/>
                <a:cs typeface="仿宋_GB2312"/>
              </a:rPr>
              <a:t>到</a:t>
            </a:r>
            <a:r>
              <a:rPr lang="en-US" altLang="zh-CN" sz="2400">
                <a:latin typeface="Calibri" pitchFamily="34" charset="0"/>
                <a:ea typeface="仿宋_GB2312"/>
                <a:cs typeface="仿宋_GB2312"/>
              </a:rPr>
              <a:t>t</a:t>
            </a:r>
            <a:r>
              <a:rPr lang="zh-CN" altLang="en-US" sz="2400">
                <a:latin typeface="Calibri" pitchFamily="34" charset="0"/>
                <a:ea typeface="仿宋_GB2312"/>
                <a:cs typeface="仿宋_GB2312"/>
              </a:rPr>
              <a:t>连通。</a:t>
            </a:r>
            <a:endParaRPr lang="zh-CN" altLang="en-US" sz="2400">
              <a:latin typeface="Calibri" pitchFamily="34" charset="0"/>
              <a:ea typeface="楷体_GB2312"/>
              <a:cs typeface="楷体_GB2312"/>
            </a:endParaRPr>
          </a:p>
          <a:p>
            <a:pPr marL="342900" indent="-342900" algn="just">
              <a:spcBef>
                <a:spcPct val="20000"/>
              </a:spcBef>
              <a:buFont typeface="Wingdings" pitchFamily="2" charset="2"/>
              <a:buNone/>
            </a:pPr>
            <a:r>
              <a:rPr lang="zh-CN" altLang="en-US" sz="2400">
                <a:latin typeface="Calibri" pitchFamily="34" charset="0"/>
                <a:ea typeface="仿宋_GB2312"/>
                <a:cs typeface="仿宋_GB2312"/>
              </a:rPr>
              <a:t>（３）对于有向图而言，既不一定对称，也不一定反对称。因为若</a:t>
            </a:r>
            <a:r>
              <a:rPr lang="en-US" altLang="zh-CN" sz="2400">
                <a:latin typeface="Calibri" pitchFamily="34" charset="0"/>
                <a:ea typeface="仿宋_GB2312"/>
                <a:cs typeface="仿宋_GB2312"/>
              </a:rPr>
              <a:t>u</a:t>
            </a:r>
            <a:r>
              <a:rPr lang="zh-CN" altLang="en-US" sz="2400">
                <a:latin typeface="Calibri" pitchFamily="34" charset="0"/>
                <a:ea typeface="仿宋_GB2312"/>
                <a:cs typeface="仿宋_GB2312"/>
              </a:rPr>
              <a:t>到</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存在一条通路的话，则</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到</a:t>
            </a:r>
            <a:r>
              <a:rPr lang="en-US" altLang="zh-CN" sz="2400">
                <a:latin typeface="Calibri" pitchFamily="34" charset="0"/>
                <a:ea typeface="仿宋_GB2312"/>
                <a:cs typeface="仿宋_GB2312"/>
              </a:rPr>
              <a:t>u</a:t>
            </a:r>
            <a:r>
              <a:rPr lang="zh-CN" altLang="en-US" sz="2400">
                <a:latin typeface="Calibri" pitchFamily="34" charset="0"/>
                <a:ea typeface="仿宋_GB2312"/>
                <a:cs typeface="仿宋_GB2312"/>
              </a:rPr>
              <a:t>未必存在一条通路。</a:t>
            </a:r>
            <a:endParaRPr lang="zh-CN" altLang="en-US" sz="2400">
              <a:latin typeface="Calibri" pitchFamily="34" charset="0"/>
              <a:ea typeface="楷体_GB2312"/>
              <a:cs typeface="楷体_GB2312"/>
            </a:endParaRPr>
          </a:p>
          <a:p>
            <a:pPr marL="342900" indent="-342900">
              <a:spcBef>
                <a:spcPct val="20000"/>
              </a:spcBef>
              <a:buFont typeface="Wingdings" pitchFamily="2" charset="2"/>
              <a:buNone/>
            </a:pPr>
            <a:r>
              <a:rPr lang="zh-CN" altLang="en-US" sz="2400">
                <a:latin typeface="Calibri" pitchFamily="34" charset="0"/>
                <a:ea typeface="仿宋_GB2312"/>
                <a:cs typeface="仿宋_GB2312"/>
              </a:rPr>
              <a:t>（连通性对无向图满足自反、对称和可传递性）</a:t>
            </a:r>
            <a:r>
              <a:rPr lang="zh-CN" altLang="en-US" sz="2400">
                <a:latin typeface="Calibri" pitchFamily="34"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连通分支</a:t>
            </a:r>
          </a:p>
        </p:txBody>
      </p:sp>
      <p:sp>
        <p:nvSpPr>
          <p:cNvPr id="4" name="Rectangle 5" descr="新闻纸"/>
          <p:cNvSpPr>
            <a:spLocks noChangeArrowheads="1"/>
          </p:cNvSpPr>
          <p:nvPr/>
        </p:nvSpPr>
        <p:spPr bwMode="auto">
          <a:xfrm>
            <a:off x="195263" y="1285875"/>
            <a:ext cx="8734425" cy="1143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69635" name="Rectangle 3"/>
          <p:cNvSpPr txBox="1">
            <a:spLocks noChangeArrowheads="1"/>
          </p:cNvSpPr>
          <p:nvPr/>
        </p:nvSpPr>
        <p:spPr bwMode="auto">
          <a:xfrm>
            <a:off x="338138" y="1357313"/>
            <a:ext cx="144780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14.13</a:t>
            </a:r>
            <a:endParaRPr lang="zh-CN" altLang="en-US" sz="3200" b="1">
              <a:latin typeface="Calibri" pitchFamily="34" charset="0"/>
            </a:endParaRPr>
          </a:p>
        </p:txBody>
      </p:sp>
      <p:sp>
        <p:nvSpPr>
          <p:cNvPr id="69636" name="矩形 1"/>
          <p:cNvSpPr>
            <a:spLocks noChangeArrowheads="1"/>
          </p:cNvSpPr>
          <p:nvPr/>
        </p:nvSpPr>
        <p:spPr bwMode="auto">
          <a:xfrm>
            <a:off x="1571625" y="1357313"/>
            <a:ext cx="7072313" cy="1016000"/>
          </a:xfrm>
          <a:prstGeom prst="rect">
            <a:avLst/>
          </a:prstGeom>
          <a:noFill/>
          <a:ln w="9525">
            <a:noFill/>
            <a:miter lim="800000"/>
            <a:headEnd/>
            <a:tailEnd/>
          </a:ln>
        </p:spPr>
        <p:txBody>
          <a:bodyPr>
            <a:spAutoFit/>
          </a:bodyPr>
          <a:lstStyle/>
          <a:p>
            <a:pPr algn="just"/>
            <a:r>
              <a:rPr lang="zh-CN" altLang="en-US" sz="2000">
                <a:latin typeface="Calibri" pitchFamily="34" charset="0"/>
                <a:ea typeface="仿宋_GB2312"/>
                <a:cs typeface="仿宋_GB2312"/>
              </a:rPr>
              <a:t>设无向图</a:t>
            </a:r>
            <a:r>
              <a:rPr lang="en-US" altLang="zh-CN" sz="2000">
                <a:latin typeface="Calibri" pitchFamily="34" charset="0"/>
                <a:ea typeface="仿宋_GB2312"/>
                <a:cs typeface="仿宋_GB2312"/>
              </a:rPr>
              <a:t>G=&lt;V,E&gt;</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关于顶点之间的连通关系～的商集</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1</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2</a:t>
            </a:r>
            <a:r>
              <a:rPr lang="en-US" altLang="zh-CN" sz="2000">
                <a:latin typeface="Calibri" pitchFamily="34" charset="0"/>
                <a:ea typeface="仿宋_GB2312"/>
                <a:cs typeface="仿宋_GB2312"/>
              </a:rPr>
              <a:t>,…, V</a:t>
            </a:r>
            <a:r>
              <a:rPr lang="en-US" altLang="zh-CN" sz="2000" baseline="-25000">
                <a:latin typeface="Calibri" pitchFamily="34" charset="0"/>
                <a:ea typeface="仿宋_GB2312"/>
                <a:cs typeface="仿宋_GB2312"/>
              </a:rPr>
              <a:t>k</a:t>
            </a:r>
            <a:r>
              <a:rPr lang="en-US" altLang="zh-CN" sz="2000">
                <a:latin typeface="Calibri" pitchFamily="34" charset="0"/>
                <a:ea typeface="仿宋_GB2312"/>
                <a:cs typeface="仿宋_GB2312"/>
              </a:rPr>
              <a:t>}</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为等价类，称导出子图</a:t>
            </a:r>
            <a:r>
              <a:rPr lang="en-US" altLang="zh-CN" sz="2000">
                <a:latin typeface="Calibri" pitchFamily="34" charset="0"/>
                <a:ea typeface="仿宋_GB2312"/>
                <a:cs typeface="仿宋_GB2312"/>
              </a:rPr>
              <a:t>G[V</a:t>
            </a:r>
            <a:r>
              <a:rPr lang="en-US" altLang="zh-CN" sz="2000" baseline="-25000">
                <a:latin typeface="Calibri" pitchFamily="34" charset="0"/>
                <a:ea typeface="仿宋_GB2312"/>
                <a:cs typeface="仿宋_GB2312"/>
              </a:rPr>
              <a:t>i</a:t>
            </a:r>
            <a:r>
              <a:rPr lang="en-US" altLang="zh-CN" sz="2000">
                <a:latin typeface="Calibri" pitchFamily="34" charset="0"/>
                <a:ea typeface="仿宋_GB2312"/>
                <a:cs typeface="仿宋_GB2312"/>
              </a:rPr>
              <a:t>](i=1,2,…,k)</a:t>
            </a:r>
            <a:r>
              <a:rPr lang="zh-CN" altLang="en-US" sz="2000">
                <a:latin typeface="Calibri" pitchFamily="34" charset="0"/>
                <a:ea typeface="仿宋_GB2312"/>
                <a:cs typeface="仿宋_GB2312"/>
              </a:rPr>
              <a:t>为</a:t>
            </a:r>
            <a:r>
              <a:rPr lang="en-US" altLang="zh-CN" sz="2000">
                <a:latin typeface="Calibri" pitchFamily="34" charset="0"/>
                <a:ea typeface="仿宋_GB2312"/>
                <a:cs typeface="仿宋_GB2312"/>
              </a:rPr>
              <a:t>G</a:t>
            </a:r>
            <a:r>
              <a:rPr lang="zh-CN" altLang="en-US" sz="2000">
                <a:latin typeface="Calibri" pitchFamily="34" charset="0"/>
                <a:ea typeface="仿宋_GB2312"/>
                <a:cs typeface="仿宋_GB2312"/>
              </a:rPr>
              <a:t>的连通分支，连通分支数</a:t>
            </a:r>
            <a:r>
              <a:rPr lang="en-US" altLang="zh-CN" sz="2000">
                <a:latin typeface="Calibri" pitchFamily="34" charset="0"/>
                <a:ea typeface="仿宋_GB2312"/>
                <a:cs typeface="仿宋_GB2312"/>
              </a:rPr>
              <a:t>k</a:t>
            </a:r>
            <a:r>
              <a:rPr lang="zh-CN" altLang="en-US" sz="2000">
                <a:latin typeface="Calibri" pitchFamily="34" charset="0"/>
                <a:ea typeface="仿宋_GB2312"/>
                <a:cs typeface="仿宋_GB2312"/>
              </a:rPr>
              <a:t>常记为</a:t>
            </a:r>
            <a:r>
              <a:rPr lang="en-US" altLang="zh-CN" sz="2000">
                <a:latin typeface="Calibri" pitchFamily="34" charset="0"/>
                <a:ea typeface="仿宋_GB2312"/>
                <a:cs typeface="仿宋_GB2312"/>
              </a:rPr>
              <a:t>p(G)</a:t>
            </a:r>
            <a:r>
              <a:rPr lang="zh-CN" altLang="en-US" sz="2000">
                <a:latin typeface="Calibri" pitchFamily="34" charset="0"/>
                <a:ea typeface="仿宋_GB2312"/>
                <a:cs typeface="仿宋_GB2312"/>
              </a:rPr>
              <a:t>。</a:t>
            </a:r>
          </a:p>
        </p:txBody>
      </p:sp>
      <p:pic>
        <p:nvPicPr>
          <p:cNvPr id="55298" name="Picture 2"/>
          <p:cNvPicPr>
            <a:picLocks noChangeAspect="1" noChangeArrowheads="1"/>
          </p:cNvPicPr>
          <p:nvPr/>
        </p:nvPicPr>
        <p:blipFill>
          <a:blip r:embed="rId3"/>
          <a:srcRect/>
          <a:stretch>
            <a:fillRect/>
          </a:stretch>
        </p:blipFill>
        <p:spPr bwMode="auto">
          <a:xfrm>
            <a:off x="357188" y="2714625"/>
            <a:ext cx="568325" cy="904875"/>
          </a:xfrm>
          <a:prstGeom prst="rect">
            <a:avLst/>
          </a:prstGeom>
          <a:noFill/>
          <a:ln w="9525">
            <a:noFill/>
            <a:miter lim="800000"/>
            <a:headEnd/>
            <a:tailEnd/>
          </a:ln>
        </p:spPr>
      </p:pic>
      <p:pic>
        <p:nvPicPr>
          <p:cNvPr id="55299" name="Picture 3"/>
          <p:cNvPicPr>
            <a:picLocks noChangeAspect="1" noChangeArrowheads="1"/>
          </p:cNvPicPr>
          <p:nvPr/>
        </p:nvPicPr>
        <p:blipFill>
          <a:blip r:embed="rId4"/>
          <a:srcRect/>
          <a:stretch>
            <a:fillRect/>
          </a:stretch>
        </p:blipFill>
        <p:spPr bwMode="auto">
          <a:xfrm>
            <a:off x="1143000" y="2714625"/>
            <a:ext cx="403225" cy="919163"/>
          </a:xfrm>
          <a:prstGeom prst="rect">
            <a:avLst/>
          </a:prstGeom>
          <a:noFill/>
          <a:ln w="9525">
            <a:noFill/>
            <a:miter lim="800000"/>
            <a:headEnd/>
            <a:tailEnd/>
          </a:ln>
        </p:spPr>
      </p:pic>
      <p:pic>
        <p:nvPicPr>
          <p:cNvPr id="55300" name="Picture 4"/>
          <p:cNvPicPr>
            <a:picLocks noChangeAspect="1" noChangeArrowheads="1"/>
          </p:cNvPicPr>
          <p:nvPr/>
        </p:nvPicPr>
        <p:blipFill>
          <a:blip r:embed="rId5"/>
          <a:srcRect/>
          <a:stretch>
            <a:fillRect/>
          </a:stretch>
        </p:blipFill>
        <p:spPr bwMode="auto">
          <a:xfrm>
            <a:off x="7715250" y="2786063"/>
            <a:ext cx="663575" cy="871537"/>
          </a:xfrm>
          <a:prstGeom prst="rect">
            <a:avLst/>
          </a:prstGeom>
          <a:noFill/>
          <a:ln w="9525">
            <a:noFill/>
            <a:miter lim="800000"/>
            <a:headEnd/>
            <a:tailEnd/>
          </a:ln>
        </p:spPr>
      </p:pic>
      <p:pic>
        <p:nvPicPr>
          <p:cNvPr id="55301" name="Picture 5"/>
          <p:cNvPicPr>
            <a:picLocks noChangeAspect="1" noChangeArrowheads="1"/>
          </p:cNvPicPr>
          <p:nvPr/>
        </p:nvPicPr>
        <p:blipFill>
          <a:blip r:embed="rId6"/>
          <a:srcRect/>
          <a:stretch>
            <a:fillRect/>
          </a:stretch>
        </p:blipFill>
        <p:spPr bwMode="auto">
          <a:xfrm>
            <a:off x="2500313" y="2786063"/>
            <a:ext cx="798512" cy="863600"/>
          </a:xfrm>
          <a:prstGeom prst="rect">
            <a:avLst/>
          </a:prstGeom>
          <a:noFill/>
          <a:ln w="9525">
            <a:noFill/>
            <a:miter lim="800000"/>
            <a:headEnd/>
            <a:tailEnd/>
          </a:ln>
        </p:spPr>
      </p:pic>
      <p:pic>
        <p:nvPicPr>
          <p:cNvPr id="55302" name="Picture 6"/>
          <p:cNvPicPr>
            <a:picLocks noChangeAspect="1" noChangeArrowheads="1"/>
          </p:cNvPicPr>
          <p:nvPr/>
        </p:nvPicPr>
        <p:blipFill>
          <a:blip r:embed="rId7"/>
          <a:srcRect/>
          <a:stretch>
            <a:fillRect/>
          </a:stretch>
        </p:blipFill>
        <p:spPr bwMode="auto">
          <a:xfrm>
            <a:off x="3286125" y="2714625"/>
            <a:ext cx="982663" cy="1000125"/>
          </a:xfrm>
          <a:prstGeom prst="rect">
            <a:avLst/>
          </a:prstGeom>
          <a:noFill/>
          <a:ln w="9525">
            <a:noFill/>
            <a:miter lim="800000"/>
            <a:headEnd/>
            <a:tailEnd/>
          </a:ln>
        </p:spPr>
      </p:pic>
      <p:pic>
        <p:nvPicPr>
          <p:cNvPr id="55303" name="Picture 7"/>
          <p:cNvPicPr>
            <a:picLocks noChangeAspect="1" noChangeArrowheads="1"/>
          </p:cNvPicPr>
          <p:nvPr/>
        </p:nvPicPr>
        <p:blipFill>
          <a:blip r:embed="rId8"/>
          <a:srcRect/>
          <a:stretch>
            <a:fillRect/>
          </a:stretch>
        </p:blipFill>
        <p:spPr bwMode="auto">
          <a:xfrm>
            <a:off x="4286250" y="2786063"/>
            <a:ext cx="747713" cy="801687"/>
          </a:xfrm>
          <a:prstGeom prst="rect">
            <a:avLst/>
          </a:prstGeom>
          <a:noFill/>
          <a:ln w="9525">
            <a:noFill/>
            <a:miter lim="800000"/>
            <a:headEnd/>
            <a:tailEnd/>
          </a:ln>
        </p:spPr>
      </p:pic>
      <p:pic>
        <p:nvPicPr>
          <p:cNvPr id="55304" name="Picture 8"/>
          <p:cNvPicPr>
            <a:picLocks noChangeAspect="1" noChangeArrowheads="1"/>
          </p:cNvPicPr>
          <p:nvPr/>
        </p:nvPicPr>
        <p:blipFill>
          <a:blip r:embed="rId9"/>
          <a:srcRect/>
          <a:stretch>
            <a:fillRect/>
          </a:stretch>
        </p:blipFill>
        <p:spPr bwMode="auto">
          <a:xfrm>
            <a:off x="5000625" y="2714625"/>
            <a:ext cx="842963" cy="1025525"/>
          </a:xfrm>
          <a:prstGeom prst="rect">
            <a:avLst/>
          </a:prstGeom>
          <a:noFill/>
          <a:ln w="9525">
            <a:noFill/>
            <a:miter lim="800000"/>
            <a:headEnd/>
            <a:tailEnd/>
          </a:ln>
        </p:spPr>
      </p:pic>
      <p:pic>
        <p:nvPicPr>
          <p:cNvPr id="55305" name="Picture 9"/>
          <p:cNvPicPr>
            <a:picLocks noChangeAspect="1" noChangeArrowheads="1"/>
          </p:cNvPicPr>
          <p:nvPr/>
        </p:nvPicPr>
        <p:blipFill>
          <a:blip r:embed="rId10"/>
          <a:srcRect/>
          <a:stretch>
            <a:fillRect/>
          </a:stretch>
        </p:blipFill>
        <p:spPr bwMode="auto">
          <a:xfrm>
            <a:off x="5929313" y="2786063"/>
            <a:ext cx="800100" cy="963612"/>
          </a:xfrm>
          <a:prstGeom prst="rect">
            <a:avLst/>
          </a:prstGeom>
          <a:noFill/>
          <a:ln w="9525">
            <a:noFill/>
            <a:miter lim="800000"/>
            <a:headEnd/>
            <a:tailEnd/>
          </a:ln>
        </p:spPr>
      </p:pic>
      <p:pic>
        <p:nvPicPr>
          <p:cNvPr id="55306" name="Picture 10"/>
          <p:cNvPicPr>
            <a:picLocks noChangeAspect="1" noChangeArrowheads="1"/>
          </p:cNvPicPr>
          <p:nvPr/>
        </p:nvPicPr>
        <p:blipFill>
          <a:blip r:embed="rId11"/>
          <a:srcRect/>
          <a:stretch>
            <a:fillRect/>
          </a:stretch>
        </p:blipFill>
        <p:spPr bwMode="auto">
          <a:xfrm>
            <a:off x="6929438" y="3000375"/>
            <a:ext cx="642937" cy="642938"/>
          </a:xfrm>
          <a:prstGeom prst="rect">
            <a:avLst/>
          </a:prstGeom>
          <a:noFill/>
          <a:ln w="9525">
            <a:noFill/>
            <a:miter lim="800000"/>
            <a:headEnd/>
            <a:tailEnd/>
          </a:ln>
        </p:spPr>
      </p:pic>
      <p:pic>
        <p:nvPicPr>
          <p:cNvPr id="55307" name="Picture 11"/>
          <p:cNvPicPr>
            <a:picLocks noChangeAspect="1" noChangeArrowheads="1"/>
          </p:cNvPicPr>
          <p:nvPr/>
        </p:nvPicPr>
        <p:blipFill>
          <a:blip r:embed="rId12"/>
          <a:srcRect/>
          <a:stretch>
            <a:fillRect/>
          </a:stretch>
        </p:blipFill>
        <p:spPr bwMode="auto">
          <a:xfrm>
            <a:off x="1714500" y="2857500"/>
            <a:ext cx="771525" cy="771525"/>
          </a:xfrm>
          <a:prstGeom prst="rect">
            <a:avLst/>
          </a:prstGeom>
          <a:noFill/>
          <a:ln w="9525">
            <a:noFill/>
            <a:miter lim="800000"/>
            <a:headEnd/>
            <a:tailEnd/>
          </a:ln>
        </p:spPr>
      </p:pic>
      <p:pic>
        <p:nvPicPr>
          <p:cNvPr id="17" name="图片 16" descr="同类关系.emf"/>
          <p:cNvPicPr>
            <a:picLocks noChangeAspect="1"/>
          </p:cNvPicPr>
          <p:nvPr/>
        </p:nvPicPr>
        <p:blipFill>
          <a:blip r:embed="rId13"/>
          <a:srcRect/>
          <a:stretch>
            <a:fillRect/>
          </a:stretch>
        </p:blipFill>
        <p:spPr bwMode="auto">
          <a:xfrm>
            <a:off x="0" y="4143375"/>
            <a:ext cx="2254250" cy="1811338"/>
          </a:xfrm>
          <a:prstGeom prst="rect">
            <a:avLst/>
          </a:prstGeom>
          <a:noFill/>
          <a:ln w="9525">
            <a:noFill/>
            <a:miter lim="800000"/>
            <a:headEnd/>
            <a:tailEnd/>
          </a:ln>
        </p:spPr>
      </p:pic>
      <p:sp>
        <p:nvSpPr>
          <p:cNvPr id="20" name="矩形 19"/>
          <p:cNvSpPr/>
          <p:nvPr/>
        </p:nvSpPr>
        <p:spPr>
          <a:xfrm>
            <a:off x="38100" y="2597150"/>
            <a:ext cx="9001125" cy="3546475"/>
          </a:xfrm>
          <a:prstGeom prst="rect">
            <a:avLst/>
          </a:prstGeom>
          <a:solidFill>
            <a:schemeClr val="bg1"/>
          </a:solidFill>
          <a:ln>
            <a:noFill/>
          </a:ln>
          <a:effectLst/>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pSp>
        <p:nvGrpSpPr>
          <p:cNvPr id="57" name="组合 56"/>
          <p:cNvGrpSpPr>
            <a:grpSpLocks/>
          </p:cNvGrpSpPr>
          <p:nvPr/>
        </p:nvGrpSpPr>
        <p:grpSpPr bwMode="auto">
          <a:xfrm>
            <a:off x="1571625" y="3143250"/>
            <a:ext cx="3929063" cy="2071688"/>
            <a:chOff x="1571604" y="3143248"/>
            <a:chExt cx="3929090" cy="2071702"/>
          </a:xfrm>
        </p:grpSpPr>
        <p:cxnSp>
          <p:nvCxnSpPr>
            <p:cNvPr id="46" name="直接连接符 45"/>
            <p:cNvCxnSpPr>
              <a:stCxn id="0" idx="6"/>
              <a:endCxn id="0" idx="2"/>
            </p:cNvCxnSpPr>
            <p:nvPr/>
          </p:nvCxnSpPr>
          <p:spPr>
            <a:xfrm>
              <a:off x="4429124" y="3286124"/>
              <a:ext cx="785818" cy="142876"/>
            </a:xfrm>
            <a:prstGeom prst="line">
              <a:avLst/>
            </a:prstGeom>
          </p:spPr>
          <p:style>
            <a:lnRef idx="3">
              <a:schemeClr val="accent2"/>
            </a:lnRef>
            <a:fillRef idx="0">
              <a:schemeClr val="accent2"/>
            </a:fillRef>
            <a:effectRef idx="2">
              <a:schemeClr val="accent2"/>
            </a:effectRef>
            <a:fontRef idx="minor">
              <a:schemeClr val="tx1"/>
            </a:fontRef>
          </p:style>
        </p:cxnSp>
        <p:grpSp>
          <p:nvGrpSpPr>
            <p:cNvPr id="69651" name="组合 55"/>
            <p:cNvGrpSpPr>
              <a:grpSpLocks/>
            </p:cNvGrpSpPr>
            <p:nvPr/>
          </p:nvGrpSpPr>
          <p:grpSpPr bwMode="auto">
            <a:xfrm>
              <a:off x="1571604" y="3143248"/>
              <a:ext cx="3929090" cy="2071702"/>
              <a:chOff x="1571604" y="3143248"/>
              <a:chExt cx="3929090" cy="2071702"/>
            </a:xfrm>
          </p:grpSpPr>
          <p:sp>
            <p:nvSpPr>
              <p:cNvPr id="29" name="椭圆 28"/>
              <p:cNvSpPr/>
              <p:nvPr/>
            </p:nvSpPr>
            <p:spPr>
              <a:xfrm>
                <a:off x="4000496" y="4929198"/>
                <a:ext cx="285752" cy="28575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grpSp>
            <p:nvGrpSpPr>
              <p:cNvPr id="69655" name="组合 54"/>
              <p:cNvGrpSpPr>
                <a:grpSpLocks/>
              </p:cNvGrpSpPr>
              <p:nvPr/>
            </p:nvGrpSpPr>
            <p:grpSpPr bwMode="auto">
              <a:xfrm>
                <a:off x="1571604" y="3143248"/>
                <a:ext cx="2071702" cy="1571636"/>
                <a:chOff x="1571604" y="3143248"/>
                <a:chExt cx="2071702" cy="1571636"/>
              </a:xfrm>
            </p:grpSpPr>
            <p:sp>
              <p:nvSpPr>
                <p:cNvPr id="21" name="椭圆 20"/>
                <p:cNvSpPr/>
                <p:nvPr/>
              </p:nvSpPr>
              <p:spPr>
                <a:xfrm>
                  <a:off x="1571604" y="3429000"/>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2714612" y="3143248"/>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2928926" y="442913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3357554" y="364331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643042" y="442913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4" name="直接连接符 33"/>
                <p:cNvCxnSpPr>
                  <a:stCxn id="0" idx="4"/>
                  <a:endCxn id="0" idx="0"/>
                </p:cNvCxnSpPr>
                <p:nvPr/>
              </p:nvCxnSpPr>
              <p:spPr>
                <a:xfrm rot="16200000" flipH="1">
                  <a:off x="1393009" y="4036223"/>
                  <a:ext cx="714380" cy="71438"/>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直接连接符 35"/>
                <p:cNvCxnSpPr>
                  <a:stCxn id="0" idx="7"/>
                  <a:endCxn id="0" idx="2"/>
                </p:cNvCxnSpPr>
                <p:nvPr/>
              </p:nvCxnSpPr>
              <p:spPr>
                <a:xfrm rot="5400000" flipH="1" flipV="1">
                  <a:off x="2173271" y="2928934"/>
                  <a:ext cx="184151" cy="898531"/>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直接连接符 37"/>
                <p:cNvCxnSpPr>
                  <a:stCxn id="0" idx="5"/>
                  <a:endCxn id="0" idx="1"/>
                </p:cNvCxnSpPr>
                <p:nvPr/>
              </p:nvCxnSpPr>
              <p:spPr>
                <a:xfrm rot="16200000" flipH="1">
                  <a:off x="3030526" y="3316287"/>
                  <a:ext cx="296865" cy="43974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直接连接符 39"/>
                <p:cNvCxnSpPr>
                  <a:stCxn id="0" idx="3"/>
                  <a:endCxn id="0" idx="0"/>
                </p:cNvCxnSpPr>
                <p:nvPr/>
              </p:nvCxnSpPr>
              <p:spPr>
                <a:xfrm rot="5400000">
                  <a:off x="2964645" y="3994948"/>
                  <a:ext cx="541341" cy="327027"/>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直接连接符 41"/>
                <p:cNvCxnSpPr>
                  <a:stCxn id="0" idx="1"/>
                  <a:endCxn id="0" idx="5"/>
                </p:cNvCxnSpPr>
                <p:nvPr/>
              </p:nvCxnSpPr>
              <p:spPr>
                <a:xfrm rot="16200000" flipV="1">
                  <a:off x="1994676" y="3494882"/>
                  <a:ext cx="796931" cy="1154121"/>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直接连接符 43"/>
                <p:cNvCxnSpPr>
                  <a:stCxn id="0" idx="6"/>
                  <a:endCxn id="0" idx="2"/>
                </p:cNvCxnSpPr>
                <p:nvPr/>
              </p:nvCxnSpPr>
              <p:spPr>
                <a:xfrm>
                  <a:off x="1928794" y="4572008"/>
                  <a:ext cx="1000132" cy="1588"/>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69656" name="组合 53"/>
              <p:cNvGrpSpPr>
                <a:grpSpLocks/>
              </p:cNvGrpSpPr>
              <p:nvPr/>
            </p:nvGrpSpPr>
            <p:grpSpPr bwMode="auto">
              <a:xfrm>
                <a:off x="4143372" y="3143248"/>
                <a:ext cx="1357322" cy="1285884"/>
                <a:chOff x="4143372" y="3143248"/>
                <a:chExt cx="1357322" cy="1285884"/>
              </a:xfrm>
            </p:grpSpPr>
            <p:sp>
              <p:nvSpPr>
                <p:cNvPr id="26" name="椭圆 25"/>
                <p:cNvSpPr/>
                <p:nvPr/>
              </p:nvSpPr>
              <p:spPr>
                <a:xfrm>
                  <a:off x="4143372" y="3143248"/>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5214942" y="3286124"/>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4572000" y="414338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50" name="直接连接符 49"/>
                <p:cNvCxnSpPr>
                  <a:stCxn id="0" idx="3"/>
                  <a:endCxn id="0" idx="7"/>
                </p:cNvCxnSpPr>
                <p:nvPr/>
              </p:nvCxnSpPr>
              <p:spPr>
                <a:xfrm rot="5400000">
                  <a:off x="4709320" y="3637758"/>
                  <a:ext cx="654055" cy="439741"/>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直接连接符 52"/>
                <p:cNvCxnSpPr>
                  <a:stCxn id="0" idx="4"/>
                  <a:endCxn id="0" idx="1"/>
                </p:cNvCxnSpPr>
                <p:nvPr/>
              </p:nvCxnSpPr>
              <p:spPr>
                <a:xfrm rot="16200000" flipH="1">
                  <a:off x="4071934" y="3643314"/>
                  <a:ext cx="755655" cy="327027"/>
                </a:xfrm>
                <a:prstGeom prst="line">
                  <a:avLst/>
                </a:prstGeom>
              </p:spPr>
              <p:style>
                <a:lnRef idx="3">
                  <a:schemeClr val="accent2"/>
                </a:lnRef>
                <a:fillRef idx="0">
                  <a:schemeClr val="accent2"/>
                </a:fillRef>
                <a:effectRef idx="2">
                  <a:schemeClr val="accent2"/>
                </a:effectRef>
                <a:fontRef idx="minor">
                  <a:schemeClr val="tx1"/>
                </a:fontRef>
              </p:style>
            </p:cxnSp>
          </p:gr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style.rotation</p:attrName>
                                        </p:attrNameLst>
                                      </p:cBhvr>
                                      <p:tavLst>
                                        <p:tav tm="0">
                                          <p:val>
                                            <p:fltVal val="720"/>
                                          </p:val>
                                        </p:tav>
                                        <p:tav tm="100000">
                                          <p:val>
                                            <p:fltVal val="0"/>
                                          </p:val>
                                        </p:tav>
                                      </p:tavLst>
                                    </p:anim>
                                    <p:anim calcmode="lin" valueType="num">
                                      <p:cBhvr>
                                        <p:cTn id="9" dur="500" fill="hold"/>
                                        <p:tgtEl>
                                          <p:spTgt spid="17"/>
                                        </p:tgtEl>
                                        <p:attrNameLst>
                                          <p:attrName>ppt_h</p:attrName>
                                        </p:attrNameLst>
                                      </p:cBhvr>
                                      <p:tavLst>
                                        <p:tav tm="0">
                                          <p:val>
                                            <p:fltVal val="0"/>
                                          </p:val>
                                        </p:tav>
                                        <p:tav tm="100000">
                                          <p:val>
                                            <p:strVal val="#ppt_h"/>
                                          </p:val>
                                        </p:tav>
                                      </p:tavLst>
                                    </p:anim>
                                    <p:anim calcmode="lin" valueType="num">
                                      <p:cBhvr>
                                        <p:cTn id="10" dur="5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014 0.09004 C 0.02396 0.0912 0.02812 0.09213 0.03125 0.0956 C 0.04305 0.10879 0.02274 0.09375 0.03958 0.10486 C 0.04757 0.11805 0.05625 0.1206 0.06597 0.13078 C 0.06805 0.13287 0.06927 0.13634 0.07153 0.13819 C 0.07396 0.14027 0.07708 0.14074 0.07986 0.14189 C 0.08542 0.14444 0.08993 0.14953 0.09514 0.153 C 0.10087 0.15694 0.10521 0.16597 0.1118 0.16782 C 0.11684 0.16921 0.12205 0.16898 0.12708 0.16967 C 0.13628 0.17314 0.14531 0.17685 0.15486 0.17893 C 0.1618 0.18495 0.17049 0.1875 0.17708 0.19375 C 0.17864 0.19537 0.17969 0.19768 0.18125 0.1993 C 0.18246 0.20069 0.18403 0.20185 0.18542 0.203 C 0.18871 0.20949 0.18958 0.21412 0.19375 0.21967 C 0.19462 0.22338 0.19566 0.22708 0.19653 0.23078 C 0.19722 0.23333 0.19948 0.23425 0.20069 0.23634 C 0.20312 0.24027 0.20451 0.24467 0.20625 0.2493 C 0.20677 0.253 0.20694 0.25671 0.20764 0.26041 C 0.20799 0.26226 0.20903 0.26597 0.20903 0.26597 " pathEditMode="relative" ptsTypes="ffffffffffffffffffA">
                                      <p:cBhvr>
                                        <p:cTn id="14" dur="500" fill="hold"/>
                                        <p:tgtEl>
                                          <p:spTgt spid="55298"/>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01545 0.07986 C 0.01597 0.07986 0.0276 0.08218 0.02934 0.08357 C 0.03298 0.08634 0.03542 0.0919 0.03906 0.09468 C 0.04774 0.10139 0.05555 0.10926 0.06545 0.11134 C 0.07708 0.12292 0.09844 0.1257 0.11267 0.12986 C 0.11701 0.13125 0.12257 0.13264 0.12656 0.13542 C 0.12812 0.13634 0.12917 0.13843 0.13073 0.13912 C 0.13437 0.14051 0.13819 0.14028 0.14184 0.14097 C 0.14653 0.14514 0.15017 0.14653 0.15573 0.14838 C 0.16059 0.1581 0.16719 0.15695 0.17378 0.1632 C 0.17726 0.16644 0.18003 0.17083 0.18351 0.17431 C 0.18871 0.20185 0.18767 0.25949 0.18767 0.25949 " pathEditMode="relative" ptsTypes="fffffffffffA">
                                      <p:cBhvr>
                                        <p:cTn id="16" dur="500" fill="hold"/>
                                        <p:tgtEl>
                                          <p:spTgt spid="55299"/>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2725 0.06412 C 0.0309 0.06527 0.03489 0.06574 0.03837 0.06782 C 0.04149 0.06967 0.04357 0.07384 0.0467 0.07523 C 0.04809 0.07592 0.04948 0.07639 0.05087 0.07708 C 0.05712 0.08541 0.05989 0.08796 0.06892 0.09004 C 0.07552 0.09699 0.08125 0.10046 0.08837 0.10671 C 0.09132 0.10949 0.10347 0.11296 0.10781 0.11597 C 0.1151 0.12083 0.12257 0.12639 0.13003 0.13078 C 0.1368 0.13472 0.13854 0.13426 0.14531 0.13634 C 0.15764 0.14004 0.16875 0.14537 0.18142 0.14745 C 0.20104 0.15486 0.22344 0.15439 0.24392 0.15671 C 0.25972 0.16203 0.27309 0.16458 0.28975 0.16597 C 0.30434 0.17152 0.31927 0.17014 0.3342 0.17338 C 0.3592 0.17893 0.38385 0.18564 0.4092 0.18819 C 0.43212 0.19583 0.4559 0.19838 0.47864 0.20856 C 0.48125 0.20972 0.48316 0.21227 0.48559 0.21412 C 0.49166 0.21852 0.49757 0.22291 0.50364 0.22708 C 0.51267 0.2331 0.50278 0.22824 0.51198 0.23634 C 0.51528 0.23935 0.52066 0.24213 0.52448 0.24375 C 0.52882 0.26111 0.5217 0.23541 0.53003 0.25486 C 0.5309 0.25717 0.53073 0.25995 0.53142 0.26227 C 0.53559 0.275 0.53507 0.26736 0.53837 0.27893 C 0.54219 0.29259 0.53698 0.28055 0.54253 0.29189 C 0.54566 0.30879 0.54323 0.30254 0.54809 0.31227 C 0.54948 0.32407 0.5467 0.32338 0.55087 0.32338 " pathEditMode="relative" ptsTypes="ffffffffffffffffffffffffA">
                                      <p:cBhvr>
                                        <p:cTn id="18" dur="500" fill="hold"/>
                                        <p:tgtEl>
                                          <p:spTgt spid="55307"/>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2188 0.06783 C 0.02466 0.07153 0.02882 0.07338 0.0316 0.07709 C 0.03716 0.08449 0.03993 0.0956 0.04549 0.10301 C 0.05434 0.11482 0.06181 0.12639 0.07188 0.13635 C 0.07275 0.13889 0.07396 0.14121 0.07466 0.14375 C 0.07587 0.14861 0.07743 0.15857 0.07743 0.15857 C 0.07882 0.25556 0.05573 0.25116 0.08855 0.25116 " pathEditMode="relative" ptsTypes="ffffffA">
                                      <p:cBhvr>
                                        <p:cTn id="20" dur="500" fill="hold"/>
                                        <p:tgtEl>
                                          <p:spTgt spid="55301"/>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4392 0.09421 C 0.05486 0.09792 0.05261 0.10324 0.06059 0.11088 C 0.0658 0.11574 0.07431 0.12384 0.08004 0.12569 C 0.08594 0.13102 0.09271 0.13634 0.09948 0.13866 C 0.10886 0.14815 0.11632 0.14653 0.12865 0.14792 C 0.13854 0.15162 0.14913 0.15625 0.1592 0.15903 C 0.17969 0.16481 0.20122 0.16528 0.2217 0.17199 C 0.23264 0.17569 0.24254 0.17963 0.25365 0.18125 C 0.26233 0.18588 0.26632 0.18657 0.27587 0.18866 C 0.27899 0.18935 0.28958 0.19375 0.29115 0.19421 C 0.3066 0.19861 0.32274 0.2 0.33837 0.20347 C 0.35313 0.20671 0.36563 0.21806 0.38004 0.22199 C 0.38142 0.22315 0.38264 0.22477 0.3842 0.22569 C 0.38594 0.22662 0.38802 0.22639 0.38976 0.22755 C 0.39149 0.22894 0.39236 0.23171 0.39392 0.2331 C 0.39514 0.23426 0.3967 0.23403 0.39809 0.23495 C 0.40469 0.23935 0.40938 0.24745 0.41337 0.25532 C 0.41684 0.27407 0.42326 0.29213 0.42726 0.31088 C 0.42917 0.31968 0.42639 0.32569 0.4342 0.32569 " pathEditMode="relative" ptsTypes="ffffffffffffffffffA">
                                      <p:cBhvr>
                                        <p:cTn id="22" dur="500" fill="hold"/>
                                        <p:tgtEl>
                                          <p:spTgt spid="55302"/>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1.38889E-6 -3.33333E-6 C 0.0026 0.01088 0.00816 0.01389 0.01562 0.02014 C 0.01823 0.02223 0.01962 0.02616 0.02205 0.02848 C 0.02569 0.03195 0.03403 0.03496 0.03785 0.03658 C 0.04618 0.04005 0.04201 0.04005 0.04878 0.04468 C 0.0533 0.04746 0.06059 0.04792 0.06458 0.04885 C 0.07673 0.05926 0.09167 0.05949 0.10573 0.06088 C 0.13264 0.06783 0.15903 0.07176 0.18628 0.07523 C 0.20798 0.08473 0.2316 0.08542 0.25417 0.08959 C 0.26371 0.09352 0.27292 0.09653 0.28264 0.09977 C 0.29184 0.10764 0.31371 0.11297 0.32517 0.11598 C 0.33472 0.12199 0.34358 0.12385 0.35364 0.12824 C 0.36476 0.13311 0.37413 0.14653 0.38368 0.15463 C 0.38698 0.16135 0.39132 0.16436 0.39479 0.17107 C 0.39531 0.17431 0.39531 0.17778 0.39635 0.18125 C 0.39687 0.18357 0.39896 0.18496 0.39948 0.18727 C 0.40278 0.19885 0.40139 0.20162 0.40729 0.21181 C 0.40798 0.21574 0.40903 0.22385 0.40903 0.22431 " pathEditMode="relative" rAng="0" ptsTypes="fffffffffffffffffA">
                                      <p:cBhvr>
                                        <p:cTn id="24" dur="500" fill="hold"/>
                                        <p:tgtEl>
                                          <p:spTgt spid="55303"/>
                                        </p:tgtEl>
                                        <p:attrNameLst>
                                          <p:attrName>ppt_x</p:attrName>
                                          <p:attrName>ppt_y</p:attrName>
                                        </p:attrNameLst>
                                      </p:cBhvr>
                                      <p:rCtr x="20500" y="11200"/>
                                    </p:animMotion>
                                  </p:childTnLst>
                                </p:cTn>
                              </p:par>
                              <p:par>
                                <p:cTn id="25" presetID="0" presetClass="path" presetSubtype="0" accel="50000" decel="50000" fill="hold" nodeType="withEffect">
                                  <p:stCondLst>
                                    <p:cond delay="0"/>
                                  </p:stCondLst>
                                  <p:childTnLst>
                                    <p:animMotion origin="layout" path="M 0.00712 0.07755 C 0.0059 0.08588 0.00556 0.09167 0.00278 0.09931 C 0.00209 0.10509 0.00122 0.11088 0.00052 0.11667 C 0.00018 0.11875 -0.00469 0.12639 -0.0059 0.12963 C -0.0066 0.13171 -0.00712 0.1338 -0.00798 0.13542 C -0.00798 0.13565 -0.01614 0.1463 -0.01753 0.14861 C -0.01875 0.15 -0.02083 0.15278 -0.02083 0.15301 C -0.02274 0.16042 -0.021 0.15625 -0.0283 0.16296 C -0.03785 0.17176 -0.04809 0.18102 -0.05937 0.18472 C -0.0651 0.18982 -0.071 0.18959 -0.0776 0.19051 C -0.09149 0.19537 -0.10642 0.19306 -0.12031 0.19931 C -0.1243 0.20764 -0.12257 0.20185 -0.12257 0.21829 " pathEditMode="relative" rAng="0" ptsTypes="fffffffffffA">
                                      <p:cBhvr>
                                        <p:cTn id="26" dur="500" fill="hold"/>
                                        <p:tgtEl>
                                          <p:spTgt spid="55304"/>
                                        </p:tgtEl>
                                        <p:attrNameLst>
                                          <p:attrName>ppt_x</p:attrName>
                                          <p:attrName>ppt_y</p:attrName>
                                        </p:attrNameLst>
                                      </p:cBhvr>
                                      <p:rCtr x="-6600" y="7000"/>
                                    </p:animMotion>
                                  </p:childTnLst>
                                </p:cTn>
                              </p:par>
                              <p:par>
                                <p:cTn id="27" presetID="0" presetClass="path" presetSubtype="0" accel="50000" decel="50000" fill="hold" nodeType="withEffect">
                                  <p:stCondLst>
                                    <p:cond delay="0"/>
                                  </p:stCondLst>
                                  <p:childTnLst>
                                    <p:animMotion origin="layout" path="M -0.00191 0.07801 C -0.0033 0.0787 -0.00521 0.07824 -0.00608 0.07986 C -0.00695 0.08125 -0.00955 0.09421 -0.01163 0.09838 C -0.01545 0.11898 -0.02222 0.13449 -0.03108 0.15208 C -0.03542 0.16088 -0.03247 0.16134 -0.03941 0.1706 C -0.0441 0.17685 -0.04931 0.18217 -0.0533 0.18912 C -0.06007 0.20116 -0.06459 0.21389 -0.07413 0.22245 C -0.07865 0.23449 -0.07552 0.22801 -0.08525 0.24097 C -0.08959 0.24676 -0.09341 0.2537 -0.09775 0.25949 C -0.10417 0.26805 -0.11285 0.27384 -0.11997 0.28171 C -0.12917 0.2919 -0.13889 0.3044 -0.15052 0.30949 C -0.15851 0.32546 -0.14792 0.30671 -0.15747 0.3169 C -0.15886 0.31829 -0.15886 0.32106 -0.16025 0.32245 C -0.16146 0.32361 -0.1632 0.32338 -0.16441 0.3243 C -0.17795 0.33426 -0.16736 0.32986 -0.1783 0.33356 C -0.18351 0.33819 -0.1915 0.34259 -0.19775 0.34467 C -0.20226 0.35069 -0.2 0.35023 -0.2033 0.35023 " pathEditMode="relative" rAng="0" ptsTypes="ffffffffffffffffA">
                                      <p:cBhvr>
                                        <p:cTn id="28" dur="500" fill="hold"/>
                                        <p:tgtEl>
                                          <p:spTgt spid="55305"/>
                                        </p:tgtEl>
                                        <p:attrNameLst>
                                          <p:attrName>ppt_x</p:attrName>
                                          <p:attrName>ppt_y</p:attrName>
                                        </p:attrNameLst>
                                      </p:cBhvr>
                                      <p:rCtr x="-10100" y="13600"/>
                                    </p:animMotion>
                                  </p:childTnLst>
                                </p:cTn>
                              </p:par>
                              <p:par>
                                <p:cTn id="29" presetID="0" presetClass="path" presetSubtype="0" accel="50000" decel="50000" fill="hold" nodeType="withEffect">
                                  <p:stCondLst>
                                    <p:cond delay="0"/>
                                  </p:stCondLst>
                                  <p:childTnLst>
                                    <p:animMotion origin="layout" path="M 0.00225 0.08334 C -0.00035 0.08635 -0.00382 0.0882 -0.00608 0.09167 C -0.00695 0.09306 -0.0066 0.09514 -0.00747 0.09653 C -0.00851 0.09838 -0.01025 0.1 -0.01163 0.10162 C -0.01597 0.11713 -0.00886 0.09398 -0.01719 0.11158 C -0.01806 0.11366 -0.01771 0.11621 -0.01858 0.11829 C -0.01962 0.12037 -0.02153 0.1213 -0.02275 0.12315 C -0.02917 0.13403 -0.02153 0.12662 -0.02969 0.13334 C -0.03281 0.14422 -0.04375 0.15348 -0.05052 0.16158 C -0.05886 0.17153 -0.05122 0.16459 -0.05747 0.17315 C -0.06597 0.18473 -0.07483 0.19607 -0.08247 0.20834 C -0.08768 0.21667 -0.08785 0.22431 -0.0908 0.23334 C -0.09184 0.23611 -0.09393 0.23866 -0.09497 0.24167 C -0.09722 0.24746 -0.09861 0.25394 -0.10052 0.25996 C -0.10347 0.26968 -0.10538 0.28079 -0.11163 0.2882 C -0.10938 0.37361 -0.12136 0.32662 -0.10469 0.34653 " pathEditMode="relative" rAng="0" ptsTypes="fffffffffffffffA">
                                      <p:cBhvr>
                                        <p:cTn id="30" dur="500" fill="hold"/>
                                        <p:tgtEl>
                                          <p:spTgt spid="55306"/>
                                        </p:tgtEl>
                                        <p:attrNameLst>
                                          <p:attrName>ppt_x</p:attrName>
                                          <p:attrName>ppt_y</p:attrName>
                                        </p:attrNameLst>
                                      </p:cBhvr>
                                      <p:rCtr x="-6200" y="14500"/>
                                    </p:animMotion>
                                  </p:childTnLst>
                                </p:cTn>
                              </p:par>
                              <p:par>
                                <p:cTn id="31" presetID="0" presetClass="path" presetSubtype="0" accel="50000" decel="50000" fill="hold" nodeType="withEffect">
                                  <p:stCondLst>
                                    <p:cond delay="0"/>
                                  </p:stCondLst>
                                  <p:childTnLst>
                                    <p:animMotion origin="layout" path="M -0.00086 0.08032 C -0.00607 0.09051 -0.00538 0.10324 -0.01059 0.11365 C -0.0125 0.12685 -0.01892 0.13588 -0.02586 0.14513 C -0.03055 0.16412 -0.04531 0.17476 -0.0592 0.17847 C -0.06597 0.18402 -0.07309 0.18634 -0.08003 0.19143 C -0.10086 0.20694 -0.12291 0.22199 -0.1467 0.22662 C -0.15381 0.2331 -0.16215 0.23263 -0.17031 0.23588 C -0.1769 0.23842 -0.18489 0.24143 -0.19114 0.24513 C -0.19409 0.24676 -0.19739 0.25 -0.20086 0.25069 C -0.20538 0.25162 -0.21006 0.25185 -0.21475 0.25254 C -0.22239 0.25926 -0.2335 0.26018 -0.24253 0.2618 C -0.25052 0.26713 -0.25729 0.26805 -0.26614 0.27106 C -0.28993 0.27893 -0.30659 0.28217 -0.33281 0.28217 " pathEditMode="relative" ptsTypes="ffffffffffffA">
                                      <p:cBhvr>
                                        <p:cTn id="32" dur="500" fill="hold"/>
                                        <p:tgtEl>
                                          <p:spTgt spid="55300"/>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par>
                          <p:cTn id="37" fill="hold">
                            <p:stCondLst>
                              <p:cond delay="0"/>
                            </p:stCondLst>
                            <p:childTnLst>
                              <p:par>
                                <p:cTn id="38" presetID="9"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par>
                                <p:cTn id="41" presetID="9"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41632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无向图中的距离</a:t>
            </a:r>
          </a:p>
        </p:txBody>
      </p:sp>
      <p:sp>
        <p:nvSpPr>
          <p:cNvPr id="3" name="Rectangle 5" descr="新闻纸"/>
          <p:cNvSpPr>
            <a:spLocks noChangeArrowheads="1"/>
          </p:cNvSpPr>
          <p:nvPr/>
        </p:nvSpPr>
        <p:spPr bwMode="auto">
          <a:xfrm>
            <a:off x="195263" y="1285875"/>
            <a:ext cx="8734425" cy="1143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0659" name="Rectangle 3"/>
          <p:cNvSpPr txBox="1">
            <a:spLocks noChangeArrowheads="1"/>
          </p:cNvSpPr>
          <p:nvPr/>
        </p:nvSpPr>
        <p:spPr bwMode="auto">
          <a:xfrm>
            <a:off x="338138" y="1357313"/>
            <a:ext cx="144780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14.14</a:t>
            </a:r>
            <a:endParaRPr lang="zh-CN" altLang="en-US" sz="3200" b="1">
              <a:latin typeface="Calibri" pitchFamily="34" charset="0"/>
            </a:endParaRPr>
          </a:p>
        </p:txBody>
      </p:sp>
      <p:sp>
        <p:nvSpPr>
          <p:cNvPr id="70660" name="矩形 4"/>
          <p:cNvSpPr>
            <a:spLocks noChangeArrowheads="1"/>
          </p:cNvSpPr>
          <p:nvPr/>
        </p:nvSpPr>
        <p:spPr bwMode="auto">
          <a:xfrm>
            <a:off x="1571625" y="1357313"/>
            <a:ext cx="7072313" cy="1016000"/>
          </a:xfrm>
          <a:prstGeom prst="rect">
            <a:avLst/>
          </a:prstGeom>
          <a:noFill/>
          <a:ln w="9525">
            <a:noFill/>
            <a:miter lim="800000"/>
            <a:headEnd/>
            <a:tailEnd/>
          </a:ln>
        </p:spPr>
        <p:txBody>
          <a:bodyPr>
            <a:spAutoFit/>
          </a:bodyPr>
          <a:lstStyle/>
          <a:p>
            <a:pPr algn="just"/>
            <a:r>
              <a:rPr lang="zh-CN" altLang="en-US" sz="2000">
                <a:latin typeface="Calibri" pitchFamily="34" charset="0"/>
                <a:ea typeface="仿宋_GB2312"/>
                <a:cs typeface="仿宋_GB2312"/>
              </a:rPr>
              <a:t>设</a:t>
            </a:r>
            <a:r>
              <a:rPr lang="en-US" altLang="zh-CN" sz="2000">
                <a:latin typeface="Calibri" pitchFamily="34" charset="0"/>
                <a:ea typeface="仿宋_GB2312"/>
                <a:cs typeface="仿宋_GB2312"/>
              </a:rPr>
              <a:t>u</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是无向图中任意两个顶点，若</a:t>
            </a:r>
            <a:r>
              <a:rPr lang="en-US" altLang="zh-CN" sz="2000">
                <a:latin typeface="Calibri" pitchFamily="34" charset="0"/>
                <a:ea typeface="仿宋_GB2312"/>
                <a:cs typeface="仿宋_GB2312"/>
              </a:rPr>
              <a:t>u</a:t>
            </a:r>
            <a:r>
              <a:rPr lang="zh-CN" altLang="en-US" sz="2000">
                <a:latin typeface="Calibri" pitchFamily="34" charset="0"/>
                <a:ea typeface="仿宋_GB2312"/>
                <a:cs typeface="仿宋_GB2312"/>
              </a:rPr>
              <a:t> </a:t>
            </a:r>
            <a:r>
              <a:rPr lang="en-US" altLang="zh-CN" sz="2000" baseline="-12000">
                <a:latin typeface="Calibri" pitchFamily="34" charset="0"/>
                <a:ea typeface="仿宋_GB2312"/>
                <a:cs typeface="仿宋_GB2312"/>
              </a:rPr>
              <a:t>~</a:t>
            </a:r>
            <a:r>
              <a:rPr lang="zh-CN" altLang="en-US" sz="2000" baseline="-12000">
                <a:latin typeface="Calibri" pitchFamily="34" charset="0"/>
                <a:ea typeface="仿宋_GB2312"/>
                <a:cs typeface="仿宋_GB2312"/>
              </a:rPr>
              <a:t> </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，则称</a:t>
            </a:r>
            <a:r>
              <a:rPr lang="en-US" altLang="zh-CN" sz="2000">
                <a:latin typeface="Calibri" pitchFamily="34" charset="0"/>
                <a:ea typeface="仿宋_GB2312"/>
                <a:cs typeface="仿宋_GB2312"/>
              </a:rPr>
              <a:t>u</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之间长度最短的通路为</a:t>
            </a:r>
            <a:r>
              <a:rPr lang="en-US" altLang="zh-CN" sz="2000">
                <a:latin typeface="Calibri" pitchFamily="34" charset="0"/>
                <a:ea typeface="仿宋_GB2312"/>
                <a:cs typeface="仿宋_GB2312"/>
              </a:rPr>
              <a:t>u</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之间的</a:t>
            </a:r>
            <a:r>
              <a:rPr lang="zh-CN" altLang="en-US" sz="2000" b="1">
                <a:solidFill>
                  <a:srgbClr val="C00000"/>
                </a:solidFill>
                <a:latin typeface="Calibri" pitchFamily="34" charset="0"/>
                <a:ea typeface="仿宋_GB2312"/>
                <a:cs typeface="仿宋_GB2312"/>
              </a:rPr>
              <a:t>短程线</a:t>
            </a:r>
            <a:r>
              <a:rPr lang="zh-CN" altLang="en-US" sz="2000">
                <a:latin typeface="Calibri" pitchFamily="34" charset="0"/>
                <a:ea typeface="仿宋_GB2312"/>
                <a:cs typeface="仿宋_GB2312"/>
              </a:rPr>
              <a:t>，短程线的长度称为</a:t>
            </a:r>
            <a:r>
              <a:rPr lang="en-US" altLang="zh-CN" sz="2000">
                <a:latin typeface="Calibri" pitchFamily="34" charset="0"/>
                <a:ea typeface="仿宋_GB2312"/>
                <a:cs typeface="仿宋_GB2312"/>
              </a:rPr>
              <a:t>u</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之间的距离，记作</a:t>
            </a:r>
            <a:r>
              <a:rPr lang="en-US" altLang="zh-CN" sz="2000">
                <a:latin typeface="Calibri" pitchFamily="34" charset="0"/>
                <a:ea typeface="仿宋_GB2312"/>
                <a:cs typeface="仿宋_GB2312"/>
              </a:rPr>
              <a:t>d(u , v)</a:t>
            </a:r>
            <a:r>
              <a:rPr lang="zh-CN" altLang="en-US" sz="2000">
                <a:latin typeface="Calibri" pitchFamily="34" charset="0"/>
                <a:ea typeface="仿宋_GB2312"/>
                <a:cs typeface="仿宋_GB2312"/>
              </a:rPr>
              <a:t>。当</a:t>
            </a:r>
            <a:r>
              <a:rPr lang="en-US" altLang="zh-CN" sz="2000">
                <a:latin typeface="Calibri" pitchFamily="34" charset="0"/>
                <a:ea typeface="仿宋_GB2312"/>
                <a:cs typeface="仿宋_GB2312"/>
              </a:rPr>
              <a:t>u</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不连通时，规定</a:t>
            </a:r>
            <a:r>
              <a:rPr lang="en-US" altLang="zh-CN" sz="2000">
                <a:latin typeface="Calibri" pitchFamily="34" charset="0"/>
                <a:ea typeface="仿宋_GB2312"/>
                <a:cs typeface="仿宋_GB2312"/>
              </a:rPr>
              <a:t>d(u , v) = </a:t>
            </a:r>
            <a:r>
              <a:rPr lang="en-US" altLang="zh-CN" sz="2000">
                <a:latin typeface="Arial Unicode MS" pitchFamily="34" charset="-122"/>
                <a:ea typeface="Arial Unicode MS" pitchFamily="34" charset="-122"/>
                <a:cs typeface="Arial Unicode MS" pitchFamily="34" charset="-122"/>
              </a:rPr>
              <a:t>∞</a:t>
            </a:r>
            <a:r>
              <a:rPr lang="en-US" altLang="zh-CN" sz="2000">
                <a:latin typeface="Calibri" pitchFamily="34" charset="0"/>
                <a:ea typeface="仿宋_GB2312"/>
                <a:cs typeface="仿宋_GB2312"/>
              </a:rPr>
              <a:t>.</a:t>
            </a:r>
            <a:endParaRPr lang="zh-CN" altLang="en-US" sz="2000">
              <a:latin typeface="Calibri" pitchFamily="34" charset="0"/>
              <a:ea typeface="仿宋_GB2312"/>
              <a:cs typeface="仿宋_GB2312"/>
            </a:endParaRPr>
          </a:p>
        </p:txBody>
      </p:sp>
      <p:sp>
        <p:nvSpPr>
          <p:cNvPr id="6" name="椭圆 5"/>
          <p:cNvSpPr/>
          <p:nvPr/>
        </p:nvSpPr>
        <p:spPr>
          <a:xfrm>
            <a:off x="785786" y="4000504"/>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2000232" y="3000372"/>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2143108" y="4357694"/>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2214546" y="5572140"/>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3357554" y="3786190"/>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3428992" y="4929198"/>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4643438" y="2928934"/>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4714876" y="4286256"/>
            <a:ext cx="285752" cy="285752"/>
          </a:xfrm>
          <a:prstGeom prst="ellipse">
            <a:avLst/>
          </a:prstGeom>
          <a:scene3d>
            <a:camera prst="orthographicFront">
              <a:rot lat="0" lon="0" rev="0"/>
            </a:camera>
            <a:lightRig rig="glow" dir="t"/>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17" name="直接连接符 16"/>
          <p:cNvCxnSpPr>
            <a:stCxn id="0" idx="6"/>
            <a:endCxn id="0" idx="2"/>
          </p:cNvCxnSpPr>
          <p:nvPr/>
        </p:nvCxnSpPr>
        <p:spPr>
          <a:xfrm>
            <a:off x="1071563" y="4143375"/>
            <a:ext cx="1071562" cy="3571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接连接符 18"/>
          <p:cNvCxnSpPr>
            <a:endCxn id="0" idx="1"/>
          </p:cNvCxnSpPr>
          <p:nvPr/>
        </p:nvCxnSpPr>
        <p:spPr>
          <a:xfrm rot="16200000" flipH="1">
            <a:off x="1000126" y="4357687"/>
            <a:ext cx="1327150" cy="1184275"/>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接连接符 21"/>
          <p:cNvCxnSpPr>
            <a:stCxn id="0" idx="5"/>
            <a:endCxn id="0" idx="1"/>
          </p:cNvCxnSpPr>
          <p:nvPr/>
        </p:nvCxnSpPr>
        <p:spPr>
          <a:xfrm rot="16200000" flipH="1">
            <a:off x="2530475" y="2959100"/>
            <a:ext cx="582613" cy="1154113"/>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直接连接符 26"/>
          <p:cNvCxnSpPr>
            <a:stCxn id="0" idx="4"/>
            <a:endCxn id="0" idx="0"/>
          </p:cNvCxnSpPr>
          <p:nvPr/>
        </p:nvCxnSpPr>
        <p:spPr>
          <a:xfrm rot="16200000" flipH="1">
            <a:off x="1678781" y="3750469"/>
            <a:ext cx="1071563" cy="142875"/>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接连接符 30"/>
          <p:cNvCxnSpPr>
            <a:stCxn id="0" idx="6"/>
            <a:endCxn id="0" idx="3"/>
          </p:cNvCxnSpPr>
          <p:nvPr/>
        </p:nvCxnSpPr>
        <p:spPr>
          <a:xfrm flipV="1">
            <a:off x="2500313" y="5173663"/>
            <a:ext cx="969962" cy="541337"/>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直接连接符 33"/>
          <p:cNvCxnSpPr>
            <a:endCxn id="0" idx="3"/>
          </p:cNvCxnSpPr>
          <p:nvPr/>
        </p:nvCxnSpPr>
        <p:spPr>
          <a:xfrm flipV="1">
            <a:off x="3714750" y="4530725"/>
            <a:ext cx="1041400" cy="4699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直接连接符 35"/>
          <p:cNvCxnSpPr>
            <a:stCxn id="0" idx="0"/>
          </p:cNvCxnSpPr>
          <p:nvPr/>
        </p:nvCxnSpPr>
        <p:spPr>
          <a:xfrm rot="16200000" flipV="1">
            <a:off x="4286251" y="3714750"/>
            <a:ext cx="1071562" cy="71437"/>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直接连接符 37"/>
          <p:cNvCxnSpPr>
            <a:stCxn id="0" idx="7"/>
            <a:endCxn id="0" idx="3"/>
          </p:cNvCxnSpPr>
          <p:nvPr/>
        </p:nvCxnSpPr>
        <p:spPr>
          <a:xfrm rot="5400000" flipH="1" flipV="1">
            <a:off x="3816351" y="2959100"/>
            <a:ext cx="654050" cy="1082675"/>
          </a:xfrm>
          <a:prstGeom prst="line">
            <a:avLst/>
          </a:prstGeom>
        </p:spPr>
        <p:style>
          <a:lnRef idx="3">
            <a:schemeClr val="accent2"/>
          </a:lnRef>
          <a:fillRef idx="0">
            <a:schemeClr val="accent2"/>
          </a:fillRef>
          <a:effectRef idx="2">
            <a:schemeClr val="accent2"/>
          </a:effectRef>
          <a:fontRef idx="minor">
            <a:schemeClr val="tx1"/>
          </a:fontRef>
        </p:style>
      </p:cxnSp>
      <p:grpSp>
        <p:nvGrpSpPr>
          <p:cNvPr id="43" name="组合 42"/>
          <p:cNvGrpSpPr>
            <a:grpSpLocks/>
          </p:cNvGrpSpPr>
          <p:nvPr/>
        </p:nvGrpSpPr>
        <p:grpSpPr bwMode="auto">
          <a:xfrm>
            <a:off x="1030288" y="3071813"/>
            <a:ext cx="3613150" cy="969962"/>
            <a:chOff x="1029691" y="3071810"/>
            <a:chExt cx="3613747" cy="970541"/>
          </a:xfrm>
        </p:grpSpPr>
        <p:cxnSp>
          <p:nvCxnSpPr>
            <p:cNvPr id="15" name="直接连接符 14"/>
            <p:cNvCxnSpPr>
              <a:stCxn id="0" idx="7"/>
              <a:endCxn id="0" idx="3"/>
            </p:cNvCxnSpPr>
            <p:nvPr/>
          </p:nvCxnSpPr>
          <p:spPr>
            <a:xfrm rot="5400000" flipH="1" flipV="1">
              <a:off x="1137487" y="3137154"/>
              <a:ext cx="797401" cy="1012992"/>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直接连接符 39"/>
            <p:cNvCxnSpPr>
              <a:stCxn id="0" idx="6"/>
              <a:endCxn id="0" idx="2"/>
            </p:cNvCxnSpPr>
            <p:nvPr/>
          </p:nvCxnSpPr>
          <p:spPr>
            <a:xfrm flipV="1">
              <a:off x="2285610" y="3071810"/>
              <a:ext cx="2357828" cy="7148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48" name="组合 47"/>
          <p:cNvGrpSpPr>
            <a:grpSpLocks/>
          </p:cNvGrpSpPr>
          <p:nvPr/>
        </p:nvGrpSpPr>
        <p:grpSpPr bwMode="auto">
          <a:xfrm>
            <a:off x="1030288" y="3071813"/>
            <a:ext cx="3613150" cy="969962"/>
            <a:chOff x="1029691" y="3071810"/>
            <a:chExt cx="3613747" cy="970541"/>
          </a:xfrm>
        </p:grpSpPr>
        <p:cxnSp>
          <p:nvCxnSpPr>
            <p:cNvPr id="45" name="直接连接符 44"/>
            <p:cNvCxnSpPr>
              <a:stCxn id="0" idx="7"/>
              <a:endCxn id="0" idx="3"/>
            </p:cNvCxnSpPr>
            <p:nvPr/>
          </p:nvCxnSpPr>
          <p:spPr>
            <a:xfrm rot="5400000" flipH="1" flipV="1">
              <a:off x="1137487" y="3137154"/>
              <a:ext cx="797401" cy="10129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0" idx="2"/>
            </p:cNvCxnSpPr>
            <p:nvPr/>
          </p:nvCxnSpPr>
          <p:spPr>
            <a:xfrm flipV="1">
              <a:off x="2285610" y="3071810"/>
              <a:ext cx="2357828" cy="714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5214938" y="3571875"/>
            <a:ext cx="3643312" cy="1938338"/>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zh-CN" altLang="en-US" sz="2400">
                <a:ea typeface="仿宋_GB2312" pitchFamily="49" charset="-122"/>
              </a:rPr>
              <a:t>在无向图中，有以下性质</a:t>
            </a:r>
            <a:r>
              <a:rPr lang="en-US" altLang="zh-CN" sz="2400">
                <a:ea typeface="仿宋_GB2312" pitchFamily="49" charset="-122"/>
              </a:rPr>
              <a:t>:</a:t>
            </a:r>
          </a:p>
          <a:p>
            <a:pPr fontAlgn="auto">
              <a:spcBef>
                <a:spcPts val="0"/>
              </a:spcBef>
              <a:spcAft>
                <a:spcPts val="0"/>
              </a:spcAft>
              <a:defRPr/>
            </a:pPr>
            <a:endParaRPr lang="zh-CN" altLang="en-US" sz="2400">
              <a:ea typeface="仿宋_GB2312" pitchFamily="49" charset="-122"/>
            </a:endParaRPr>
          </a:p>
          <a:p>
            <a:pPr fontAlgn="auto">
              <a:spcBef>
                <a:spcPts val="0"/>
              </a:spcBef>
              <a:spcAft>
                <a:spcPts val="0"/>
              </a:spcAft>
              <a:defRPr/>
            </a:pPr>
            <a:r>
              <a:rPr lang="en-US" altLang="zh-CN" sz="2400">
                <a:ea typeface="仿宋_GB2312" pitchFamily="49" charset="-122"/>
              </a:rPr>
              <a:t>1) d(u, v) ≥0;</a:t>
            </a:r>
          </a:p>
          <a:p>
            <a:pPr fontAlgn="auto">
              <a:spcBef>
                <a:spcPts val="0"/>
              </a:spcBef>
              <a:spcAft>
                <a:spcPts val="0"/>
              </a:spcAft>
              <a:defRPr/>
            </a:pPr>
            <a:r>
              <a:rPr lang="en-US" altLang="zh-CN" sz="2400">
                <a:ea typeface="仿宋_GB2312" pitchFamily="49" charset="-122"/>
              </a:rPr>
              <a:t>2) d(u, v) +d(v, w) ≥ d(u, w)  </a:t>
            </a:r>
          </a:p>
          <a:p>
            <a:pPr fontAlgn="auto">
              <a:spcBef>
                <a:spcPts val="0"/>
              </a:spcBef>
              <a:spcAft>
                <a:spcPts val="0"/>
              </a:spcAft>
              <a:defRPr/>
            </a:pPr>
            <a:r>
              <a:rPr lang="en-US" altLang="zh-CN" sz="2400">
                <a:ea typeface="仿宋_GB2312" pitchFamily="49" charset="-122"/>
              </a:rPr>
              <a:t>3) d(u, v)=d(v, u) </a:t>
            </a:r>
            <a:r>
              <a:rPr lang="zh-CN" altLang="en-US" sz="2400">
                <a:ea typeface="仿宋_GB2312" pitchFamily="49" charset="-122"/>
              </a:rPr>
              <a:t>，</a:t>
            </a:r>
          </a:p>
        </p:txBody>
      </p:sp>
      <p:cxnSp>
        <p:nvCxnSpPr>
          <p:cNvPr id="50" name="直接连接符 49"/>
          <p:cNvCxnSpPr>
            <a:stCxn id="0" idx="6"/>
            <a:endCxn id="0" idx="3"/>
          </p:cNvCxnSpPr>
          <p:nvPr/>
        </p:nvCxnSpPr>
        <p:spPr>
          <a:xfrm flipV="1">
            <a:off x="2428875" y="4030663"/>
            <a:ext cx="969963" cy="4699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直接连接符 52"/>
          <p:cNvCxnSpPr/>
          <p:nvPr/>
        </p:nvCxnSpPr>
        <p:spPr>
          <a:xfrm rot="10800000">
            <a:off x="3643313" y="4000500"/>
            <a:ext cx="1071562" cy="357188"/>
          </a:xfrm>
          <a:prstGeom prst="line">
            <a:avLst/>
          </a:prstGeom>
        </p:spPr>
        <p:style>
          <a:lnRef idx="3">
            <a:schemeClr val="accent2"/>
          </a:lnRef>
          <a:fillRef idx="0">
            <a:schemeClr val="accent2"/>
          </a:fillRef>
          <a:effectRef idx="2">
            <a:schemeClr val="accent2"/>
          </a:effectRef>
          <a:fontRef idx="minor">
            <a:schemeClr val="tx1"/>
          </a:fontRef>
        </p:style>
      </p:cxnSp>
      <p:sp>
        <p:nvSpPr>
          <p:cNvPr id="70698" name="AutoShape 2" descr="http://t3.baidu.com/it/u=588212665,3903129908&amp;fm=0&amp;gp=0.jpg">
            <a:hlinkClick r:id="rId3"/>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500" fill="hold"/>
                                        <p:tgtEl>
                                          <p:spTgt spid="43"/>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35" presetClass="emph" presetSubtype="0" fill="hold" nodeType="afterEffect">
                                  <p:stCondLst>
                                    <p:cond delay="0"/>
                                  </p:stCondLst>
                                  <p:childTnLst>
                                    <p:anim calcmode="discrete" valueType="str">
                                      <p:cBhvr>
                                        <p:cTn id="9" dur="500" fill="hold"/>
                                        <p:tgtEl>
                                          <p:spTgt spid="43"/>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35" presetClass="emph" presetSubtype="0" fill="hold" nodeType="afterEffect">
                                  <p:stCondLst>
                                    <p:cond delay="0"/>
                                  </p:stCondLst>
                                  <p:childTnLst>
                                    <p:anim calcmode="discrete" valueType="str">
                                      <p:cBhvr>
                                        <p:cTn id="12" dur="500" fill="hold"/>
                                        <p:tgtEl>
                                          <p:spTgt spid="43"/>
                                        </p:tgtEl>
                                        <p:attrNameLst>
                                          <p:attrName>style.visibility</p:attrName>
                                        </p:attrNameLst>
                                      </p:cBhvr>
                                      <p:tavLst>
                                        <p:tav tm="0">
                                          <p:val>
                                            <p:strVal val="hidden"/>
                                          </p:val>
                                        </p:tav>
                                        <p:tav tm="50000">
                                          <p:val>
                                            <p:strVal val="visible"/>
                                          </p:val>
                                        </p:tav>
                                      </p:tavLst>
                                    </p:anim>
                                  </p:childTnLst>
                                </p:cTn>
                              </p:par>
                            </p:childTnLst>
                          </p:cTn>
                        </p:par>
                        <p:par>
                          <p:cTn id="13" fill="hold">
                            <p:stCondLst>
                              <p:cond delay="1500"/>
                            </p:stCondLst>
                            <p:childTnLst>
                              <p:par>
                                <p:cTn id="14" presetID="35" presetClass="emph" presetSubtype="0" fill="hold" nodeType="afterEffect">
                                  <p:stCondLst>
                                    <p:cond delay="0"/>
                                  </p:stCondLst>
                                  <p:childTnLst>
                                    <p:anim calcmode="discrete" valueType="str">
                                      <p:cBhvr>
                                        <p:cTn id="15" dur="500" fill="hold"/>
                                        <p:tgtEl>
                                          <p:spTgt spid="43"/>
                                        </p:tgtEl>
                                        <p:attrNameLst>
                                          <p:attrName>style.visibility</p:attrName>
                                        </p:attrNameLst>
                                      </p:cBhvr>
                                      <p:tavLst>
                                        <p:tav tm="0">
                                          <p:val>
                                            <p:strVal val="hidden"/>
                                          </p:val>
                                        </p:tav>
                                        <p:tav tm="50000">
                                          <p:val>
                                            <p:strVal val="visible"/>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割点</a:t>
            </a:r>
          </a:p>
        </p:txBody>
      </p:sp>
      <p:sp>
        <p:nvSpPr>
          <p:cNvPr id="3" name="Rectangle 5" descr="新闻纸"/>
          <p:cNvSpPr>
            <a:spLocks noChangeArrowheads="1"/>
          </p:cNvSpPr>
          <p:nvPr/>
        </p:nvSpPr>
        <p:spPr bwMode="auto">
          <a:xfrm>
            <a:off x="195263" y="1285875"/>
            <a:ext cx="8734425" cy="1143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84995" name="Rectangle 3"/>
          <p:cNvSpPr txBox="1">
            <a:spLocks noChangeArrowheads="1"/>
          </p:cNvSpPr>
          <p:nvPr/>
        </p:nvSpPr>
        <p:spPr bwMode="auto">
          <a:xfrm>
            <a:off x="338138" y="1357313"/>
            <a:ext cx="144780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14.15</a:t>
            </a:r>
            <a:endParaRPr lang="zh-CN" altLang="en-US" sz="3200" b="1">
              <a:latin typeface="Calibri" pitchFamily="34" charset="0"/>
            </a:endParaRPr>
          </a:p>
        </p:txBody>
      </p:sp>
      <p:sp>
        <p:nvSpPr>
          <p:cNvPr id="84996" name="矩形 5"/>
          <p:cNvSpPr>
            <a:spLocks noChangeArrowheads="1"/>
          </p:cNvSpPr>
          <p:nvPr/>
        </p:nvSpPr>
        <p:spPr bwMode="auto">
          <a:xfrm>
            <a:off x="1643063" y="1357313"/>
            <a:ext cx="7072312" cy="1016000"/>
          </a:xfrm>
          <a:prstGeom prst="rect">
            <a:avLst/>
          </a:prstGeom>
          <a:noFill/>
          <a:ln w="9525">
            <a:noFill/>
            <a:miter lim="800000"/>
            <a:headEnd/>
            <a:tailEnd/>
          </a:ln>
        </p:spPr>
        <p:txBody>
          <a:bodyPr>
            <a:spAutoFit/>
          </a:bodyPr>
          <a:lstStyle/>
          <a:p>
            <a:r>
              <a:rPr lang="zh-CN" altLang="en-US" sz="2000">
                <a:latin typeface="Calibri" pitchFamily="34" charset="0"/>
              </a:rPr>
              <a:t>设无向图 </a:t>
            </a:r>
            <a:r>
              <a:rPr lang="en-US" altLang="zh-CN" sz="2000">
                <a:latin typeface="Calibri" pitchFamily="34" charset="0"/>
              </a:rPr>
              <a:t>G= &lt;V,E&gt;</a:t>
            </a:r>
            <a:r>
              <a:rPr lang="zh-CN" altLang="en-US" sz="2000">
                <a:latin typeface="Calibri" pitchFamily="34" charset="0"/>
              </a:rPr>
              <a:t>。若存在</a:t>
            </a:r>
            <a:r>
              <a:rPr lang="en-US" altLang="zh-CN" sz="2000">
                <a:latin typeface="Calibri" pitchFamily="34" charset="0"/>
              </a:rPr>
              <a:t>V’</a:t>
            </a:r>
            <a:r>
              <a:rPr lang="en-US" altLang="zh-CN" sz="2000">
                <a:latin typeface="Arial Unicode MS" pitchFamily="34" charset="-122"/>
                <a:ea typeface="Arial Unicode MS" pitchFamily="34" charset="-122"/>
                <a:cs typeface="Arial Unicode MS" pitchFamily="34" charset="-122"/>
              </a:rPr>
              <a:t>⊂V</a:t>
            </a:r>
            <a:r>
              <a:rPr lang="zh-CN" altLang="en-US" sz="2000">
                <a:latin typeface="Calibri" pitchFamily="34" charset="0"/>
              </a:rPr>
              <a:t> 使得</a:t>
            </a:r>
            <a:r>
              <a:rPr lang="en-US" altLang="zh-CN" sz="2000">
                <a:latin typeface="Calibri" pitchFamily="34" charset="0"/>
              </a:rPr>
              <a:t>p(G-V’) &gt; p(G)</a:t>
            </a:r>
            <a:r>
              <a:rPr lang="zh-CN" altLang="en-US" sz="2000">
                <a:latin typeface="Calibri" pitchFamily="34" charset="0"/>
              </a:rPr>
              <a:t>，且对于任意的</a:t>
            </a:r>
            <a:r>
              <a:rPr lang="en-US" altLang="zh-CN" sz="2000">
                <a:latin typeface="Calibri" pitchFamily="34" charset="0"/>
              </a:rPr>
              <a:t>V’’</a:t>
            </a:r>
            <a:r>
              <a:rPr lang="en-US" altLang="zh-CN" sz="2000">
                <a:latin typeface="Arial Unicode MS" pitchFamily="34" charset="-122"/>
                <a:ea typeface="Arial Unicode MS" pitchFamily="34" charset="-122"/>
                <a:cs typeface="Arial Unicode MS" pitchFamily="34" charset="-122"/>
              </a:rPr>
              <a:t>⊂V’</a:t>
            </a:r>
            <a:r>
              <a:rPr lang="zh-CN" altLang="en-US" sz="2000">
                <a:latin typeface="Calibri" pitchFamily="34" charset="0"/>
              </a:rPr>
              <a:t> 均有</a:t>
            </a:r>
            <a:r>
              <a:rPr lang="en-US" altLang="zh-CN" sz="2000">
                <a:latin typeface="Calibri" pitchFamily="34" charset="0"/>
              </a:rPr>
              <a:t>p(G-V’’) =</a:t>
            </a:r>
            <a:r>
              <a:rPr lang="zh-CN" altLang="en-US" sz="2000">
                <a:latin typeface="Calibri" pitchFamily="34" charset="0"/>
              </a:rPr>
              <a:t> </a:t>
            </a:r>
            <a:r>
              <a:rPr lang="en-US" altLang="zh-CN" sz="2000">
                <a:latin typeface="Calibri" pitchFamily="34" charset="0"/>
              </a:rPr>
              <a:t>p(G)</a:t>
            </a:r>
            <a:r>
              <a:rPr lang="zh-CN" altLang="en-US" sz="2000">
                <a:latin typeface="Calibri" pitchFamily="34" charset="0"/>
              </a:rPr>
              <a:t>，则称</a:t>
            </a:r>
            <a:r>
              <a:rPr lang="en-US" altLang="zh-CN" sz="2000">
                <a:latin typeface="Calibri" pitchFamily="34" charset="0"/>
              </a:rPr>
              <a:t>V’</a:t>
            </a:r>
            <a:r>
              <a:rPr lang="zh-CN" altLang="en-US" sz="2000">
                <a:latin typeface="Calibri" pitchFamily="34" charset="0"/>
              </a:rPr>
              <a:t>为</a:t>
            </a:r>
            <a:r>
              <a:rPr lang="en-US" altLang="zh-CN" sz="2000">
                <a:latin typeface="Calibri" pitchFamily="34" charset="0"/>
              </a:rPr>
              <a:t>G</a:t>
            </a:r>
            <a:r>
              <a:rPr lang="zh-CN" altLang="en-US" sz="2000">
                <a:latin typeface="Calibri" pitchFamily="34" charset="0"/>
              </a:rPr>
              <a:t>的</a:t>
            </a:r>
            <a:r>
              <a:rPr lang="zh-CN" altLang="en-US" sz="2000" b="1">
                <a:solidFill>
                  <a:srgbClr val="C00000"/>
                </a:solidFill>
                <a:latin typeface="Calibri" pitchFamily="34" charset="0"/>
              </a:rPr>
              <a:t>点割集</a:t>
            </a:r>
            <a:r>
              <a:rPr lang="zh-CN" altLang="en-US" sz="2000">
                <a:latin typeface="Calibri" pitchFamily="34" charset="0"/>
              </a:rPr>
              <a:t>。若是单个点</a:t>
            </a:r>
            <a:r>
              <a:rPr lang="en-US" altLang="zh-CN" sz="2000">
                <a:latin typeface="Calibri" pitchFamily="34" charset="0"/>
              </a:rPr>
              <a:t>v</a:t>
            </a:r>
            <a:r>
              <a:rPr lang="zh-CN" altLang="en-US" sz="2000">
                <a:latin typeface="Calibri" pitchFamily="34" charset="0"/>
              </a:rPr>
              <a:t>，则称</a:t>
            </a:r>
            <a:r>
              <a:rPr lang="en-US" altLang="zh-CN" sz="2000">
                <a:latin typeface="Calibri" pitchFamily="34" charset="0"/>
              </a:rPr>
              <a:t>v</a:t>
            </a:r>
            <a:r>
              <a:rPr lang="zh-CN" altLang="en-US" sz="2000">
                <a:latin typeface="Calibri" pitchFamily="34" charset="0"/>
              </a:rPr>
              <a:t>为</a:t>
            </a:r>
            <a:r>
              <a:rPr lang="zh-CN" altLang="en-US" sz="2000" b="1">
                <a:solidFill>
                  <a:srgbClr val="C00000"/>
                </a:solidFill>
                <a:latin typeface="Calibri" pitchFamily="34" charset="0"/>
              </a:rPr>
              <a:t>割点</a:t>
            </a:r>
            <a:r>
              <a:rPr lang="zh-CN" altLang="en-US" sz="2000">
                <a:latin typeface="Calibri" pitchFamily="34" charset="0"/>
              </a:rPr>
              <a:t>。</a:t>
            </a:r>
          </a:p>
        </p:txBody>
      </p:sp>
      <p:sp>
        <p:nvSpPr>
          <p:cNvPr id="7" name="椭圆 6"/>
          <p:cNvSpPr/>
          <p:nvPr/>
        </p:nvSpPr>
        <p:spPr>
          <a:xfrm>
            <a:off x="2214546" y="3286124"/>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grpSp>
        <p:nvGrpSpPr>
          <p:cNvPr id="29" name="组合 28"/>
          <p:cNvGrpSpPr>
            <a:grpSpLocks/>
          </p:cNvGrpSpPr>
          <p:nvPr/>
        </p:nvGrpSpPr>
        <p:grpSpPr bwMode="auto">
          <a:xfrm>
            <a:off x="2214563" y="3286125"/>
            <a:ext cx="2071687" cy="1928813"/>
            <a:chOff x="2214546" y="3286124"/>
            <a:chExt cx="2071702" cy="1928826"/>
          </a:xfrm>
        </p:grpSpPr>
        <p:sp>
          <p:nvSpPr>
            <p:cNvPr id="8" name="椭圆 7"/>
            <p:cNvSpPr/>
            <p:nvPr/>
          </p:nvSpPr>
          <p:spPr>
            <a:xfrm>
              <a:off x="3929058" y="3286124"/>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9" name="椭圆 8"/>
            <p:cNvSpPr/>
            <p:nvPr/>
          </p:nvSpPr>
          <p:spPr>
            <a:xfrm>
              <a:off x="2214546" y="485776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grpSp>
      <p:sp>
        <p:nvSpPr>
          <p:cNvPr id="10" name="椭圆 9"/>
          <p:cNvSpPr/>
          <p:nvPr/>
        </p:nvSpPr>
        <p:spPr>
          <a:xfrm>
            <a:off x="3929058" y="485776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11" name="椭圆 10"/>
          <p:cNvSpPr/>
          <p:nvPr/>
        </p:nvSpPr>
        <p:spPr>
          <a:xfrm>
            <a:off x="5475294" y="3286124"/>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5</a:t>
            </a:r>
            <a:endParaRPr lang="zh-CN" altLang="en-US"/>
          </a:p>
        </p:txBody>
      </p:sp>
      <p:sp>
        <p:nvSpPr>
          <p:cNvPr id="12" name="椭圆 11"/>
          <p:cNvSpPr/>
          <p:nvPr/>
        </p:nvSpPr>
        <p:spPr>
          <a:xfrm>
            <a:off x="7000892" y="4929198"/>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6</a:t>
            </a:r>
            <a:endParaRPr lang="zh-CN" altLang="en-US"/>
          </a:p>
        </p:txBody>
      </p:sp>
      <p:cxnSp>
        <p:nvCxnSpPr>
          <p:cNvPr id="14" name="直接连接符 13"/>
          <p:cNvCxnSpPr>
            <a:stCxn id="0" idx="6"/>
            <a:endCxn id="0" idx="2"/>
          </p:cNvCxnSpPr>
          <p:nvPr/>
        </p:nvCxnSpPr>
        <p:spPr>
          <a:xfrm>
            <a:off x="2571750" y="3465513"/>
            <a:ext cx="1357313"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连接符 15"/>
          <p:cNvCxnSpPr>
            <a:stCxn id="0" idx="4"/>
            <a:endCxn id="0" idx="0"/>
          </p:cNvCxnSpPr>
          <p:nvPr/>
        </p:nvCxnSpPr>
        <p:spPr>
          <a:xfrm rot="5400000">
            <a:off x="1785938" y="4251325"/>
            <a:ext cx="1214438"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直接连接符 17"/>
          <p:cNvCxnSpPr>
            <a:stCxn id="0" idx="6"/>
            <a:endCxn id="0" idx="2"/>
          </p:cNvCxnSpPr>
          <p:nvPr/>
        </p:nvCxnSpPr>
        <p:spPr>
          <a:xfrm>
            <a:off x="2571750" y="5037138"/>
            <a:ext cx="1357313"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直接连接符 19"/>
          <p:cNvCxnSpPr>
            <a:stCxn id="0" idx="4"/>
            <a:endCxn id="0" idx="0"/>
          </p:cNvCxnSpPr>
          <p:nvPr/>
        </p:nvCxnSpPr>
        <p:spPr>
          <a:xfrm rot="5400000">
            <a:off x="3500438" y="4251325"/>
            <a:ext cx="1214438"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直接连接符 21"/>
          <p:cNvCxnSpPr>
            <a:stCxn id="0" idx="6"/>
            <a:endCxn id="0" idx="3"/>
          </p:cNvCxnSpPr>
          <p:nvPr/>
        </p:nvCxnSpPr>
        <p:spPr>
          <a:xfrm flipV="1">
            <a:off x="4286250" y="3590925"/>
            <a:ext cx="1241425" cy="1446213"/>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直接连接符 23"/>
          <p:cNvCxnSpPr>
            <a:stCxn id="0" idx="5"/>
            <a:endCxn id="0" idx="1"/>
          </p:cNvCxnSpPr>
          <p:nvPr/>
        </p:nvCxnSpPr>
        <p:spPr>
          <a:xfrm rot="16200000" flipH="1">
            <a:off x="5721351" y="3649662"/>
            <a:ext cx="1390650" cy="1273175"/>
          </a:xfrm>
          <a:prstGeom prst="line">
            <a:avLst/>
          </a:prstGeom>
        </p:spPr>
        <p:style>
          <a:lnRef idx="3">
            <a:schemeClr val="accent1"/>
          </a:lnRef>
          <a:fillRef idx="0">
            <a:schemeClr val="accent1"/>
          </a:fillRef>
          <a:effectRef idx="2">
            <a:schemeClr val="accent1"/>
          </a:effectRef>
          <a:fontRef idx="minor">
            <a:schemeClr val="tx1"/>
          </a:fontRef>
        </p:style>
      </p:cxnSp>
      <p:pic>
        <p:nvPicPr>
          <p:cNvPr id="30" name="Picture 3"/>
          <p:cNvPicPr>
            <a:picLocks noChangeAspect="1" noChangeArrowheads="1"/>
          </p:cNvPicPr>
          <p:nvPr/>
        </p:nvPicPr>
        <p:blipFill>
          <a:blip r:embed="rId3"/>
          <a:srcRect/>
          <a:stretch>
            <a:fillRect/>
          </a:stretch>
        </p:blipFill>
        <p:spPr bwMode="auto">
          <a:xfrm>
            <a:off x="4286250" y="4929188"/>
            <a:ext cx="555625" cy="809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500" fill="hold"/>
                                        <p:tgtEl>
                                          <p:spTgt spid="29"/>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35" presetClass="emph" presetSubtype="0" fill="hold" nodeType="afterEffect">
                                  <p:stCondLst>
                                    <p:cond delay="0"/>
                                  </p:stCondLst>
                                  <p:childTnLst>
                                    <p:anim calcmode="discrete" valueType="str">
                                      <p:cBhvr>
                                        <p:cTn id="9" dur="500" fill="hold"/>
                                        <p:tgtEl>
                                          <p:spTgt spid="29"/>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35" presetClass="emph" presetSubtype="0" fill="hold" nodeType="afterEffect">
                                  <p:stCondLst>
                                    <p:cond delay="0"/>
                                  </p:stCondLst>
                                  <p:childTnLst>
                                    <p:anim calcmode="discrete" valueType="str">
                                      <p:cBhvr>
                                        <p:cTn id="12" dur="500" fill="hold"/>
                                        <p:tgtEl>
                                          <p:spTgt spid="29"/>
                                        </p:tgtEl>
                                        <p:attrNameLst>
                                          <p:attrName>style.visibility</p:attrName>
                                        </p:attrNameLst>
                                      </p:cBhvr>
                                      <p:tavLst>
                                        <p:tav tm="0">
                                          <p:val>
                                            <p:strVal val="hidden"/>
                                          </p:val>
                                        </p:tav>
                                        <p:tav tm="50000">
                                          <p:val>
                                            <p:strVal val="visible"/>
                                          </p:val>
                                        </p:tav>
                                      </p:tavLst>
                                    </p:anim>
                                  </p:childTnLst>
                                </p:cTn>
                              </p:par>
                            </p:childTnLst>
                          </p:cTn>
                        </p:par>
                        <p:par>
                          <p:cTn id="13" fill="hold">
                            <p:stCondLst>
                              <p:cond delay="1500"/>
                            </p:stCondLst>
                            <p:childTnLst>
                              <p:par>
                                <p:cTn id="14" presetID="35" presetClass="emph" presetSubtype="0" fill="hold" nodeType="afterEffect">
                                  <p:stCondLst>
                                    <p:cond delay="0"/>
                                  </p:stCondLst>
                                  <p:childTnLst>
                                    <p:anim calcmode="discrete" valueType="str">
                                      <p:cBhvr>
                                        <p:cTn id="15" dur="5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xit" presetSubtype="0" fill="hold" nodeType="clickEffect">
                                  <p:stCondLst>
                                    <p:cond delay="0"/>
                                  </p:stCondLst>
                                  <p:childTnLst>
                                    <p:animEffect transition="out" filter="fade">
                                      <p:cBhvr>
                                        <p:cTn id="19" dur="2000"/>
                                        <p:tgtEl>
                                          <p:spTgt spid="29"/>
                                        </p:tgtEl>
                                      </p:cBhvr>
                                    </p:animEffect>
                                    <p:anim calcmode="lin" valueType="num">
                                      <p:cBhvr>
                                        <p:cTn id="20" dur="2000"/>
                                        <p:tgtEl>
                                          <p:spTgt spid="29"/>
                                        </p:tgtEl>
                                        <p:attrNameLst>
                                          <p:attrName>style.rotation</p:attrName>
                                        </p:attrNameLst>
                                      </p:cBhvr>
                                      <p:tavLst>
                                        <p:tav tm="0">
                                          <p:val>
                                            <p:fltVal val="0"/>
                                          </p:val>
                                        </p:tav>
                                        <p:tav tm="100000">
                                          <p:val>
                                            <p:fltVal val="720"/>
                                          </p:val>
                                        </p:tav>
                                      </p:tavLst>
                                    </p:anim>
                                    <p:anim calcmode="lin" valueType="num">
                                      <p:cBhvr>
                                        <p:cTn id="21" dur="2000"/>
                                        <p:tgtEl>
                                          <p:spTgt spid="29"/>
                                        </p:tgtEl>
                                        <p:attrNameLst>
                                          <p:attrName>ppt_h</p:attrName>
                                        </p:attrNameLst>
                                      </p:cBhvr>
                                      <p:tavLst>
                                        <p:tav tm="0">
                                          <p:val>
                                            <p:strVal val="ppt_h"/>
                                          </p:val>
                                        </p:tav>
                                        <p:tav tm="100000">
                                          <p:val>
                                            <p:fltVal val="0"/>
                                          </p:val>
                                        </p:tav>
                                      </p:tavLst>
                                    </p:anim>
                                    <p:anim calcmode="lin" valueType="num">
                                      <p:cBhvr>
                                        <p:cTn id="22" dur="2000"/>
                                        <p:tgtEl>
                                          <p:spTgt spid="29"/>
                                        </p:tgtEl>
                                        <p:attrNameLst>
                                          <p:attrName>ppt_w</p:attrName>
                                        </p:attrNameLst>
                                      </p:cBhvr>
                                      <p:tavLst>
                                        <p:tav tm="0">
                                          <p:val>
                                            <p:strVal val="ppt_w"/>
                                          </p:val>
                                        </p:tav>
                                        <p:tav tm="100000">
                                          <p:val>
                                            <p:fltVal val="0"/>
                                          </p:val>
                                        </p:tav>
                                      </p:tavLst>
                                    </p:anim>
                                    <p:set>
                                      <p:cBhvr>
                                        <p:cTn id="23" dur="1" fill="hold">
                                          <p:stCondLst>
                                            <p:cond delay="1999"/>
                                          </p:stCondLst>
                                        </p:cTn>
                                        <p:tgtEl>
                                          <p:spTgt spid="29"/>
                                        </p:tgtEl>
                                        <p:attrNameLst>
                                          <p:attrName>style.visibility</p:attrName>
                                        </p:attrNameLst>
                                      </p:cBhvr>
                                      <p:to>
                                        <p:strVal val="hidden"/>
                                      </p:to>
                                    </p:set>
                                  </p:childTnLst>
                                </p:cTn>
                              </p:par>
                              <p:par>
                                <p:cTn id="24" presetID="35" presetClass="exit" presetSubtype="0" fill="hold" nodeType="withEffect">
                                  <p:stCondLst>
                                    <p:cond delay="0"/>
                                  </p:stCondLst>
                                  <p:childTnLst>
                                    <p:animEffect transition="out" filter="fade">
                                      <p:cBhvr>
                                        <p:cTn id="25" dur="1000"/>
                                        <p:tgtEl>
                                          <p:spTgt spid="14"/>
                                        </p:tgtEl>
                                      </p:cBhvr>
                                    </p:animEffect>
                                    <p:anim calcmode="lin" valueType="num">
                                      <p:cBhvr>
                                        <p:cTn id="26" dur="1000"/>
                                        <p:tgtEl>
                                          <p:spTgt spid="14"/>
                                        </p:tgtEl>
                                        <p:attrNameLst>
                                          <p:attrName>style.rotation</p:attrName>
                                        </p:attrNameLst>
                                      </p:cBhvr>
                                      <p:tavLst>
                                        <p:tav tm="0">
                                          <p:val>
                                            <p:fltVal val="0"/>
                                          </p:val>
                                        </p:tav>
                                        <p:tav tm="100000">
                                          <p:val>
                                            <p:fltVal val="720"/>
                                          </p:val>
                                        </p:tav>
                                      </p:tavLst>
                                    </p:anim>
                                    <p:anim calcmode="lin" valueType="num">
                                      <p:cBhvr>
                                        <p:cTn id="27" dur="1000"/>
                                        <p:tgtEl>
                                          <p:spTgt spid="14"/>
                                        </p:tgtEl>
                                        <p:attrNameLst>
                                          <p:attrName>ppt_h</p:attrName>
                                        </p:attrNameLst>
                                      </p:cBhvr>
                                      <p:tavLst>
                                        <p:tav tm="0">
                                          <p:val>
                                            <p:strVal val="ppt_h"/>
                                          </p:val>
                                        </p:tav>
                                        <p:tav tm="100000">
                                          <p:val>
                                            <p:fltVal val="0"/>
                                          </p:val>
                                        </p:tav>
                                      </p:tavLst>
                                    </p:anim>
                                    <p:anim calcmode="lin" valueType="num">
                                      <p:cBhvr>
                                        <p:cTn id="28" dur="1000"/>
                                        <p:tgtEl>
                                          <p:spTgt spid="14"/>
                                        </p:tgtEl>
                                        <p:attrNameLst>
                                          <p:attrName>ppt_w</p:attrName>
                                        </p:attrNameLst>
                                      </p:cBhvr>
                                      <p:tavLst>
                                        <p:tav tm="0">
                                          <p:val>
                                            <p:strVal val="ppt_w"/>
                                          </p:val>
                                        </p:tav>
                                        <p:tav tm="100000">
                                          <p:val>
                                            <p:fltVal val="0"/>
                                          </p:val>
                                        </p:tav>
                                      </p:tavLst>
                                    </p:anim>
                                    <p:set>
                                      <p:cBhvr>
                                        <p:cTn id="29" dur="1" fill="hold">
                                          <p:stCondLst>
                                            <p:cond delay="999"/>
                                          </p:stCondLst>
                                        </p:cTn>
                                        <p:tgtEl>
                                          <p:spTgt spid="14"/>
                                        </p:tgtEl>
                                        <p:attrNameLst>
                                          <p:attrName>style.visibility</p:attrName>
                                        </p:attrNameLst>
                                      </p:cBhvr>
                                      <p:to>
                                        <p:strVal val="hidden"/>
                                      </p:to>
                                    </p:set>
                                  </p:childTnLst>
                                </p:cTn>
                              </p:par>
                              <p:par>
                                <p:cTn id="30" presetID="35" presetClass="exit" presetSubtype="0" fill="hold" nodeType="withEffect">
                                  <p:stCondLst>
                                    <p:cond delay="0"/>
                                  </p:stCondLst>
                                  <p:childTnLst>
                                    <p:animEffect transition="out" filter="fade">
                                      <p:cBhvr>
                                        <p:cTn id="31" dur="1000"/>
                                        <p:tgtEl>
                                          <p:spTgt spid="20"/>
                                        </p:tgtEl>
                                      </p:cBhvr>
                                    </p:animEffect>
                                    <p:anim calcmode="lin" valueType="num">
                                      <p:cBhvr>
                                        <p:cTn id="32" dur="1000"/>
                                        <p:tgtEl>
                                          <p:spTgt spid="20"/>
                                        </p:tgtEl>
                                        <p:attrNameLst>
                                          <p:attrName>style.rotation</p:attrName>
                                        </p:attrNameLst>
                                      </p:cBhvr>
                                      <p:tavLst>
                                        <p:tav tm="0">
                                          <p:val>
                                            <p:fltVal val="0"/>
                                          </p:val>
                                        </p:tav>
                                        <p:tav tm="100000">
                                          <p:val>
                                            <p:fltVal val="720"/>
                                          </p:val>
                                        </p:tav>
                                      </p:tavLst>
                                    </p:anim>
                                    <p:anim calcmode="lin" valueType="num">
                                      <p:cBhvr>
                                        <p:cTn id="33" dur="1000"/>
                                        <p:tgtEl>
                                          <p:spTgt spid="20"/>
                                        </p:tgtEl>
                                        <p:attrNameLst>
                                          <p:attrName>ppt_h</p:attrName>
                                        </p:attrNameLst>
                                      </p:cBhvr>
                                      <p:tavLst>
                                        <p:tav tm="0">
                                          <p:val>
                                            <p:strVal val="ppt_h"/>
                                          </p:val>
                                        </p:tav>
                                        <p:tav tm="100000">
                                          <p:val>
                                            <p:fltVal val="0"/>
                                          </p:val>
                                        </p:tav>
                                      </p:tavLst>
                                    </p:anim>
                                    <p:anim calcmode="lin" valueType="num">
                                      <p:cBhvr>
                                        <p:cTn id="34" dur="1000"/>
                                        <p:tgtEl>
                                          <p:spTgt spid="20"/>
                                        </p:tgtEl>
                                        <p:attrNameLst>
                                          <p:attrName>ppt_w</p:attrName>
                                        </p:attrNameLst>
                                      </p:cBhvr>
                                      <p:tavLst>
                                        <p:tav tm="0">
                                          <p:val>
                                            <p:strVal val="ppt_w"/>
                                          </p:val>
                                        </p:tav>
                                        <p:tav tm="100000">
                                          <p:val>
                                            <p:fltVal val="0"/>
                                          </p:val>
                                        </p:tav>
                                      </p:tavLst>
                                    </p:anim>
                                    <p:set>
                                      <p:cBhvr>
                                        <p:cTn id="35" dur="1" fill="hold">
                                          <p:stCondLst>
                                            <p:cond delay="999"/>
                                          </p:stCondLst>
                                        </p:cTn>
                                        <p:tgtEl>
                                          <p:spTgt spid="20"/>
                                        </p:tgtEl>
                                        <p:attrNameLst>
                                          <p:attrName>style.visibility</p:attrName>
                                        </p:attrNameLst>
                                      </p:cBhvr>
                                      <p:to>
                                        <p:strVal val="hidden"/>
                                      </p:to>
                                    </p:set>
                                  </p:childTnLst>
                                </p:cTn>
                              </p:par>
                              <p:par>
                                <p:cTn id="36" presetID="35" presetClass="exit" presetSubtype="0" fill="hold" nodeType="withEffect">
                                  <p:stCondLst>
                                    <p:cond delay="0"/>
                                  </p:stCondLst>
                                  <p:childTnLst>
                                    <p:animEffect transition="out" filter="fade">
                                      <p:cBhvr>
                                        <p:cTn id="37" dur="1000"/>
                                        <p:tgtEl>
                                          <p:spTgt spid="18"/>
                                        </p:tgtEl>
                                      </p:cBhvr>
                                    </p:animEffect>
                                    <p:anim calcmode="lin" valueType="num">
                                      <p:cBhvr>
                                        <p:cTn id="38" dur="1000"/>
                                        <p:tgtEl>
                                          <p:spTgt spid="18"/>
                                        </p:tgtEl>
                                        <p:attrNameLst>
                                          <p:attrName>style.rotation</p:attrName>
                                        </p:attrNameLst>
                                      </p:cBhvr>
                                      <p:tavLst>
                                        <p:tav tm="0">
                                          <p:val>
                                            <p:fltVal val="0"/>
                                          </p:val>
                                        </p:tav>
                                        <p:tav tm="100000">
                                          <p:val>
                                            <p:fltVal val="720"/>
                                          </p:val>
                                        </p:tav>
                                      </p:tavLst>
                                    </p:anim>
                                    <p:anim calcmode="lin" valueType="num">
                                      <p:cBhvr>
                                        <p:cTn id="39" dur="1000"/>
                                        <p:tgtEl>
                                          <p:spTgt spid="18"/>
                                        </p:tgtEl>
                                        <p:attrNameLst>
                                          <p:attrName>ppt_h</p:attrName>
                                        </p:attrNameLst>
                                      </p:cBhvr>
                                      <p:tavLst>
                                        <p:tav tm="0">
                                          <p:val>
                                            <p:strVal val="ppt_h"/>
                                          </p:val>
                                        </p:tav>
                                        <p:tav tm="100000">
                                          <p:val>
                                            <p:fltVal val="0"/>
                                          </p:val>
                                        </p:tav>
                                      </p:tavLst>
                                    </p:anim>
                                    <p:anim calcmode="lin" valueType="num">
                                      <p:cBhvr>
                                        <p:cTn id="40" dur="1000"/>
                                        <p:tgtEl>
                                          <p:spTgt spid="18"/>
                                        </p:tgtEl>
                                        <p:attrNameLst>
                                          <p:attrName>ppt_w</p:attrName>
                                        </p:attrNameLst>
                                      </p:cBhvr>
                                      <p:tavLst>
                                        <p:tav tm="0">
                                          <p:val>
                                            <p:strVal val="ppt_w"/>
                                          </p:val>
                                        </p:tav>
                                        <p:tav tm="100000">
                                          <p:val>
                                            <p:fltVal val="0"/>
                                          </p:val>
                                        </p:tav>
                                      </p:tavLst>
                                    </p:anim>
                                    <p:set>
                                      <p:cBhvr>
                                        <p:cTn id="41" dur="1" fill="hold">
                                          <p:stCondLst>
                                            <p:cond delay="999"/>
                                          </p:stCondLst>
                                        </p:cTn>
                                        <p:tgtEl>
                                          <p:spTgt spid="18"/>
                                        </p:tgtEl>
                                        <p:attrNameLst>
                                          <p:attrName>style.visibility</p:attrName>
                                        </p:attrNameLst>
                                      </p:cBhvr>
                                      <p:to>
                                        <p:strVal val="hidden"/>
                                      </p:to>
                                    </p:set>
                                  </p:childTnLst>
                                </p:cTn>
                              </p:par>
                              <p:par>
                                <p:cTn id="42" presetID="35" presetClass="exit" presetSubtype="0" fill="hold" nodeType="withEffect">
                                  <p:stCondLst>
                                    <p:cond delay="0"/>
                                  </p:stCondLst>
                                  <p:childTnLst>
                                    <p:animEffect transition="out" filter="fade">
                                      <p:cBhvr>
                                        <p:cTn id="43" dur="1000"/>
                                        <p:tgtEl>
                                          <p:spTgt spid="16"/>
                                        </p:tgtEl>
                                      </p:cBhvr>
                                    </p:animEffect>
                                    <p:anim calcmode="lin" valueType="num">
                                      <p:cBhvr>
                                        <p:cTn id="44" dur="1000"/>
                                        <p:tgtEl>
                                          <p:spTgt spid="16"/>
                                        </p:tgtEl>
                                        <p:attrNameLst>
                                          <p:attrName>style.rotation</p:attrName>
                                        </p:attrNameLst>
                                      </p:cBhvr>
                                      <p:tavLst>
                                        <p:tav tm="0">
                                          <p:val>
                                            <p:fltVal val="0"/>
                                          </p:val>
                                        </p:tav>
                                        <p:tav tm="100000">
                                          <p:val>
                                            <p:fltVal val="720"/>
                                          </p:val>
                                        </p:tav>
                                      </p:tavLst>
                                    </p:anim>
                                    <p:anim calcmode="lin" valueType="num">
                                      <p:cBhvr>
                                        <p:cTn id="45" dur="1000"/>
                                        <p:tgtEl>
                                          <p:spTgt spid="16"/>
                                        </p:tgtEl>
                                        <p:attrNameLst>
                                          <p:attrName>ppt_h</p:attrName>
                                        </p:attrNameLst>
                                      </p:cBhvr>
                                      <p:tavLst>
                                        <p:tav tm="0">
                                          <p:val>
                                            <p:strVal val="ppt_h"/>
                                          </p:val>
                                        </p:tav>
                                        <p:tav tm="100000">
                                          <p:val>
                                            <p:fltVal val="0"/>
                                          </p:val>
                                        </p:tav>
                                      </p:tavLst>
                                    </p:anim>
                                    <p:anim calcmode="lin" valueType="num">
                                      <p:cBhvr>
                                        <p:cTn id="46" dur="1000"/>
                                        <p:tgtEl>
                                          <p:spTgt spid="16"/>
                                        </p:tgtEl>
                                        <p:attrNameLst>
                                          <p:attrName>ppt_w</p:attrName>
                                        </p:attrNameLst>
                                      </p:cBhvr>
                                      <p:tavLst>
                                        <p:tav tm="0">
                                          <p:val>
                                            <p:strVal val="ppt_w"/>
                                          </p:val>
                                        </p:tav>
                                        <p:tav tm="100000">
                                          <p:val>
                                            <p:fltVal val="0"/>
                                          </p:val>
                                        </p:tav>
                                      </p:tavLst>
                                    </p:anim>
                                    <p:set>
                                      <p:cBhvr>
                                        <p:cTn id="47" dur="1" fill="hold">
                                          <p:stCondLst>
                                            <p:cond delay="9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5" presetClass="emph" presetSubtype="0" fill="hold" nodeType="clickEffect">
                                  <p:stCondLst>
                                    <p:cond delay="0"/>
                                  </p:stCondLst>
                                  <p:childTnLst>
                                    <p:anim calcmode="discrete" valueType="str">
                                      <p:cBhvr>
                                        <p:cTn id="63" dur="500" fill="hold"/>
                                        <p:tgtEl>
                                          <p:spTgt spid="10"/>
                                        </p:tgtEl>
                                        <p:attrNameLst>
                                          <p:attrName>style.visibility</p:attrName>
                                        </p:attrNameLst>
                                      </p:cBhvr>
                                      <p:tavLst>
                                        <p:tav tm="0">
                                          <p:val>
                                            <p:strVal val="hidden"/>
                                          </p:val>
                                        </p:tav>
                                        <p:tav tm="50000">
                                          <p:val>
                                            <p:strVal val="visible"/>
                                          </p:val>
                                        </p:tav>
                                      </p:tavLst>
                                    </p:anim>
                                  </p:childTnLst>
                                </p:cTn>
                              </p:par>
                              <p:par>
                                <p:cTn id="64" presetID="35" presetClass="emph" presetSubtype="0" fill="hold" nodeType="withEffect">
                                  <p:stCondLst>
                                    <p:cond delay="0"/>
                                  </p:stCondLst>
                                  <p:childTnLst>
                                    <p:anim calcmode="discrete" valueType="str">
                                      <p:cBhvr>
                                        <p:cTn id="65" dur="500" fill="hold"/>
                                        <p:tgtEl>
                                          <p:spTgt spid="10"/>
                                        </p:tgtEl>
                                        <p:attrNameLst>
                                          <p:attrName>style.visibility</p:attrName>
                                        </p:attrNameLst>
                                      </p:cBhvr>
                                      <p:tavLst>
                                        <p:tav tm="0">
                                          <p:val>
                                            <p:strVal val="hidden"/>
                                          </p:val>
                                        </p:tav>
                                        <p:tav tm="50000">
                                          <p:val>
                                            <p:strVal val="visible"/>
                                          </p:val>
                                        </p:tav>
                                      </p:tavLst>
                                    </p:anim>
                                  </p:childTnLst>
                                </p:cTn>
                              </p:par>
                              <p:par>
                                <p:cTn id="66" presetID="35" presetClass="emph" presetSubtype="0" fill="hold" nodeType="withEffect">
                                  <p:stCondLst>
                                    <p:cond delay="0"/>
                                  </p:stCondLst>
                                  <p:childTnLst>
                                    <p:anim calcmode="discrete" valueType="str">
                                      <p:cBhvr>
                                        <p:cTn id="67" dur="500" fill="hold"/>
                                        <p:tgtEl>
                                          <p:spTgt spid="10"/>
                                        </p:tgtEl>
                                        <p:attrNameLst>
                                          <p:attrName>style.visibility</p:attrName>
                                        </p:attrNameLst>
                                      </p:cBhvr>
                                      <p:tavLst>
                                        <p:tav tm="0">
                                          <p:val>
                                            <p:strVal val="hidden"/>
                                          </p:val>
                                        </p:tav>
                                        <p:tav tm="50000">
                                          <p:val>
                                            <p:strVal val="visible"/>
                                          </p:val>
                                        </p:tav>
                                      </p:tavLst>
                                    </p:anim>
                                  </p:childTnLst>
                                </p:cTn>
                              </p:par>
                            </p:childTnLst>
                          </p:cTn>
                        </p:par>
                        <p:par>
                          <p:cTn id="68" fill="hold">
                            <p:stCondLst>
                              <p:cond delay="500"/>
                            </p:stCondLst>
                            <p:childTnLst>
                              <p:par>
                                <p:cTn id="69" presetID="35" presetClass="emph" presetSubtype="0" fill="hold" nodeType="afterEffect">
                                  <p:stCondLst>
                                    <p:cond delay="0"/>
                                  </p:stCondLst>
                                  <p:childTnLst>
                                    <p:anim calcmode="discrete" valueType="str">
                                      <p:cBhvr>
                                        <p:cTn id="70"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71" fill="hold">
                      <p:stCondLst>
                        <p:cond delay="indefinite"/>
                      </p:stCondLst>
                      <p:childTnLst>
                        <p:par>
                          <p:cTn id="72" fill="hold">
                            <p:stCondLst>
                              <p:cond delay="0"/>
                            </p:stCondLst>
                            <p:childTnLst>
                              <p:par>
                                <p:cTn id="73" presetID="35" presetClass="exit" presetSubtype="0" fill="hold" nodeType="clickEffect">
                                  <p:stCondLst>
                                    <p:cond delay="0"/>
                                  </p:stCondLst>
                                  <p:childTnLst>
                                    <p:animEffect transition="out" filter="fade">
                                      <p:cBhvr>
                                        <p:cTn id="74" dur="2000"/>
                                        <p:tgtEl>
                                          <p:spTgt spid="10"/>
                                        </p:tgtEl>
                                      </p:cBhvr>
                                    </p:animEffect>
                                    <p:anim calcmode="lin" valueType="num">
                                      <p:cBhvr>
                                        <p:cTn id="75" dur="2000"/>
                                        <p:tgtEl>
                                          <p:spTgt spid="10"/>
                                        </p:tgtEl>
                                        <p:attrNameLst>
                                          <p:attrName>style.rotation</p:attrName>
                                        </p:attrNameLst>
                                      </p:cBhvr>
                                      <p:tavLst>
                                        <p:tav tm="0">
                                          <p:val>
                                            <p:fltVal val="0"/>
                                          </p:val>
                                        </p:tav>
                                        <p:tav tm="100000">
                                          <p:val>
                                            <p:fltVal val="720"/>
                                          </p:val>
                                        </p:tav>
                                      </p:tavLst>
                                    </p:anim>
                                    <p:anim calcmode="lin" valueType="num">
                                      <p:cBhvr>
                                        <p:cTn id="76" dur="2000"/>
                                        <p:tgtEl>
                                          <p:spTgt spid="10"/>
                                        </p:tgtEl>
                                        <p:attrNameLst>
                                          <p:attrName>ppt_h</p:attrName>
                                        </p:attrNameLst>
                                      </p:cBhvr>
                                      <p:tavLst>
                                        <p:tav tm="0">
                                          <p:val>
                                            <p:strVal val="ppt_h"/>
                                          </p:val>
                                        </p:tav>
                                        <p:tav tm="100000">
                                          <p:val>
                                            <p:fltVal val="0"/>
                                          </p:val>
                                        </p:tav>
                                      </p:tavLst>
                                    </p:anim>
                                    <p:anim calcmode="lin" valueType="num">
                                      <p:cBhvr>
                                        <p:cTn id="77" dur="2000"/>
                                        <p:tgtEl>
                                          <p:spTgt spid="10"/>
                                        </p:tgtEl>
                                        <p:attrNameLst>
                                          <p:attrName>ppt_w</p:attrName>
                                        </p:attrNameLst>
                                      </p:cBhvr>
                                      <p:tavLst>
                                        <p:tav tm="0">
                                          <p:val>
                                            <p:strVal val="ppt_w"/>
                                          </p:val>
                                        </p:tav>
                                        <p:tav tm="100000">
                                          <p:val>
                                            <p:fltVal val="0"/>
                                          </p:val>
                                        </p:tav>
                                      </p:tavLst>
                                    </p:anim>
                                    <p:set>
                                      <p:cBhvr>
                                        <p:cTn id="78" dur="1" fill="hold">
                                          <p:stCondLst>
                                            <p:cond delay="1999"/>
                                          </p:stCondLst>
                                        </p:cTn>
                                        <p:tgtEl>
                                          <p:spTgt spid="10"/>
                                        </p:tgtEl>
                                        <p:attrNameLst>
                                          <p:attrName>style.visibility</p:attrName>
                                        </p:attrNameLst>
                                      </p:cBhvr>
                                      <p:to>
                                        <p:strVal val="hidden"/>
                                      </p:to>
                                    </p:set>
                                  </p:childTnLst>
                                </p:cTn>
                              </p:par>
                              <p:par>
                                <p:cTn id="79" presetID="35" presetClass="exit" presetSubtype="0" fill="hold" nodeType="withEffect">
                                  <p:stCondLst>
                                    <p:cond delay="0"/>
                                  </p:stCondLst>
                                  <p:childTnLst>
                                    <p:animEffect transition="out" filter="fade">
                                      <p:cBhvr>
                                        <p:cTn id="80" dur="2000"/>
                                        <p:tgtEl>
                                          <p:spTgt spid="20"/>
                                        </p:tgtEl>
                                      </p:cBhvr>
                                    </p:animEffect>
                                    <p:anim calcmode="lin" valueType="num">
                                      <p:cBhvr>
                                        <p:cTn id="81" dur="2000"/>
                                        <p:tgtEl>
                                          <p:spTgt spid="20"/>
                                        </p:tgtEl>
                                        <p:attrNameLst>
                                          <p:attrName>style.rotation</p:attrName>
                                        </p:attrNameLst>
                                      </p:cBhvr>
                                      <p:tavLst>
                                        <p:tav tm="0">
                                          <p:val>
                                            <p:fltVal val="0"/>
                                          </p:val>
                                        </p:tav>
                                        <p:tav tm="100000">
                                          <p:val>
                                            <p:fltVal val="720"/>
                                          </p:val>
                                        </p:tav>
                                      </p:tavLst>
                                    </p:anim>
                                    <p:anim calcmode="lin" valueType="num">
                                      <p:cBhvr>
                                        <p:cTn id="82" dur="2000"/>
                                        <p:tgtEl>
                                          <p:spTgt spid="20"/>
                                        </p:tgtEl>
                                        <p:attrNameLst>
                                          <p:attrName>ppt_h</p:attrName>
                                        </p:attrNameLst>
                                      </p:cBhvr>
                                      <p:tavLst>
                                        <p:tav tm="0">
                                          <p:val>
                                            <p:strVal val="ppt_h"/>
                                          </p:val>
                                        </p:tav>
                                        <p:tav tm="100000">
                                          <p:val>
                                            <p:fltVal val="0"/>
                                          </p:val>
                                        </p:tav>
                                      </p:tavLst>
                                    </p:anim>
                                    <p:anim calcmode="lin" valueType="num">
                                      <p:cBhvr>
                                        <p:cTn id="83" dur="2000"/>
                                        <p:tgtEl>
                                          <p:spTgt spid="20"/>
                                        </p:tgtEl>
                                        <p:attrNameLst>
                                          <p:attrName>ppt_w</p:attrName>
                                        </p:attrNameLst>
                                      </p:cBhvr>
                                      <p:tavLst>
                                        <p:tav tm="0">
                                          <p:val>
                                            <p:strVal val="ppt_w"/>
                                          </p:val>
                                        </p:tav>
                                        <p:tav tm="100000">
                                          <p:val>
                                            <p:fltVal val="0"/>
                                          </p:val>
                                        </p:tav>
                                      </p:tavLst>
                                    </p:anim>
                                    <p:set>
                                      <p:cBhvr>
                                        <p:cTn id="84" dur="1" fill="hold">
                                          <p:stCondLst>
                                            <p:cond delay="1999"/>
                                          </p:stCondLst>
                                        </p:cTn>
                                        <p:tgtEl>
                                          <p:spTgt spid="20"/>
                                        </p:tgtEl>
                                        <p:attrNameLst>
                                          <p:attrName>style.visibility</p:attrName>
                                        </p:attrNameLst>
                                      </p:cBhvr>
                                      <p:to>
                                        <p:strVal val="hidden"/>
                                      </p:to>
                                    </p:set>
                                  </p:childTnLst>
                                </p:cTn>
                              </p:par>
                              <p:par>
                                <p:cTn id="85" presetID="35" presetClass="exit" presetSubtype="0" fill="hold" nodeType="withEffect">
                                  <p:stCondLst>
                                    <p:cond delay="0"/>
                                  </p:stCondLst>
                                  <p:childTnLst>
                                    <p:animEffect transition="out" filter="fade">
                                      <p:cBhvr>
                                        <p:cTn id="86" dur="2000"/>
                                        <p:tgtEl>
                                          <p:spTgt spid="18"/>
                                        </p:tgtEl>
                                      </p:cBhvr>
                                    </p:animEffect>
                                    <p:anim calcmode="lin" valueType="num">
                                      <p:cBhvr>
                                        <p:cTn id="87" dur="2000"/>
                                        <p:tgtEl>
                                          <p:spTgt spid="18"/>
                                        </p:tgtEl>
                                        <p:attrNameLst>
                                          <p:attrName>style.rotation</p:attrName>
                                        </p:attrNameLst>
                                      </p:cBhvr>
                                      <p:tavLst>
                                        <p:tav tm="0">
                                          <p:val>
                                            <p:fltVal val="0"/>
                                          </p:val>
                                        </p:tav>
                                        <p:tav tm="100000">
                                          <p:val>
                                            <p:fltVal val="720"/>
                                          </p:val>
                                        </p:tav>
                                      </p:tavLst>
                                    </p:anim>
                                    <p:anim calcmode="lin" valueType="num">
                                      <p:cBhvr>
                                        <p:cTn id="88" dur="2000"/>
                                        <p:tgtEl>
                                          <p:spTgt spid="18"/>
                                        </p:tgtEl>
                                        <p:attrNameLst>
                                          <p:attrName>ppt_h</p:attrName>
                                        </p:attrNameLst>
                                      </p:cBhvr>
                                      <p:tavLst>
                                        <p:tav tm="0">
                                          <p:val>
                                            <p:strVal val="ppt_h"/>
                                          </p:val>
                                        </p:tav>
                                        <p:tav tm="100000">
                                          <p:val>
                                            <p:fltVal val="0"/>
                                          </p:val>
                                        </p:tav>
                                      </p:tavLst>
                                    </p:anim>
                                    <p:anim calcmode="lin" valueType="num">
                                      <p:cBhvr>
                                        <p:cTn id="89" dur="2000"/>
                                        <p:tgtEl>
                                          <p:spTgt spid="18"/>
                                        </p:tgtEl>
                                        <p:attrNameLst>
                                          <p:attrName>ppt_w</p:attrName>
                                        </p:attrNameLst>
                                      </p:cBhvr>
                                      <p:tavLst>
                                        <p:tav tm="0">
                                          <p:val>
                                            <p:strVal val="ppt_w"/>
                                          </p:val>
                                        </p:tav>
                                        <p:tav tm="100000">
                                          <p:val>
                                            <p:fltVal val="0"/>
                                          </p:val>
                                        </p:tav>
                                      </p:tavLst>
                                    </p:anim>
                                    <p:set>
                                      <p:cBhvr>
                                        <p:cTn id="90" dur="1" fill="hold">
                                          <p:stCondLst>
                                            <p:cond delay="1999"/>
                                          </p:stCondLst>
                                        </p:cTn>
                                        <p:tgtEl>
                                          <p:spTgt spid="18"/>
                                        </p:tgtEl>
                                        <p:attrNameLst>
                                          <p:attrName>style.visibility</p:attrName>
                                        </p:attrNameLst>
                                      </p:cBhvr>
                                      <p:to>
                                        <p:strVal val="hidden"/>
                                      </p:to>
                                    </p:set>
                                  </p:childTnLst>
                                </p:cTn>
                              </p:par>
                              <p:par>
                                <p:cTn id="91" presetID="35" presetClass="exit" presetSubtype="0" fill="hold" nodeType="withEffect">
                                  <p:stCondLst>
                                    <p:cond delay="0"/>
                                  </p:stCondLst>
                                  <p:childTnLst>
                                    <p:animEffect transition="out" filter="fade">
                                      <p:cBhvr>
                                        <p:cTn id="92" dur="2000"/>
                                        <p:tgtEl>
                                          <p:spTgt spid="22"/>
                                        </p:tgtEl>
                                      </p:cBhvr>
                                    </p:animEffect>
                                    <p:anim calcmode="lin" valueType="num">
                                      <p:cBhvr>
                                        <p:cTn id="93" dur="2000"/>
                                        <p:tgtEl>
                                          <p:spTgt spid="22"/>
                                        </p:tgtEl>
                                        <p:attrNameLst>
                                          <p:attrName>style.rotation</p:attrName>
                                        </p:attrNameLst>
                                      </p:cBhvr>
                                      <p:tavLst>
                                        <p:tav tm="0">
                                          <p:val>
                                            <p:fltVal val="0"/>
                                          </p:val>
                                        </p:tav>
                                        <p:tav tm="100000">
                                          <p:val>
                                            <p:fltVal val="720"/>
                                          </p:val>
                                        </p:tav>
                                      </p:tavLst>
                                    </p:anim>
                                    <p:anim calcmode="lin" valueType="num">
                                      <p:cBhvr>
                                        <p:cTn id="94" dur="2000"/>
                                        <p:tgtEl>
                                          <p:spTgt spid="22"/>
                                        </p:tgtEl>
                                        <p:attrNameLst>
                                          <p:attrName>ppt_h</p:attrName>
                                        </p:attrNameLst>
                                      </p:cBhvr>
                                      <p:tavLst>
                                        <p:tav tm="0">
                                          <p:val>
                                            <p:strVal val="ppt_h"/>
                                          </p:val>
                                        </p:tav>
                                        <p:tav tm="100000">
                                          <p:val>
                                            <p:fltVal val="0"/>
                                          </p:val>
                                        </p:tav>
                                      </p:tavLst>
                                    </p:anim>
                                    <p:anim calcmode="lin" valueType="num">
                                      <p:cBhvr>
                                        <p:cTn id="95" dur="2000"/>
                                        <p:tgtEl>
                                          <p:spTgt spid="22"/>
                                        </p:tgtEl>
                                        <p:attrNameLst>
                                          <p:attrName>ppt_w</p:attrName>
                                        </p:attrNameLst>
                                      </p:cBhvr>
                                      <p:tavLst>
                                        <p:tav tm="0">
                                          <p:val>
                                            <p:strVal val="ppt_w"/>
                                          </p:val>
                                        </p:tav>
                                        <p:tav tm="100000">
                                          <p:val>
                                            <p:fltVal val="0"/>
                                          </p:val>
                                        </p:tav>
                                      </p:tavLst>
                                    </p:anim>
                                    <p:set>
                                      <p:cBhvr>
                                        <p:cTn id="96" dur="1" fill="hold">
                                          <p:stCondLst>
                                            <p:cond delay="1999"/>
                                          </p:stCondLst>
                                        </p:cTn>
                                        <p:tgtEl>
                                          <p:spTgt spid="2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dissolve">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割边</a:t>
            </a:r>
          </a:p>
        </p:txBody>
      </p:sp>
      <p:sp>
        <p:nvSpPr>
          <p:cNvPr id="3" name="Rectangle 5" descr="新闻纸"/>
          <p:cNvSpPr>
            <a:spLocks noChangeArrowheads="1"/>
          </p:cNvSpPr>
          <p:nvPr/>
        </p:nvSpPr>
        <p:spPr bwMode="auto">
          <a:xfrm>
            <a:off x="195263" y="1285875"/>
            <a:ext cx="8734425" cy="1143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2707" name="Rectangle 3"/>
          <p:cNvSpPr txBox="1">
            <a:spLocks noChangeArrowheads="1"/>
          </p:cNvSpPr>
          <p:nvPr/>
        </p:nvSpPr>
        <p:spPr bwMode="auto">
          <a:xfrm>
            <a:off x="338138" y="1357313"/>
            <a:ext cx="144780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14.16</a:t>
            </a:r>
            <a:endParaRPr lang="zh-CN" altLang="en-US" sz="3200" b="1">
              <a:latin typeface="Calibri" pitchFamily="34" charset="0"/>
            </a:endParaRPr>
          </a:p>
        </p:txBody>
      </p:sp>
      <p:sp>
        <p:nvSpPr>
          <p:cNvPr id="5" name="矩形 4"/>
          <p:cNvSpPr/>
          <p:nvPr/>
        </p:nvSpPr>
        <p:spPr>
          <a:xfrm>
            <a:off x="1571625" y="1357313"/>
            <a:ext cx="7143750" cy="1016000"/>
          </a:xfrm>
          <a:prstGeom prst="rect">
            <a:avLst/>
          </a:prstGeom>
        </p:spPr>
        <p:txBody>
          <a:bodyPr>
            <a:spAutoFit/>
          </a:bodyPr>
          <a:lstStyle/>
          <a:p>
            <a:pPr fontAlgn="auto">
              <a:spcBef>
                <a:spcPts val="0"/>
              </a:spcBef>
              <a:spcAft>
                <a:spcPts val="0"/>
              </a:spcAft>
              <a:defRPr/>
            </a:pPr>
            <a:r>
              <a:rPr lang="zh-CN" altLang="en-US" sz="2000">
                <a:latin typeface="+mj-lt"/>
                <a:ea typeface="+mn-ea"/>
                <a:cs typeface="+mn-cs"/>
              </a:rPr>
              <a:t>设无向图 </a:t>
            </a:r>
            <a:r>
              <a:rPr lang="en-US" altLang="zh-CN" sz="2000">
                <a:latin typeface="+mj-lt"/>
                <a:ea typeface="+mn-ea"/>
                <a:cs typeface="+mn-cs"/>
              </a:rPr>
              <a:t>G= &lt;V,E&gt;</a:t>
            </a:r>
            <a:r>
              <a:rPr lang="zh-CN" altLang="en-US" sz="2000">
                <a:latin typeface="+mj-lt"/>
                <a:ea typeface="+mn-ea"/>
                <a:cs typeface="+mn-cs"/>
              </a:rPr>
              <a:t>。若存在</a:t>
            </a:r>
            <a:r>
              <a:rPr lang="en-US" altLang="zh-CN" sz="2000">
                <a:latin typeface="+mj-lt"/>
                <a:ea typeface="+mn-ea"/>
                <a:cs typeface="+mn-cs"/>
              </a:rPr>
              <a:t>E’</a:t>
            </a:r>
            <a:r>
              <a:rPr lang="en-US" altLang="zh-CN" sz="2000">
                <a:latin typeface="+mj-lt"/>
                <a:ea typeface="Arial Unicode MS"/>
                <a:cs typeface="Arial Unicode MS"/>
              </a:rPr>
              <a:t>⊆E</a:t>
            </a:r>
            <a:r>
              <a:rPr lang="zh-CN" altLang="en-US" sz="2000">
                <a:latin typeface="+mj-lt"/>
                <a:ea typeface="+mn-ea"/>
                <a:cs typeface="+mn-cs"/>
              </a:rPr>
              <a:t>使得</a:t>
            </a:r>
            <a:r>
              <a:rPr lang="en-US" altLang="zh-CN" sz="2000">
                <a:latin typeface="+mj-lt"/>
                <a:ea typeface="+mn-ea"/>
                <a:cs typeface="+mn-cs"/>
              </a:rPr>
              <a:t>p(G-E’) &gt;p(G)</a:t>
            </a:r>
            <a:r>
              <a:rPr lang="zh-CN" altLang="en-US" sz="2000">
                <a:latin typeface="+mj-lt"/>
                <a:ea typeface="+mn-ea"/>
                <a:cs typeface="+mn-cs"/>
              </a:rPr>
              <a:t>，且对于任意的</a:t>
            </a:r>
            <a:r>
              <a:rPr lang="en-US" altLang="zh-CN" sz="2000">
                <a:latin typeface="+mn-lt"/>
                <a:ea typeface="+mn-ea"/>
                <a:cs typeface="+mn-cs"/>
              </a:rPr>
              <a:t>E’’</a:t>
            </a:r>
            <a:r>
              <a:rPr lang="en-US" altLang="zh-CN" sz="2000">
                <a:latin typeface="+mn-lt"/>
                <a:ea typeface="Arial Unicode MS"/>
                <a:cs typeface="Arial Unicode MS"/>
              </a:rPr>
              <a:t>⊆E’ </a:t>
            </a:r>
            <a:r>
              <a:rPr lang="zh-CN" altLang="en-US" sz="2000">
                <a:latin typeface="+mj-lt"/>
                <a:ea typeface="+mn-ea"/>
                <a:cs typeface="+mn-cs"/>
              </a:rPr>
              <a:t>均有</a:t>
            </a:r>
            <a:r>
              <a:rPr lang="en-US" altLang="zh-CN" sz="2000">
                <a:latin typeface="+mj-lt"/>
                <a:ea typeface="+mn-ea"/>
                <a:cs typeface="+mn-cs"/>
              </a:rPr>
              <a:t>p(G-E’’) =p(G)</a:t>
            </a:r>
            <a:r>
              <a:rPr lang="zh-CN" altLang="en-US" sz="2000">
                <a:latin typeface="+mj-lt"/>
                <a:ea typeface="+mn-ea"/>
                <a:cs typeface="+mn-cs"/>
              </a:rPr>
              <a:t>，则称</a:t>
            </a:r>
            <a:r>
              <a:rPr lang="en-US" altLang="zh-CN" sz="2000">
                <a:latin typeface="+mj-lt"/>
                <a:ea typeface="+mn-ea"/>
                <a:cs typeface="+mn-cs"/>
              </a:rPr>
              <a:t>E’</a:t>
            </a:r>
            <a:r>
              <a:rPr lang="zh-CN" altLang="en-US" sz="2000">
                <a:latin typeface="+mj-lt"/>
                <a:ea typeface="+mn-ea"/>
                <a:cs typeface="+mn-cs"/>
              </a:rPr>
              <a:t>为</a:t>
            </a:r>
            <a:r>
              <a:rPr lang="en-US" altLang="zh-CN" sz="2000">
                <a:latin typeface="+mj-lt"/>
                <a:ea typeface="+mn-ea"/>
                <a:cs typeface="+mn-cs"/>
              </a:rPr>
              <a:t>G</a:t>
            </a:r>
            <a:r>
              <a:rPr lang="zh-CN" altLang="en-US" sz="2000">
                <a:latin typeface="+mj-lt"/>
                <a:ea typeface="+mn-ea"/>
                <a:cs typeface="+mn-cs"/>
              </a:rPr>
              <a:t>的</a:t>
            </a:r>
            <a:r>
              <a:rPr lang="zh-CN" altLang="en-US" sz="2000" b="1">
                <a:solidFill>
                  <a:srgbClr val="C00000"/>
                </a:solidFill>
                <a:latin typeface="+mj-lt"/>
                <a:ea typeface="+mn-ea"/>
                <a:cs typeface="+mn-cs"/>
              </a:rPr>
              <a:t>边割集</a:t>
            </a:r>
            <a:r>
              <a:rPr lang="zh-CN" altLang="en-US" sz="2000">
                <a:latin typeface="+mj-lt"/>
                <a:ea typeface="+mn-ea"/>
                <a:cs typeface="+mn-cs"/>
              </a:rPr>
              <a:t>。若是单个边</a:t>
            </a:r>
            <a:r>
              <a:rPr lang="en-US" altLang="zh-CN" sz="2000">
                <a:latin typeface="+mj-lt"/>
                <a:ea typeface="+mn-ea"/>
                <a:cs typeface="+mn-cs"/>
              </a:rPr>
              <a:t>e</a:t>
            </a:r>
            <a:r>
              <a:rPr lang="zh-CN" altLang="en-US" sz="2000">
                <a:latin typeface="+mj-lt"/>
                <a:ea typeface="+mn-ea"/>
                <a:cs typeface="+mn-cs"/>
              </a:rPr>
              <a:t>，则称</a:t>
            </a:r>
            <a:r>
              <a:rPr lang="en-US" altLang="zh-CN" sz="2000">
                <a:latin typeface="+mj-lt"/>
                <a:ea typeface="+mn-ea"/>
                <a:cs typeface="+mn-cs"/>
              </a:rPr>
              <a:t>e</a:t>
            </a:r>
            <a:r>
              <a:rPr lang="zh-CN" altLang="en-US" sz="2000">
                <a:latin typeface="+mj-lt"/>
                <a:ea typeface="+mn-ea"/>
                <a:cs typeface="+mn-cs"/>
              </a:rPr>
              <a:t>为</a:t>
            </a:r>
            <a:r>
              <a:rPr lang="zh-CN" altLang="en-US" sz="2000" b="1">
                <a:solidFill>
                  <a:srgbClr val="C00000"/>
                </a:solidFill>
                <a:latin typeface="+mj-lt"/>
                <a:ea typeface="+mn-ea"/>
                <a:cs typeface="+mn-cs"/>
              </a:rPr>
              <a:t>割边或者桥</a:t>
            </a:r>
            <a:r>
              <a:rPr lang="zh-CN" altLang="en-US" sz="2000">
                <a:latin typeface="+mj-lt"/>
                <a:ea typeface="+mn-ea"/>
                <a:cs typeface="+mn-cs"/>
              </a:rPr>
              <a:t>。</a:t>
            </a:r>
          </a:p>
        </p:txBody>
      </p:sp>
      <p:sp>
        <p:nvSpPr>
          <p:cNvPr id="6" name="椭圆 5"/>
          <p:cNvSpPr/>
          <p:nvPr/>
        </p:nvSpPr>
        <p:spPr>
          <a:xfrm>
            <a:off x="2214546" y="3286124"/>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grpSp>
        <p:nvGrpSpPr>
          <p:cNvPr id="72712" name="组合 6"/>
          <p:cNvGrpSpPr>
            <a:grpSpLocks/>
          </p:cNvGrpSpPr>
          <p:nvPr/>
        </p:nvGrpSpPr>
        <p:grpSpPr bwMode="auto">
          <a:xfrm>
            <a:off x="2214563" y="3286125"/>
            <a:ext cx="2071687" cy="1928813"/>
            <a:chOff x="2214546" y="3286124"/>
            <a:chExt cx="2071702" cy="1928826"/>
          </a:xfrm>
        </p:grpSpPr>
        <p:sp>
          <p:nvSpPr>
            <p:cNvPr id="8" name="椭圆 7"/>
            <p:cNvSpPr/>
            <p:nvPr/>
          </p:nvSpPr>
          <p:spPr>
            <a:xfrm>
              <a:off x="3929058" y="3286124"/>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9" name="椭圆 8"/>
            <p:cNvSpPr/>
            <p:nvPr/>
          </p:nvSpPr>
          <p:spPr>
            <a:xfrm>
              <a:off x="2214546" y="485776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grpSp>
      <p:sp>
        <p:nvSpPr>
          <p:cNvPr id="10" name="椭圆 9"/>
          <p:cNvSpPr/>
          <p:nvPr/>
        </p:nvSpPr>
        <p:spPr>
          <a:xfrm>
            <a:off x="3929058" y="4857760"/>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11" name="椭圆 10"/>
          <p:cNvSpPr/>
          <p:nvPr/>
        </p:nvSpPr>
        <p:spPr>
          <a:xfrm>
            <a:off x="5475294" y="3286124"/>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5</a:t>
            </a:r>
            <a:endParaRPr lang="zh-CN" altLang="en-US"/>
          </a:p>
        </p:txBody>
      </p:sp>
      <p:sp>
        <p:nvSpPr>
          <p:cNvPr id="12" name="椭圆 11"/>
          <p:cNvSpPr/>
          <p:nvPr/>
        </p:nvSpPr>
        <p:spPr>
          <a:xfrm>
            <a:off x="7000892" y="4929198"/>
            <a:ext cx="357190" cy="357190"/>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6</a:t>
            </a:r>
            <a:endParaRPr lang="zh-CN" altLang="en-US"/>
          </a:p>
        </p:txBody>
      </p:sp>
      <p:grpSp>
        <p:nvGrpSpPr>
          <p:cNvPr id="20" name="组合 19"/>
          <p:cNvGrpSpPr>
            <a:grpSpLocks/>
          </p:cNvGrpSpPr>
          <p:nvPr/>
        </p:nvGrpSpPr>
        <p:grpSpPr bwMode="auto">
          <a:xfrm>
            <a:off x="2392363" y="3465513"/>
            <a:ext cx="1536700" cy="1393825"/>
            <a:chOff x="2392347" y="3464719"/>
            <a:chExt cx="1536711" cy="1393835"/>
          </a:xfrm>
        </p:grpSpPr>
        <p:cxnSp>
          <p:nvCxnSpPr>
            <p:cNvPr id="13" name="直接连接符 12"/>
            <p:cNvCxnSpPr>
              <a:stCxn id="0" idx="6"/>
              <a:endCxn id="0" idx="2"/>
            </p:cNvCxnSpPr>
            <p:nvPr/>
          </p:nvCxnSpPr>
          <p:spPr>
            <a:xfrm>
              <a:off x="2571735" y="3464719"/>
              <a:ext cx="1357323"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接连接符 13"/>
            <p:cNvCxnSpPr>
              <a:stCxn id="0" idx="4"/>
              <a:endCxn id="0" idx="0"/>
            </p:cNvCxnSpPr>
            <p:nvPr/>
          </p:nvCxnSpPr>
          <p:spPr>
            <a:xfrm rot="5400000">
              <a:off x="1785918" y="4250537"/>
              <a:ext cx="1214447" cy="1587"/>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21" name="组合 20"/>
          <p:cNvGrpSpPr>
            <a:grpSpLocks/>
          </p:cNvGrpSpPr>
          <p:nvPr/>
        </p:nvGrpSpPr>
        <p:grpSpPr bwMode="auto">
          <a:xfrm>
            <a:off x="2571750" y="3644900"/>
            <a:ext cx="1536700" cy="1393825"/>
            <a:chOff x="2571736" y="3644108"/>
            <a:chExt cx="1536711" cy="1393835"/>
          </a:xfrm>
        </p:grpSpPr>
        <p:cxnSp>
          <p:nvCxnSpPr>
            <p:cNvPr id="15" name="直接连接符 14"/>
            <p:cNvCxnSpPr>
              <a:stCxn id="0" idx="6"/>
              <a:endCxn id="0" idx="2"/>
            </p:cNvCxnSpPr>
            <p:nvPr/>
          </p:nvCxnSpPr>
          <p:spPr>
            <a:xfrm>
              <a:off x="2571736" y="5036356"/>
              <a:ext cx="1357323"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连接符 15"/>
            <p:cNvCxnSpPr>
              <a:stCxn id="0" idx="4"/>
              <a:endCxn id="0" idx="0"/>
            </p:cNvCxnSpPr>
            <p:nvPr/>
          </p:nvCxnSpPr>
          <p:spPr>
            <a:xfrm rot="5400000">
              <a:off x="3500431" y="4250537"/>
              <a:ext cx="1214447" cy="1587"/>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17" name="直接连接符 16"/>
          <p:cNvCxnSpPr>
            <a:stCxn id="0" idx="6"/>
            <a:endCxn id="0" idx="3"/>
          </p:cNvCxnSpPr>
          <p:nvPr/>
        </p:nvCxnSpPr>
        <p:spPr>
          <a:xfrm flipV="1">
            <a:off x="4286250" y="3590925"/>
            <a:ext cx="1241425" cy="1446213"/>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直接连接符 17"/>
          <p:cNvCxnSpPr>
            <a:stCxn id="0" idx="5"/>
            <a:endCxn id="0" idx="1"/>
          </p:cNvCxnSpPr>
          <p:nvPr/>
        </p:nvCxnSpPr>
        <p:spPr>
          <a:xfrm rot="16200000" flipH="1">
            <a:off x="5721351" y="3649662"/>
            <a:ext cx="1390650" cy="1273175"/>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500" fill="hold"/>
                                        <p:tgtEl>
                                          <p:spTgt spid="20"/>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35" presetClass="emph" presetSubtype="0" fill="hold" nodeType="afterEffect">
                                  <p:stCondLst>
                                    <p:cond delay="0"/>
                                  </p:stCondLst>
                                  <p:childTnLst>
                                    <p:anim calcmode="discrete" valueType="str">
                                      <p:cBhvr>
                                        <p:cTn id="9" dur="500" fill="hold"/>
                                        <p:tgtEl>
                                          <p:spTgt spid="20"/>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35" presetClass="emph" presetSubtype="0" fill="hold" nodeType="afterEffect">
                                  <p:stCondLst>
                                    <p:cond delay="0"/>
                                  </p:stCondLst>
                                  <p:childTnLst>
                                    <p:anim calcmode="discrete" valueType="str">
                                      <p:cBhvr>
                                        <p:cTn id="12" dur="500" fill="hold"/>
                                        <p:tgtEl>
                                          <p:spTgt spid="20"/>
                                        </p:tgtEl>
                                        <p:attrNameLst>
                                          <p:attrName>style.visibility</p:attrName>
                                        </p:attrNameLst>
                                      </p:cBhvr>
                                      <p:tavLst>
                                        <p:tav tm="0">
                                          <p:val>
                                            <p:strVal val="hidden"/>
                                          </p:val>
                                        </p:tav>
                                        <p:tav tm="50000">
                                          <p:val>
                                            <p:strVal val="visible"/>
                                          </p:val>
                                        </p:tav>
                                      </p:tavLst>
                                    </p:anim>
                                  </p:childTnLst>
                                </p:cTn>
                              </p:par>
                            </p:childTnLst>
                          </p:cTn>
                        </p:par>
                        <p:par>
                          <p:cTn id="13" fill="hold">
                            <p:stCondLst>
                              <p:cond delay="1500"/>
                            </p:stCondLst>
                            <p:childTnLst>
                              <p:par>
                                <p:cTn id="14" presetID="35" presetClass="emph" presetSubtype="0" fill="hold" nodeType="afterEffect">
                                  <p:stCondLst>
                                    <p:cond delay="0"/>
                                  </p:stCondLst>
                                  <p:childTnLst>
                                    <p:anim calcmode="discrete" valueType="str">
                                      <p:cBhvr>
                                        <p:cTn id="15" dur="5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mph" presetSubtype="0" fill="hold" nodeType="clickEffect">
                                  <p:stCondLst>
                                    <p:cond delay="0"/>
                                  </p:stCondLst>
                                  <p:childTnLst>
                                    <p:anim calcmode="discrete" valueType="str">
                                      <p:cBhvr>
                                        <p:cTn id="19" dur="500" fill="hold"/>
                                        <p:tgtEl>
                                          <p:spTgt spid="21"/>
                                        </p:tgtEl>
                                        <p:attrNameLst>
                                          <p:attrName>style.visibility</p:attrName>
                                        </p:attrNameLst>
                                      </p:cBhvr>
                                      <p:tavLst>
                                        <p:tav tm="0">
                                          <p:val>
                                            <p:strVal val="hidden"/>
                                          </p:val>
                                        </p:tav>
                                        <p:tav tm="50000">
                                          <p:val>
                                            <p:strVal val="visible"/>
                                          </p:val>
                                        </p:tav>
                                      </p:tavLst>
                                    </p:anim>
                                  </p:childTnLst>
                                </p:cTn>
                              </p:par>
                            </p:childTnLst>
                          </p:cTn>
                        </p:par>
                        <p:par>
                          <p:cTn id="20" fill="hold">
                            <p:stCondLst>
                              <p:cond delay="500"/>
                            </p:stCondLst>
                            <p:childTnLst>
                              <p:par>
                                <p:cTn id="21" presetID="35" presetClass="emph" presetSubtype="0" fill="hold" nodeType="afterEffect">
                                  <p:stCondLst>
                                    <p:cond delay="0"/>
                                  </p:stCondLst>
                                  <p:childTnLst>
                                    <p:anim calcmode="discrete" valueType="str">
                                      <p:cBhvr>
                                        <p:cTn id="22" dur="500" fill="hold"/>
                                        <p:tgtEl>
                                          <p:spTgt spid="21"/>
                                        </p:tgtEl>
                                        <p:attrNameLst>
                                          <p:attrName>style.visibility</p:attrName>
                                        </p:attrNameLst>
                                      </p:cBhvr>
                                      <p:tavLst>
                                        <p:tav tm="0">
                                          <p:val>
                                            <p:strVal val="hidden"/>
                                          </p:val>
                                        </p:tav>
                                        <p:tav tm="50000">
                                          <p:val>
                                            <p:strVal val="visible"/>
                                          </p:val>
                                        </p:tav>
                                      </p:tavLst>
                                    </p:anim>
                                  </p:childTnLst>
                                </p:cTn>
                              </p:par>
                            </p:childTnLst>
                          </p:cTn>
                        </p:par>
                        <p:par>
                          <p:cTn id="23" fill="hold">
                            <p:stCondLst>
                              <p:cond delay="1000"/>
                            </p:stCondLst>
                            <p:childTnLst>
                              <p:par>
                                <p:cTn id="24" presetID="35" presetClass="emph" presetSubtype="0" fill="hold" nodeType="afterEffect">
                                  <p:stCondLst>
                                    <p:cond delay="0"/>
                                  </p:stCondLst>
                                  <p:childTnLst>
                                    <p:anim calcmode="discrete" valueType="str">
                                      <p:cBhvr>
                                        <p:cTn id="25" dur="500" fill="hold"/>
                                        <p:tgtEl>
                                          <p:spTgt spid="21"/>
                                        </p:tgtEl>
                                        <p:attrNameLst>
                                          <p:attrName>style.visibility</p:attrName>
                                        </p:attrNameLst>
                                      </p:cBhvr>
                                      <p:tavLst>
                                        <p:tav tm="0">
                                          <p:val>
                                            <p:strVal val="hidden"/>
                                          </p:val>
                                        </p:tav>
                                        <p:tav tm="50000">
                                          <p:val>
                                            <p:strVal val="visible"/>
                                          </p:val>
                                        </p:tav>
                                      </p:tavLst>
                                    </p:anim>
                                  </p:childTnLst>
                                </p:cTn>
                              </p:par>
                            </p:childTnLst>
                          </p:cTn>
                        </p:par>
                        <p:par>
                          <p:cTn id="26" fill="hold">
                            <p:stCondLst>
                              <p:cond delay="1500"/>
                            </p:stCondLst>
                            <p:childTnLst>
                              <p:par>
                                <p:cTn id="27" presetID="35" presetClass="emph" presetSubtype="0" fill="hold" nodeType="afterEffect">
                                  <p:stCondLst>
                                    <p:cond delay="0"/>
                                  </p:stCondLst>
                                  <p:childTnLst>
                                    <p:anim calcmode="discrete" valueType="str">
                                      <p:cBhvr>
                                        <p:cTn id="28" dur="5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点连通度</a:t>
            </a:r>
          </a:p>
        </p:txBody>
      </p:sp>
      <p:sp>
        <p:nvSpPr>
          <p:cNvPr id="3" name="Rectangle 5" descr="新闻纸"/>
          <p:cNvSpPr>
            <a:spLocks noChangeArrowheads="1"/>
          </p:cNvSpPr>
          <p:nvPr/>
        </p:nvSpPr>
        <p:spPr bwMode="auto">
          <a:xfrm>
            <a:off x="195263" y="1285875"/>
            <a:ext cx="8734425" cy="1143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3731"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14.17</a:t>
            </a:r>
            <a:endParaRPr lang="zh-CN" altLang="en-US" sz="3200" b="1">
              <a:latin typeface="Calibri" pitchFamily="34" charset="0"/>
            </a:endParaRPr>
          </a:p>
        </p:txBody>
      </p:sp>
      <p:sp>
        <p:nvSpPr>
          <p:cNvPr id="73732" name="TextBox 4"/>
          <p:cNvSpPr txBox="1">
            <a:spLocks noChangeArrowheads="1"/>
          </p:cNvSpPr>
          <p:nvPr/>
        </p:nvSpPr>
        <p:spPr bwMode="auto">
          <a:xfrm>
            <a:off x="1474788" y="1377950"/>
            <a:ext cx="7429500" cy="1016000"/>
          </a:xfrm>
          <a:prstGeom prst="rect">
            <a:avLst/>
          </a:prstGeom>
          <a:noFill/>
          <a:ln w="9525">
            <a:noFill/>
            <a:miter lim="800000"/>
            <a:headEnd/>
            <a:tailEnd/>
          </a:ln>
        </p:spPr>
        <p:txBody>
          <a:bodyPr>
            <a:spAutoFit/>
          </a:bodyPr>
          <a:lstStyle/>
          <a:p>
            <a:r>
              <a:rPr lang="zh-CN" altLang="en-US" sz="2000">
                <a:latin typeface="Arial Unicode MS" pitchFamily="34" charset="-122"/>
                <a:ea typeface="Arial Unicode MS" pitchFamily="34" charset="-122"/>
                <a:cs typeface="Arial Unicode MS" pitchFamily="34" charset="-122"/>
              </a:rPr>
              <a:t>设</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为无向图且不是完全图，则称</a:t>
            </a:r>
            <a:r>
              <a:rPr lang="el-GR" altLang="zh-CN" sz="2000">
                <a:latin typeface="Arial Unicode MS" pitchFamily="34" charset="-122"/>
                <a:ea typeface="Arial Unicode MS" pitchFamily="34" charset="-122"/>
                <a:cs typeface="Arial Unicode MS" pitchFamily="34" charset="-122"/>
              </a:rPr>
              <a:t>κ</a:t>
            </a:r>
            <a:r>
              <a:rPr lang="en-US" altLang="zh-CN" sz="2000">
                <a:latin typeface="Arial Unicode MS" pitchFamily="34" charset="-122"/>
                <a:ea typeface="Arial Unicode MS" pitchFamily="34" charset="-122"/>
                <a:cs typeface="Arial Unicode MS" pitchFamily="34" charset="-122"/>
              </a:rPr>
              <a:t>(G)=min{|V’||V’</a:t>
            </a:r>
            <a:r>
              <a:rPr lang="zh-CN" altLang="en-US" sz="2000">
                <a:latin typeface="Arial Unicode MS" pitchFamily="34" charset="-122"/>
                <a:ea typeface="Arial Unicode MS" pitchFamily="34" charset="-122"/>
                <a:cs typeface="Arial Unicode MS" pitchFamily="34" charset="-122"/>
              </a:rPr>
              <a:t>为</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的点割集</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为</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的点连通度，简称连通度。规定完全图的</a:t>
            </a:r>
            <a:r>
              <a:rPr lang="el-GR" altLang="zh-CN" sz="2000">
                <a:latin typeface="Arial Unicode MS" pitchFamily="34" charset="-122"/>
                <a:ea typeface="Arial Unicode MS" pitchFamily="34" charset="-122"/>
                <a:cs typeface="Arial Unicode MS" pitchFamily="34" charset="-122"/>
              </a:rPr>
              <a:t>κ</a:t>
            </a:r>
            <a:r>
              <a:rPr lang="en-US" altLang="zh-CN" sz="2000">
                <a:latin typeface="Arial Unicode MS" pitchFamily="34" charset="-122"/>
                <a:ea typeface="Arial Unicode MS" pitchFamily="34" charset="-122"/>
                <a:cs typeface="Arial Unicode MS" pitchFamily="34" charset="-122"/>
              </a:rPr>
              <a:t>(G)=n-1</a:t>
            </a:r>
            <a:r>
              <a:rPr lang="zh-CN" altLang="en-US" sz="2000">
                <a:latin typeface="Arial Unicode MS" pitchFamily="34" charset="-122"/>
                <a:ea typeface="Arial Unicode MS" pitchFamily="34" charset="-122"/>
                <a:cs typeface="Arial Unicode MS" pitchFamily="34" charset="-122"/>
              </a:rPr>
              <a:t>，非连通图的连通度为</a:t>
            </a:r>
            <a:r>
              <a:rPr lang="en-US" altLang="zh-CN" sz="2000">
                <a:latin typeface="Arial Unicode MS" pitchFamily="34" charset="-122"/>
                <a:ea typeface="Arial Unicode MS" pitchFamily="34" charset="-122"/>
                <a:cs typeface="Arial Unicode MS" pitchFamily="34" charset="-122"/>
              </a:rPr>
              <a:t>0</a:t>
            </a:r>
            <a:r>
              <a:rPr lang="zh-CN" altLang="en-US" sz="2000">
                <a:latin typeface="Arial Unicode MS" pitchFamily="34" charset="-122"/>
                <a:ea typeface="Arial Unicode MS" pitchFamily="34" charset="-122"/>
                <a:cs typeface="Arial Unicode MS" pitchFamily="34" charset="-122"/>
              </a:rPr>
              <a:t>。又若</a:t>
            </a:r>
            <a:r>
              <a:rPr lang="el-GR" altLang="zh-CN" sz="2000">
                <a:latin typeface="Arial Unicode MS" pitchFamily="34" charset="-122"/>
                <a:ea typeface="Arial Unicode MS" pitchFamily="34" charset="-122"/>
                <a:cs typeface="Arial Unicode MS" pitchFamily="34" charset="-122"/>
              </a:rPr>
              <a:t>κ</a:t>
            </a:r>
            <a:r>
              <a:rPr lang="en-US" altLang="zh-CN" sz="2000">
                <a:latin typeface="Arial Unicode MS" pitchFamily="34" charset="-122"/>
                <a:ea typeface="Arial Unicode MS" pitchFamily="34" charset="-122"/>
                <a:cs typeface="Arial Unicode MS" pitchFamily="34" charset="-122"/>
              </a:rPr>
              <a:t>(G)≥k</a:t>
            </a:r>
            <a:r>
              <a:rPr lang="zh-CN" altLang="en-US" sz="2000">
                <a:latin typeface="Arial Unicode MS" pitchFamily="34" charset="-122"/>
                <a:ea typeface="Arial Unicode MS" pitchFamily="34" charset="-122"/>
                <a:cs typeface="Arial Unicode MS" pitchFamily="34" charset="-122"/>
              </a:rPr>
              <a:t>，则称</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是</a:t>
            </a:r>
            <a:r>
              <a:rPr lang="en-US" altLang="zh-CN" sz="2000">
                <a:latin typeface="Arial Unicode MS" pitchFamily="34" charset="-122"/>
                <a:ea typeface="Arial Unicode MS" pitchFamily="34" charset="-122"/>
                <a:cs typeface="Arial Unicode MS" pitchFamily="34" charset="-122"/>
              </a:rPr>
              <a:t>k-</a:t>
            </a:r>
            <a:r>
              <a:rPr lang="zh-CN" altLang="en-US" sz="2000">
                <a:latin typeface="Arial Unicode MS" pitchFamily="34" charset="-122"/>
                <a:ea typeface="Arial Unicode MS" pitchFamily="34" charset="-122"/>
                <a:cs typeface="Arial Unicode MS" pitchFamily="34" charset="-122"/>
              </a:rPr>
              <a:t>连通图，</a:t>
            </a:r>
            <a:r>
              <a:rPr lang="en-US" altLang="zh-CN" sz="2000">
                <a:latin typeface="Arial Unicode MS" pitchFamily="34" charset="-122"/>
                <a:ea typeface="Arial Unicode MS" pitchFamily="34" charset="-122"/>
                <a:cs typeface="Arial Unicode MS" pitchFamily="34" charset="-122"/>
              </a:rPr>
              <a:t>k</a:t>
            </a:r>
            <a:r>
              <a:rPr lang="zh-CN" altLang="en-US" sz="2000">
                <a:latin typeface="Arial Unicode MS" pitchFamily="34" charset="-122"/>
                <a:ea typeface="Arial Unicode MS" pitchFamily="34" charset="-122"/>
                <a:cs typeface="Arial Unicode MS" pitchFamily="34" charset="-122"/>
              </a:rPr>
              <a:t>为非负数。</a:t>
            </a:r>
          </a:p>
        </p:txBody>
      </p:sp>
      <p:sp>
        <p:nvSpPr>
          <p:cNvPr id="9" name="矩形 8"/>
          <p:cNvSpPr/>
          <p:nvPr/>
        </p:nvSpPr>
        <p:spPr>
          <a:xfrm>
            <a:off x="1143000" y="2714625"/>
            <a:ext cx="6715125" cy="3286125"/>
          </a:xfrm>
          <a:prstGeom prst="rect">
            <a:avLst/>
          </a:prstGeom>
          <a:blipFill>
            <a:blip r:embed="rId3"/>
            <a:tile tx="0" ty="0" sx="100000" sy="100000" flip="none" algn="tl"/>
          </a:blipFill>
          <a:ln>
            <a:solidFill>
              <a:schemeClr val="accent6">
                <a:lumMod val="50000"/>
              </a:schemeClr>
            </a:solid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pSp>
        <p:nvGrpSpPr>
          <p:cNvPr id="139" name="组合 138"/>
          <p:cNvGrpSpPr>
            <a:grpSpLocks/>
          </p:cNvGrpSpPr>
          <p:nvPr/>
        </p:nvGrpSpPr>
        <p:grpSpPr bwMode="auto">
          <a:xfrm>
            <a:off x="5581650" y="3643313"/>
            <a:ext cx="633413" cy="1412875"/>
            <a:chOff x="5582292" y="3643314"/>
            <a:chExt cx="632782" cy="1413568"/>
          </a:xfrm>
        </p:grpSpPr>
        <p:sp>
          <p:nvSpPr>
            <p:cNvPr id="10" name="任意多边形 9"/>
            <p:cNvSpPr/>
            <p:nvPr/>
          </p:nvSpPr>
          <p:spPr>
            <a:xfrm>
              <a:off x="5929609" y="3643314"/>
              <a:ext cx="285465" cy="50030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2" name="任意多边形 11"/>
            <p:cNvSpPr/>
            <p:nvPr/>
          </p:nvSpPr>
          <p:spPr>
            <a:xfrm rot="7753504">
              <a:off x="5540671" y="4577548"/>
              <a:ext cx="520955" cy="437714"/>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13" name="任意多边形 12"/>
          <p:cNvSpPr/>
          <p:nvPr/>
        </p:nvSpPr>
        <p:spPr>
          <a:xfrm>
            <a:off x="6357938" y="3071813"/>
            <a:ext cx="714375" cy="35718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4" name="任意多边形 13"/>
          <p:cNvSpPr/>
          <p:nvPr/>
        </p:nvSpPr>
        <p:spPr>
          <a:xfrm>
            <a:off x="4929188" y="3071813"/>
            <a:ext cx="520700" cy="428625"/>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5" name="任意多边形 14"/>
          <p:cNvSpPr/>
          <p:nvPr/>
        </p:nvSpPr>
        <p:spPr>
          <a:xfrm>
            <a:off x="6143625" y="5357813"/>
            <a:ext cx="571500" cy="428625"/>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6" name="任意多边形 15"/>
          <p:cNvSpPr/>
          <p:nvPr/>
        </p:nvSpPr>
        <p:spPr>
          <a:xfrm>
            <a:off x="3714750" y="3143250"/>
            <a:ext cx="520700" cy="357188"/>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7" name="任意多边形 16"/>
          <p:cNvSpPr/>
          <p:nvPr/>
        </p:nvSpPr>
        <p:spPr>
          <a:xfrm>
            <a:off x="4357688" y="4071938"/>
            <a:ext cx="714375" cy="35718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8" name="任意多边形 17"/>
          <p:cNvSpPr/>
          <p:nvPr/>
        </p:nvSpPr>
        <p:spPr>
          <a:xfrm>
            <a:off x="4357688" y="4929188"/>
            <a:ext cx="520700" cy="35718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9" name="任意多边形 18"/>
          <p:cNvSpPr/>
          <p:nvPr/>
        </p:nvSpPr>
        <p:spPr>
          <a:xfrm>
            <a:off x="5072063" y="5500688"/>
            <a:ext cx="520700" cy="35718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0" name="任意多边形 19"/>
          <p:cNvSpPr/>
          <p:nvPr/>
        </p:nvSpPr>
        <p:spPr>
          <a:xfrm>
            <a:off x="2571750" y="2857500"/>
            <a:ext cx="520700" cy="642938"/>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1" name="任意多边形 20"/>
          <p:cNvSpPr/>
          <p:nvPr/>
        </p:nvSpPr>
        <p:spPr>
          <a:xfrm>
            <a:off x="3071813" y="4071938"/>
            <a:ext cx="857250" cy="35718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2" name="任意多边形 21"/>
          <p:cNvSpPr/>
          <p:nvPr/>
        </p:nvSpPr>
        <p:spPr>
          <a:xfrm>
            <a:off x="2928938" y="5143500"/>
            <a:ext cx="714375" cy="357188"/>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3" name="任意多边形 22"/>
          <p:cNvSpPr/>
          <p:nvPr/>
        </p:nvSpPr>
        <p:spPr>
          <a:xfrm>
            <a:off x="2143125" y="4000500"/>
            <a:ext cx="520700" cy="357188"/>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4" name="任意多边形 23"/>
          <p:cNvSpPr/>
          <p:nvPr/>
        </p:nvSpPr>
        <p:spPr>
          <a:xfrm>
            <a:off x="1857375" y="4857750"/>
            <a:ext cx="663575" cy="357188"/>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5" name="任意多边形 24"/>
          <p:cNvSpPr/>
          <p:nvPr/>
        </p:nvSpPr>
        <p:spPr>
          <a:xfrm>
            <a:off x="1285875" y="3071813"/>
            <a:ext cx="857250" cy="35718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6" name="任意多边形 25"/>
          <p:cNvSpPr/>
          <p:nvPr/>
        </p:nvSpPr>
        <p:spPr>
          <a:xfrm rot="3405408">
            <a:off x="6935787" y="3970338"/>
            <a:ext cx="633413" cy="357188"/>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7" name="任意多边形 26"/>
          <p:cNvSpPr/>
          <p:nvPr/>
        </p:nvSpPr>
        <p:spPr>
          <a:xfrm>
            <a:off x="1285875" y="5500688"/>
            <a:ext cx="714375" cy="35718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nvGrpSpPr>
          <p:cNvPr id="73750" name="组合 28"/>
          <p:cNvGrpSpPr>
            <a:grpSpLocks/>
          </p:cNvGrpSpPr>
          <p:nvPr/>
        </p:nvGrpSpPr>
        <p:grpSpPr bwMode="auto">
          <a:xfrm>
            <a:off x="6940550" y="4776788"/>
            <a:ext cx="652463" cy="652462"/>
            <a:chOff x="6939777" y="4775999"/>
            <a:chExt cx="653265" cy="653265"/>
          </a:xfrm>
        </p:grpSpPr>
        <p:sp>
          <p:nvSpPr>
            <p:cNvPr id="11" name="任意多边形 10"/>
            <p:cNvSpPr/>
            <p:nvPr/>
          </p:nvSpPr>
          <p:spPr>
            <a:xfrm>
              <a:off x="7071702" y="5071637"/>
              <a:ext cx="521340" cy="357627"/>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8" name="任意多边形 27"/>
            <p:cNvSpPr/>
            <p:nvPr/>
          </p:nvSpPr>
          <p:spPr>
            <a:xfrm rot="2982122">
              <a:off x="6857920" y="4857856"/>
              <a:ext cx="592866" cy="429152"/>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30" name="任意多边形 29"/>
          <p:cNvSpPr/>
          <p:nvPr/>
        </p:nvSpPr>
        <p:spPr>
          <a:xfrm>
            <a:off x="1357313" y="3786188"/>
            <a:ext cx="357187" cy="571500"/>
          </a:xfrm>
          <a:custGeom>
            <a:avLst/>
            <a:gdLst>
              <a:gd name="connsiteX0" fmla="*/ 304800 w 727638"/>
              <a:gd name="connsiteY0" fmla="*/ 12700 h 621513"/>
              <a:gd name="connsiteX1" fmla="*/ 266700 w 727638"/>
              <a:gd name="connsiteY1" fmla="*/ 25400 h 621513"/>
              <a:gd name="connsiteX2" fmla="*/ 228600 w 727638"/>
              <a:gd name="connsiteY2" fmla="*/ 50800 h 621513"/>
              <a:gd name="connsiteX3" fmla="*/ 152400 w 727638"/>
              <a:gd name="connsiteY3" fmla="*/ 88900 h 621513"/>
              <a:gd name="connsiteX4" fmla="*/ 0 w 727638"/>
              <a:gd name="connsiteY4" fmla="*/ 266700 h 621513"/>
              <a:gd name="connsiteX5" fmla="*/ 63500 w 727638"/>
              <a:gd name="connsiteY5" fmla="*/ 406400 h 621513"/>
              <a:gd name="connsiteX6" fmla="*/ 88900 w 727638"/>
              <a:gd name="connsiteY6" fmla="*/ 444500 h 621513"/>
              <a:gd name="connsiteX7" fmla="*/ 177800 w 727638"/>
              <a:gd name="connsiteY7" fmla="*/ 533400 h 621513"/>
              <a:gd name="connsiteX8" fmla="*/ 203200 w 727638"/>
              <a:gd name="connsiteY8" fmla="*/ 571500 h 621513"/>
              <a:gd name="connsiteX9" fmla="*/ 304800 w 727638"/>
              <a:gd name="connsiteY9" fmla="*/ 584200 h 621513"/>
              <a:gd name="connsiteX10" fmla="*/ 609600 w 727638"/>
              <a:gd name="connsiteY10" fmla="*/ 546100 h 621513"/>
              <a:gd name="connsiteX11" fmla="*/ 635000 w 727638"/>
              <a:gd name="connsiteY11" fmla="*/ 533400 h 621513"/>
              <a:gd name="connsiteX12" fmla="*/ 711200 w 727638"/>
              <a:gd name="connsiteY12" fmla="*/ 330200 h 621513"/>
              <a:gd name="connsiteX13" fmla="*/ 711200 w 727638"/>
              <a:gd name="connsiteY13" fmla="*/ 165100 h 621513"/>
              <a:gd name="connsiteX14" fmla="*/ 622300 w 727638"/>
              <a:gd name="connsiteY14" fmla="*/ 76200 h 621513"/>
              <a:gd name="connsiteX15" fmla="*/ 419100 w 727638"/>
              <a:gd name="connsiteY15" fmla="*/ 0 h 62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638" h="621513">
                <a:moveTo>
                  <a:pt x="304800" y="12700"/>
                </a:moveTo>
                <a:cubicBezTo>
                  <a:pt x="292100" y="16933"/>
                  <a:pt x="278674" y="19413"/>
                  <a:pt x="266700" y="25400"/>
                </a:cubicBezTo>
                <a:cubicBezTo>
                  <a:pt x="253048" y="32226"/>
                  <a:pt x="242629" y="44787"/>
                  <a:pt x="228600" y="50800"/>
                </a:cubicBezTo>
                <a:cubicBezTo>
                  <a:pt x="146679" y="85909"/>
                  <a:pt x="203523" y="37777"/>
                  <a:pt x="152400" y="88900"/>
                </a:cubicBezTo>
                <a:lnTo>
                  <a:pt x="0" y="266700"/>
                </a:lnTo>
                <a:cubicBezTo>
                  <a:pt x="21167" y="313267"/>
                  <a:pt x="40624" y="360649"/>
                  <a:pt x="63500" y="406400"/>
                </a:cubicBezTo>
                <a:cubicBezTo>
                  <a:pt x="70326" y="420052"/>
                  <a:pt x="88900" y="444500"/>
                  <a:pt x="88900" y="444500"/>
                </a:cubicBezTo>
                <a:cubicBezTo>
                  <a:pt x="118533" y="474133"/>
                  <a:pt x="149765" y="502250"/>
                  <a:pt x="177800" y="533400"/>
                </a:cubicBezTo>
                <a:cubicBezTo>
                  <a:pt x="188011" y="544745"/>
                  <a:pt x="191281" y="561965"/>
                  <a:pt x="203200" y="571500"/>
                </a:cubicBezTo>
                <a:cubicBezTo>
                  <a:pt x="227442" y="590893"/>
                  <a:pt x="281575" y="584200"/>
                  <a:pt x="304800" y="584200"/>
                </a:cubicBezTo>
                <a:cubicBezTo>
                  <a:pt x="665672" y="567016"/>
                  <a:pt x="483911" y="621513"/>
                  <a:pt x="609600" y="546100"/>
                </a:cubicBezTo>
                <a:cubicBezTo>
                  <a:pt x="617717" y="541230"/>
                  <a:pt x="626533" y="537633"/>
                  <a:pt x="635000" y="533400"/>
                </a:cubicBezTo>
                <a:cubicBezTo>
                  <a:pt x="727638" y="394444"/>
                  <a:pt x="711200" y="464891"/>
                  <a:pt x="711200" y="330200"/>
                </a:cubicBezTo>
                <a:lnTo>
                  <a:pt x="711200" y="165100"/>
                </a:lnTo>
                <a:cubicBezTo>
                  <a:pt x="632245" y="72986"/>
                  <a:pt x="674029" y="76200"/>
                  <a:pt x="622300" y="76200"/>
                </a:cubicBezTo>
                <a:lnTo>
                  <a:pt x="419100" y="0"/>
                </a:lnTo>
              </a:path>
            </a:pathLst>
          </a:custGeom>
          <a:blipFill>
            <a:blip r:embed="rId4"/>
            <a:tile tx="0" ty="0" sx="100000" sy="100000" flip="none" algn="tl"/>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32" name="直接连接符 31"/>
          <p:cNvCxnSpPr>
            <a:stCxn id="25" idx="12"/>
            <a:endCxn id="20" idx="4"/>
          </p:cNvCxnSpPr>
          <p:nvPr/>
        </p:nvCxnSpPr>
        <p:spPr>
          <a:xfrm flipV="1">
            <a:off x="2124075" y="3133725"/>
            <a:ext cx="447675" cy="128588"/>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0" idx="12"/>
            <a:endCxn id="16" idx="4"/>
          </p:cNvCxnSpPr>
          <p:nvPr/>
        </p:nvCxnSpPr>
        <p:spPr>
          <a:xfrm>
            <a:off x="3081338" y="3198813"/>
            <a:ext cx="633412" cy="98425"/>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6" idx="12"/>
            <a:endCxn id="14" idx="5"/>
          </p:cNvCxnSpPr>
          <p:nvPr/>
        </p:nvCxnSpPr>
        <p:spPr>
          <a:xfrm>
            <a:off x="4224338" y="3333750"/>
            <a:ext cx="750887" cy="1905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23" idx="2"/>
          </p:cNvCxnSpPr>
          <p:nvPr/>
        </p:nvCxnSpPr>
        <p:spPr>
          <a:xfrm rot="16200000" flipH="1">
            <a:off x="1710532" y="3432969"/>
            <a:ext cx="671512" cy="52070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0" idx="12"/>
          </p:cNvCxnSpPr>
          <p:nvPr/>
        </p:nvCxnSpPr>
        <p:spPr>
          <a:xfrm>
            <a:off x="1706563" y="4089400"/>
            <a:ext cx="793750" cy="125413"/>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3" idx="12"/>
            <a:endCxn id="21" idx="5"/>
          </p:cNvCxnSpPr>
          <p:nvPr/>
        </p:nvCxnSpPr>
        <p:spPr>
          <a:xfrm>
            <a:off x="2652713" y="4191000"/>
            <a:ext cx="493712" cy="11430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20" idx="10"/>
            <a:endCxn id="21" idx="15"/>
          </p:cNvCxnSpPr>
          <p:nvPr/>
        </p:nvCxnSpPr>
        <p:spPr>
          <a:xfrm>
            <a:off x="3008313" y="3422650"/>
            <a:ext cx="557212" cy="649288"/>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endCxn id="17" idx="5"/>
          </p:cNvCxnSpPr>
          <p:nvPr/>
        </p:nvCxnSpPr>
        <p:spPr>
          <a:xfrm>
            <a:off x="3786188" y="4214813"/>
            <a:ext cx="633412" cy="90487"/>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6" idx="9"/>
            <a:endCxn id="21" idx="15"/>
          </p:cNvCxnSpPr>
          <p:nvPr/>
        </p:nvCxnSpPr>
        <p:spPr>
          <a:xfrm flipH="1">
            <a:off x="3565525" y="3478213"/>
            <a:ext cx="366713" cy="593725"/>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5400000">
            <a:off x="2964656" y="4679157"/>
            <a:ext cx="928687" cy="28575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30" idx="11"/>
          </p:cNvCxnSpPr>
          <p:nvPr/>
        </p:nvCxnSpPr>
        <p:spPr>
          <a:xfrm>
            <a:off x="1668463" y="4276725"/>
            <a:ext cx="546100" cy="72390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27" idx="10"/>
          </p:cNvCxnSpPr>
          <p:nvPr/>
        </p:nvCxnSpPr>
        <p:spPr>
          <a:xfrm flipV="1">
            <a:off x="1884363" y="5143500"/>
            <a:ext cx="330200" cy="671513"/>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24" idx="12"/>
            <a:endCxn id="22" idx="4"/>
          </p:cNvCxnSpPr>
          <p:nvPr/>
        </p:nvCxnSpPr>
        <p:spPr>
          <a:xfrm>
            <a:off x="2506663" y="5048250"/>
            <a:ext cx="422275" cy="249238"/>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22" idx="12"/>
            <a:endCxn id="18" idx="6"/>
          </p:cNvCxnSpPr>
          <p:nvPr/>
        </p:nvCxnSpPr>
        <p:spPr>
          <a:xfrm flipV="1">
            <a:off x="3627438" y="5184775"/>
            <a:ext cx="793750" cy="149225"/>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9" idx="12"/>
            <a:endCxn id="15" idx="7"/>
          </p:cNvCxnSpPr>
          <p:nvPr/>
        </p:nvCxnSpPr>
        <p:spPr>
          <a:xfrm>
            <a:off x="5581650" y="5691188"/>
            <a:ext cx="701675" cy="34925"/>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5" idx="13"/>
            <a:endCxn id="28" idx="10"/>
          </p:cNvCxnSpPr>
          <p:nvPr/>
        </p:nvCxnSpPr>
        <p:spPr>
          <a:xfrm flipV="1">
            <a:off x="6702425" y="5329238"/>
            <a:ext cx="457200" cy="142875"/>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26" idx="10"/>
            <a:endCxn id="28" idx="1"/>
          </p:cNvCxnSpPr>
          <p:nvPr/>
        </p:nvCxnSpPr>
        <p:spPr>
          <a:xfrm rot="5400000">
            <a:off x="7013576" y="4641850"/>
            <a:ext cx="482600" cy="3175"/>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 idx="10"/>
            <a:endCxn id="26" idx="3"/>
          </p:cNvCxnSpPr>
          <p:nvPr/>
        </p:nvCxnSpPr>
        <p:spPr>
          <a:xfrm>
            <a:off x="6956425" y="3386138"/>
            <a:ext cx="301625" cy="538162"/>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26" idx="15"/>
          </p:cNvCxnSpPr>
          <p:nvPr/>
        </p:nvCxnSpPr>
        <p:spPr>
          <a:xfrm rot="5400000" flipH="1" flipV="1">
            <a:off x="7669213" y="3830638"/>
            <a:ext cx="19050" cy="50165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1" idx="12"/>
          </p:cNvCxnSpPr>
          <p:nvPr/>
        </p:nvCxnSpPr>
        <p:spPr>
          <a:xfrm flipV="1">
            <a:off x="7581900" y="5143500"/>
            <a:ext cx="347663" cy="119063"/>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endCxn id="27" idx="2"/>
          </p:cNvCxnSpPr>
          <p:nvPr/>
        </p:nvCxnSpPr>
        <p:spPr>
          <a:xfrm rot="5400000">
            <a:off x="883444" y="4841082"/>
            <a:ext cx="1314450" cy="61912"/>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25" idx="9"/>
          </p:cNvCxnSpPr>
          <p:nvPr/>
        </p:nvCxnSpPr>
        <p:spPr>
          <a:xfrm flipH="1">
            <a:off x="1571625" y="3406775"/>
            <a:ext cx="73025" cy="522288"/>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27" idx="12"/>
            <a:endCxn id="22" idx="7"/>
          </p:cNvCxnSpPr>
          <p:nvPr/>
        </p:nvCxnSpPr>
        <p:spPr>
          <a:xfrm flipV="1">
            <a:off x="1984375" y="5449888"/>
            <a:ext cx="1119188" cy="24130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42" name="组合 141"/>
          <p:cNvGrpSpPr>
            <a:grpSpLocks/>
          </p:cNvGrpSpPr>
          <p:nvPr/>
        </p:nvGrpSpPr>
        <p:grpSpPr bwMode="auto">
          <a:xfrm>
            <a:off x="4867275" y="3298825"/>
            <a:ext cx="2189163" cy="2246313"/>
            <a:chOff x="4866635" y="3299533"/>
            <a:chExt cx="2190283" cy="2244962"/>
          </a:xfrm>
        </p:grpSpPr>
        <p:cxnSp>
          <p:nvCxnSpPr>
            <p:cNvPr id="64" name="直接连接符 63"/>
            <p:cNvCxnSpPr>
              <a:stCxn id="10" idx="9"/>
              <a:endCxn id="12" idx="7"/>
            </p:cNvCxnSpPr>
            <p:nvPr/>
          </p:nvCxnSpPr>
          <p:spPr>
            <a:xfrm flipH="1">
              <a:off x="5764032" y="4113431"/>
              <a:ext cx="284307" cy="480723"/>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3786" name="组合 139"/>
            <p:cNvGrpSpPr>
              <a:grpSpLocks/>
            </p:cNvGrpSpPr>
            <p:nvPr/>
          </p:nvGrpSpPr>
          <p:grpSpPr bwMode="auto">
            <a:xfrm>
              <a:off x="4866635" y="3299533"/>
              <a:ext cx="2190283" cy="2244962"/>
              <a:chOff x="4866635" y="3299533"/>
              <a:chExt cx="2190283" cy="2244962"/>
            </a:xfrm>
          </p:grpSpPr>
          <p:cxnSp>
            <p:nvCxnSpPr>
              <p:cNvPr id="40" name="直接连接符 39"/>
              <p:cNvCxnSpPr>
                <a:stCxn id="14" idx="12"/>
                <a:endCxn id="10" idx="3"/>
              </p:cNvCxnSpPr>
              <p:nvPr/>
            </p:nvCxnSpPr>
            <p:spPr>
              <a:xfrm>
                <a:off x="5438427" y="3299533"/>
                <a:ext cx="551145" cy="415675"/>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 idx="12"/>
                <a:endCxn id="10" idx="5"/>
              </p:cNvCxnSpPr>
              <p:nvPr/>
            </p:nvCxnSpPr>
            <p:spPr>
              <a:xfrm flipV="1">
                <a:off x="5055645" y="3970642"/>
                <a:ext cx="898985" cy="290337"/>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0" idx="12"/>
                <a:endCxn id="26" idx="6"/>
              </p:cNvCxnSpPr>
              <p:nvPr/>
            </p:nvCxnSpPr>
            <p:spPr>
              <a:xfrm>
                <a:off x="6208759" y="3908766"/>
                <a:ext cx="848159" cy="8250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17" idx="11"/>
                <a:endCxn id="12" idx="9"/>
              </p:cNvCxnSpPr>
              <p:nvPr/>
            </p:nvCxnSpPr>
            <p:spPr>
              <a:xfrm>
                <a:off x="4980993" y="4378384"/>
                <a:ext cx="697270" cy="263367"/>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18" idx="12"/>
                <a:endCxn id="12" idx="11"/>
              </p:cNvCxnSpPr>
              <p:nvPr/>
            </p:nvCxnSpPr>
            <p:spPr>
              <a:xfrm flipV="1">
                <a:off x="4866635" y="4848001"/>
                <a:ext cx="690916" cy="271300"/>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2" idx="1"/>
                <a:endCxn id="28" idx="6"/>
              </p:cNvCxnSpPr>
              <p:nvPr/>
            </p:nvCxnSpPr>
            <p:spPr>
              <a:xfrm rot="16200000" flipH="1">
                <a:off x="6424820" y="4446083"/>
                <a:ext cx="90434" cy="938693"/>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5" idx="2"/>
                <a:endCxn id="12" idx="15"/>
              </p:cNvCxnSpPr>
              <p:nvPr/>
            </p:nvCxnSpPr>
            <p:spPr>
              <a:xfrm flipH="1" flipV="1">
                <a:off x="5945099" y="4965405"/>
                <a:ext cx="378018" cy="426781"/>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12" idx="12"/>
                <a:endCxn id="19" idx="14"/>
              </p:cNvCxnSpPr>
              <p:nvPr/>
            </p:nvCxnSpPr>
            <p:spPr>
              <a:xfrm rot="5400000">
                <a:off x="5293412" y="5204116"/>
                <a:ext cx="564810" cy="115947"/>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0" idx="13"/>
                <a:endCxn id="13" idx="7"/>
              </p:cNvCxnSpPr>
              <p:nvPr/>
            </p:nvCxnSpPr>
            <p:spPr>
              <a:xfrm flipV="1">
                <a:off x="6208759" y="3378860"/>
                <a:ext cx="324016" cy="396636"/>
              </a:xfrm>
              <a:prstGeom prst="line">
                <a:avLst/>
              </a:prstGeom>
              <a:ln w="1270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143" name="矩形 142"/>
          <p:cNvSpPr/>
          <p:nvPr/>
        </p:nvSpPr>
        <p:spPr>
          <a:xfrm>
            <a:off x="928688" y="2571750"/>
            <a:ext cx="7072312" cy="3500438"/>
          </a:xfrm>
          <a:prstGeom prst="rect">
            <a:avLst/>
          </a:prstGeom>
          <a:solidFill>
            <a:schemeClr val="bg1"/>
          </a:solidFill>
          <a:ln>
            <a:noFill/>
          </a:ln>
          <a:effectLst/>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pSp>
        <p:nvGrpSpPr>
          <p:cNvPr id="159" name="组合 158"/>
          <p:cNvGrpSpPr>
            <a:grpSpLocks/>
          </p:cNvGrpSpPr>
          <p:nvPr/>
        </p:nvGrpSpPr>
        <p:grpSpPr bwMode="auto">
          <a:xfrm>
            <a:off x="2857500" y="2643188"/>
            <a:ext cx="3429000" cy="3309937"/>
            <a:chOff x="2857488" y="2643182"/>
            <a:chExt cx="3429024" cy="3310327"/>
          </a:xfrm>
        </p:grpSpPr>
        <p:pic>
          <p:nvPicPr>
            <p:cNvPr id="73778" name="Picture 2"/>
            <p:cNvPicPr>
              <a:picLocks noChangeAspect="1" noChangeArrowheads="1"/>
            </p:cNvPicPr>
            <p:nvPr/>
          </p:nvPicPr>
          <p:blipFill>
            <a:blip r:embed="rId5"/>
            <a:srcRect/>
            <a:stretch>
              <a:fillRect/>
            </a:stretch>
          </p:blipFill>
          <p:spPr bwMode="auto">
            <a:xfrm>
              <a:off x="2857488" y="2643182"/>
              <a:ext cx="3429024" cy="3310327"/>
            </a:xfrm>
            <a:prstGeom prst="rect">
              <a:avLst/>
            </a:prstGeom>
            <a:noFill/>
            <a:ln w="9525">
              <a:noFill/>
              <a:miter lim="800000"/>
              <a:headEnd/>
              <a:tailEnd/>
            </a:ln>
          </p:spPr>
        </p:pic>
        <p:cxnSp>
          <p:nvCxnSpPr>
            <p:cNvPr id="146" name="直接连接符 145"/>
            <p:cNvCxnSpPr/>
            <p:nvPr/>
          </p:nvCxnSpPr>
          <p:spPr>
            <a:xfrm rot="5400000" flipH="1" flipV="1">
              <a:off x="2928875" y="3929219"/>
              <a:ext cx="928797" cy="21431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286116" y="5000897"/>
              <a:ext cx="928695" cy="571567"/>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6200000" flipH="1">
              <a:off x="3678985" y="3464839"/>
              <a:ext cx="714459" cy="50006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4000496" y="3214749"/>
              <a:ext cx="1071571" cy="7144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flipV="1">
              <a:off x="4857752" y="5143789"/>
              <a:ext cx="714380" cy="428676"/>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5400000" flipH="1" flipV="1">
              <a:off x="4179060" y="4965178"/>
              <a:ext cx="571567" cy="71439"/>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500" fill="hold"/>
                                        <p:tgtEl>
                                          <p:spTgt spid="139"/>
                                        </p:tgtEl>
                                        <p:attrNameLst>
                                          <p:attrName>style.visibility</p:attrName>
                                        </p:attrNameLst>
                                      </p:cBhvr>
                                      <p:tavLst>
                                        <p:tav tm="0">
                                          <p:val>
                                            <p:strVal val="hidden"/>
                                          </p:val>
                                        </p:tav>
                                        <p:tav tm="50000">
                                          <p:val>
                                            <p:strVal val="visible"/>
                                          </p:val>
                                        </p:tav>
                                      </p:tavLst>
                                    </p:anim>
                                  </p:childTnLst>
                                </p:cTn>
                              </p:par>
                            </p:childTnLst>
                          </p:cTn>
                        </p:par>
                        <p:par>
                          <p:cTn id="7" fill="hold">
                            <p:stCondLst>
                              <p:cond delay="500"/>
                            </p:stCondLst>
                            <p:childTnLst>
                              <p:par>
                                <p:cTn id="8" presetID="35" presetClass="emph" presetSubtype="0" fill="hold" nodeType="afterEffect">
                                  <p:stCondLst>
                                    <p:cond delay="0"/>
                                  </p:stCondLst>
                                  <p:childTnLst>
                                    <p:anim calcmode="discrete" valueType="str">
                                      <p:cBhvr>
                                        <p:cTn id="9" dur="500" fill="hold"/>
                                        <p:tgtEl>
                                          <p:spTgt spid="139"/>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ID="35" presetClass="emph" presetSubtype="0" fill="hold" nodeType="afterEffect">
                                  <p:stCondLst>
                                    <p:cond delay="0"/>
                                  </p:stCondLst>
                                  <p:childTnLst>
                                    <p:anim calcmode="discrete" valueType="str">
                                      <p:cBhvr>
                                        <p:cTn id="12" dur="500" fill="hold"/>
                                        <p:tgtEl>
                                          <p:spTgt spid="139"/>
                                        </p:tgtEl>
                                        <p:attrNameLst>
                                          <p:attrName>style.visibility</p:attrName>
                                        </p:attrNameLst>
                                      </p:cBhvr>
                                      <p:tavLst>
                                        <p:tav tm="0">
                                          <p:val>
                                            <p:strVal val="hidden"/>
                                          </p:val>
                                        </p:tav>
                                        <p:tav tm="50000">
                                          <p:val>
                                            <p:strVal val="visible"/>
                                          </p:val>
                                        </p:tav>
                                      </p:tavLst>
                                    </p:anim>
                                  </p:childTnLst>
                                </p:cTn>
                              </p:par>
                            </p:childTnLst>
                          </p:cTn>
                        </p:par>
                        <p:par>
                          <p:cTn id="13" fill="hold">
                            <p:stCondLst>
                              <p:cond delay="1500"/>
                            </p:stCondLst>
                            <p:childTnLst>
                              <p:par>
                                <p:cTn id="14" presetID="35" presetClass="emph" presetSubtype="0" fill="hold" nodeType="afterEffect">
                                  <p:stCondLst>
                                    <p:cond delay="0"/>
                                  </p:stCondLst>
                                  <p:childTnLst>
                                    <p:anim calcmode="discrete" valueType="str">
                                      <p:cBhvr>
                                        <p:cTn id="15" dur="500" fill="hold"/>
                                        <p:tgtEl>
                                          <p:spTgt spid="139"/>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39"/>
                                        </p:tgtEl>
                                      </p:cBhvr>
                                    </p:animEffect>
                                    <p:set>
                                      <p:cBhvr>
                                        <p:cTn id="20" dur="1" fill="hold">
                                          <p:stCondLst>
                                            <p:cond delay="499"/>
                                          </p:stCondLst>
                                        </p:cTn>
                                        <p:tgtEl>
                                          <p:spTgt spid="139"/>
                                        </p:tgtEl>
                                        <p:attrNameLst>
                                          <p:attrName>style.visibility</p:attrName>
                                        </p:attrNameLst>
                                      </p:cBhvr>
                                      <p:to>
                                        <p:strVal val="hidden"/>
                                      </p:to>
                                    </p:set>
                                  </p:childTnLst>
                                </p:cTn>
                              </p:par>
                            </p:childTnLst>
                          </p:cTn>
                        </p:par>
                        <p:par>
                          <p:cTn id="21" fill="hold">
                            <p:stCondLst>
                              <p:cond delay="500"/>
                            </p:stCondLst>
                            <p:childTnLst>
                              <p:par>
                                <p:cTn id="22" presetID="9" presetClass="exit" presetSubtype="0" fill="hold" nodeType="afterEffect">
                                  <p:stCondLst>
                                    <p:cond delay="0"/>
                                  </p:stCondLst>
                                  <p:childTnLst>
                                    <p:animEffect transition="out" filter="dissolve">
                                      <p:cBhvr>
                                        <p:cTn id="23" dur="500"/>
                                        <p:tgtEl>
                                          <p:spTgt spid="142"/>
                                        </p:tgtEl>
                                      </p:cBhvr>
                                    </p:animEffect>
                                    <p:set>
                                      <p:cBhvr>
                                        <p:cTn id="24" dur="1" fill="hold">
                                          <p:stCondLst>
                                            <p:cond delay="499"/>
                                          </p:stCondLst>
                                        </p:cTn>
                                        <p:tgtEl>
                                          <p:spTgt spid="14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500"/>
                                        <p:tgtEl>
                                          <p:spTgt spid="143"/>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159"/>
                                        </p:tgtEl>
                                        <p:attrNameLst>
                                          <p:attrName>style.visibility</p:attrName>
                                        </p:attrNameLst>
                                      </p:cBhvr>
                                      <p:to>
                                        <p:strVal val="visible"/>
                                      </p:to>
                                    </p:set>
                                    <p:animEffect transition="in" filter="checkerboard(across)">
                                      <p:cBhvr>
                                        <p:cTn id="33"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新闻纸"/>
          <p:cNvSpPr>
            <a:spLocks noChangeArrowheads="1"/>
          </p:cNvSpPr>
          <p:nvPr/>
        </p:nvSpPr>
        <p:spPr bwMode="auto">
          <a:xfrm>
            <a:off x="195263" y="1143000"/>
            <a:ext cx="8734425" cy="1143000"/>
          </a:xfrm>
          <a:prstGeom prst="rect">
            <a:avLst/>
          </a:prstGeom>
          <a:blipFill dpi="0" rotWithShape="1">
            <a:blip r:embed="rId4"/>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59400" name="Rectangle 3"/>
          <p:cNvSpPr txBox="1">
            <a:spLocks noChangeArrowheads="1"/>
          </p:cNvSpPr>
          <p:nvPr/>
        </p:nvSpPr>
        <p:spPr bwMode="auto">
          <a:xfrm>
            <a:off x="214313" y="1214438"/>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14.18</a:t>
            </a:r>
            <a:endParaRPr lang="zh-CN" altLang="en-US" sz="3200" b="1">
              <a:latin typeface="Calibri" pitchFamily="34" charset="0"/>
            </a:endParaRPr>
          </a:p>
        </p:txBody>
      </p:sp>
      <p:sp>
        <p:nvSpPr>
          <p:cNvPr id="59401" name="TextBox 3"/>
          <p:cNvSpPr txBox="1">
            <a:spLocks noChangeArrowheads="1"/>
          </p:cNvSpPr>
          <p:nvPr/>
        </p:nvSpPr>
        <p:spPr bwMode="auto">
          <a:xfrm>
            <a:off x="1474788" y="1198563"/>
            <a:ext cx="7429500" cy="1016000"/>
          </a:xfrm>
          <a:prstGeom prst="rect">
            <a:avLst/>
          </a:prstGeom>
          <a:noFill/>
          <a:ln w="9525">
            <a:noFill/>
            <a:miter lim="800000"/>
            <a:headEnd/>
            <a:tailEnd/>
          </a:ln>
        </p:spPr>
        <p:txBody>
          <a:bodyPr>
            <a:spAutoFit/>
          </a:bodyPr>
          <a:lstStyle/>
          <a:p>
            <a:r>
              <a:rPr lang="zh-CN" altLang="en-US" sz="2000">
                <a:latin typeface="Arial Unicode MS" pitchFamily="34" charset="-122"/>
                <a:ea typeface="Arial Unicode MS" pitchFamily="34" charset="-122"/>
                <a:cs typeface="Arial Unicode MS" pitchFamily="34" charset="-122"/>
              </a:rPr>
              <a:t>设</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为无向连通图，则称</a:t>
            </a:r>
            <a:r>
              <a:rPr lang="el-GR" altLang="zh-CN" sz="2000">
                <a:latin typeface="Arial Unicode MS" pitchFamily="34" charset="-122"/>
                <a:ea typeface="Arial Unicode MS" pitchFamily="34" charset="-122"/>
                <a:cs typeface="Arial Unicode MS" pitchFamily="34" charset="-122"/>
              </a:rPr>
              <a:t>λ</a:t>
            </a:r>
            <a:r>
              <a:rPr lang="en-US" altLang="zh-CN" sz="2000">
                <a:latin typeface="Arial Unicode MS" pitchFamily="34" charset="-122"/>
                <a:ea typeface="Arial Unicode MS" pitchFamily="34" charset="-122"/>
                <a:cs typeface="Arial Unicode MS" pitchFamily="34" charset="-122"/>
              </a:rPr>
              <a:t>(G)=min{|E</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||E’</a:t>
            </a:r>
            <a:r>
              <a:rPr lang="zh-CN" altLang="en-US" sz="2000">
                <a:latin typeface="Arial Unicode MS" pitchFamily="34" charset="-122"/>
                <a:ea typeface="Arial Unicode MS" pitchFamily="34" charset="-122"/>
                <a:cs typeface="Arial Unicode MS" pitchFamily="34" charset="-122"/>
              </a:rPr>
              <a:t>为</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的边割集</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为</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的边连通度。非连通图的边通度为</a:t>
            </a:r>
            <a:r>
              <a:rPr lang="en-US" altLang="zh-CN" sz="2000">
                <a:latin typeface="Arial Unicode MS" pitchFamily="34" charset="-122"/>
                <a:ea typeface="Arial Unicode MS" pitchFamily="34" charset="-122"/>
                <a:cs typeface="Arial Unicode MS" pitchFamily="34" charset="-122"/>
              </a:rPr>
              <a:t>0</a:t>
            </a:r>
            <a:r>
              <a:rPr lang="zh-CN" altLang="en-US" sz="2000">
                <a:latin typeface="Arial Unicode MS" pitchFamily="34" charset="-122"/>
                <a:ea typeface="Arial Unicode MS" pitchFamily="34" charset="-122"/>
                <a:cs typeface="Arial Unicode MS" pitchFamily="34" charset="-122"/>
              </a:rPr>
              <a:t>。又若</a:t>
            </a:r>
            <a:r>
              <a:rPr lang="el-GR" altLang="zh-CN" sz="2000">
                <a:latin typeface="Arial Unicode MS" pitchFamily="34" charset="-122"/>
                <a:ea typeface="Arial Unicode MS" pitchFamily="34" charset="-122"/>
                <a:cs typeface="Arial Unicode MS" pitchFamily="34" charset="-122"/>
              </a:rPr>
              <a:t>λ</a:t>
            </a:r>
            <a:r>
              <a:rPr lang="en-US" altLang="zh-CN" sz="2000">
                <a:latin typeface="Arial Unicode MS" pitchFamily="34" charset="-122"/>
                <a:ea typeface="Arial Unicode MS" pitchFamily="34" charset="-122"/>
                <a:cs typeface="Arial Unicode MS" pitchFamily="34" charset="-122"/>
              </a:rPr>
              <a:t>(G)≥r</a:t>
            </a:r>
            <a:r>
              <a:rPr lang="zh-CN" altLang="en-US" sz="2000">
                <a:latin typeface="Arial Unicode MS" pitchFamily="34" charset="-122"/>
                <a:ea typeface="Arial Unicode MS" pitchFamily="34" charset="-122"/>
                <a:cs typeface="Arial Unicode MS" pitchFamily="34" charset="-122"/>
              </a:rPr>
              <a:t>，则称</a:t>
            </a:r>
            <a:r>
              <a:rPr lang="en-US" altLang="zh-CN" sz="2000">
                <a:latin typeface="Arial Unicode MS" pitchFamily="34" charset="-122"/>
                <a:ea typeface="Arial Unicode MS" pitchFamily="34" charset="-122"/>
                <a:cs typeface="Arial Unicode MS" pitchFamily="34" charset="-122"/>
              </a:rPr>
              <a:t>G</a:t>
            </a:r>
            <a:r>
              <a:rPr lang="zh-CN" altLang="en-US" sz="2000">
                <a:latin typeface="Arial Unicode MS" pitchFamily="34" charset="-122"/>
                <a:ea typeface="Arial Unicode MS" pitchFamily="34" charset="-122"/>
                <a:cs typeface="Arial Unicode MS" pitchFamily="34" charset="-122"/>
              </a:rPr>
              <a:t>是</a:t>
            </a:r>
            <a:r>
              <a:rPr lang="en-US" altLang="zh-CN" sz="2000">
                <a:latin typeface="Arial Unicode MS" pitchFamily="34" charset="-122"/>
                <a:ea typeface="Arial Unicode MS" pitchFamily="34" charset="-122"/>
                <a:cs typeface="Arial Unicode MS" pitchFamily="34" charset="-122"/>
              </a:rPr>
              <a:t>r</a:t>
            </a:r>
            <a:r>
              <a:rPr lang="zh-CN" altLang="en-US" sz="2000">
                <a:latin typeface="Arial Unicode MS" pitchFamily="34" charset="-122"/>
                <a:ea typeface="Arial Unicode MS" pitchFamily="34" charset="-122"/>
                <a:cs typeface="Arial Unicode MS" pitchFamily="34" charset="-122"/>
              </a:rPr>
              <a:t>边</a:t>
            </a:r>
            <a:r>
              <a:rPr lang="en-US" altLang="zh-CN" sz="2000">
                <a:latin typeface="Arial Unicode MS" pitchFamily="34" charset="-122"/>
                <a:ea typeface="Arial Unicode MS" pitchFamily="34" charset="-122"/>
                <a:cs typeface="Arial Unicode MS" pitchFamily="34" charset="-122"/>
              </a:rPr>
              <a:t>-</a:t>
            </a:r>
            <a:r>
              <a:rPr lang="zh-CN" altLang="en-US" sz="2000">
                <a:latin typeface="Arial Unicode MS" pitchFamily="34" charset="-122"/>
                <a:ea typeface="Arial Unicode MS" pitchFamily="34" charset="-122"/>
                <a:cs typeface="Arial Unicode MS" pitchFamily="34" charset="-122"/>
              </a:rPr>
              <a:t>连通图，</a:t>
            </a:r>
            <a:r>
              <a:rPr lang="en-US" altLang="zh-CN" sz="2000">
                <a:latin typeface="Arial Unicode MS" pitchFamily="34" charset="-122"/>
                <a:ea typeface="Arial Unicode MS" pitchFamily="34" charset="-122"/>
                <a:cs typeface="Arial Unicode MS" pitchFamily="34" charset="-122"/>
              </a:rPr>
              <a:t>r</a:t>
            </a:r>
            <a:r>
              <a:rPr lang="zh-CN" altLang="en-US" sz="2000">
                <a:latin typeface="Arial Unicode MS" pitchFamily="34" charset="-122"/>
                <a:ea typeface="Arial Unicode MS" pitchFamily="34" charset="-122"/>
                <a:cs typeface="Arial Unicode MS" pitchFamily="34" charset="-122"/>
              </a:rPr>
              <a:t>为非负数。</a:t>
            </a:r>
          </a:p>
        </p:txBody>
      </p:sp>
      <p:grpSp>
        <p:nvGrpSpPr>
          <p:cNvPr id="59402" name="组合 30"/>
          <p:cNvGrpSpPr>
            <a:grpSpLocks/>
          </p:cNvGrpSpPr>
          <p:nvPr/>
        </p:nvGrpSpPr>
        <p:grpSpPr bwMode="auto">
          <a:xfrm>
            <a:off x="1071563" y="2357438"/>
            <a:ext cx="7572375" cy="3590925"/>
            <a:chOff x="1071538" y="2357430"/>
            <a:chExt cx="7572423" cy="3590416"/>
          </a:xfrm>
        </p:grpSpPr>
        <p:pic>
          <p:nvPicPr>
            <p:cNvPr id="59412" name="Picture 2"/>
            <p:cNvPicPr>
              <a:picLocks noChangeAspect="1" noChangeArrowheads="1"/>
            </p:cNvPicPr>
            <p:nvPr/>
          </p:nvPicPr>
          <p:blipFill>
            <a:blip r:embed="rId5"/>
            <a:srcRect/>
            <a:stretch>
              <a:fillRect/>
            </a:stretch>
          </p:blipFill>
          <p:spPr bwMode="auto">
            <a:xfrm>
              <a:off x="1285852" y="2428868"/>
              <a:ext cx="1684268" cy="1214446"/>
            </a:xfrm>
            <a:prstGeom prst="rect">
              <a:avLst/>
            </a:prstGeom>
            <a:noFill/>
            <a:ln w="9525">
              <a:noFill/>
              <a:miter lim="800000"/>
              <a:headEnd/>
              <a:tailEnd/>
            </a:ln>
          </p:spPr>
        </p:pic>
        <p:pic>
          <p:nvPicPr>
            <p:cNvPr id="59413" name="Picture 3"/>
            <p:cNvPicPr>
              <a:picLocks noChangeAspect="1" noChangeArrowheads="1"/>
            </p:cNvPicPr>
            <p:nvPr/>
          </p:nvPicPr>
          <p:blipFill>
            <a:blip r:embed="rId6"/>
            <a:srcRect/>
            <a:stretch>
              <a:fillRect/>
            </a:stretch>
          </p:blipFill>
          <p:spPr bwMode="auto">
            <a:xfrm>
              <a:off x="2786050" y="3143248"/>
              <a:ext cx="500061" cy="518582"/>
            </a:xfrm>
            <a:prstGeom prst="rect">
              <a:avLst/>
            </a:prstGeom>
            <a:noFill/>
            <a:ln w="9525">
              <a:noFill/>
              <a:miter lim="800000"/>
              <a:headEnd/>
              <a:tailEnd/>
            </a:ln>
          </p:spPr>
        </p:pic>
        <p:pic>
          <p:nvPicPr>
            <p:cNvPr id="59414" name="Picture 2"/>
            <p:cNvPicPr>
              <a:picLocks noChangeAspect="1" noChangeArrowheads="1"/>
            </p:cNvPicPr>
            <p:nvPr/>
          </p:nvPicPr>
          <p:blipFill>
            <a:blip r:embed="rId5"/>
            <a:srcRect/>
            <a:stretch>
              <a:fillRect/>
            </a:stretch>
          </p:blipFill>
          <p:spPr bwMode="auto">
            <a:xfrm>
              <a:off x="3929058" y="2357430"/>
              <a:ext cx="1684268" cy="1214446"/>
            </a:xfrm>
            <a:prstGeom prst="rect">
              <a:avLst/>
            </a:prstGeom>
            <a:noFill/>
            <a:ln w="9525">
              <a:noFill/>
              <a:miter lim="800000"/>
              <a:headEnd/>
              <a:tailEnd/>
            </a:ln>
          </p:spPr>
        </p:pic>
        <p:pic>
          <p:nvPicPr>
            <p:cNvPr id="59415" name="Picture 3"/>
            <p:cNvPicPr>
              <a:picLocks noChangeAspect="1" noChangeArrowheads="1"/>
            </p:cNvPicPr>
            <p:nvPr/>
          </p:nvPicPr>
          <p:blipFill>
            <a:blip r:embed="rId6"/>
            <a:srcRect/>
            <a:stretch>
              <a:fillRect/>
            </a:stretch>
          </p:blipFill>
          <p:spPr bwMode="auto">
            <a:xfrm>
              <a:off x="5429256" y="3000372"/>
              <a:ext cx="500061" cy="518582"/>
            </a:xfrm>
            <a:prstGeom prst="rect">
              <a:avLst/>
            </a:prstGeom>
            <a:noFill/>
            <a:ln w="9525">
              <a:noFill/>
              <a:miter lim="800000"/>
              <a:headEnd/>
              <a:tailEnd/>
            </a:ln>
          </p:spPr>
        </p:pic>
        <p:pic>
          <p:nvPicPr>
            <p:cNvPr id="59416" name="Picture 2"/>
            <p:cNvPicPr>
              <a:picLocks noChangeAspect="1" noChangeArrowheads="1"/>
            </p:cNvPicPr>
            <p:nvPr/>
          </p:nvPicPr>
          <p:blipFill>
            <a:blip r:embed="rId5"/>
            <a:srcRect/>
            <a:stretch>
              <a:fillRect/>
            </a:stretch>
          </p:blipFill>
          <p:spPr bwMode="auto">
            <a:xfrm>
              <a:off x="6643702" y="4214818"/>
              <a:ext cx="1684268" cy="1214446"/>
            </a:xfrm>
            <a:prstGeom prst="rect">
              <a:avLst/>
            </a:prstGeom>
            <a:noFill/>
            <a:ln w="9525">
              <a:noFill/>
              <a:miter lim="800000"/>
              <a:headEnd/>
              <a:tailEnd/>
            </a:ln>
          </p:spPr>
        </p:pic>
        <p:pic>
          <p:nvPicPr>
            <p:cNvPr id="59417" name="Picture 3"/>
            <p:cNvPicPr>
              <a:picLocks noChangeAspect="1" noChangeArrowheads="1"/>
            </p:cNvPicPr>
            <p:nvPr/>
          </p:nvPicPr>
          <p:blipFill>
            <a:blip r:embed="rId6"/>
            <a:srcRect/>
            <a:stretch>
              <a:fillRect/>
            </a:stretch>
          </p:blipFill>
          <p:spPr bwMode="auto">
            <a:xfrm>
              <a:off x="8143900" y="4929198"/>
              <a:ext cx="500061" cy="518582"/>
            </a:xfrm>
            <a:prstGeom prst="rect">
              <a:avLst/>
            </a:prstGeom>
            <a:noFill/>
            <a:ln w="9525">
              <a:noFill/>
              <a:miter lim="800000"/>
              <a:headEnd/>
              <a:tailEnd/>
            </a:ln>
          </p:spPr>
        </p:pic>
        <p:pic>
          <p:nvPicPr>
            <p:cNvPr id="59418" name="Picture 2"/>
            <p:cNvPicPr>
              <a:picLocks noChangeAspect="1" noChangeArrowheads="1"/>
            </p:cNvPicPr>
            <p:nvPr/>
          </p:nvPicPr>
          <p:blipFill>
            <a:blip r:embed="rId5"/>
            <a:srcRect/>
            <a:stretch>
              <a:fillRect/>
            </a:stretch>
          </p:blipFill>
          <p:spPr bwMode="auto">
            <a:xfrm>
              <a:off x="4143372" y="4714884"/>
              <a:ext cx="1684268" cy="1214446"/>
            </a:xfrm>
            <a:prstGeom prst="rect">
              <a:avLst/>
            </a:prstGeom>
            <a:noFill/>
            <a:ln w="9525">
              <a:noFill/>
              <a:miter lim="800000"/>
              <a:headEnd/>
              <a:tailEnd/>
            </a:ln>
          </p:spPr>
        </p:pic>
        <p:pic>
          <p:nvPicPr>
            <p:cNvPr id="59419" name="Picture 3"/>
            <p:cNvPicPr>
              <a:picLocks noChangeAspect="1" noChangeArrowheads="1"/>
            </p:cNvPicPr>
            <p:nvPr/>
          </p:nvPicPr>
          <p:blipFill>
            <a:blip r:embed="rId6"/>
            <a:srcRect/>
            <a:stretch>
              <a:fillRect/>
            </a:stretch>
          </p:blipFill>
          <p:spPr bwMode="auto">
            <a:xfrm>
              <a:off x="5643570" y="5429264"/>
              <a:ext cx="500061" cy="518582"/>
            </a:xfrm>
            <a:prstGeom prst="rect">
              <a:avLst/>
            </a:prstGeom>
            <a:noFill/>
            <a:ln w="9525">
              <a:noFill/>
              <a:miter lim="800000"/>
              <a:headEnd/>
              <a:tailEnd/>
            </a:ln>
          </p:spPr>
        </p:pic>
        <p:pic>
          <p:nvPicPr>
            <p:cNvPr id="59420" name="Picture 2"/>
            <p:cNvPicPr>
              <a:picLocks noChangeAspect="1" noChangeArrowheads="1"/>
            </p:cNvPicPr>
            <p:nvPr/>
          </p:nvPicPr>
          <p:blipFill>
            <a:blip r:embed="rId5"/>
            <a:srcRect/>
            <a:stretch>
              <a:fillRect/>
            </a:stretch>
          </p:blipFill>
          <p:spPr bwMode="auto">
            <a:xfrm>
              <a:off x="1071538" y="4000504"/>
              <a:ext cx="1684268" cy="1214446"/>
            </a:xfrm>
            <a:prstGeom prst="rect">
              <a:avLst/>
            </a:prstGeom>
            <a:noFill/>
            <a:ln w="9525">
              <a:noFill/>
              <a:miter lim="800000"/>
              <a:headEnd/>
              <a:tailEnd/>
            </a:ln>
          </p:spPr>
        </p:pic>
        <p:pic>
          <p:nvPicPr>
            <p:cNvPr id="59421" name="Picture 3"/>
            <p:cNvPicPr>
              <a:picLocks noChangeAspect="1" noChangeArrowheads="1"/>
            </p:cNvPicPr>
            <p:nvPr/>
          </p:nvPicPr>
          <p:blipFill>
            <a:blip r:embed="rId6"/>
            <a:srcRect/>
            <a:stretch>
              <a:fillRect/>
            </a:stretch>
          </p:blipFill>
          <p:spPr bwMode="auto">
            <a:xfrm>
              <a:off x="2571736" y="4714884"/>
              <a:ext cx="500061" cy="518582"/>
            </a:xfrm>
            <a:prstGeom prst="rect">
              <a:avLst/>
            </a:prstGeom>
            <a:noFill/>
            <a:ln w="9525">
              <a:noFill/>
              <a:miter lim="800000"/>
              <a:headEnd/>
              <a:tailEnd/>
            </a:ln>
          </p:spPr>
        </p:pic>
        <p:cxnSp>
          <p:nvCxnSpPr>
            <p:cNvPr id="16" name="直接连接符 15"/>
            <p:cNvCxnSpPr/>
            <p:nvPr/>
          </p:nvCxnSpPr>
          <p:spPr>
            <a:xfrm flipV="1">
              <a:off x="3357552" y="2928849"/>
              <a:ext cx="857255" cy="285709"/>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200000" flipH="1">
              <a:off x="4393481" y="4035962"/>
              <a:ext cx="1071411" cy="142876"/>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0800000">
              <a:off x="3143238" y="4643106"/>
              <a:ext cx="928694" cy="357136"/>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9" idx="1"/>
            </p:cNvCxnSpPr>
            <p:nvPr/>
          </p:nvCxnSpPr>
          <p:spPr>
            <a:xfrm flipV="1">
              <a:off x="6000756" y="4822468"/>
              <a:ext cx="642942" cy="320630"/>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59394" idx="2"/>
              <a:endCxn id="13" idx="0"/>
            </p:cNvCxnSpPr>
            <p:nvPr/>
          </p:nvCxnSpPr>
          <p:spPr>
            <a:xfrm rot="5400000">
              <a:off x="1841506" y="3714535"/>
              <a:ext cx="357136" cy="214313"/>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9" idx="0"/>
            </p:cNvCxnSpPr>
            <p:nvPr/>
          </p:nvCxnSpPr>
          <p:spPr>
            <a:xfrm>
              <a:off x="6072195" y="3285985"/>
              <a:ext cx="1412884" cy="928556"/>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边连通度</a:t>
            </a:r>
          </a:p>
        </p:txBody>
      </p:sp>
      <p:pic>
        <p:nvPicPr>
          <p:cNvPr id="59396" name="Picture 4"/>
          <p:cNvPicPr>
            <a:picLocks noChangeAspect="1" noChangeArrowheads="1"/>
          </p:cNvPicPr>
          <p:nvPr/>
        </p:nvPicPr>
        <p:blipFill>
          <a:blip r:embed="rId7"/>
          <a:srcRect/>
          <a:stretch>
            <a:fillRect/>
          </a:stretch>
        </p:blipFill>
        <p:spPr bwMode="auto">
          <a:xfrm>
            <a:off x="6357938" y="3429000"/>
            <a:ext cx="869950" cy="571500"/>
          </a:xfrm>
          <a:prstGeom prst="rect">
            <a:avLst/>
          </a:prstGeom>
          <a:noFill/>
          <a:ln w="9525">
            <a:noFill/>
            <a:miter lim="800000"/>
            <a:headEnd/>
            <a:tailEnd/>
          </a:ln>
        </p:spPr>
      </p:pic>
      <p:pic>
        <p:nvPicPr>
          <p:cNvPr id="33" name="Picture 4"/>
          <p:cNvPicPr>
            <a:picLocks noChangeAspect="1" noChangeArrowheads="1"/>
          </p:cNvPicPr>
          <p:nvPr/>
        </p:nvPicPr>
        <p:blipFill>
          <a:blip r:embed="rId7"/>
          <a:srcRect/>
          <a:stretch>
            <a:fillRect/>
          </a:stretch>
        </p:blipFill>
        <p:spPr bwMode="auto">
          <a:xfrm>
            <a:off x="5929313" y="4643438"/>
            <a:ext cx="869950" cy="571500"/>
          </a:xfrm>
          <a:prstGeom prst="rect">
            <a:avLst/>
          </a:prstGeom>
          <a:noFill/>
          <a:ln w="9525">
            <a:noFill/>
            <a:miter lim="800000"/>
            <a:headEnd/>
            <a:tailEnd/>
          </a:ln>
        </p:spPr>
      </p:pic>
      <p:grpSp>
        <p:nvGrpSpPr>
          <p:cNvPr id="37" name="组合 36"/>
          <p:cNvGrpSpPr>
            <a:grpSpLocks/>
          </p:cNvGrpSpPr>
          <p:nvPr/>
        </p:nvGrpSpPr>
        <p:grpSpPr bwMode="auto">
          <a:xfrm>
            <a:off x="7215188" y="4286250"/>
            <a:ext cx="1214437" cy="1214438"/>
            <a:chOff x="7215206" y="4286256"/>
            <a:chExt cx="1214446" cy="1214446"/>
          </a:xfrm>
        </p:grpSpPr>
        <p:sp>
          <p:nvSpPr>
            <p:cNvPr id="34" name="椭圆 33"/>
            <p:cNvSpPr/>
            <p:nvPr/>
          </p:nvSpPr>
          <p:spPr>
            <a:xfrm>
              <a:off x="7215206" y="4286256"/>
              <a:ext cx="1214446" cy="1214446"/>
            </a:xfrm>
            <a:prstGeom prst="ellipse">
              <a:avLst/>
            </a:prstGeom>
            <a:ln w="76200">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cxnSp>
          <p:nvCxnSpPr>
            <p:cNvPr id="36" name="直接连接符 35"/>
            <p:cNvCxnSpPr>
              <a:stCxn id="34" idx="7"/>
              <a:endCxn id="34" idx="3"/>
            </p:cNvCxnSpPr>
            <p:nvPr/>
          </p:nvCxnSpPr>
          <p:spPr>
            <a:xfrm rot="16200000" flipH="1" flipV="1">
              <a:off x="7393008" y="4464057"/>
              <a:ext cx="858844" cy="858843"/>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9" name="矩形 38"/>
          <p:cNvSpPr/>
          <p:nvPr/>
        </p:nvSpPr>
        <p:spPr>
          <a:xfrm>
            <a:off x="323850" y="2349500"/>
            <a:ext cx="8501063" cy="3714750"/>
          </a:xfrm>
          <a:prstGeom prst="rect">
            <a:avLst/>
          </a:prstGeom>
          <a:solidFill>
            <a:schemeClr val="bg1"/>
          </a:solidFill>
          <a:ln>
            <a:noFill/>
          </a:ln>
          <a:effectLst/>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aphicFrame>
        <p:nvGraphicFramePr>
          <p:cNvPr id="59398" name="Content Placeholder 3"/>
          <p:cNvGraphicFramePr>
            <a:graphicFrameLocks noChangeAspect="1"/>
          </p:cNvGraphicFramePr>
          <p:nvPr/>
        </p:nvGraphicFramePr>
        <p:xfrm>
          <a:off x="2771775" y="2708275"/>
          <a:ext cx="2928938" cy="458788"/>
        </p:xfrm>
        <a:graphic>
          <a:graphicData uri="http://schemas.openxmlformats.org/presentationml/2006/ole">
            <mc:AlternateContent xmlns:mc="http://schemas.openxmlformats.org/markup-compatibility/2006">
              <mc:Choice xmlns:v="urn:schemas-microsoft-com:vml" Requires="v">
                <p:oleObj spid="_x0000_s59411" name="公式" r:id="rId8" imgW="1295280" imgH="203040" progId="Equation.3">
                  <p:embed/>
                </p:oleObj>
              </mc:Choice>
              <mc:Fallback>
                <p:oleObj name="公式" r:id="rId8" imgW="1295280" imgH="203040" progId="Equation.3">
                  <p:embed/>
                  <p:pic>
                    <p:nvPicPr>
                      <p:cNvPr id="0" name="Content Placeholder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2708275"/>
                        <a:ext cx="2928938"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a:spLocks noChangeArrowheads="1"/>
          </p:cNvSpPr>
          <p:nvPr/>
        </p:nvSpPr>
        <p:spPr bwMode="auto">
          <a:xfrm>
            <a:off x="785813" y="3286125"/>
            <a:ext cx="7358062" cy="2530475"/>
          </a:xfrm>
          <a:prstGeom prst="rect">
            <a:avLst/>
          </a:prstGeom>
          <a:noFill/>
          <a:ln w="9525">
            <a:noFill/>
            <a:miter lim="800000"/>
            <a:headEnd/>
            <a:tailEnd/>
          </a:ln>
        </p:spPr>
        <p:txBody>
          <a:bodyPr>
            <a:spAutoFit/>
          </a:bodyPr>
          <a:lstStyle/>
          <a:p>
            <a:r>
              <a:rPr lang="zh-CN" altLang="en-US" sz="2000">
                <a:latin typeface="宋体" charset="-122"/>
                <a:ea typeface="Arial Unicode MS" pitchFamily="34" charset="-122"/>
                <a:cs typeface="Arial Unicode MS" pitchFamily="34" charset="-122"/>
              </a:rPr>
              <a:t>若</a:t>
            </a:r>
            <a:r>
              <a:rPr lang="en-US" altLang="zh-CN" sz="2000">
                <a:latin typeface="宋体" charset="-122"/>
                <a:ea typeface="Arial Unicode MS" pitchFamily="34" charset="-122"/>
                <a:cs typeface="Arial Unicode MS" pitchFamily="34" charset="-122"/>
              </a:rPr>
              <a:t>G</a:t>
            </a:r>
            <a:r>
              <a:rPr lang="zh-CN" altLang="en-US" sz="2000">
                <a:latin typeface="宋体" charset="-122"/>
                <a:ea typeface="Arial Unicode MS" pitchFamily="34" charset="-122"/>
                <a:cs typeface="Arial Unicode MS" pitchFamily="34" charset="-122"/>
              </a:rPr>
              <a:t>是非连通图或者平凡图，则</a:t>
            </a:r>
            <a:r>
              <a:rPr lang="el-GR" altLang="zh-CN" sz="2000">
                <a:latin typeface="宋体" charset="-122"/>
                <a:ea typeface="Arial Unicode MS" pitchFamily="34" charset="-122"/>
                <a:cs typeface="Arial Unicode MS" pitchFamily="34" charset="-122"/>
              </a:rPr>
              <a:t>κ</a:t>
            </a:r>
            <a:r>
              <a:rPr lang="en-US" altLang="zh-CN" sz="2000">
                <a:latin typeface="宋体" charset="-122"/>
                <a:ea typeface="Arial Unicode MS" pitchFamily="34" charset="-122"/>
                <a:cs typeface="Arial Unicode MS" pitchFamily="34" charset="-122"/>
              </a:rPr>
              <a:t>(G)=</a:t>
            </a:r>
            <a:r>
              <a:rPr lang="el-GR" altLang="zh-CN" sz="2000">
                <a:latin typeface="宋体" charset="-122"/>
                <a:ea typeface="Arial Unicode MS" pitchFamily="34" charset="-122"/>
                <a:cs typeface="Arial Unicode MS" pitchFamily="34" charset="-122"/>
              </a:rPr>
              <a:t>λ</a:t>
            </a:r>
            <a:r>
              <a:rPr lang="en-US" altLang="zh-CN" sz="2000">
                <a:latin typeface="宋体" charset="-122"/>
                <a:ea typeface="Arial Unicode MS" pitchFamily="34" charset="-122"/>
                <a:cs typeface="Arial Unicode MS" pitchFamily="34" charset="-122"/>
              </a:rPr>
              <a:t>(G)=0</a:t>
            </a:r>
            <a:r>
              <a:rPr lang="zh-CN" altLang="en-US" sz="2000">
                <a:latin typeface="宋体" charset="-122"/>
                <a:ea typeface="Arial Unicode MS" pitchFamily="34" charset="-122"/>
                <a:cs typeface="Arial Unicode MS" pitchFamily="34" charset="-122"/>
              </a:rPr>
              <a:t>；而</a:t>
            </a:r>
            <a:r>
              <a:rPr lang="el-GR" altLang="zh-CN" sz="2000">
                <a:latin typeface="宋体" charset="-122"/>
                <a:ea typeface="Arial Unicode MS" pitchFamily="34" charset="-122"/>
                <a:cs typeface="Arial Unicode MS" pitchFamily="34" charset="-122"/>
              </a:rPr>
              <a:t>δ</a:t>
            </a:r>
            <a:r>
              <a:rPr lang="en-US" altLang="zh-CN" sz="2000">
                <a:latin typeface="宋体" charset="-122"/>
                <a:ea typeface="Arial Unicode MS" pitchFamily="34" charset="-122"/>
                <a:cs typeface="Arial Unicode MS" pitchFamily="34" charset="-122"/>
              </a:rPr>
              <a:t>(G)≥0</a:t>
            </a:r>
            <a:r>
              <a:rPr lang="zh-CN" altLang="en-US" sz="2000">
                <a:latin typeface="宋体" charset="-122"/>
                <a:ea typeface="Arial Unicode MS" pitchFamily="34" charset="-122"/>
                <a:cs typeface="Arial Unicode MS" pitchFamily="34" charset="-122"/>
              </a:rPr>
              <a:t>，因此得证。</a:t>
            </a:r>
          </a:p>
          <a:p>
            <a:r>
              <a:rPr lang="zh-CN" altLang="en-US" sz="2000">
                <a:latin typeface="宋体" charset="-122"/>
                <a:ea typeface="Arial Unicode MS" pitchFamily="34" charset="-122"/>
                <a:cs typeface="Arial Unicode MS" pitchFamily="34" charset="-122"/>
              </a:rPr>
              <a:t>设顶点</a:t>
            </a:r>
            <a:r>
              <a:rPr lang="en-US" altLang="zh-CN" sz="2000">
                <a:latin typeface="宋体" charset="-122"/>
                <a:ea typeface="Arial Unicode MS" pitchFamily="34" charset="-122"/>
                <a:cs typeface="Arial Unicode MS" pitchFamily="34" charset="-122"/>
              </a:rPr>
              <a:t>v</a:t>
            </a:r>
            <a:r>
              <a:rPr lang="zh-CN" altLang="en-US" sz="2000">
                <a:latin typeface="宋体" charset="-122"/>
                <a:ea typeface="Arial Unicode MS" pitchFamily="34" charset="-122"/>
                <a:cs typeface="Arial Unicode MS" pitchFamily="34" charset="-122"/>
              </a:rPr>
              <a:t>满足</a:t>
            </a:r>
            <a:r>
              <a:rPr lang="en-US" altLang="zh-CN" sz="2000">
                <a:latin typeface="宋体" charset="-122"/>
                <a:ea typeface="Arial Unicode MS" pitchFamily="34" charset="-122"/>
                <a:cs typeface="Arial Unicode MS" pitchFamily="34" charset="-122"/>
              </a:rPr>
              <a:t>d(v)=</a:t>
            </a:r>
            <a:r>
              <a:rPr lang="el-GR" altLang="zh-CN" sz="2000">
                <a:latin typeface="宋体" charset="-122"/>
                <a:ea typeface="Arial Unicode MS" pitchFamily="34" charset="-122"/>
                <a:cs typeface="Arial Unicode MS" pitchFamily="34" charset="-122"/>
              </a:rPr>
              <a:t>δ</a:t>
            </a:r>
            <a:r>
              <a:rPr lang="en-US" altLang="zh-CN" sz="2000">
                <a:latin typeface="宋体" charset="-122"/>
                <a:ea typeface="Arial Unicode MS" pitchFamily="34" charset="-122"/>
                <a:cs typeface="Arial Unicode MS" pitchFamily="34" charset="-122"/>
              </a:rPr>
              <a:t>(G)</a:t>
            </a:r>
            <a:r>
              <a:rPr lang="zh-CN" altLang="en-US" sz="2000">
                <a:latin typeface="宋体" charset="-122"/>
                <a:ea typeface="Arial Unicode MS" pitchFamily="34" charset="-122"/>
                <a:cs typeface="Arial Unicode MS" pitchFamily="34" charset="-122"/>
              </a:rPr>
              <a:t>，则可得</a:t>
            </a:r>
            <a:r>
              <a:rPr lang="en-US" altLang="zh-CN" sz="2000">
                <a:latin typeface="宋体" charset="-122"/>
                <a:ea typeface="Arial Unicode MS" pitchFamily="34" charset="-122"/>
                <a:cs typeface="Arial Unicode MS" pitchFamily="34" charset="-122"/>
              </a:rPr>
              <a:t>v</a:t>
            </a:r>
            <a:r>
              <a:rPr lang="zh-CN" altLang="en-US" sz="2000">
                <a:latin typeface="宋体" charset="-122"/>
                <a:ea typeface="Arial Unicode MS" pitchFamily="34" charset="-122"/>
                <a:cs typeface="Arial Unicode MS" pitchFamily="34" charset="-122"/>
              </a:rPr>
              <a:t>的关联集</a:t>
            </a:r>
            <a:r>
              <a:rPr lang="en-US" altLang="zh-CN" sz="2000">
                <a:latin typeface="宋体" charset="-122"/>
                <a:ea typeface="Arial Unicode MS" pitchFamily="34" charset="-122"/>
                <a:cs typeface="Arial Unicode MS" pitchFamily="34" charset="-122"/>
              </a:rPr>
              <a:t>IG(v)</a:t>
            </a:r>
            <a:r>
              <a:rPr lang="zh-CN" altLang="en-US" sz="2000">
                <a:latin typeface="宋体" charset="-122"/>
                <a:ea typeface="Arial Unicode MS" pitchFamily="34" charset="-122"/>
                <a:cs typeface="Arial Unicode MS" pitchFamily="34" charset="-122"/>
              </a:rPr>
              <a:t>满足</a:t>
            </a:r>
            <a:r>
              <a:rPr lang="en-US" altLang="zh-CN" sz="2000">
                <a:latin typeface="宋体" charset="-122"/>
                <a:ea typeface="Arial Unicode MS" pitchFamily="34" charset="-122"/>
                <a:cs typeface="Arial Unicode MS" pitchFamily="34" charset="-122"/>
              </a:rPr>
              <a:t>|IG(v)|=</a:t>
            </a:r>
            <a:r>
              <a:rPr lang="el-GR" altLang="zh-CN" sz="2000">
                <a:latin typeface="宋体" charset="-122"/>
                <a:ea typeface="Arial Unicode MS" pitchFamily="34" charset="-122"/>
                <a:cs typeface="Arial Unicode MS" pitchFamily="34" charset="-122"/>
              </a:rPr>
              <a:t>δ</a:t>
            </a:r>
            <a:r>
              <a:rPr lang="en-US" altLang="zh-CN" sz="2000">
                <a:latin typeface="宋体" charset="-122"/>
                <a:ea typeface="Arial Unicode MS" pitchFamily="34" charset="-122"/>
                <a:cs typeface="Arial Unicode MS" pitchFamily="34" charset="-122"/>
              </a:rPr>
              <a:t>(G)</a:t>
            </a:r>
            <a:r>
              <a:rPr lang="zh-CN" altLang="en-US" sz="2000">
                <a:latin typeface="宋体" charset="-122"/>
                <a:ea typeface="Arial Unicode MS" pitchFamily="34" charset="-122"/>
                <a:cs typeface="Arial Unicode MS" pitchFamily="34" charset="-122"/>
              </a:rPr>
              <a:t>。且</a:t>
            </a:r>
            <a:r>
              <a:rPr lang="en-US" altLang="zh-CN" sz="2000">
                <a:latin typeface="宋体" charset="-122"/>
                <a:ea typeface="Arial Unicode MS" pitchFamily="34" charset="-122"/>
                <a:cs typeface="Arial Unicode MS" pitchFamily="34" charset="-122"/>
              </a:rPr>
              <a:t>IG(v)</a:t>
            </a:r>
            <a:r>
              <a:rPr lang="zh-CN" altLang="en-US" sz="2000">
                <a:latin typeface="宋体" charset="-122"/>
                <a:ea typeface="Arial Unicode MS" pitchFamily="34" charset="-122"/>
                <a:cs typeface="Arial Unicode MS" pitchFamily="34" charset="-122"/>
              </a:rPr>
              <a:t>肯定包含边割集，因此有</a:t>
            </a:r>
            <a:r>
              <a:rPr lang="el-GR" altLang="zh-CN" sz="2000">
                <a:latin typeface="宋体" charset="-122"/>
                <a:ea typeface="Arial Unicode MS" pitchFamily="34" charset="-122"/>
                <a:cs typeface="Arial Unicode MS" pitchFamily="34" charset="-122"/>
              </a:rPr>
              <a:t>δ</a:t>
            </a:r>
            <a:r>
              <a:rPr lang="en-US" altLang="zh-CN" sz="2000">
                <a:latin typeface="宋体" charset="-122"/>
                <a:ea typeface="Arial Unicode MS" pitchFamily="34" charset="-122"/>
                <a:cs typeface="Arial Unicode MS" pitchFamily="34" charset="-122"/>
              </a:rPr>
              <a:t>(G)≥</a:t>
            </a:r>
            <a:r>
              <a:rPr lang="el-GR" altLang="zh-CN" sz="2000">
                <a:latin typeface="宋体" charset="-122"/>
                <a:ea typeface="Arial Unicode MS" pitchFamily="34" charset="-122"/>
                <a:cs typeface="Arial Unicode MS" pitchFamily="34" charset="-122"/>
              </a:rPr>
              <a:t>λ</a:t>
            </a:r>
            <a:r>
              <a:rPr lang="en-US" altLang="zh-CN" sz="2000">
                <a:latin typeface="宋体" charset="-122"/>
                <a:ea typeface="Arial Unicode MS" pitchFamily="34" charset="-122"/>
                <a:cs typeface="Arial Unicode MS" pitchFamily="34" charset="-122"/>
              </a:rPr>
              <a:t>(G)</a:t>
            </a:r>
            <a:r>
              <a:rPr lang="zh-CN" altLang="en-US" sz="2000">
                <a:latin typeface="宋体" charset="-122"/>
                <a:ea typeface="Arial Unicode MS" pitchFamily="34" charset="-122"/>
                <a:cs typeface="Arial Unicode MS" pitchFamily="34" charset="-122"/>
              </a:rPr>
              <a:t>成立。</a:t>
            </a:r>
            <a:endParaRPr lang="en-US" altLang="zh-CN" sz="2000">
              <a:latin typeface="宋体" charset="-122"/>
              <a:ea typeface="Arial Unicode MS" pitchFamily="34" charset="-122"/>
              <a:cs typeface="Arial Unicode MS" pitchFamily="34" charset="-122"/>
            </a:endParaRPr>
          </a:p>
          <a:p>
            <a:r>
              <a:rPr lang="zh-CN" altLang="en-US" sz="2000">
                <a:latin typeface="宋体" charset="-122"/>
                <a:ea typeface="Arial Unicode MS" pitchFamily="34" charset="-122"/>
                <a:cs typeface="Arial Unicode MS" pitchFamily="34" charset="-122"/>
              </a:rPr>
              <a:t>设</a:t>
            </a:r>
            <a:r>
              <a:rPr lang="el-GR" altLang="zh-CN" sz="2000">
                <a:latin typeface="宋体" charset="-122"/>
                <a:ea typeface="Arial Unicode MS" pitchFamily="34" charset="-122"/>
                <a:cs typeface="Arial Unicode MS" pitchFamily="34" charset="-122"/>
              </a:rPr>
              <a:t>λ</a:t>
            </a:r>
            <a:r>
              <a:rPr lang="en-US" altLang="zh-CN" sz="2000">
                <a:latin typeface="宋体" charset="-122"/>
                <a:ea typeface="Arial Unicode MS" pitchFamily="34" charset="-122"/>
                <a:cs typeface="Arial Unicode MS" pitchFamily="34" charset="-122"/>
              </a:rPr>
              <a:t>(G)=r</a:t>
            </a:r>
            <a:r>
              <a:rPr lang="zh-CN" altLang="en-US" sz="2000">
                <a:latin typeface="宋体" charset="-122"/>
                <a:ea typeface="Arial Unicode MS" pitchFamily="34" charset="-122"/>
                <a:cs typeface="Arial Unicode MS" pitchFamily="34" charset="-122"/>
              </a:rPr>
              <a:t>，根据边割集的定义，可以将</a:t>
            </a:r>
            <a:r>
              <a:rPr lang="en-US" altLang="zh-CN" sz="2000">
                <a:latin typeface="宋体" charset="-122"/>
                <a:ea typeface="Arial Unicode MS" pitchFamily="34" charset="-122"/>
                <a:cs typeface="Arial Unicode MS" pitchFamily="34" charset="-122"/>
              </a:rPr>
              <a:t>G</a:t>
            </a:r>
            <a:r>
              <a:rPr lang="zh-CN" altLang="en-US" sz="2000">
                <a:latin typeface="宋体" charset="-122"/>
                <a:ea typeface="Arial Unicode MS" pitchFamily="34" charset="-122"/>
                <a:cs typeface="Arial Unicode MS" pitchFamily="34" charset="-122"/>
              </a:rPr>
              <a:t>划分为两个子图。</a:t>
            </a:r>
            <a:r>
              <a:rPr lang="en-US" altLang="zh-CN" sz="2000">
                <a:latin typeface="宋体" charset="-122"/>
                <a:ea typeface="Arial Unicode MS" pitchFamily="34" charset="-122"/>
                <a:cs typeface="Arial Unicode MS" pitchFamily="34" charset="-122"/>
              </a:rPr>
              <a:t>r</a:t>
            </a:r>
            <a:r>
              <a:rPr lang="zh-CN" altLang="en-US" sz="2000">
                <a:latin typeface="宋体" charset="-122"/>
                <a:ea typeface="Arial Unicode MS" pitchFamily="34" charset="-122"/>
                <a:cs typeface="Arial Unicode MS" pitchFamily="34" charset="-122"/>
              </a:rPr>
              <a:t>条边分别在两个子图中与</a:t>
            </a:r>
            <a:r>
              <a:rPr lang="en-US" altLang="zh-CN" sz="2000">
                <a:latin typeface="宋体" charset="-122"/>
                <a:ea typeface="Arial Unicode MS" pitchFamily="34" charset="-122"/>
                <a:cs typeface="Arial Unicode MS" pitchFamily="34" charset="-122"/>
              </a:rPr>
              <a:t>k</a:t>
            </a:r>
            <a:r>
              <a:rPr lang="en-US" altLang="zh-CN" sz="2000" baseline="-25000">
                <a:latin typeface="宋体" charset="-122"/>
                <a:ea typeface="Arial Unicode MS" pitchFamily="34" charset="-122"/>
                <a:cs typeface="Arial Unicode MS" pitchFamily="34" charset="-122"/>
              </a:rPr>
              <a:t>1</a:t>
            </a:r>
            <a:r>
              <a:rPr lang="zh-CN" altLang="en-US" sz="2000">
                <a:latin typeface="宋体" charset="-122"/>
                <a:ea typeface="Arial Unicode MS" pitchFamily="34" charset="-122"/>
                <a:cs typeface="Arial Unicode MS" pitchFamily="34" charset="-122"/>
              </a:rPr>
              <a:t>、</a:t>
            </a:r>
            <a:r>
              <a:rPr lang="en-US" altLang="zh-CN" sz="2000">
                <a:latin typeface="宋体" charset="-122"/>
                <a:ea typeface="Arial Unicode MS" pitchFamily="34" charset="-122"/>
                <a:cs typeface="Arial Unicode MS" pitchFamily="34" charset="-122"/>
              </a:rPr>
              <a:t>k</a:t>
            </a:r>
            <a:r>
              <a:rPr lang="en-US" altLang="zh-CN" sz="2000" baseline="-25000">
                <a:latin typeface="宋体" charset="-122"/>
                <a:ea typeface="Arial Unicode MS" pitchFamily="34" charset="-122"/>
                <a:cs typeface="Arial Unicode MS" pitchFamily="34" charset="-122"/>
              </a:rPr>
              <a:t>2</a:t>
            </a:r>
            <a:r>
              <a:rPr lang="zh-CN" altLang="en-US" sz="2000">
                <a:latin typeface="宋体" charset="-122"/>
                <a:ea typeface="Arial Unicode MS" pitchFamily="34" charset="-122"/>
                <a:cs typeface="Arial Unicode MS" pitchFamily="34" charset="-122"/>
              </a:rPr>
              <a:t>个顶点关联，由于顶点的度至少为</a:t>
            </a:r>
            <a:r>
              <a:rPr lang="en-US" altLang="zh-CN" sz="2000">
                <a:latin typeface="宋体" charset="-122"/>
                <a:ea typeface="Arial Unicode MS" pitchFamily="34" charset="-122"/>
                <a:cs typeface="Arial Unicode MS" pitchFamily="34" charset="-122"/>
              </a:rPr>
              <a:t>1</a:t>
            </a:r>
            <a:r>
              <a:rPr lang="zh-CN" altLang="en-US" sz="2000">
                <a:latin typeface="宋体" charset="-122"/>
                <a:ea typeface="Arial Unicode MS" pitchFamily="34" charset="-122"/>
                <a:cs typeface="Arial Unicode MS" pitchFamily="34" charset="-122"/>
              </a:rPr>
              <a:t>，因此有</a:t>
            </a:r>
            <a:r>
              <a:rPr lang="en-US" altLang="zh-CN" sz="2000">
                <a:latin typeface="宋体" charset="-122"/>
                <a:ea typeface="Arial Unicode MS" pitchFamily="34" charset="-122"/>
                <a:cs typeface="Arial Unicode MS" pitchFamily="34" charset="-122"/>
              </a:rPr>
              <a:t>r ≥ k</a:t>
            </a:r>
            <a:r>
              <a:rPr lang="en-US" altLang="zh-CN" sz="2000" baseline="-25000">
                <a:latin typeface="宋体" charset="-122"/>
                <a:ea typeface="Arial Unicode MS" pitchFamily="34" charset="-122"/>
                <a:cs typeface="Arial Unicode MS" pitchFamily="34" charset="-122"/>
              </a:rPr>
              <a:t>1</a:t>
            </a:r>
            <a:r>
              <a:rPr lang="zh-CN" altLang="en-US" sz="2000">
                <a:latin typeface="宋体" charset="-122"/>
                <a:ea typeface="Arial Unicode MS" pitchFamily="34" charset="-122"/>
                <a:cs typeface="Arial Unicode MS" pitchFamily="34" charset="-122"/>
              </a:rPr>
              <a:t>，</a:t>
            </a:r>
            <a:r>
              <a:rPr lang="en-US" altLang="zh-CN" sz="2000">
                <a:latin typeface="宋体" charset="-122"/>
                <a:ea typeface="Arial Unicode MS" pitchFamily="34" charset="-122"/>
                <a:cs typeface="Arial Unicode MS" pitchFamily="34" charset="-122"/>
              </a:rPr>
              <a:t>r ≥ k</a:t>
            </a:r>
            <a:r>
              <a:rPr lang="en-US" altLang="zh-CN" sz="2000" baseline="-25000">
                <a:latin typeface="宋体" charset="-122"/>
                <a:ea typeface="Arial Unicode MS" pitchFamily="34" charset="-122"/>
                <a:cs typeface="Arial Unicode MS" pitchFamily="34" charset="-122"/>
              </a:rPr>
              <a:t>2</a:t>
            </a:r>
            <a:r>
              <a:rPr lang="zh-CN" altLang="en-US" sz="2000">
                <a:latin typeface="宋体" charset="-122"/>
                <a:ea typeface="Arial Unicode MS" pitchFamily="34" charset="-122"/>
                <a:cs typeface="Arial Unicode MS" pitchFamily="34" charset="-122"/>
              </a:rPr>
              <a:t>同时成立。</a:t>
            </a:r>
            <a:r>
              <a:rPr lang="en-US" altLang="zh-CN" sz="2000">
                <a:latin typeface="宋体" charset="-122"/>
                <a:ea typeface="Arial Unicode MS" pitchFamily="34" charset="-122"/>
                <a:cs typeface="Arial Unicode MS" pitchFamily="34" charset="-122"/>
              </a:rPr>
              <a:t> </a:t>
            </a:r>
            <a:r>
              <a:rPr lang="zh-CN" altLang="en-US" sz="2000">
                <a:latin typeface="宋体" charset="-122"/>
                <a:ea typeface="Arial Unicode MS" pitchFamily="34" charset="-122"/>
                <a:cs typeface="Arial Unicode MS" pitchFamily="34" charset="-122"/>
              </a:rPr>
              <a:t>取</a:t>
            </a:r>
            <a:r>
              <a:rPr lang="en-US" altLang="zh-CN" sz="2000">
                <a:latin typeface="宋体" charset="-122"/>
                <a:ea typeface="Arial Unicode MS" pitchFamily="34" charset="-122"/>
                <a:cs typeface="Arial Unicode MS" pitchFamily="34" charset="-122"/>
              </a:rPr>
              <a:t>k</a:t>
            </a:r>
            <a:r>
              <a:rPr lang="en-US" altLang="zh-CN" sz="2000" baseline="-25000">
                <a:latin typeface="宋体" charset="-122"/>
                <a:ea typeface="Arial Unicode MS" pitchFamily="34" charset="-122"/>
                <a:cs typeface="Arial Unicode MS" pitchFamily="34" charset="-122"/>
              </a:rPr>
              <a:t>1</a:t>
            </a:r>
            <a:r>
              <a:rPr lang="zh-CN" altLang="en-US" sz="2000">
                <a:latin typeface="宋体" charset="-122"/>
                <a:ea typeface="Arial Unicode MS" pitchFamily="34" charset="-122"/>
                <a:cs typeface="Arial Unicode MS" pitchFamily="34" charset="-122"/>
              </a:rPr>
              <a:t>、</a:t>
            </a:r>
            <a:r>
              <a:rPr lang="en-US" altLang="zh-CN" sz="2000">
                <a:latin typeface="宋体" charset="-122"/>
                <a:ea typeface="Arial Unicode MS" pitchFamily="34" charset="-122"/>
                <a:cs typeface="Arial Unicode MS" pitchFamily="34" charset="-122"/>
              </a:rPr>
              <a:t>k</a:t>
            </a:r>
            <a:r>
              <a:rPr lang="en-US" altLang="zh-CN" sz="2000" baseline="-25000">
                <a:latin typeface="宋体" charset="-122"/>
                <a:ea typeface="Arial Unicode MS" pitchFamily="34" charset="-122"/>
                <a:cs typeface="Arial Unicode MS" pitchFamily="34" charset="-122"/>
              </a:rPr>
              <a:t>2</a:t>
            </a:r>
            <a:r>
              <a:rPr lang="zh-CN" altLang="en-US" sz="2000">
                <a:latin typeface="宋体" charset="-122"/>
                <a:ea typeface="Arial Unicode MS" pitchFamily="34" charset="-122"/>
                <a:cs typeface="Arial Unicode MS" pitchFamily="34" charset="-122"/>
              </a:rPr>
              <a:t>中较小者对应的顶点可构成点割集。因此有</a:t>
            </a:r>
            <a:r>
              <a:rPr lang="el-GR" altLang="zh-CN" sz="2000">
                <a:latin typeface="宋体" charset="-122"/>
                <a:ea typeface="Arial Unicode MS" pitchFamily="34" charset="-122"/>
                <a:cs typeface="Arial Unicode MS" pitchFamily="34" charset="-122"/>
              </a:rPr>
              <a:t>λ</a:t>
            </a:r>
            <a:r>
              <a:rPr lang="en-US" altLang="zh-CN" sz="2000">
                <a:latin typeface="宋体" charset="-122"/>
                <a:ea typeface="Arial Unicode MS" pitchFamily="34" charset="-122"/>
                <a:cs typeface="Arial Unicode MS" pitchFamily="34" charset="-122"/>
              </a:rPr>
              <a:t>(G) ≥ </a:t>
            </a:r>
            <a:r>
              <a:rPr lang="el-GR" altLang="zh-CN" sz="2000">
                <a:latin typeface="宋体" charset="-122"/>
                <a:ea typeface="Arial Unicode MS" pitchFamily="34" charset="-122"/>
                <a:cs typeface="Arial Unicode MS" pitchFamily="34" charset="-122"/>
              </a:rPr>
              <a:t>κ</a:t>
            </a:r>
            <a:r>
              <a:rPr lang="en-US" altLang="zh-CN" sz="2000">
                <a:latin typeface="宋体" charset="-122"/>
                <a:ea typeface="Arial Unicode MS" pitchFamily="34" charset="-122"/>
                <a:cs typeface="Arial Unicode MS" pitchFamily="34" charset="-122"/>
              </a:rPr>
              <a:t>(G)</a:t>
            </a:r>
            <a:r>
              <a:rPr lang="zh-CN" altLang="en-US" sz="2000">
                <a:latin typeface="宋体" charset="-122"/>
                <a:ea typeface="Arial Unicode MS" pitchFamily="34" charset="-122"/>
                <a:cs typeface="Arial Unicode MS" pitchFamily="34" charset="-122"/>
              </a:rPr>
              <a:t>成立。</a:t>
            </a:r>
          </a:p>
        </p:txBody>
      </p:sp>
      <p:sp>
        <p:nvSpPr>
          <p:cNvPr id="59409" name="Rectangle 36"/>
          <p:cNvSpPr>
            <a:spLocks noChangeArrowheads="1"/>
          </p:cNvSpPr>
          <p:nvPr/>
        </p:nvSpPr>
        <p:spPr bwMode="auto">
          <a:xfrm>
            <a:off x="250825" y="2349500"/>
            <a:ext cx="1504950" cy="422275"/>
          </a:xfrm>
          <a:prstGeom prst="rect">
            <a:avLst/>
          </a:prstGeom>
          <a:noFill/>
          <a:ln w="9525">
            <a:noFill/>
            <a:miter lim="800000"/>
            <a:headEnd/>
            <a:tailEnd/>
          </a:ln>
        </p:spPr>
        <p:txBody>
          <a:bodyPr wrap="none">
            <a:spAutoFit/>
          </a:bodyPr>
          <a:lstStyle/>
          <a:p>
            <a:pPr eaLnBrk="0" hangingPunct="0">
              <a:lnSpc>
                <a:spcPct val="120000"/>
              </a:lnSpc>
              <a:spcBef>
                <a:spcPct val="20000"/>
              </a:spcBef>
              <a:buClr>
                <a:srgbClr val="FF3300"/>
              </a:buClr>
              <a:buFont typeface="Wingdings" pitchFamily="2" charset="2"/>
              <a:buNone/>
            </a:pPr>
            <a:r>
              <a:rPr lang="zh-CN" altLang="en-US">
                <a:solidFill>
                  <a:srgbClr val="000000"/>
                </a:solidFill>
              </a:rPr>
              <a:t>例子：</a:t>
            </a:r>
            <a:r>
              <a:rPr lang="en-US" altLang="zh-CN">
                <a:solidFill>
                  <a:srgbClr val="000000"/>
                </a:solidFill>
              </a:rPr>
              <a:t>21, 22</a:t>
            </a:r>
            <a:endParaRPr lang="zh-CN" altLang="en-US">
              <a:solidFill>
                <a:srgbClr val="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par>
                                <p:cTn id="8" presetID="9"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anim calcmode="lin" valueType="num">
                                      <p:cBhvr>
                                        <p:cTn id="16" dur="500" fill="hold"/>
                                        <p:tgtEl>
                                          <p:spTgt spid="37"/>
                                        </p:tgtEl>
                                        <p:attrNameLst>
                                          <p:attrName>style.rotation</p:attrName>
                                        </p:attrNameLst>
                                      </p:cBhvr>
                                      <p:tavLst>
                                        <p:tav tm="0">
                                          <p:val>
                                            <p:fltVal val="720"/>
                                          </p:val>
                                        </p:tav>
                                        <p:tav tm="100000">
                                          <p:val>
                                            <p:fltVal val="0"/>
                                          </p:val>
                                        </p:tav>
                                      </p:tavLst>
                                    </p:anim>
                                    <p:anim calcmode="lin" valueType="num">
                                      <p:cBhvr>
                                        <p:cTn id="17" dur="500" fill="hold"/>
                                        <p:tgtEl>
                                          <p:spTgt spid="37"/>
                                        </p:tgtEl>
                                        <p:attrNameLst>
                                          <p:attrName>ppt_h</p:attrName>
                                        </p:attrNameLst>
                                      </p:cBhvr>
                                      <p:tavLst>
                                        <p:tav tm="0">
                                          <p:val>
                                            <p:fltVal val="0"/>
                                          </p:val>
                                        </p:tav>
                                        <p:tav tm="100000">
                                          <p:val>
                                            <p:strVal val="#ppt_h"/>
                                          </p:val>
                                        </p:tav>
                                      </p:tavLst>
                                    </p:anim>
                                    <p:anim calcmode="lin" valueType="num">
                                      <p:cBhvr>
                                        <p:cTn id="18" dur="5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500"/>
                                        <p:tgtEl>
                                          <p:spTgt spid="39"/>
                                        </p:tgtEl>
                                      </p:cBhvr>
                                    </p:animEffect>
                                  </p:childTnLst>
                                </p:cTn>
                              </p:par>
                            </p:childTnLst>
                          </p:cTn>
                        </p:par>
                        <p:par>
                          <p:cTn id="24" fill="hold">
                            <p:stCondLst>
                              <p:cond delay="500"/>
                            </p:stCondLst>
                            <p:childTnLst>
                              <p:par>
                                <p:cTn id="25" presetID="35" presetClass="entr" presetSubtype="0" fill="hold" nodeType="after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fade">
                                      <p:cBhvr>
                                        <p:cTn id="27" dur="1000"/>
                                        <p:tgtEl>
                                          <p:spTgt spid="59398"/>
                                        </p:tgtEl>
                                      </p:cBhvr>
                                    </p:animEffect>
                                    <p:anim calcmode="lin" valueType="num">
                                      <p:cBhvr>
                                        <p:cTn id="28" dur="1000" fill="hold"/>
                                        <p:tgtEl>
                                          <p:spTgt spid="59398"/>
                                        </p:tgtEl>
                                        <p:attrNameLst>
                                          <p:attrName>style.rotation</p:attrName>
                                        </p:attrNameLst>
                                      </p:cBhvr>
                                      <p:tavLst>
                                        <p:tav tm="0">
                                          <p:val>
                                            <p:fltVal val="720"/>
                                          </p:val>
                                        </p:tav>
                                        <p:tav tm="100000">
                                          <p:val>
                                            <p:fltVal val="0"/>
                                          </p:val>
                                        </p:tav>
                                      </p:tavLst>
                                    </p:anim>
                                    <p:anim calcmode="lin" valueType="num">
                                      <p:cBhvr>
                                        <p:cTn id="29" dur="1000" fill="hold"/>
                                        <p:tgtEl>
                                          <p:spTgt spid="59398"/>
                                        </p:tgtEl>
                                        <p:attrNameLst>
                                          <p:attrName>ppt_h</p:attrName>
                                        </p:attrNameLst>
                                      </p:cBhvr>
                                      <p:tavLst>
                                        <p:tav tm="0">
                                          <p:val>
                                            <p:fltVal val="0"/>
                                          </p:val>
                                        </p:tav>
                                        <p:tav tm="100000">
                                          <p:val>
                                            <p:strVal val="#ppt_h"/>
                                          </p:val>
                                        </p:tav>
                                      </p:tavLst>
                                    </p:anim>
                                    <p:anim calcmode="lin" valueType="num">
                                      <p:cBhvr>
                                        <p:cTn id="30" dur="1000" fill="hold"/>
                                        <p:tgtEl>
                                          <p:spTgt spid="59398"/>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1">
                                            <p:txEl>
                                              <p:pRg st="0" end="0"/>
                                            </p:txEl>
                                          </p:spTgt>
                                        </p:tgtEl>
                                        <p:attrNameLst>
                                          <p:attrName>style.visibility</p:attrName>
                                        </p:attrNameLst>
                                      </p:cBhvr>
                                      <p:to>
                                        <p:strVal val="visible"/>
                                      </p:to>
                                    </p:set>
                                    <p:animEffect transition="in" filter="dissolve">
                                      <p:cBhvr>
                                        <p:cTn id="35" dur="500"/>
                                        <p:tgtEl>
                                          <p:spTgt spid="4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1">
                                            <p:txEl>
                                              <p:pRg st="1" end="1"/>
                                            </p:txEl>
                                          </p:spTgt>
                                        </p:tgtEl>
                                        <p:attrNameLst>
                                          <p:attrName>style.visibility</p:attrName>
                                        </p:attrNameLst>
                                      </p:cBhvr>
                                      <p:to>
                                        <p:strVal val="visible"/>
                                      </p:to>
                                    </p:set>
                                    <p:animEffect transition="in" filter="dissolve">
                                      <p:cBhvr>
                                        <p:cTn id="40" dur="500"/>
                                        <p:tgtEl>
                                          <p:spTgt spid="4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1">
                                            <p:txEl>
                                              <p:pRg st="2" end="2"/>
                                            </p:txEl>
                                          </p:spTgt>
                                        </p:tgtEl>
                                        <p:attrNameLst>
                                          <p:attrName>style.visibility</p:attrName>
                                        </p:attrNameLst>
                                      </p:cBhvr>
                                      <p:to>
                                        <p:strVal val="visible"/>
                                      </p:to>
                                    </p:set>
                                    <p:animEffect transition="in" filter="dissolve">
                                      <p:cBhvr>
                                        <p:cTn id="45"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idx="4294967295"/>
          </p:nvPr>
        </p:nvSpPr>
        <p:spPr/>
        <p:txBody>
          <a:bodyPr lIns="0"/>
          <a:lstStyle/>
          <a:p>
            <a:r>
              <a:rPr lang="zh-CN" altLang="en-US" smtClean="0"/>
              <a:t>第十四章　图的基本概念</a:t>
            </a:r>
          </a:p>
        </p:txBody>
      </p:sp>
      <p:sp>
        <p:nvSpPr>
          <p:cNvPr id="19458" name="内容占位符 2"/>
          <p:cNvSpPr>
            <a:spLocks noGrp="1"/>
          </p:cNvSpPr>
          <p:nvPr>
            <p:ph idx="4294967295"/>
          </p:nvPr>
        </p:nvSpPr>
        <p:spPr/>
        <p:txBody>
          <a:bodyPr/>
          <a:lstStyle/>
          <a:p>
            <a:pPr>
              <a:buFont typeface="Wingdings" pitchFamily="2" charset="2"/>
              <a:buChar char="l"/>
            </a:pPr>
            <a:endParaRPr lang="en-US" altLang="zh-CN" sz="3600" smtClean="0">
              <a:solidFill>
                <a:schemeClr val="accent1"/>
              </a:solidFill>
            </a:endParaRPr>
          </a:p>
          <a:p>
            <a:pPr>
              <a:buFont typeface="Wingdings" pitchFamily="2" charset="2"/>
              <a:buChar char="l"/>
            </a:pPr>
            <a:r>
              <a:rPr lang="zh-CN" altLang="en-US" sz="3600" smtClean="0">
                <a:solidFill>
                  <a:schemeClr val="accent1"/>
                </a:solidFill>
              </a:rPr>
              <a:t>第一节：图</a:t>
            </a:r>
          </a:p>
          <a:p>
            <a:pPr>
              <a:buFont typeface="Wingdings" pitchFamily="2" charset="2"/>
              <a:buChar char="l"/>
            </a:pPr>
            <a:endParaRPr lang="zh-CN" altLang="en-US" sz="3600" smtClean="0">
              <a:solidFill>
                <a:schemeClr val="accent1"/>
              </a:solidFill>
            </a:endParaRPr>
          </a:p>
          <a:p>
            <a:pPr>
              <a:buFont typeface="Wingdings" pitchFamily="2" charset="2"/>
              <a:buChar char="l"/>
            </a:pPr>
            <a:r>
              <a:rPr lang="zh-CN" altLang="en-US" sz="3600" smtClean="0">
                <a:solidFill>
                  <a:schemeClr val="accent1"/>
                </a:solidFill>
              </a:rPr>
              <a:t>第二节：通路、回路、图的连通性</a:t>
            </a:r>
            <a:endParaRPr lang="en-US" altLang="zh-CN" sz="3600" smtClean="0">
              <a:solidFill>
                <a:schemeClr val="accent1"/>
              </a:solidFill>
            </a:endParaRPr>
          </a:p>
          <a:p>
            <a:pPr>
              <a:buFont typeface="Wingdings" pitchFamily="2" charset="2"/>
              <a:buChar char="l"/>
            </a:pPr>
            <a:endParaRPr lang="en-US" altLang="zh-CN" sz="3600" smtClean="0">
              <a:solidFill>
                <a:schemeClr val="accent1"/>
              </a:solidFill>
            </a:endParaRPr>
          </a:p>
          <a:p>
            <a:pPr>
              <a:buFont typeface="Wingdings" pitchFamily="2" charset="2"/>
              <a:buChar char="l"/>
            </a:pPr>
            <a:r>
              <a:rPr lang="zh-CN" altLang="en-US" sz="3600" smtClean="0">
                <a:solidFill>
                  <a:schemeClr val="accent1"/>
                </a:solidFill>
              </a:rPr>
              <a:t>第三节：图的矩阵表示和运算</a:t>
            </a:r>
            <a:endParaRPr lang="en-US" altLang="zh-CN" sz="3600" smtClean="0">
              <a:solidFill>
                <a:schemeClr val="accent1"/>
              </a:solidFill>
            </a:endParaRPr>
          </a:p>
          <a:p>
            <a:pPr>
              <a:buFont typeface="Arial" charset="0"/>
              <a:buNone/>
            </a:pPr>
            <a:endParaRPr lang="zh-CN" altLang="en-US" smtClean="0">
              <a:solidFill>
                <a:schemeClr val="accent1"/>
              </a:solidFill>
            </a:endParaRPr>
          </a:p>
        </p:txBody>
      </p:sp>
      <p:sp>
        <p:nvSpPr>
          <p:cNvPr id="19459" name="日期占位符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9E4684FF-EA30-4933-B87E-F918CE44CA71}" type="datetime1">
              <a:rPr kumimoji="1" lang="zh-CN" altLang="en-US" sz="1600" b="1">
                <a:solidFill>
                  <a:srgbClr val="0000FF"/>
                </a:solidFill>
              </a:rPr>
              <a:pPr eaLnBrk="0" hangingPunct="0"/>
              <a:t>2016/11/23</a:t>
            </a:fld>
            <a:endParaRPr kumimoji="1" lang="en-US" altLang="zh-CN" sz="1600" b="1">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87798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有向图中的连通性</a:t>
            </a:r>
          </a:p>
        </p:txBody>
      </p:sp>
      <p:sp>
        <p:nvSpPr>
          <p:cNvPr id="3" name="Rectangle 5" descr="新闻纸"/>
          <p:cNvSpPr>
            <a:spLocks noChangeArrowheads="1"/>
          </p:cNvSpPr>
          <p:nvPr/>
        </p:nvSpPr>
        <p:spPr bwMode="auto">
          <a:xfrm>
            <a:off x="195263" y="1285875"/>
            <a:ext cx="8734425" cy="1214438"/>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6803"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14.19</a:t>
            </a:r>
            <a:endParaRPr lang="zh-CN" altLang="en-US" sz="3200" b="1">
              <a:latin typeface="Calibri" pitchFamily="34" charset="0"/>
            </a:endParaRPr>
          </a:p>
        </p:txBody>
      </p:sp>
      <p:sp>
        <p:nvSpPr>
          <p:cNvPr id="76804" name="TextBox 4"/>
          <p:cNvSpPr txBox="1">
            <a:spLocks noChangeArrowheads="1"/>
          </p:cNvSpPr>
          <p:nvPr/>
        </p:nvSpPr>
        <p:spPr bwMode="auto">
          <a:xfrm>
            <a:off x="1474788" y="1377950"/>
            <a:ext cx="7429500" cy="1016000"/>
          </a:xfrm>
          <a:prstGeom prst="rect">
            <a:avLst/>
          </a:prstGeom>
          <a:noFill/>
          <a:ln w="9525">
            <a:noFill/>
            <a:miter lim="800000"/>
            <a:headEnd/>
            <a:tailEnd/>
          </a:ln>
        </p:spPr>
        <p:txBody>
          <a:bodyPr>
            <a:spAutoFit/>
          </a:bodyPr>
          <a:lstStyle/>
          <a:p>
            <a:r>
              <a:rPr lang="zh-CN" altLang="en-US" sz="2000">
                <a:latin typeface="Calibri" pitchFamily="34" charset="0"/>
                <a:ea typeface="仿宋_GB2312"/>
                <a:cs typeface="仿宋_GB2312"/>
              </a:rPr>
              <a:t>设有向图Ｇ</a:t>
            </a:r>
            <a:r>
              <a:rPr lang="en-US" altLang="zh-CN" sz="2000">
                <a:latin typeface="Calibri" pitchFamily="34" charset="0"/>
                <a:ea typeface="仿宋_GB2312"/>
                <a:cs typeface="仿宋_GB2312"/>
              </a:rPr>
              <a:t>=&lt;V,E&gt;</a:t>
            </a:r>
            <a:r>
              <a:rPr lang="zh-CN" altLang="en-US" sz="2000">
                <a:latin typeface="Calibri" pitchFamily="34" charset="0"/>
                <a:ea typeface="仿宋_GB2312"/>
                <a:cs typeface="仿宋_GB2312"/>
              </a:rPr>
              <a:t>，且</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en-US" altLang="zh-CN" sz="2000">
                <a:latin typeface="Calibri" pitchFamily="34" charset="0"/>
                <a:ea typeface="仿宋_GB2312"/>
                <a:cs typeface="仿宋_GB2312"/>
              </a:rPr>
              <a:t>∈V</a:t>
            </a:r>
            <a:r>
              <a:rPr lang="zh-CN" altLang="en-US" sz="2000">
                <a:latin typeface="Calibri" pitchFamily="34" charset="0"/>
                <a:ea typeface="仿宋_GB2312"/>
                <a:cs typeface="仿宋_GB2312"/>
              </a:rPr>
              <a:t>，若从</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到</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存在一条通路的话，则称</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可达</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，记作</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i</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j </a:t>
            </a:r>
            <a:r>
              <a:rPr lang="zh-CN" altLang="en-US" sz="2000">
                <a:latin typeface="Calibri" pitchFamily="34" charset="0"/>
                <a:ea typeface="仿宋_GB2312"/>
                <a:cs typeface="仿宋_GB2312"/>
              </a:rPr>
              <a:t>。一般认为</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到自身是可达的。若</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可达</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并且</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可达</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，则称</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相互可达，记作</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i</a:t>
            </a:r>
            <a:r>
              <a:rPr lang="zh-CN" altLang="en-US" sz="2000">
                <a:latin typeface="Arial Unicode MS" pitchFamily="34" charset="-122"/>
                <a:ea typeface="Arial Unicode MS" pitchFamily="34" charset="-122"/>
                <a:cs typeface="Arial Unicode MS" pitchFamily="34" charset="-122"/>
              </a:rPr>
              <a:t>↔</a:t>
            </a:r>
            <a:r>
              <a:rPr lang="en-US" altLang="zh-CN" sz="2000">
                <a:latin typeface="Arial Unicode MS" pitchFamily="34" charset="-122"/>
                <a:ea typeface="Arial Unicode MS" pitchFamily="34" charset="-122"/>
                <a:cs typeface="Arial Unicode MS" pitchFamily="34" charset="-122"/>
              </a:rPr>
              <a:t>v</a:t>
            </a:r>
            <a:r>
              <a:rPr lang="en-US" altLang="zh-CN" sz="2000" baseline="-25000">
                <a:latin typeface="Arial Unicode MS" pitchFamily="34" charset="-122"/>
                <a:ea typeface="Arial Unicode MS" pitchFamily="34" charset="-122"/>
                <a:cs typeface="Arial Unicode MS" pitchFamily="34" charset="-122"/>
              </a:rPr>
              <a:t>j</a:t>
            </a:r>
            <a:r>
              <a:rPr lang="zh-CN" altLang="en-US" sz="2000">
                <a:latin typeface="Calibri" pitchFamily="34" charset="0"/>
                <a:ea typeface="仿宋_GB2312"/>
                <a:cs typeface="仿宋_GB2312"/>
              </a:rPr>
              <a:t> 。</a:t>
            </a:r>
            <a:endParaRPr lang="zh-CN" altLang="en-US" sz="2000">
              <a:latin typeface="Arial Unicode MS" pitchFamily="34" charset="-122"/>
              <a:ea typeface="Arial Unicode MS" pitchFamily="34" charset="-122"/>
              <a:cs typeface="Arial Unicode MS" pitchFamily="34" charset="-122"/>
            </a:endParaRPr>
          </a:p>
        </p:txBody>
      </p:sp>
      <p:grpSp>
        <p:nvGrpSpPr>
          <p:cNvPr id="9" name="组合 8"/>
          <p:cNvGrpSpPr>
            <a:grpSpLocks/>
          </p:cNvGrpSpPr>
          <p:nvPr/>
        </p:nvGrpSpPr>
        <p:grpSpPr bwMode="auto">
          <a:xfrm>
            <a:off x="7092950" y="2205038"/>
            <a:ext cx="1662113" cy="690562"/>
            <a:chOff x="6481660" y="2143116"/>
            <a:chExt cx="2233744" cy="928694"/>
          </a:xfrm>
        </p:grpSpPr>
        <p:pic>
          <p:nvPicPr>
            <p:cNvPr id="71681" name="Picture 1"/>
            <p:cNvPicPr>
              <a:picLocks noChangeAspect="1" noChangeArrowheads="1"/>
            </p:cNvPicPr>
            <p:nvPr/>
          </p:nvPicPr>
          <p:blipFill>
            <a:blip r:embed="rId3"/>
            <a:srcRect/>
            <a:stretch>
              <a:fillRect/>
            </a:stretch>
          </p:blipFill>
          <p:spPr bwMode="auto">
            <a:xfrm>
              <a:off x="6481660" y="2143116"/>
              <a:ext cx="962025" cy="923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682" name="Picture 2"/>
            <p:cNvPicPr>
              <a:picLocks noChangeAspect="1" noChangeArrowheads="1"/>
            </p:cNvPicPr>
            <p:nvPr/>
          </p:nvPicPr>
          <p:blipFill>
            <a:blip r:embed="rId4"/>
            <a:srcRect/>
            <a:stretch>
              <a:fillRect/>
            </a:stretch>
          </p:blipFill>
          <p:spPr bwMode="auto">
            <a:xfrm>
              <a:off x="7696106" y="2143116"/>
              <a:ext cx="1019298" cy="928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71683" name="Picture 3"/>
          <p:cNvPicPr>
            <a:picLocks noChangeAspect="1" noChangeArrowheads="1"/>
          </p:cNvPicPr>
          <p:nvPr/>
        </p:nvPicPr>
        <p:blipFill>
          <a:blip r:embed="rId5"/>
          <a:srcRect/>
          <a:stretch>
            <a:fillRect/>
          </a:stretch>
        </p:blipFill>
        <p:spPr bwMode="auto">
          <a:xfrm>
            <a:off x="1447800" y="2643188"/>
            <a:ext cx="4695825" cy="3400425"/>
          </a:xfrm>
          <a:prstGeom prst="rect">
            <a:avLst/>
          </a:prstGeom>
          <a:noFill/>
          <a:ln w="9525">
            <a:noFill/>
            <a:miter lim="800000"/>
            <a:headEnd/>
            <a:tailEnd/>
          </a:ln>
        </p:spPr>
      </p:pic>
      <p:grpSp>
        <p:nvGrpSpPr>
          <p:cNvPr id="23" name="组合 22"/>
          <p:cNvGrpSpPr>
            <a:grpSpLocks/>
          </p:cNvGrpSpPr>
          <p:nvPr/>
        </p:nvGrpSpPr>
        <p:grpSpPr bwMode="auto">
          <a:xfrm>
            <a:off x="1733550" y="3643313"/>
            <a:ext cx="3714750" cy="1714500"/>
            <a:chOff x="1000100" y="3643314"/>
            <a:chExt cx="3714776" cy="1714512"/>
          </a:xfrm>
        </p:grpSpPr>
        <p:sp>
          <p:nvSpPr>
            <p:cNvPr id="10" name="椭圆 9"/>
            <p:cNvSpPr/>
            <p:nvPr/>
          </p:nvSpPr>
          <p:spPr>
            <a:xfrm>
              <a:off x="1571604" y="4214818"/>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2252646" y="411798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1000100" y="4643446"/>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2357422" y="4572008"/>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a:off x="1739880" y="5143512"/>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3214678" y="4786322"/>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3214678" y="4071942"/>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2214546" y="3643314"/>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4000496" y="4000504"/>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1" name="椭圆 20"/>
            <p:cNvSpPr/>
            <p:nvPr/>
          </p:nvSpPr>
          <p:spPr>
            <a:xfrm>
              <a:off x="4000496" y="485776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4500562" y="450057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59" name="组合 58"/>
          <p:cNvGrpSpPr>
            <a:grpSpLocks/>
          </p:cNvGrpSpPr>
          <p:nvPr/>
        </p:nvGrpSpPr>
        <p:grpSpPr bwMode="auto">
          <a:xfrm>
            <a:off x="1916113" y="3751263"/>
            <a:ext cx="3349625" cy="1423987"/>
            <a:chOff x="1916491" y="3750470"/>
            <a:chExt cx="3348920" cy="1424428"/>
          </a:xfrm>
        </p:grpSpPr>
        <p:cxnSp>
          <p:nvCxnSpPr>
            <p:cNvPr id="25" name="直接箭头连接符 24"/>
            <p:cNvCxnSpPr>
              <a:endCxn id="0" idx="3"/>
            </p:cNvCxnSpPr>
            <p:nvPr/>
          </p:nvCxnSpPr>
          <p:spPr>
            <a:xfrm flipV="1">
              <a:off x="1929188" y="4398371"/>
              <a:ext cx="407901" cy="316010"/>
            </a:xfrm>
            <a:prstGeom prst="straightConnector1">
              <a:avLst/>
            </a:prstGeom>
            <a:ln w="63500">
              <a:solidFill>
                <a:schemeClr val="accent3">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0" idx="2"/>
            </p:cNvCxnSpPr>
            <p:nvPr/>
          </p:nvCxnSpPr>
          <p:spPr>
            <a:xfrm flipV="1">
              <a:off x="2571990" y="4225279"/>
              <a:ext cx="414251" cy="60344"/>
            </a:xfrm>
            <a:prstGeom prst="straightConnector1">
              <a:avLst/>
            </a:prstGeom>
            <a:ln w="63500">
              <a:solidFill>
                <a:schemeClr val="accent3">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0" idx="0"/>
            </p:cNvCxnSpPr>
            <p:nvPr/>
          </p:nvCxnSpPr>
          <p:spPr>
            <a:xfrm rot="16200000" flipV="1">
              <a:off x="2952049" y="3976763"/>
              <a:ext cx="260431" cy="20633"/>
            </a:xfrm>
            <a:prstGeom prst="straightConnector1">
              <a:avLst/>
            </a:prstGeom>
            <a:ln w="63500">
              <a:solidFill>
                <a:schemeClr val="accent3">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0" idx="2"/>
              <a:endCxn id="0" idx="0"/>
            </p:cNvCxnSpPr>
            <p:nvPr/>
          </p:nvCxnSpPr>
          <p:spPr>
            <a:xfrm rot="10800000" flipV="1">
              <a:off x="2411687" y="3750470"/>
              <a:ext cx="536462" cy="463694"/>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1" idx="6"/>
              <a:endCxn id="18" idx="2"/>
            </p:cNvCxnSpPr>
            <p:nvPr/>
          </p:nvCxnSpPr>
          <p:spPr>
            <a:xfrm flipV="1">
              <a:off x="3200508" y="4179228"/>
              <a:ext cx="747556" cy="46051"/>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9" idx="6"/>
              <a:endCxn id="18" idx="0"/>
            </p:cNvCxnSpPr>
            <p:nvPr/>
          </p:nvCxnSpPr>
          <p:spPr>
            <a:xfrm>
              <a:off x="3162416" y="3750470"/>
              <a:ext cx="893575" cy="320774"/>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8" idx="6"/>
              <a:endCxn id="20" idx="2"/>
            </p:cNvCxnSpPr>
            <p:nvPr/>
          </p:nvCxnSpPr>
          <p:spPr>
            <a:xfrm flipV="1">
              <a:off x="4162330" y="4107768"/>
              <a:ext cx="571380" cy="7146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0" idx="5"/>
              <a:endCxn id="22" idx="1"/>
            </p:cNvCxnSpPr>
            <p:nvPr/>
          </p:nvCxnSpPr>
          <p:spPr>
            <a:xfrm rot="16200000" flipH="1">
              <a:off x="4916937" y="4183289"/>
              <a:ext cx="347771" cy="349176"/>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0" idx="3"/>
              <a:endCxn id="21" idx="7"/>
            </p:cNvCxnSpPr>
            <p:nvPr/>
          </p:nvCxnSpPr>
          <p:spPr>
            <a:xfrm rot="5400000">
              <a:off x="4988397" y="4612047"/>
              <a:ext cx="204850" cy="349176"/>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0" idx="2"/>
              <a:endCxn id="17" idx="5"/>
            </p:cNvCxnSpPr>
            <p:nvPr/>
          </p:nvCxnSpPr>
          <p:spPr>
            <a:xfrm rot="10800000" flipV="1">
              <a:off x="4130587" y="4965283"/>
              <a:ext cx="603123" cy="3176"/>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0" idx="0"/>
              <a:endCxn id="18" idx="4"/>
            </p:cNvCxnSpPr>
            <p:nvPr/>
          </p:nvCxnSpPr>
          <p:spPr>
            <a:xfrm rot="5400000" flipH="1" flipV="1">
              <a:off x="3805088" y="4536526"/>
              <a:ext cx="500217" cy="1588"/>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0" idx="1"/>
              <a:endCxn id="13" idx="6"/>
            </p:cNvCxnSpPr>
            <p:nvPr/>
          </p:nvCxnSpPr>
          <p:spPr>
            <a:xfrm rot="16200000" flipV="1">
              <a:off x="3573455" y="4411250"/>
              <a:ext cx="138156" cy="674546"/>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0" idx="3"/>
              <a:endCxn id="15" idx="7"/>
            </p:cNvCxnSpPr>
            <p:nvPr/>
          </p:nvCxnSpPr>
          <p:spPr>
            <a:xfrm rot="5400000">
              <a:off x="2679809" y="4731969"/>
              <a:ext cx="419230" cy="466627"/>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0" idx="1"/>
              <a:endCxn id="12" idx="5"/>
            </p:cNvCxnSpPr>
            <p:nvPr/>
          </p:nvCxnSpPr>
          <p:spPr>
            <a:xfrm rot="16200000" flipV="1">
              <a:off x="2037025" y="4706594"/>
              <a:ext cx="347770" cy="588838"/>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71684" name="Picture 4"/>
          <p:cNvPicPr>
            <a:picLocks noChangeAspect="1" noChangeArrowheads="1"/>
          </p:cNvPicPr>
          <p:nvPr/>
        </p:nvPicPr>
        <p:blipFill>
          <a:blip r:embed="rId6"/>
          <a:srcRect/>
          <a:stretch>
            <a:fillRect/>
          </a:stretch>
        </p:blipFill>
        <p:spPr bwMode="auto">
          <a:xfrm>
            <a:off x="6000760" y="3357562"/>
            <a:ext cx="2928958" cy="24649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dissolve">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5" fill="hold" nodeType="clickEffect">
                                  <p:stCondLst>
                                    <p:cond delay="0"/>
                                  </p:stCondLst>
                                  <p:childTnLst>
                                    <p:animEffect transition="out" filter="randombar(vertical)">
                                      <p:cBhvr>
                                        <p:cTn id="21" dur="500"/>
                                        <p:tgtEl>
                                          <p:spTgt spid="71683"/>
                                        </p:tgtEl>
                                      </p:cBhvr>
                                    </p:animEffect>
                                    <p:set>
                                      <p:cBhvr>
                                        <p:cTn id="22" dur="1" fill="hold">
                                          <p:stCondLst>
                                            <p:cond delay="499"/>
                                          </p:stCondLst>
                                        </p:cTn>
                                        <p:tgtEl>
                                          <p:spTgt spid="716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checkerboard(across)">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71684"/>
                                        </p:tgtEl>
                                        <p:attrNameLst>
                                          <p:attrName>style.visibility</p:attrName>
                                        </p:attrNameLst>
                                      </p:cBhvr>
                                      <p:to>
                                        <p:strVal val="visible"/>
                                      </p:to>
                                    </p:set>
                                    <p:anim from="(-#ppt_w/2)" to="(#ppt_x)" calcmode="lin" valueType="num">
                                      <p:cBhvr>
                                        <p:cTn id="32" dur="300" fill="hold">
                                          <p:stCondLst>
                                            <p:cond delay="0"/>
                                          </p:stCondLst>
                                        </p:cTn>
                                        <p:tgtEl>
                                          <p:spTgt spid="71684"/>
                                        </p:tgtEl>
                                        <p:attrNameLst>
                                          <p:attrName>ppt_x</p:attrName>
                                        </p:attrNameLst>
                                      </p:cBhvr>
                                    </p:anim>
                                    <p:anim from="0" to="-1.0" calcmode="lin" valueType="num">
                                      <p:cBhvr>
                                        <p:cTn id="33" dur="100" decel="50000" autoRev="1" fill="hold">
                                          <p:stCondLst>
                                            <p:cond delay="300"/>
                                          </p:stCondLst>
                                        </p:cTn>
                                        <p:tgtEl>
                                          <p:spTgt spid="71684"/>
                                        </p:tgtEl>
                                        <p:attrNameLst>
                                          <p:attrName>xshear</p:attrName>
                                        </p:attrNameLst>
                                      </p:cBhvr>
                                    </p:anim>
                                    <p:animScale>
                                      <p:cBhvr>
                                        <p:cTn id="34" dur="100" decel="100000" autoRev="1" fill="hold">
                                          <p:stCondLst>
                                            <p:cond delay="300"/>
                                          </p:stCondLst>
                                        </p:cTn>
                                        <p:tgtEl>
                                          <p:spTgt spid="71684"/>
                                        </p:tgtEl>
                                      </p:cBhvr>
                                      <p:from x="100000" y="100000"/>
                                      <p:to x="80000" y="100000"/>
                                    </p:animScale>
                                    <p:anim by="(#ppt_h/3+#ppt_w*0.1)" calcmode="lin" valueType="num">
                                      <p:cBhvr additive="sum">
                                        <p:cTn id="35" dur="100" decel="100000" autoRev="1" fill="hold">
                                          <p:stCondLst>
                                            <p:cond delay="300"/>
                                          </p:stCondLst>
                                        </p:cTn>
                                        <p:tgtEl>
                                          <p:spTgt spid="7168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41632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有向图中的距离</a:t>
            </a:r>
          </a:p>
        </p:txBody>
      </p:sp>
      <p:sp>
        <p:nvSpPr>
          <p:cNvPr id="3" name="Rectangle 5" descr="新闻纸"/>
          <p:cNvSpPr>
            <a:spLocks noChangeArrowheads="1"/>
          </p:cNvSpPr>
          <p:nvPr/>
        </p:nvSpPr>
        <p:spPr bwMode="auto">
          <a:xfrm>
            <a:off x="195263" y="1143000"/>
            <a:ext cx="8734425" cy="1071563"/>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7827"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14.20</a:t>
            </a:r>
            <a:endParaRPr lang="zh-CN" altLang="en-US" sz="3200" b="1">
              <a:latin typeface="Calibri" pitchFamily="34" charset="0"/>
            </a:endParaRPr>
          </a:p>
        </p:txBody>
      </p:sp>
      <p:sp>
        <p:nvSpPr>
          <p:cNvPr id="77828" name="矩形 4"/>
          <p:cNvSpPr>
            <a:spLocks noChangeArrowheads="1"/>
          </p:cNvSpPr>
          <p:nvPr/>
        </p:nvSpPr>
        <p:spPr bwMode="auto">
          <a:xfrm>
            <a:off x="1428750" y="1214438"/>
            <a:ext cx="7286625" cy="1016000"/>
          </a:xfrm>
          <a:prstGeom prst="rect">
            <a:avLst/>
          </a:prstGeom>
          <a:noFill/>
          <a:ln w="9525">
            <a:noFill/>
            <a:miter lim="800000"/>
            <a:headEnd/>
            <a:tailEnd/>
          </a:ln>
        </p:spPr>
        <p:txBody>
          <a:bodyPr>
            <a:spAutoFit/>
          </a:bodyPr>
          <a:lstStyle/>
          <a:p>
            <a:r>
              <a:rPr lang="zh-CN" altLang="en-US" sz="2000">
                <a:latin typeface="Calibri" pitchFamily="34" charset="0"/>
                <a:ea typeface="仿宋_GB2312"/>
                <a:cs typeface="仿宋_GB2312"/>
              </a:rPr>
              <a:t>在有向图</a:t>
            </a:r>
            <a:r>
              <a:rPr lang="en-US" altLang="zh-CN" sz="2000">
                <a:latin typeface="Calibri" pitchFamily="34" charset="0"/>
                <a:ea typeface="仿宋_GB2312"/>
                <a:cs typeface="仿宋_GB2312"/>
              </a:rPr>
              <a:t>G=&lt;V,E&gt;</a:t>
            </a:r>
            <a:r>
              <a:rPr lang="zh-CN" altLang="en-US" sz="2000">
                <a:latin typeface="Calibri" pitchFamily="34" charset="0"/>
                <a:ea typeface="仿宋_GB2312"/>
                <a:cs typeface="仿宋_GB2312"/>
              </a:rPr>
              <a:t>中，从顶点</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到</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最短通路（短程线）的长度，叫做从</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到</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的距离，记为</a:t>
            </a:r>
            <a:r>
              <a:rPr lang="en-US" altLang="zh-CN" sz="2000">
                <a:latin typeface="Calibri" pitchFamily="34" charset="0"/>
                <a:ea typeface="仿宋_GB2312"/>
                <a:cs typeface="仿宋_GB2312"/>
              </a:rPr>
              <a:t>d(v</a:t>
            </a:r>
            <a:r>
              <a:rPr lang="en-US" altLang="zh-CN" sz="2000" baseline="-25000">
                <a:latin typeface="Calibri" pitchFamily="34" charset="0"/>
                <a:ea typeface="仿宋_GB2312"/>
                <a:cs typeface="仿宋_GB2312"/>
              </a:rPr>
              <a:t>i</a:t>
            </a:r>
            <a:r>
              <a:rPr lang="en-US" altLang="zh-CN" sz="2000">
                <a:latin typeface="Calibri" pitchFamily="34" charset="0"/>
                <a:ea typeface="仿宋_GB2312"/>
                <a:cs typeface="仿宋_GB2312"/>
              </a:rPr>
              <a:t>, v</a:t>
            </a:r>
            <a:r>
              <a:rPr lang="en-US" altLang="zh-CN" sz="2000" baseline="-25000">
                <a:latin typeface="Calibri" pitchFamily="34" charset="0"/>
                <a:ea typeface="仿宋_GB2312"/>
                <a:cs typeface="仿宋_GB2312"/>
              </a:rPr>
              <a:t>j</a:t>
            </a:r>
            <a:r>
              <a:rPr lang="en-US" altLang="zh-CN" sz="2000">
                <a:latin typeface="Calibri" pitchFamily="34" charset="0"/>
                <a:ea typeface="仿宋_GB2312"/>
                <a:cs typeface="仿宋_GB2312"/>
              </a:rPr>
              <a:t>) </a:t>
            </a:r>
            <a:r>
              <a:rPr lang="zh-CN" altLang="en-US" sz="2000">
                <a:latin typeface="Calibri" pitchFamily="34" charset="0"/>
                <a:ea typeface="仿宋_GB2312"/>
                <a:cs typeface="仿宋_GB2312"/>
              </a:rPr>
              <a:t>。若从</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i</a:t>
            </a:r>
            <a:r>
              <a:rPr lang="zh-CN" altLang="en-US" sz="2000">
                <a:latin typeface="Calibri" pitchFamily="34" charset="0"/>
                <a:ea typeface="仿宋_GB2312"/>
                <a:cs typeface="仿宋_GB2312"/>
              </a:rPr>
              <a:t>到</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j</a:t>
            </a:r>
            <a:r>
              <a:rPr lang="zh-CN" altLang="en-US" sz="2000">
                <a:latin typeface="Calibri" pitchFamily="34" charset="0"/>
                <a:ea typeface="仿宋_GB2312"/>
                <a:cs typeface="仿宋_GB2312"/>
              </a:rPr>
              <a:t>不存在通路，则</a:t>
            </a:r>
            <a:r>
              <a:rPr lang="en-US" altLang="zh-CN" sz="2000">
                <a:latin typeface="Calibri" pitchFamily="34" charset="0"/>
                <a:ea typeface="仿宋_GB2312"/>
                <a:cs typeface="仿宋_GB2312"/>
              </a:rPr>
              <a:t>d(v</a:t>
            </a:r>
            <a:r>
              <a:rPr lang="en-US" altLang="zh-CN" sz="2000" baseline="-25000">
                <a:latin typeface="Calibri" pitchFamily="34" charset="0"/>
                <a:ea typeface="仿宋_GB2312"/>
                <a:cs typeface="仿宋_GB2312"/>
              </a:rPr>
              <a:t>i</a:t>
            </a:r>
            <a:r>
              <a:rPr lang="en-US" altLang="zh-CN" sz="2000">
                <a:latin typeface="Calibri" pitchFamily="34" charset="0"/>
                <a:ea typeface="仿宋_GB2312"/>
                <a:cs typeface="仿宋_GB2312"/>
              </a:rPr>
              <a:t>, v</a:t>
            </a:r>
            <a:r>
              <a:rPr lang="en-US" altLang="zh-CN" sz="2000" baseline="-25000">
                <a:latin typeface="Calibri" pitchFamily="34" charset="0"/>
                <a:ea typeface="仿宋_GB2312"/>
                <a:cs typeface="仿宋_GB2312"/>
              </a:rPr>
              <a:t>j</a:t>
            </a:r>
            <a:r>
              <a:rPr lang="en-US" altLang="zh-CN" sz="2000">
                <a:latin typeface="Calibri" pitchFamily="34" charset="0"/>
                <a:ea typeface="仿宋_GB2312"/>
                <a:cs typeface="仿宋_GB2312"/>
              </a:rPr>
              <a:t>) =</a:t>
            </a:r>
            <a:r>
              <a:rPr lang="en-US" altLang="zh-CN" sz="2000">
                <a:latin typeface="Batang" pitchFamily="18" charset="-127"/>
                <a:ea typeface="Batang" pitchFamily="18" charset="-127"/>
                <a:cs typeface="Arial Unicode MS" pitchFamily="34" charset="-122"/>
              </a:rPr>
              <a:t>∞</a:t>
            </a:r>
            <a:endParaRPr lang="zh-CN" altLang="en-US" sz="2000">
              <a:latin typeface="Batang" pitchFamily="18" charset="-127"/>
              <a:ea typeface="Batang" pitchFamily="18" charset="-127"/>
              <a:cs typeface="Arial Unicode MS" pitchFamily="34" charset="-122"/>
            </a:endParaRPr>
          </a:p>
        </p:txBody>
      </p:sp>
      <p:grpSp>
        <p:nvGrpSpPr>
          <p:cNvPr id="25" name="组合 24"/>
          <p:cNvGrpSpPr>
            <a:grpSpLocks/>
          </p:cNvGrpSpPr>
          <p:nvPr/>
        </p:nvGrpSpPr>
        <p:grpSpPr bwMode="auto">
          <a:xfrm>
            <a:off x="642938" y="3214688"/>
            <a:ext cx="2500312" cy="2143125"/>
            <a:chOff x="642910" y="3214686"/>
            <a:chExt cx="2500330" cy="2143140"/>
          </a:xfrm>
        </p:grpSpPr>
        <p:sp>
          <p:nvSpPr>
            <p:cNvPr id="6" name="椭圆 5"/>
            <p:cNvSpPr/>
            <p:nvPr/>
          </p:nvSpPr>
          <p:spPr>
            <a:xfrm>
              <a:off x="1142976" y="3214686"/>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2428860" y="3214686"/>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642910" y="414338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2928926" y="4143380"/>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1142976" y="5143512"/>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428860" y="5143512"/>
              <a:ext cx="214314" cy="21431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14" name="直接箭头连接符 13"/>
            <p:cNvCxnSpPr>
              <a:stCxn id="6" idx="6"/>
              <a:endCxn id="8" idx="2"/>
            </p:cNvCxnSpPr>
            <p:nvPr/>
          </p:nvCxnSpPr>
          <p:spPr>
            <a:xfrm>
              <a:off x="1357290" y="3322637"/>
              <a:ext cx="1071570" cy="1587"/>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8" idx="5"/>
              <a:endCxn id="10" idx="1"/>
            </p:cNvCxnSpPr>
            <p:nvPr/>
          </p:nvCxnSpPr>
          <p:spPr>
            <a:xfrm rot="16200000" flipH="1">
              <a:off x="2397110" y="3611564"/>
              <a:ext cx="777880" cy="349253"/>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0" idx="4"/>
              <a:endCxn id="12" idx="7"/>
            </p:cNvCxnSpPr>
            <p:nvPr/>
          </p:nvCxnSpPr>
          <p:spPr>
            <a:xfrm rot="5400000">
              <a:off x="2415367" y="4553751"/>
              <a:ext cx="817568" cy="425453"/>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0" idx="2"/>
              <a:endCxn id="11" idx="6"/>
            </p:cNvCxnSpPr>
            <p:nvPr/>
          </p:nvCxnSpPr>
          <p:spPr>
            <a:xfrm rot="10800000">
              <a:off x="1357290" y="5251462"/>
              <a:ext cx="1071570" cy="1588"/>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0" idx="1"/>
              <a:endCxn id="9" idx="5"/>
            </p:cNvCxnSpPr>
            <p:nvPr/>
          </p:nvCxnSpPr>
          <p:spPr>
            <a:xfrm rot="16200000" flipV="1">
              <a:off x="575441" y="4575976"/>
              <a:ext cx="849318" cy="349253"/>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0" idx="0"/>
              <a:endCxn id="0" idx="3"/>
            </p:cNvCxnSpPr>
            <p:nvPr/>
          </p:nvCxnSpPr>
          <p:spPr>
            <a:xfrm rot="5400000" flipH="1" flipV="1">
              <a:off x="588934" y="3557588"/>
              <a:ext cx="746130" cy="425453"/>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组合 33"/>
          <p:cNvGrpSpPr>
            <a:grpSpLocks/>
          </p:cNvGrpSpPr>
          <p:nvPr/>
        </p:nvGrpSpPr>
        <p:grpSpPr bwMode="auto">
          <a:xfrm>
            <a:off x="3752850" y="2571750"/>
            <a:ext cx="4676775" cy="3155950"/>
            <a:chOff x="3753145" y="2572538"/>
            <a:chExt cx="4676507" cy="3154620"/>
          </a:xfrm>
        </p:grpSpPr>
        <p:cxnSp>
          <p:nvCxnSpPr>
            <p:cNvPr id="27" name="直接连接符 26"/>
            <p:cNvCxnSpPr/>
            <p:nvPr/>
          </p:nvCxnSpPr>
          <p:spPr>
            <a:xfrm rot="5400000" flipH="1" flipV="1">
              <a:off x="3013907" y="3929279"/>
              <a:ext cx="2715068" cy="1587"/>
            </a:xfrm>
            <a:prstGeom prst="line">
              <a:avLst/>
            </a:prstGeom>
            <a:ln w="635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357948" y="5286019"/>
              <a:ext cx="4071704" cy="1587"/>
            </a:xfrm>
            <a:prstGeom prst="line">
              <a:avLst/>
            </a:prstGeom>
            <a:ln w="635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sp>
          <p:nvSpPr>
            <p:cNvPr id="77859" name="TextBox 31"/>
            <p:cNvSpPr txBox="1">
              <a:spLocks noChangeArrowheads="1"/>
            </p:cNvSpPr>
            <p:nvPr/>
          </p:nvSpPr>
          <p:spPr bwMode="auto">
            <a:xfrm>
              <a:off x="3753145" y="3149600"/>
              <a:ext cx="461665" cy="1708160"/>
            </a:xfrm>
            <a:prstGeom prst="rect">
              <a:avLst/>
            </a:prstGeom>
            <a:noFill/>
            <a:ln w="9525">
              <a:noFill/>
              <a:miter lim="800000"/>
              <a:headEnd/>
              <a:tailEnd/>
            </a:ln>
          </p:spPr>
          <p:txBody>
            <a:bodyPr vert="eaVert" wrap="none">
              <a:spAutoFit/>
            </a:bodyPr>
            <a:lstStyle/>
            <a:p>
              <a:r>
                <a:rPr lang="zh-CN" altLang="en-US">
                  <a:solidFill>
                    <a:srgbClr val="002060"/>
                  </a:solidFill>
                  <a:latin typeface="黑体" pitchFamily="49" charset="-122"/>
                  <a:ea typeface="黑体" pitchFamily="49" charset="-122"/>
                </a:rPr>
                <a:t>顶点间平均距离</a:t>
              </a:r>
            </a:p>
          </p:txBody>
        </p:sp>
        <p:sp>
          <p:nvSpPr>
            <p:cNvPr id="77860" name="TextBox 32"/>
            <p:cNvSpPr txBox="1">
              <a:spLocks noChangeArrowheads="1"/>
            </p:cNvSpPr>
            <p:nvPr/>
          </p:nvSpPr>
          <p:spPr bwMode="auto">
            <a:xfrm>
              <a:off x="5572132" y="5357826"/>
              <a:ext cx="1800493" cy="369332"/>
            </a:xfrm>
            <a:prstGeom prst="rect">
              <a:avLst/>
            </a:prstGeom>
            <a:noFill/>
            <a:ln w="9525">
              <a:noFill/>
              <a:miter lim="800000"/>
              <a:headEnd/>
              <a:tailEnd/>
            </a:ln>
          </p:spPr>
          <p:txBody>
            <a:bodyPr wrap="none">
              <a:spAutoFit/>
            </a:bodyPr>
            <a:lstStyle/>
            <a:p>
              <a:r>
                <a:rPr lang="zh-CN" altLang="en-US">
                  <a:solidFill>
                    <a:srgbClr val="002060"/>
                  </a:solidFill>
                  <a:latin typeface="黑体" pitchFamily="49" charset="-122"/>
                  <a:ea typeface="黑体" pitchFamily="49" charset="-122"/>
                </a:rPr>
                <a:t>非平行边的数量</a:t>
              </a:r>
            </a:p>
          </p:txBody>
        </p:sp>
      </p:grpSp>
      <p:sp>
        <p:nvSpPr>
          <p:cNvPr id="35" name="矩形 34"/>
          <p:cNvSpPr/>
          <p:nvPr/>
        </p:nvSpPr>
        <p:spPr>
          <a:xfrm>
            <a:off x="4383086" y="3143248"/>
            <a:ext cx="513188" cy="214314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4987506" y="3576638"/>
            <a:ext cx="513188" cy="170975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7" name="矩形 36"/>
          <p:cNvSpPr/>
          <p:nvPr/>
        </p:nvSpPr>
        <p:spPr>
          <a:xfrm>
            <a:off x="5584832" y="4000504"/>
            <a:ext cx="558804" cy="127636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8" name="矩形 37"/>
          <p:cNvSpPr/>
          <p:nvPr/>
        </p:nvSpPr>
        <p:spPr>
          <a:xfrm>
            <a:off x="6227774" y="4357694"/>
            <a:ext cx="558804" cy="91917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9" name="矩形 38"/>
          <p:cNvSpPr/>
          <p:nvPr/>
        </p:nvSpPr>
        <p:spPr>
          <a:xfrm>
            <a:off x="6870716" y="4643446"/>
            <a:ext cx="558804" cy="63341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a:off x="7513658" y="4857760"/>
            <a:ext cx="558804" cy="4191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77849" name="AutoShape 2" descr="http://t1.baidu.com/it/u=1536437990,2643541645&amp;fm=0&amp;gp=0.jpg">
            <a:hlinkClick r:id="rId3"/>
          </p:cNvPr>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zh-CN" altLang="en-US">
              <a:latin typeface="Calibri" pitchFamily="34" charset="0"/>
            </a:endParaRPr>
          </a:p>
        </p:txBody>
      </p:sp>
      <p:grpSp>
        <p:nvGrpSpPr>
          <p:cNvPr id="44" name="组合 43"/>
          <p:cNvGrpSpPr>
            <a:grpSpLocks/>
          </p:cNvGrpSpPr>
          <p:nvPr/>
        </p:nvGrpSpPr>
        <p:grpSpPr bwMode="auto">
          <a:xfrm>
            <a:off x="142875" y="2571750"/>
            <a:ext cx="3714750" cy="3429000"/>
            <a:chOff x="142844" y="2571744"/>
            <a:chExt cx="3714776" cy="3429024"/>
          </a:xfrm>
        </p:grpSpPr>
        <p:pic>
          <p:nvPicPr>
            <p:cNvPr id="30" name="Picture 6"/>
            <p:cNvPicPr>
              <a:picLocks noChangeAspect="1" noChangeArrowheads="1"/>
            </p:cNvPicPr>
            <p:nvPr/>
          </p:nvPicPr>
          <p:blipFill>
            <a:blip r:embed="rId4"/>
            <a:srcRect/>
            <a:stretch>
              <a:fillRect/>
            </a:stretch>
          </p:blipFill>
          <p:spPr bwMode="auto">
            <a:xfrm>
              <a:off x="142844" y="3786190"/>
              <a:ext cx="379642" cy="571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8"/>
            <p:cNvPicPr>
              <a:picLocks noChangeAspect="1" noChangeArrowheads="1"/>
            </p:cNvPicPr>
            <p:nvPr/>
          </p:nvPicPr>
          <p:blipFill>
            <a:blip r:embed="rId5" cstate="print"/>
            <a:srcRect/>
            <a:stretch>
              <a:fillRect/>
            </a:stretch>
          </p:blipFill>
          <p:spPr bwMode="auto">
            <a:xfrm>
              <a:off x="3000364" y="4500570"/>
              <a:ext cx="857256" cy="377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9"/>
            <p:cNvPicPr>
              <a:picLocks noChangeAspect="1" noChangeArrowheads="1"/>
            </p:cNvPicPr>
            <p:nvPr/>
          </p:nvPicPr>
          <p:blipFill>
            <a:blip r:embed="rId6"/>
            <a:srcRect/>
            <a:stretch>
              <a:fillRect/>
            </a:stretch>
          </p:blipFill>
          <p:spPr bwMode="auto">
            <a:xfrm>
              <a:off x="357158" y="5357826"/>
              <a:ext cx="761996" cy="566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Picture 10"/>
            <p:cNvPicPr>
              <a:picLocks noChangeAspect="1" noChangeArrowheads="1"/>
            </p:cNvPicPr>
            <p:nvPr/>
          </p:nvPicPr>
          <p:blipFill>
            <a:blip r:embed="rId7"/>
            <a:srcRect/>
            <a:stretch>
              <a:fillRect/>
            </a:stretch>
          </p:blipFill>
          <p:spPr bwMode="auto">
            <a:xfrm>
              <a:off x="2500298" y="5429264"/>
              <a:ext cx="762005" cy="571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Picture 12"/>
            <p:cNvPicPr>
              <a:picLocks noChangeAspect="1" noChangeArrowheads="1"/>
            </p:cNvPicPr>
            <p:nvPr/>
          </p:nvPicPr>
          <p:blipFill>
            <a:blip r:embed="rId8"/>
            <a:srcRect/>
            <a:stretch>
              <a:fillRect/>
            </a:stretch>
          </p:blipFill>
          <p:spPr bwMode="auto">
            <a:xfrm>
              <a:off x="785786" y="2571744"/>
              <a:ext cx="763837" cy="571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803" name="Picture 3"/>
            <p:cNvPicPr>
              <a:picLocks noChangeAspect="1" noChangeArrowheads="1"/>
            </p:cNvPicPr>
            <p:nvPr/>
          </p:nvPicPr>
          <p:blipFill>
            <a:blip r:embed="rId9"/>
            <a:srcRect/>
            <a:stretch>
              <a:fillRect/>
            </a:stretch>
          </p:blipFill>
          <p:spPr bwMode="auto">
            <a:xfrm>
              <a:off x="2786050" y="2857496"/>
              <a:ext cx="879239" cy="571504"/>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style.rotation</p:attrName>
                                        </p:attrNameLst>
                                      </p:cBhvr>
                                      <p:tavLst>
                                        <p:tav tm="0">
                                          <p:val>
                                            <p:fltVal val="720"/>
                                          </p:val>
                                        </p:tav>
                                        <p:tav tm="100000">
                                          <p:val>
                                            <p:fltVal val="0"/>
                                          </p:val>
                                        </p:tav>
                                      </p:tavLst>
                                    </p:anim>
                                    <p:anim calcmode="lin" valueType="num">
                                      <p:cBhvr>
                                        <p:cTn id="9" dur="500" fill="hold"/>
                                        <p:tgtEl>
                                          <p:spTgt spid="25"/>
                                        </p:tgtEl>
                                        <p:attrNameLst>
                                          <p:attrName>ppt_h</p:attrName>
                                        </p:attrNameLst>
                                      </p:cBhvr>
                                      <p:tavLst>
                                        <p:tav tm="0">
                                          <p:val>
                                            <p:fltVal val="0"/>
                                          </p:val>
                                        </p:tav>
                                        <p:tav tm="100000">
                                          <p:val>
                                            <p:strVal val="#ppt_h"/>
                                          </p:val>
                                        </p:tav>
                                      </p:tavLst>
                                    </p:anim>
                                    <p:anim calcmode="lin" valueType="num">
                                      <p:cBhvr>
                                        <p:cTn id="10" dur="500" fill="hold"/>
                                        <p:tgtEl>
                                          <p:spTgt spid="2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vertical)">
                                      <p:cBhvr>
                                        <p:cTn id="20" dur="500"/>
                                        <p:tgtEl>
                                          <p:spTgt spid="35"/>
                                        </p:tgtEl>
                                      </p:cBhvr>
                                    </p:animEffect>
                                  </p:childTnLst>
                                </p:cTn>
                              </p:par>
                            </p:childTnLst>
                          </p:cTn>
                        </p:par>
                        <p:par>
                          <p:cTn id="21" fill="hold">
                            <p:stCondLst>
                              <p:cond delay="500"/>
                            </p:stCondLst>
                            <p:childTnLst>
                              <p:par>
                                <p:cTn id="22" presetID="14" presetClass="entr" presetSubtype="5"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vertical)">
                                      <p:cBhvr>
                                        <p:cTn id="24" dur="500"/>
                                        <p:tgtEl>
                                          <p:spTgt spid="36"/>
                                        </p:tgtEl>
                                      </p:cBhvr>
                                    </p:animEffect>
                                  </p:childTnLst>
                                </p:cTn>
                              </p:par>
                            </p:childTnLst>
                          </p:cTn>
                        </p:par>
                        <p:par>
                          <p:cTn id="25" fill="hold">
                            <p:stCondLst>
                              <p:cond delay="1000"/>
                            </p:stCondLst>
                            <p:childTnLst>
                              <p:par>
                                <p:cTn id="26" presetID="14" presetClass="entr" presetSubtype="5"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vertical)">
                                      <p:cBhvr>
                                        <p:cTn id="28" dur="500"/>
                                        <p:tgtEl>
                                          <p:spTgt spid="37"/>
                                        </p:tgtEl>
                                      </p:cBhvr>
                                    </p:animEffect>
                                  </p:childTnLst>
                                </p:cTn>
                              </p:par>
                            </p:childTnLst>
                          </p:cTn>
                        </p:par>
                        <p:par>
                          <p:cTn id="29" fill="hold">
                            <p:stCondLst>
                              <p:cond delay="1500"/>
                            </p:stCondLst>
                            <p:childTnLst>
                              <p:par>
                                <p:cTn id="30" presetID="14" presetClass="entr" presetSubtype="5"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vertical)">
                                      <p:cBhvr>
                                        <p:cTn id="32" dur="500"/>
                                        <p:tgtEl>
                                          <p:spTgt spid="38"/>
                                        </p:tgtEl>
                                      </p:cBhvr>
                                    </p:animEffect>
                                  </p:childTnLst>
                                </p:cTn>
                              </p:par>
                            </p:childTnLst>
                          </p:cTn>
                        </p:par>
                        <p:par>
                          <p:cTn id="33" fill="hold">
                            <p:stCondLst>
                              <p:cond delay="2000"/>
                            </p:stCondLst>
                            <p:childTnLst>
                              <p:par>
                                <p:cTn id="34" presetID="14" presetClass="entr" presetSubtype="5"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vertical)">
                                      <p:cBhvr>
                                        <p:cTn id="36" dur="500"/>
                                        <p:tgtEl>
                                          <p:spTgt spid="39"/>
                                        </p:tgtEl>
                                      </p:cBhvr>
                                    </p:animEffect>
                                  </p:childTnLst>
                                </p:cTn>
                              </p:par>
                            </p:childTnLst>
                          </p:cTn>
                        </p:par>
                        <p:par>
                          <p:cTn id="37" fill="hold">
                            <p:stCondLst>
                              <p:cond delay="2500"/>
                            </p:stCondLst>
                            <p:childTnLst>
                              <p:par>
                                <p:cTn id="38" presetID="14" presetClass="entr" presetSubtype="5"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vertic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341632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有向图的连通性</a:t>
            </a:r>
          </a:p>
        </p:txBody>
      </p:sp>
      <p:sp>
        <p:nvSpPr>
          <p:cNvPr id="5" name="Rectangle 5" descr="新闻纸"/>
          <p:cNvSpPr>
            <a:spLocks noChangeArrowheads="1"/>
          </p:cNvSpPr>
          <p:nvPr/>
        </p:nvSpPr>
        <p:spPr bwMode="auto">
          <a:xfrm>
            <a:off x="195263" y="1285875"/>
            <a:ext cx="8734425" cy="1143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8851"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14.21</a:t>
            </a:r>
            <a:endParaRPr lang="zh-CN" altLang="en-US" sz="3200" b="1">
              <a:latin typeface="Calibri" pitchFamily="34" charset="0"/>
            </a:endParaRPr>
          </a:p>
        </p:txBody>
      </p:sp>
      <p:sp>
        <p:nvSpPr>
          <p:cNvPr id="78852" name="矩形 6"/>
          <p:cNvSpPr>
            <a:spLocks noChangeArrowheads="1"/>
          </p:cNvSpPr>
          <p:nvPr/>
        </p:nvSpPr>
        <p:spPr bwMode="auto">
          <a:xfrm>
            <a:off x="1428750" y="1357313"/>
            <a:ext cx="7358063" cy="923925"/>
          </a:xfrm>
          <a:prstGeom prst="rect">
            <a:avLst/>
          </a:prstGeom>
          <a:noFill/>
          <a:ln w="9525">
            <a:noFill/>
            <a:miter lim="800000"/>
            <a:headEnd/>
            <a:tailEnd/>
          </a:ln>
        </p:spPr>
        <p:txBody>
          <a:bodyPr>
            <a:spAutoFit/>
          </a:bodyPr>
          <a:lstStyle/>
          <a:p>
            <a:r>
              <a:rPr lang="zh-CN" altLang="en-US">
                <a:latin typeface="Calibri" pitchFamily="34" charset="0"/>
                <a:ea typeface="仿宋_GB2312"/>
                <a:cs typeface="仿宋_GB2312"/>
              </a:rPr>
              <a:t>在有向图中，它的基图若是连通的，则称此有向图为</a:t>
            </a:r>
            <a:r>
              <a:rPr lang="zh-CN" altLang="en-US" b="1">
                <a:solidFill>
                  <a:srgbClr val="0070C0"/>
                </a:solidFill>
                <a:latin typeface="Calibri" pitchFamily="34" charset="0"/>
                <a:ea typeface="仿宋_GB2312"/>
                <a:cs typeface="仿宋_GB2312"/>
              </a:rPr>
              <a:t>弱连通图</a:t>
            </a:r>
            <a:r>
              <a:rPr lang="zh-CN" altLang="en-US">
                <a:latin typeface="Calibri" pitchFamily="34" charset="0"/>
                <a:ea typeface="仿宋_GB2312"/>
                <a:cs typeface="仿宋_GB2312"/>
              </a:rPr>
              <a:t>；若图中任何顶点对中至少有一顶点到另一顶点是可达的，则称此图是</a:t>
            </a:r>
            <a:r>
              <a:rPr lang="zh-CN" altLang="en-US" b="1">
                <a:solidFill>
                  <a:srgbClr val="0070C0"/>
                </a:solidFill>
                <a:latin typeface="Calibri" pitchFamily="34" charset="0"/>
                <a:ea typeface="仿宋_GB2312"/>
                <a:cs typeface="仿宋_GB2312"/>
              </a:rPr>
              <a:t>单向连通图</a:t>
            </a:r>
            <a:r>
              <a:rPr lang="zh-CN" altLang="en-US">
                <a:latin typeface="Calibri" pitchFamily="34" charset="0"/>
                <a:ea typeface="仿宋_GB2312"/>
                <a:cs typeface="仿宋_GB2312"/>
              </a:rPr>
              <a:t>；如果任两顶点均是互相可达的，则称是</a:t>
            </a:r>
            <a:r>
              <a:rPr lang="zh-CN" altLang="en-US" b="1">
                <a:solidFill>
                  <a:srgbClr val="0070C0"/>
                </a:solidFill>
                <a:latin typeface="Calibri" pitchFamily="34" charset="0"/>
                <a:ea typeface="仿宋_GB2312"/>
                <a:cs typeface="仿宋_GB2312"/>
              </a:rPr>
              <a:t>强连通图</a:t>
            </a:r>
            <a:r>
              <a:rPr lang="zh-CN" altLang="en-US">
                <a:latin typeface="Calibri" pitchFamily="34" charset="0"/>
                <a:ea typeface="仿宋_GB2312"/>
                <a:cs typeface="仿宋_GB2312"/>
              </a:rPr>
              <a:t>。</a:t>
            </a:r>
            <a:endParaRPr lang="zh-CN" altLang="en-US">
              <a:latin typeface="Calibri" pitchFamily="34" charset="0"/>
            </a:endParaRPr>
          </a:p>
        </p:txBody>
      </p:sp>
      <p:sp>
        <p:nvSpPr>
          <p:cNvPr id="8" name="TextBox 7"/>
          <p:cNvSpPr txBox="1">
            <a:spLocks noChangeArrowheads="1"/>
          </p:cNvSpPr>
          <p:nvPr/>
        </p:nvSpPr>
        <p:spPr bwMode="auto">
          <a:xfrm>
            <a:off x="928688" y="2643188"/>
            <a:ext cx="7448550" cy="584200"/>
          </a:xfrm>
          <a:prstGeom prst="rect">
            <a:avLst/>
          </a:prstGeom>
          <a:noFill/>
          <a:ln w="9525">
            <a:noFill/>
            <a:miter lim="800000"/>
            <a:headEnd/>
            <a:tailEnd/>
          </a:ln>
        </p:spPr>
        <p:txBody>
          <a:bodyPr wrap="none">
            <a:spAutoFit/>
          </a:bodyPr>
          <a:lstStyle/>
          <a:p>
            <a:r>
              <a:rPr lang="zh-CN" altLang="en-US" sz="3200" b="1">
                <a:solidFill>
                  <a:srgbClr val="0070C0"/>
                </a:solidFill>
                <a:latin typeface="Calibri" pitchFamily="34" charset="0"/>
              </a:rPr>
              <a:t>强连通图</a:t>
            </a:r>
            <a:r>
              <a:rPr lang="zh-CN" altLang="en-US">
                <a:latin typeface="Calibri" pitchFamily="34" charset="0"/>
              </a:rPr>
              <a:t>      强于   </a:t>
            </a:r>
            <a:r>
              <a:rPr lang="zh-CN" altLang="en-US" sz="3200" b="1">
                <a:solidFill>
                  <a:srgbClr val="0070C0"/>
                </a:solidFill>
                <a:latin typeface="Calibri" pitchFamily="34" charset="0"/>
              </a:rPr>
              <a:t>单向连通图</a:t>
            </a:r>
            <a:r>
              <a:rPr lang="zh-CN" altLang="en-US">
                <a:latin typeface="Calibri" pitchFamily="34" charset="0"/>
              </a:rPr>
              <a:t>      强于    </a:t>
            </a:r>
            <a:r>
              <a:rPr lang="zh-CN" altLang="en-US" sz="3200" b="1">
                <a:solidFill>
                  <a:srgbClr val="0070C0"/>
                </a:solidFill>
                <a:latin typeface="Calibri" pitchFamily="34" charset="0"/>
              </a:rPr>
              <a:t>弱连通图</a:t>
            </a:r>
          </a:p>
        </p:txBody>
      </p:sp>
      <p:pic>
        <p:nvPicPr>
          <p:cNvPr id="44033" name="Picture 1"/>
          <p:cNvPicPr>
            <a:picLocks noChangeAspect="1" noChangeArrowheads="1"/>
          </p:cNvPicPr>
          <p:nvPr/>
        </p:nvPicPr>
        <p:blipFill>
          <a:blip r:embed="rId3"/>
          <a:srcRect/>
          <a:stretch>
            <a:fillRect/>
          </a:stretch>
        </p:blipFill>
        <p:spPr bwMode="auto">
          <a:xfrm>
            <a:off x="1214438" y="3357563"/>
            <a:ext cx="6929437" cy="22447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dissolve">
                                      <p:cBhvr>
                                        <p:cTn id="7" dur="500"/>
                                        <p:tgtEl>
                                          <p:spTgt spid="440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341632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有向图的连通性</a:t>
            </a:r>
          </a:p>
        </p:txBody>
      </p:sp>
      <p:sp>
        <p:nvSpPr>
          <p:cNvPr id="3" name="Rectangle 5" descr="新闻纸"/>
          <p:cNvSpPr>
            <a:spLocks noChangeArrowheads="1"/>
          </p:cNvSpPr>
          <p:nvPr/>
        </p:nvSpPr>
        <p:spPr bwMode="auto">
          <a:xfrm>
            <a:off x="195263" y="1285875"/>
            <a:ext cx="8734425" cy="928688"/>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93187"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定理</a:t>
            </a:r>
            <a:r>
              <a:rPr lang="en-US" altLang="zh-CN" b="1">
                <a:latin typeface="Calibri" pitchFamily="34" charset="0"/>
              </a:rPr>
              <a:t>14.8</a:t>
            </a:r>
            <a:endParaRPr lang="zh-CN" altLang="en-US" sz="3200" b="1">
              <a:latin typeface="Calibri" pitchFamily="34" charset="0"/>
            </a:endParaRPr>
          </a:p>
        </p:txBody>
      </p:sp>
      <p:sp>
        <p:nvSpPr>
          <p:cNvPr id="93188" name="矩形 4"/>
          <p:cNvSpPr>
            <a:spLocks noChangeArrowheads="1"/>
          </p:cNvSpPr>
          <p:nvPr/>
        </p:nvSpPr>
        <p:spPr bwMode="auto">
          <a:xfrm>
            <a:off x="1500188" y="1357313"/>
            <a:ext cx="7286625" cy="830262"/>
          </a:xfrm>
          <a:prstGeom prst="rect">
            <a:avLst/>
          </a:prstGeom>
          <a:noFill/>
          <a:ln w="9525">
            <a:noFill/>
            <a:miter lim="800000"/>
            <a:headEnd/>
            <a:tailEnd/>
          </a:ln>
        </p:spPr>
        <p:txBody>
          <a:bodyPr>
            <a:spAutoFit/>
          </a:bodyPr>
          <a:lstStyle/>
          <a:p>
            <a:r>
              <a:rPr lang="zh-CN" altLang="en-US" sz="2400">
                <a:latin typeface="Calibri" pitchFamily="34" charset="0"/>
                <a:ea typeface="仿宋_GB2312"/>
                <a:cs typeface="仿宋_GB2312"/>
              </a:rPr>
              <a:t>设有向图</a:t>
            </a:r>
            <a:r>
              <a:rPr lang="en-US" altLang="zh-CN" sz="2400">
                <a:latin typeface="Calibri" pitchFamily="34" charset="0"/>
                <a:ea typeface="仿宋_GB2312"/>
                <a:cs typeface="仿宋_GB2312"/>
              </a:rPr>
              <a:t>D=&lt;V,E&gt;</a:t>
            </a:r>
            <a:r>
              <a:rPr lang="zh-CN" altLang="en-US" sz="2400">
                <a:latin typeface="Calibri" pitchFamily="34" charset="0"/>
                <a:ea typeface="仿宋_GB2312"/>
                <a:cs typeface="仿宋_GB2312"/>
              </a:rPr>
              <a:t>，</a:t>
            </a:r>
            <a:r>
              <a:rPr lang="en-US" altLang="zh-CN" sz="2400">
                <a:latin typeface="Calibri" pitchFamily="34" charset="0"/>
                <a:ea typeface="仿宋_GB2312"/>
                <a:cs typeface="仿宋_GB2312"/>
              </a:rPr>
              <a:t>V</a:t>
            </a:r>
            <a:r>
              <a:rPr lang="zh-CN" altLang="en-US" sz="2400">
                <a:latin typeface="Calibri" pitchFamily="34" charset="0"/>
                <a:ea typeface="仿宋_GB2312"/>
                <a:cs typeface="仿宋_GB2312"/>
              </a:rPr>
              <a:t>＝｛</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1</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2</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n</a:t>
            </a:r>
            <a:r>
              <a:rPr lang="zh-CN" altLang="en-US" sz="2400">
                <a:latin typeface="Calibri" pitchFamily="34" charset="0"/>
                <a:ea typeface="仿宋_GB2312"/>
                <a:cs typeface="仿宋_GB2312"/>
              </a:rPr>
              <a:t>｝ 。</a:t>
            </a:r>
            <a:r>
              <a:rPr lang="en-US" altLang="zh-CN" sz="2400">
                <a:latin typeface="Calibri" pitchFamily="34" charset="0"/>
                <a:ea typeface="仿宋_GB2312"/>
                <a:cs typeface="仿宋_GB2312"/>
              </a:rPr>
              <a:t>D</a:t>
            </a:r>
            <a:r>
              <a:rPr lang="zh-CN" altLang="en-US" sz="2400">
                <a:latin typeface="Calibri" pitchFamily="34" charset="0"/>
                <a:ea typeface="仿宋_GB2312"/>
                <a:cs typeface="仿宋_GB2312"/>
              </a:rPr>
              <a:t>是强连通图当且仅当</a:t>
            </a:r>
            <a:r>
              <a:rPr lang="en-US" altLang="zh-CN" sz="2400">
                <a:latin typeface="Calibri" pitchFamily="34" charset="0"/>
                <a:ea typeface="仿宋_GB2312"/>
                <a:cs typeface="仿宋_GB2312"/>
              </a:rPr>
              <a:t>D</a:t>
            </a:r>
            <a:r>
              <a:rPr lang="zh-CN" altLang="en-US" sz="2400">
                <a:latin typeface="Calibri" pitchFamily="34" charset="0"/>
                <a:ea typeface="仿宋_GB2312"/>
                <a:cs typeface="仿宋_GB2312"/>
              </a:rPr>
              <a:t>中存在经过每个顶点至少一次的</a:t>
            </a:r>
            <a:r>
              <a:rPr lang="zh-CN" altLang="en-US" sz="2400" b="1" i="1">
                <a:solidFill>
                  <a:srgbClr val="0070C0"/>
                </a:solidFill>
                <a:latin typeface="Calibri" pitchFamily="34" charset="0"/>
                <a:ea typeface="仿宋_GB2312"/>
                <a:cs typeface="仿宋_GB2312"/>
              </a:rPr>
              <a:t>回路</a:t>
            </a:r>
            <a:r>
              <a:rPr lang="zh-CN" altLang="en-US" sz="2400">
                <a:latin typeface="Calibri" pitchFamily="34" charset="0"/>
                <a:ea typeface="仿宋_GB2312"/>
                <a:cs typeface="仿宋_GB2312"/>
              </a:rPr>
              <a:t>。</a:t>
            </a:r>
            <a:endParaRPr lang="zh-CN" altLang="en-US" sz="2400">
              <a:latin typeface="Calibri" pitchFamily="34" charset="0"/>
            </a:endParaRPr>
          </a:p>
        </p:txBody>
      </p:sp>
      <p:sp>
        <p:nvSpPr>
          <p:cNvPr id="6" name="TextBox 5"/>
          <p:cNvSpPr txBox="1">
            <a:spLocks noChangeArrowheads="1"/>
          </p:cNvSpPr>
          <p:nvPr/>
        </p:nvSpPr>
        <p:spPr bwMode="auto">
          <a:xfrm>
            <a:off x="357188" y="2500313"/>
            <a:ext cx="8429625" cy="646112"/>
          </a:xfrm>
          <a:prstGeom prst="rect">
            <a:avLst/>
          </a:prstGeom>
          <a:noFill/>
          <a:ln w="9525">
            <a:noFill/>
            <a:miter lim="800000"/>
            <a:headEnd/>
            <a:tailEnd/>
          </a:ln>
        </p:spPr>
        <p:txBody>
          <a:bodyPr>
            <a:spAutoFit/>
          </a:bodyPr>
          <a:lstStyle/>
          <a:p>
            <a:r>
              <a:rPr lang="zh-CN" altLang="en-US">
                <a:latin typeface="Calibri" pitchFamily="34" charset="0"/>
              </a:rPr>
              <a:t>充分性：若存在经过每一个顶点的回路，则从任何一个顶点出发经过图中所有顶点之后回到该顶点，这意味着从任何一个顶点到其它所有顶点都是可达的。</a:t>
            </a:r>
          </a:p>
        </p:txBody>
      </p:sp>
      <p:sp>
        <p:nvSpPr>
          <p:cNvPr id="7" name="TextBox 6"/>
          <p:cNvSpPr txBox="1">
            <a:spLocks noChangeArrowheads="1"/>
          </p:cNvSpPr>
          <p:nvPr/>
        </p:nvSpPr>
        <p:spPr bwMode="auto">
          <a:xfrm>
            <a:off x="357188" y="3429000"/>
            <a:ext cx="8572500" cy="1200150"/>
          </a:xfrm>
          <a:prstGeom prst="rect">
            <a:avLst/>
          </a:prstGeom>
          <a:noFill/>
          <a:ln w="9525">
            <a:noFill/>
            <a:miter lim="800000"/>
            <a:headEnd/>
            <a:tailEnd/>
          </a:ln>
        </p:spPr>
        <p:txBody>
          <a:bodyPr>
            <a:spAutoFit/>
          </a:bodyPr>
          <a:lstStyle/>
          <a:p>
            <a:r>
              <a:rPr lang="zh-CN" altLang="en-US">
                <a:latin typeface="Calibri" pitchFamily="34" charset="0"/>
              </a:rPr>
              <a:t>必要性：</a:t>
            </a:r>
            <a:r>
              <a:rPr lang="zh-CN" altLang="en-US" b="1">
                <a:solidFill>
                  <a:srgbClr val="E46C0A"/>
                </a:solidFill>
                <a:latin typeface="Calibri" pitchFamily="34" charset="0"/>
              </a:rPr>
              <a:t>思路是在强连通图中构造出一条经过所有顶点至少一次的回路</a:t>
            </a:r>
            <a:r>
              <a:rPr lang="zh-CN" altLang="en-US">
                <a:latin typeface="Calibri" pitchFamily="34" charset="0"/>
              </a:rPr>
              <a:t>。</a:t>
            </a:r>
            <a:endParaRPr lang="en-US" altLang="zh-CN">
              <a:latin typeface="Calibri" pitchFamily="34" charset="0"/>
            </a:endParaRPr>
          </a:p>
          <a:p>
            <a:r>
              <a:rPr lang="en-US" altLang="zh-CN">
                <a:latin typeface="Calibri" pitchFamily="34" charset="0"/>
              </a:rPr>
              <a:t>	</a:t>
            </a:r>
            <a:r>
              <a:rPr lang="zh-CN" altLang="en-US">
                <a:latin typeface="宋体" charset="-122"/>
              </a:rPr>
              <a:t>设</a:t>
            </a:r>
            <a:r>
              <a:rPr lang="en-US" altLang="zh-CN">
                <a:latin typeface="宋体" charset="-122"/>
              </a:rPr>
              <a:t>V={v</a:t>
            </a:r>
            <a:r>
              <a:rPr lang="en-US" altLang="zh-CN" baseline="-25000">
                <a:latin typeface="宋体" charset="-122"/>
              </a:rPr>
              <a:t>1</a:t>
            </a:r>
            <a:r>
              <a:rPr lang="en-US" altLang="zh-CN">
                <a:latin typeface="宋体" charset="-122"/>
              </a:rPr>
              <a:t> , v</a:t>
            </a:r>
            <a:r>
              <a:rPr lang="en-US" altLang="zh-CN" baseline="-25000">
                <a:latin typeface="宋体" charset="-122"/>
              </a:rPr>
              <a:t>2</a:t>
            </a:r>
            <a:r>
              <a:rPr lang="en-US" altLang="zh-CN">
                <a:latin typeface="宋体" charset="-122"/>
              </a:rPr>
              <a:t> , … , v</a:t>
            </a:r>
            <a:r>
              <a:rPr lang="en-US" altLang="zh-CN" baseline="-25000">
                <a:latin typeface="宋体" charset="-122"/>
              </a:rPr>
              <a:t>n</a:t>
            </a:r>
            <a:r>
              <a:rPr lang="en-US" altLang="zh-CN">
                <a:latin typeface="宋体" charset="-122"/>
              </a:rPr>
              <a:t>}</a:t>
            </a:r>
            <a:r>
              <a:rPr lang="zh-CN" altLang="en-US">
                <a:latin typeface="宋体" charset="-122"/>
              </a:rPr>
              <a:t>由于</a:t>
            </a:r>
            <a:r>
              <a:rPr lang="en-US" altLang="zh-CN">
                <a:latin typeface="宋体" charset="-122"/>
              </a:rPr>
              <a:t>D</a:t>
            </a:r>
            <a:r>
              <a:rPr lang="zh-CN" altLang="en-US">
                <a:latin typeface="宋体" charset="-122"/>
              </a:rPr>
              <a:t>是强连通图，因此有</a:t>
            </a:r>
            <a:r>
              <a:rPr lang="en-US" altLang="zh-CN">
                <a:latin typeface="宋体" charset="-122"/>
              </a:rPr>
              <a:t>v</a:t>
            </a:r>
            <a:r>
              <a:rPr lang="en-US" altLang="zh-CN" baseline="-25000">
                <a:latin typeface="宋体" charset="-122"/>
              </a:rPr>
              <a:t>i</a:t>
            </a:r>
            <a:r>
              <a:rPr lang="zh-CN" altLang="en-US">
                <a:latin typeface="宋体" charset="-122"/>
                <a:ea typeface="Arial Unicode MS" pitchFamily="34" charset="-122"/>
                <a:cs typeface="Arial Unicode MS" pitchFamily="34" charset="-122"/>
              </a:rPr>
              <a:t> ￫</a:t>
            </a:r>
            <a:r>
              <a:rPr lang="en-US" altLang="zh-CN">
                <a:latin typeface="宋体" charset="-122"/>
              </a:rPr>
              <a:t>v</a:t>
            </a:r>
            <a:r>
              <a:rPr lang="en-US" altLang="zh-CN" baseline="-25000">
                <a:latin typeface="宋体" charset="-122"/>
                <a:ea typeface="Arial Unicode MS" pitchFamily="34" charset="-122"/>
                <a:cs typeface="Arial Unicode MS" pitchFamily="34" charset="-122"/>
              </a:rPr>
              <a:t>i+1</a:t>
            </a:r>
            <a:r>
              <a:rPr lang="zh-CN" altLang="en-US">
                <a:latin typeface="宋体" charset="-122"/>
                <a:ea typeface="Arial Unicode MS" pitchFamily="34" charset="-122"/>
                <a:cs typeface="Arial Unicode MS" pitchFamily="34" charset="-122"/>
              </a:rPr>
              <a:t>，</a:t>
            </a:r>
            <a:r>
              <a:rPr lang="en-US" altLang="zh-CN">
                <a:latin typeface="宋体" charset="-122"/>
                <a:ea typeface="Arial Unicode MS" pitchFamily="34" charset="-122"/>
                <a:cs typeface="Arial Unicode MS" pitchFamily="34" charset="-122"/>
              </a:rPr>
              <a:t>i=1 ,2 , … , n-1</a:t>
            </a:r>
            <a:r>
              <a:rPr lang="zh-CN" altLang="en-US">
                <a:latin typeface="宋体" charset="-122"/>
                <a:ea typeface="Arial Unicode MS" pitchFamily="34" charset="-122"/>
                <a:cs typeface="Arial Unicode MS" pitchFamily="34" charset="-122"/>
              </a:rPr>
              <a:t>。</a:t>
            </a:r>
            <a:r>
              <a:rPr lang="en-US" altLang="zh-CN">
                <a:latin typeface="宋体" charset="-122"/>
                <a:ea typeface="Arial Unicode MS" pitchFamily="34" charset="-122"/>
                <a:cs typeface="Arial Unicode MS" pitchFamily="34" charset="-122"/>
              </a:rPr>
              <a:t>	</a:t>
            </a:r>
            <a:r>
              <a:rPr lang="zh-CN" altLang="en-US">
                <a:latin typeface="宋体" charset="-122"/>
                <a:ea typeface="Arial Unicode MS" pitchFamily="34" charset="-122"/>
                <a:cs typeface="Arial Unicode MS" pitchFamily="34" charset="-122"/>
              </a:rPr>
              <a:t>以及</a:t>
            </a:r>
            <a:r>
              <a:rPr lang="en-US" altLang="zh-CN">
                <a:latin typeface="宋体" charset="-122"/>
              </a:rPr>
              <a:t> V</a:t>
            </a:r>
            <a:r>
              <a:rPr lang="en-US" altLang="zh-CN" baseline="-25000">
                <a:latin typeface="宋体" charset="-122"/>
              </a:rPr>
              <a:t>n</a:t>
            </a:r>
            <a:r>
              <a:rPr lang="zh-CN" altLang="en-US">
                <a:latin typeface="宋体" charset="-122"/>
                <a:ea typeface="Arial Unicode MS" pitchFamily="34" charset="-122"/>
                <a:cs typeface="Arial Unicode MS" pitchFamily="34" charset="-122"/>
              </a:rPr>
              <a:t> ￫</a:t>
            </a:r>
            <a:r>
              <a:rPr lang="en-US" altLang="zh-CN">
                <a:latin typeface="宋体" charset="-122"/>
                <a:ea typeface="Arial Unicode MS" pitchFamily="34" charset="-122"/>
                <a:cs typeface="Arial Unicode MS" pitchFamily="34" charset="-122"/>
              </a:rPr>
              <a:t>v</a:t>
            </a:r>
            <a:r>
              <a:rPr lang="en-US" altLang="zh-CN" baseline="-25000">
                <a:latin typeface="宋体" charset="-122"/>
                <a:ea typeface="Arial Unicode MS" pitchFamily="34" charset="-122"/>
                <a:cs typeface="Arial Unicode MS" pitchFamily="34" charset="-122"/>
              </a:rPr>
              <a:t>1</a:t>
            </a:r>
            <a:r>
              <a:rPr lang="zh-CN" altLang="en-US">
                <a:latin typeface="宋体" charset="-122"/>
                <a:ea typeface="Arial Unicode MS" pitchFamily="34" charset="-122"/>
                <a:cs typeface="Arial Unicode MS" pitchFamily="34" charset="-122"/>
              </a:rPr>
              <a:t>，将以上顶点对所对应的通路依次连接，就可以得到</a:t>
            </a:r>
            <a:r>
              <a:rPr lang="en-US" altLang="zh-CN">
                <a:latin typeface="宋体" charset="-122"/>
                <a:ea typeface="Arial Unicode MS" pitchFamily="34" charset="-122"/>
                <a:cs typeface="Arial Unicode MS" pitchFamily="34" charset="-122"/>
              </a:rPr>
              <a:t>v1</a:t>
            </a:r>
            <a:r>
              <a:rPr lang="zh-CN" altLang="en-US">
                <a:latin typeface="宋体" charset="-122"/>
                <a:ea typeface="Arial Unicode MS" pitchFamily="34" charset="-122"/>
                <a:cs typeface="Arial Unicode MS" pitchFamily="34" charset="-122"/>
              </a:rPr>
              <a:t>出发经过所有其它顶点后返回自身的回路。</a:t>
            </a:r>
            <a:endParaRPr lang="en-US" altLang="zh-CN">
              <a:latin typeface="宋体" charset="-122"/>
            </a:endParaRPr>
          </a:p>
        </p:txBody>
      </p:sp>
      <p:grpSp>
        <p:nvGrpSpPr>
          <p:cNvPr id="11" name="组合 10"/>
          <p:cNvGrpSpPr>
            <a:grpSpLocks/>
          </p:cNvGrpSpPr>
          <p:nvPr/>
        </p:nvGrpSpPr>
        <p:grpSpPr bwMode="auto">
          <a:xfrm>
            <a:off x="195263" y="4857750"/>
            <a:ext cx="8734425" cy="928688"/>
            <a:chOff x="195290" y="4857760"/>
            <a:chExt cx="8734428" cy="928694"/>
          </a:xfrm>
        </p:grpSpPr>
        <p:sp>
          <p:nvSpPr>
            <p:cNvPr id="8" name="Rectangle 5" descr="新闻纸"/>
            <p:cNvSpPr>
              <a:spLocks noChangeArrowheads="1"/>
            </p:cNvSpPr>
            <p:nvPr/>
          </p:nvSpPr>
          <p:spPr bwMode="auto">
            <a:xfrm>
              <a:off x="195290" y="4857760"/>
              <a:ext cx="8734428" cy="928694"/>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93194" name="Rectangle 3"/>
            <p:cNvSpPr txBox="1">
              <a:spLocks noChangeArrowheads="1"/>
            </p:cNvSpPr>
            <p:nvPr/>
          </p:nvSpPr>
          <p:spPr bwMode="auto">
            <a:xfrm>
              <a:off x="214282" y="4929210"/>
              <a:ext cx="1304877" cy="428616"/>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定理</a:t>
              </a:r>
              <a:r>
                <a:rPr lang="en-US" altLang="zh-CN" b="1">
                  <a:latin typeface="Calibri" pitchFamily="34" charset="0"/>
                </a:rPr>
                <a:t>14.9</a:t>
              </a:r>
              <a:endParaRPr lang="zh-CN" altLang="en-US" sz="3200" b="1">
                <a:latin typeface="Calibri" pitchFamily="34" charset="0"/>
              </a:endParaRPr>
            </a:p>
          </p:txBody>
        </p:sp>
        <p:sp>
          <p:nvSpPr>
            <p:cNvPr id="93195" name="矩形 9"/>
            <p:cNvSpPr>
              <a:spLocks noChangeArrowheads="1"/>
            </p:cNvSpPr>
            <p:nvPr/>
          </p:nvSpPr>
          <p:spPr bwMode="auto">
            <a:xfrm>
              <a:off x="1357290" y="4929198"/>
              <a:ext cx="7358114" cy="830997"/>
            </a:xfrm>
            <a:prstGeom prst="rect">
              <a:avLst/>
            </a:prstGeom>
            <a:noFill/>
            <a:ln w="9525">
              <a:noFill/>
              <a:miter lim="800000"/>
              <a:headEnd/>
              <a:tailEnd/>
            </a:ln>
          </p:spPr>
          <p:txBody>
            <a:bodyPr>
              <a:spAutoFit/>
            </a:bodyPr>
            <a:lstStyle/>
            <a:p>
              <a:r>
                <a:rPr lang="zh-CN" altLang="en-US" sz="2400">
                  <a:latin typeface="Calibri" pitchFamily="34" charset="0"/>
                  <a:ea typeface="仿宋_GB2312"/>
                  <a:cs typeface="仿宋_GB2312"/>
                </a:rPr>
                <a:t>设</a:t>
              </a:r>
              <a:r>
                <a:rPr lang="en-US" altLang="zh-CN" sz="2400">
                  <a:latin typeface="Calibri" pitchFamily="34" charset="0"/>
                  <a:ea typeface="仿宋_GB2312"/>
                  <a:cs typeface="仿宋_GB2312"/>
                </a:rPr>
                <a:t>D</a:t>
              </a:r>
              <a:r>
                <a:rPr lang="zh-CN" altLang="en-US" sz="2400">
                  <a:latin typeface="Calibri" pitchFamily="34" charset="0"/>
                  <a:ea typeface="仿宋_GB2312"/>
                  <a:cs typeface="仿宋_GB2312"/>
                </a:rPr>
                <a:t>是</a:t>
              </a:r>
              <a:r>
                <a:rPr lang="en-US" altLang="zh-CN" sz="2400">
                  <a:latin typeface="Calibri" pitchFamily="34" charset="0"/>
                  <a:ea typeface="仿宋_GB2312"/>
                  <a:cs typeface="仿宋_GB2312"/>
                </a:rPr>
                <a:t>n</a:t>
              </a:r>
              <a:r>
                <a:rPr lang="zh-CN" altLang="en-US" sz="2400">
                  <a:latin typeface="Calibri" pitchFamily="34" charset="0"/>
                  <a:ea typeface="仿宋_GB2312"/>
                  <a:cs typeface="仿宋_GB2312"/>
                </a:rPr>
                <a:t>阶有向图。</a:t>
              </a:r>
              <a:r>
                <a:rPr lang="en-US" altLang="zh-CN" sz="2400">
                  <a:latin typeface="Calibri" pitchFamily="34" charset="0"/>
                  <a:ea typeface="仿宋_GB2312"/>
                  <a:cs typeface="仿宋_GB2312"/>
                </a:rPr>
                <a:t>D</a:t>
              </a:r>
              <a:r>
                <a:rPr lang="zh-CN" altLang="en-US" sz="2400">
                  <a:latin typeface="Calibri" pitchFamily="34" charset="0"/>
                  <a:ea typeface="仿宋_GB2312"/>
                  <a:cs typeface="仿宋_GB2312"/>
                </a:rPr>
                <a:t>是单向连通图当且仅当</a:t>
              </a:r>
              <a:r>
                <a:rPr lang="en-US" altLang="zh-CN" sz="2400">
                  <a:latin typeface="Calibri" pitchFamily="34" charset="0"/>
                  <a:ea typeface="仿宋_GB2312"/>
                  <a:cs typeface="仿宋_GB2312"/>
                </a:rPr>
                <a:t>D</a:t>
              </a:r>
              <a:r>
                <a:rPr lang="zh-CN" altLang="en-US" sz="2400">
                  <a:latin typeface="Calibri" pitchFamily="34" charset="0"/>
                  <a:ea typeface="仿宋_GB2312"/>
                  <a:cs typeface="仿宋_GB2312"/>
                </a:rPr>
                <a:t>中存在经过每个顶点至少一次的</a:t>
              </a:r>
              <a:r>
                <a:rPr lang="zh-CN" altLang="en-US" sz="2400" b="1" i="1">
                  <a:solidFill>
                    <a:srgbClr val="0070C0"/>
                  </a:solidFill>
                  <a:latin typeface="Calibri" pitchFamily="34" charset="0"/>
                  <a:ea typeface="仿宋_GB2312"/>
                  <a:cs typeface="仿宋_GB2312"/>
                </a:rPr>
                <a:t>通路</a:t>
              </a:r>
              <a:r>
                <a:rPr lang="zh-CN" altLang="en-US" sz="2400">
                  <a:latin typeface="Calibri" pitchFamily="34" charset="0"/>
                  <a:ea typeface="仿宋_GB2312"/>
                  <a:cs typeface="仿宋_GB2312"/>
                </a:rPr>
                <a:t>。</a:t>
              </a:r>
              <a:endParaRPr lang="zh-CN" altLang="en-US" sz="2400">
                <a:latin typeface="Calibri" pitchFamily="34" charset="0"/>
              </a:endParaRPr>
            </a:p>
          </p:txBody>
        </p:sp>
      </p:grpSp>
      <p:pic>
        <p:nvPicPr>
          <p:cNvPr id="93192" name="Picture 2"/>
          <p:cNvPicPr>
            <a:picLocks noChangeAspect="1" noChangeArrowheads="1"/>
          </p:cNvPicPr>
          <p:nvPr/>
        </p:nvPicPr>
        <p:blipFill>
          <a:blip r:embed="rId3"/>
          <a:srcRect/>
          <a:stretch>
            <a:fillRect/>
          </a:stretch>
        </p:blipFill>
        <p:spPr bwMode="auto">
          <a:xfrm>
            <a:off x="7810500" y="0"/>
            <a:ext cx="13335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heckerboard(across)">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极大路径</a:t>
            </a:r>
          </a:p>
        </p:txBody>
      </p:sp>
      <p:sp>
        <p:nvSpPr>
          <p:cNvPr id="3" name="Rectangle 5" descr="新闻纸"/>
          <p:cNvSpPr>
            <a:spLocks noChangeArrowheads="1"/>
          </p:cNvSpPr>
          <p:nvPr/>
        </p:nvSpPr>
        <p:spPr bwMode="auto">
          <a:xfrm>
            <a:off x="195263" y="1285875"/>
            <a:ext cx="8734425" cy="928688"/>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00355" name="Rectangle 3"/>
          <p:cNvSpPr txBox="1">
            <a:spLocks noChangeArrowheads="1"/>
          </p:cNvSpPr>
          <p:nvPr/>
        </p:nvSpPr>
        <p:spPr bwMode="auto">
          <a:xfrm>
            <a:off x="214313" y="1403350"/>
            <a:ext cx="857250"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b="1">
                <a:latin typeface="Calibri" pitchFamily="34" charset="0"/>
              </a:rPr>
              <a:t>定义</a:t>
            </a:r>
            <a:endParaRPr lang="zh-CN" altLang="en-US" sz="3200" b="1">
              <a:latin typeface="Calibri" pitchFamily="34" charset="0"/>
            </a:endParaRPr>
          </a:p>
        </p:txBody>
      </p:sp>
      <p:sp>
        <p:nvSpPr>
          <p:cNvPr id="100356" name="TextBox 4"/>
          <p:cNvSpPr txBox="1">
            <a:spLocks noChangeArrowheads="1"/>
          </p:cNvSpPr>
          <p:nvPr/>
        </p:nvSpPr>
        <p:spPr bwMode="auto">
          <a:xfrm>
            <a:off x="1000125" y="1357313"/>
            <a:ext cx="7929563" cy="830262"/>
          </a:xfrm>
          <a:prstGeom prst="rect">
            <a:avLst/>
          </a:prstGeom>
          <a:noFill/>
          <a:ln w="9525">
            <a:noFill/>
            <a:miter lim="800000"/>
            <a:headEnd/>
            <a:tailEnd/>
          </a:ln>
        </p:spPr>
        <p:txBody>
          <a:bodyPr>
            <a:spAutoFit/>
          </a:bodyPr>
          <a:lstStyle/>
          <a:p>
            <a:r>
              <a:rPr lang="zh-CN" altLang="en-US" sz="2400">
                <a:latin typeface="宋体" charset="-122"/>
              </a:rPr>
              <a:t>设</a:t>
            </a:r>
            <a:r>
              <a:rPr lang="en-US" altLang="zh-CN" sz="2400">
                <a:latin typeface="宋体" charset="-122"/>
              </a:rPr>
              <a:t>G=&lt;V , E&gt;</a:t>
            </a:r>
            <a:r>
              <a:rPr lang="zh-CN" altLang="en-US" sz="2400">
                <a:latin typeface="宋体" charset="-122"/>
              </a:rPr>
              <a:t>为</a:t>
            </a:r>
            <a:r>
              <a:rPr lang="en-US" altLang="zh-CN" sz="2400">
                <a:latin typeface="宋体" charset="-122"/>
              </a:rPr>
              <a:t>n</a:t>
            </a:r>
            <a:r>
              <a:rPr lang="zh-CN" altLang="en-US" sz="2400">
                <a:latin typeface="宋体" charset="-122"/>
              </a:rPr>
              <a:t>阶无向图，</a:t>
            </a:r>
            <a:r>
              <a:rPr lang="az-Cyrl-AZ" altLang="zh-CN" sz="2400">
                <a:latin typeface="宋体" charset="-122"/>
                <a:ea typeface="Arial Unicode MS" pitchFamily="34" charset="-122"/>
                <a:cs typeface="Arial Unicode MS" pitchFamily="34" charset="-122"/>
              </a:rPr>
              <a:t>Г</a:t>
            </a:r>
            <a:r>
              <a:rPr lang="zh-CN" altLang="en-US" sz="2400">
                <a:latin typeface="宋体" charset="-122"/>
                <a:ea typeface="Arial Unicode MS" pitchFamily="34" charset="-122"/>
                <a:cs typeface="Arial Unicode MS" pitchFamily="34" charset="-122"/>
              </a:rPr>
              <a:t>为一条路径，若</a:t>
            </a:r>
            <a:r>
              <a:rPr lang="az-Cyrl-AZ" altLang="zh-CN" sz="2400">
                <a:latin typeface="宋体" charset="-122"/>
                <a:ea typeface="Arial Unicode MS" pitchFamily="34" charset="-122"/>
                <a:cs typeface="Arial Unicode MS" pitchFamily="34" charset="-122"/>
              </a:rPr>
              <a:t>Г</a:t>
            </a:r>
            <a:r>
              <a:rPr lang="zh-CN" altLang="en-US" sz="2400">
                <a:latin typeface="宋体" charset="-122"/>
                <a:ea typeface="Arial Unicode MS" pitchFamily="34" charset="-122"/>
                <a:cs typeface="Arial Unicode MS" pitchFamily="34" charset="-122"/>
              </a:rPr>
              <a:t>的始点和终点都不与</a:t>
            </a:r>
            <a:r>
              <a:rPr lang="az-Cyrl-AZ" altLang="zh-CN" sz="2400">
                <a:latin typeface="宋体" charset="-122"/>
                <a:ea typeface="Arial Unicode MS" pitchFamily="34" charset="-122"/>
                <a:cs typeface="Arial Unicode MS" pitchFamily="34" charset="-122"/>
              </a:rPr>
              <a:t>Г</a:t>
            </a:r>
            <a:r>
              <a:rPr lang="zh-CN" altLang="en-US" sz="2400">
                <a:latin typeface="宋体" charset="-122"/>
                <a:ea typeface="Arial Unicode MS" pitchFamily="34" charset="-122"/>
                <a:cs typeface="Arial Unicode MS" pitchFamily="34" charset="-122"/>
              </a:rPr>
              <a:t>以外的顶点相邻，则称</a:t>
            </a:r>
            <a:r>
              <a:rPr lang="az-Cyrl-AZ" altLang="zh-CN" sz="2400">
                <a:latin typeface="宋体" charset="-122"/>
                <a:ea typeface="Arial Unicode MS" pitchFamily="34" charset="-122"/>
                <a:cs typeface="Arial Unicode MS" pitchFamily="34" charset="-122"/>
              </a:rPr>
              <a:t>Г</a:t>
            </a:r>
            <a:r>
              <a:rPr lang="zh-CN" altLang="en-US" sz="2400">
                <a:latin typeface="宋体" charset="-122"/>
                <a:ea typeface="Arial Unicode MS" pitchFamily="34" charset="-122"/>
                <a:cs typeface="Arial Unicode MS" pitchFamily="34" charset="-122"/>
              </a:rPr>
              <a:t>是一条</a:t>
            </a:r>
            <a:r>
              <a:rPr lang="zh-CN" altLang="en-US" sz="2400" b="1">
                <a:solidFill>
                  <a:srgbClr val="C00000"/>
                </a:solidFill>
                <a:latin typeface="宋体" charset="-122"/>
                <a:ea typeface="Arial Unicode MS" pitchFamily="34" charset="-122"/>
                <a:cs typeface="Arial Unicode MS" pitchFamily="34" charset="-122"/>
              </a:rPr>
              <a:t>极大</a:t>
            </a:r>
            <a:r>
              <a:rPr lang="zh-CN" altLang="en-US" sz="2400">
                <a:latin typeface="宋体" charset="-122"/>
                <a:ea typeface="Arial Unicode MS" pitchFamily="34" charset="-122"/>
                <a:cs typeface="Arial Unicode MS" pitchFamily="34" charset="-122"/>
              </a:rPr>
              <a:t>路径。</a:t>
            </a:r>
            <a:endParaRPr lang="zh-CN" altLang="en-US" sz="2400">
              <a:latin typeface="宋体" charset="-122"/>
            </a:endParaRPr>
          </a:p>
        </p:txBody>
      </p:sp>
      <p:grpSp>
        <p:nvGrpSpPr>
          <p:cNvPr id="73" name="组合 72"/>
          <p:cNvGrpSpPr>
            <a:grpSpLocks/>
          </p:cNvGrpSpPr>
          <p:nvPr/>
        </p:nvGrpSpPr>
        <p:grpSpPr bwMode="auto">
          <a:xfrm>
            <a:off x="857250" y="2857500"/>
            <a:ext cx="2571750" cy="2571750"/>
            <a:chOff x="3000364" y="2928934"/>
            <a:chExt cx="2571768" cy="2571768"/>
          </a:xfrm>
        </p:grpSpPr>
        <p:sp>
          <p:nvSpPr>
            <p:cNvPr id="6" name="椭圆 5"/>
            <p:cNvSpPr/>
            <p:nvPr/>
          </p:nvSpPr>
          <p:spPr>
            <a:xfrm>
              <a:off x="3000364"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3786182"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4572000"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5357818"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29" name="直接连接符 28"/>
            <p:cNvCxnSpPr>
              <a:stCxn id="0" idx="6"/>
              <a:endCxn id="0" idx="2"/>
            </p:cNvCxnSpPr>
            <p:nvPr/>
          </p:nvCxnSpPr>
          <p:spPr>
            <a:xfrm>
              <a:off x="3214679" y="3036885"/>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0" idx="6"/>
              <a:endCxn id="0" idx="2"/>
            </p:cNvCxnSpPr>
            <p:nvPr/>
          </p:nvCxnSpPr>
          <p:spPr>
            <a:xfrm>
              <a:off x="4000496" y="3036885"/>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0" idx="6"/>
              <a:endCxn id="0" idx="2"/>
            </p:cNvCxnSpPr>
            <p:nvPr/>
          </p:nvCxnSpPr>
          <p:spPr>
            <a:xfrm>
              <a:off x="4786315" y="3036885"/>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3000364"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37" name="椭圆 36"/>
            <p:cNvSpPr/>
            <p:nvPr/>
          </p:nvSpPr>
          <p:spPr>
            <a:xfrm>
              <a:off x="3786182"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38" name="椭圆 37"/>
            <p:cNvSpPr/>
            <p:nvPr/>
          </p:nvSpPr>
          <p:spPr>
            <a:xfrm>
              <a:off x="4572000"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39" name="椭圆 38"/>
            <p:cNvSpPr/>
            <p:nvPr/>
          </p:nvSpPr>
          <p:spPr>
            <a:xfrm>
              <a:off x="5357818"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40" name="直接连接符 39"/>
            <p:cNvCxnSpPr>
              <a:stCxn id="0" idx="6"/>
              <a:endCxn id="0" idx="2"/>
            </p:cNvCxnSpPr>
            <p:nvPr/>
          </p:nvCxnSpPr>
          <p:spPr>
            <a:xfrm>
              <a:off x="3214679" y="3822703"/>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0" idx="6"/>
              <a:endCxn id="0" idx="2"/>
            </p:cNvCxnSpPr>
            <p:nvPr/>
          </p:nvCxnSpPr>
          <p:spPr>
            <a:xfrm>
              <a:off x="4000496" y="3822703"/>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0" idx="6"/>
              <a:endCxn id="0" idx="2"/>
            </p:cNvCxnSpPr>
            <p:nvPr/>
          </p:nvCxnSpPr>
          <p:spPr>
            <a:xfrm>
              <a:off x="4786315" y="3822703"/>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000364"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3786182"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p:nvPr/>
          </p:nvSpPr>
          <p:spPr>
            <a:xfrm>
              <a:off x="4572000"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p:cNvSpPr/>
            <p:nvPr/>
          </p:nvSpPr>
          <p:spPr>
            <a:xfrm>
              <a:off x="5357818"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47" name="直接连接符 46"/>
            <p:cNvCxnSpPr>
              <a:stCxn id="0" idx="6"/>
              <a:endCxn id="0" idx="2"/>
            </p:cNvCxnSpPr>
            <p:nvPr/>
          </p:nvCxnSpPr>
          <p:spPr>
            <a:xfrm>
              <a:off x="3214679" y="4608521"/>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0" idx="6"/>
              <a:endCxn id="0" idx="2"/>
            </p:cNvCxnSpPr>
            <p:nvPr/>
          </p:nvCxnSpPr>
          <p:spPr>
            <a:xfrm>
              <a:off x="4000496" y="4608521"/>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0" idx="6"/>
              <a:endCxn id="0" idx="2"/>
            </p:cNvCxnSpPr>
            <p:nvPr/>
          </p:nvCxnSpPr>
          <p:spPr>
            <a:xfrm>
              <a:off x="4786315" y="4608521"/>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3000364"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a:off x="3786182"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a:off x="4572000"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53" name="椭圆 52"/>
            <p:cNvSpPr/>
            <p:nvPr/>
          </p:nvSpPr>
          <p:spPr>
            <a:xfrm>
              <a:off x="5357818"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54" name="直接连接符 53"/>
            <p:cNvCxnSpPr>
              <a:stCxn id="0" idx="6"/>
              <a:endCxn id="0" idx="2"/>
            </p:cNvCxnSpPr>
            <p:nvPr/>
          </p:nvCxnSpPr>
          <p:spPr>
            <a:xfrm>
              <a:off x="3214679" y="5394339"/>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0" idx="6"/>
              <a:endCxn id="0" idx="2"/>
            </p:cNvCxnSpPr>
            <p:nvPr/>
          </p:nvCxnSpPr>
          <p:spPr>
            <a:xfrm>
              <a:off x="4000496" y="5394339"/>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0" idx="6"/>
              <a:endCxn id="0" idx="2"/>
            </p:cNvCxnSpPr>
            <p:nvPr/>
          </p:nvCxnSpPr>
          <p:spPr>
            <a:xfrm>
              <a:off x="4786315" y="5394339"/>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0" idx="4"/>
              <a:endCxn id="0" idx="0"/>
            </p:cNvCxnSpPr>
            <p:nvPr/>
          </p:nvCxnSpPr>
          <p:spPr>
            <a:xfrm rot="5400000">
              <a:off x="3607587" y="3429794"/>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0" idx="4"/>
              <a:endCxn id="0" idx="0"/>
            </p:cNvCxnSpPr>
            <p:nvPr/>
          </p:nvCxnSpPr>
          <p:spPr>
            <a:xfrm rot="5400000">
              <a:off x="5179223" y="3429794"/>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0" idx="4"/>
              <a:endCxn id="0" idx="0"/>
            </p:cNvCxnSpPr>
            <p:nvPr/>
          </p:nvCxnSpPr>
          <p:spPr>
            <a:xfrm rot="5400000">
              <a:off x="2821770" y="4215612"/>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0" idx="4"/>
              <a:endCxn id="0" idx="0"/>
            </p:cNvCxnSpPr>
            <p:nvPr/>
          </p:nvCxnSpPr>
          <p:spPr>
            <a:xfrm rot="5400000">
              <a:off x="4393406" y="4215612"/>
              <a:ext cx="571504" cy="1587"/>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0" idx="4"/>
              <a:endCxn id="0" idx="0"/>
            </p:cNvCxnSpPr>
            <p:nvPr/>
          </p:nvCxnSpPr>
          <p:spPr>
            <a:xfrm rot="5400000">
              <a:off x="3607587" y="5001430"/>
              <a:ext cx="571504" cy="1588"/>
            </a:xfrm>
            <a:prstGeom prst="line">
              <a:avLst/>
            </a:prstGeom>
            <a:ln w="25400">
              <a:solidFill>
                <a:srgbClr val="002060"/>
              </a:solidFill>
              <a:tailEnd type="none" w="sm" len="lg"/>
            </a:ln>
          </p:spPr>
          <p:style>
            <a:lnRef idx="1">
              <a:schemeClr val="accent1"/>
            </a:lnRef>
            <a:fillRef idx="0">
              <a:schemeClr val="accent1"/>
            </a:fillRef>
            <a:effectRef idx="0">
              <a:schemeClr val="accent1"/>
            </a:effectRef>
            <a:fontRef idx="minor">
              <a:schemeClr val="tx1"/>
            </a:fontRef>
          </p:style>
        </p:cxnSp>
      </p:grpSp>
      <p:cxnSp>
        <p:nvCxnSpPr>
          <p:cNvPr id="75" name="直接连接符 74"/>
          <p:cNvCxnSpPr>
            <a:stCxn id="0" idx="6"/>
            <a:endCxn id="0" idx="2"/>
          </p:cNvCxnSpPr>
          <p:nvPr/>
        </p:nvCxnSpPr>
        <p:spPr>
          <a:xfrm>
            <a:off x="1857375" y="3751263"/>
            <a:ext cx="571500" cy="1587"/>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sp>
        <p:nvSpPr>
          <p:cNvPr id="78" name="TextBox 77"/>
          <p:cNvSpPr txBox="1"/>
          <p:nvPr/>
        </p:nvSpPr>
        <p:spPr>
          <a:xfrm rot="19891127">
            <a:off x="27966" y="2000242"/>
            <a:ext cx="99257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rPr>
              <a:t>Flooding</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97" name="组合 96"/>
          <p:cNvGrpSpPr>
            <a:grpSpLocks/>
          </p:cNvGrpSpPr>
          <p:nvPr/>
        </p:nvGrpSpPr>
        <p:grpSpPr bwMode="auto">
          <a:xfrm>
            <a:off x="1071563" y="3071813"/>
            <a:ext cx="2143125" cy="1358900"/>
            <a:chOff x="1071538" y="3072604"/>
            <a:chExt cx="2143140" cy="1357322"/>
          </a:xfrm>
        </p:grpSpPr>
        <p:cxnSp>
          <p:nvCxnSpPr>
            <p:cNvPr id="82" name="直接连接符 81"/>
            <p:cNvCxnSpPr>
              <a:stCxn id="0" idx="4"/>
              <a:endCxn id="0" idx="0"/>
            </p:cNvCxnSpPr>
            <p:nvPr/>
          </p:nvCxnSpPr>
          <p:spPr>
            <a:xfrm rot="5400000">
              <a:off x="1464781" y="3357228"/>
              <a:ext cx="570836" cy="1588"/>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86" name="直接连接符 85"/>
            <p:cNvCxnSpPr>
              <a:stCxn id="0" idx="4"/>
              <a:endCxn id="0" idx="0"/>
            </p:cNvCxnSpPr>
            <p:nvPr/>
          </p:nvCxnSpPr>
          <p:spPr>
            <a:xfrm rot="5400000">
              <a:off x="2250599" y="4143714"/>
              <a:ext cx="570836" cy="1587"/>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89" name="直接连接符 88"/>
            <p:cNvCxnSpPr>
              <a:stCxn id="0" idx="6"/>
              <a:endCxn id="0" idx="2"/>
            </p:cNvCxnSpPr>
            <p:nvPr/>
          </p:nvCxnSpPr>
          <p:spPr>
            <a:xfrm>
              <a:off x="2643174" y="3749679"/>
              <a:ext cx="571504" cy="3171"/>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92" name="直接连接符 91"/>
            <p:cNvCxnSpPr>
              <a:stCxn id="0" idx="2"/>
              <a:endCxn id="0" idx="6"/>
            </p:cNvCxnSpPr>
            <p:nvPr/>
          </p:nvCxnSpPr>
          <p:spPr>
            <a:xfrm rot="10800000">
              <a:off x="1071538" y="3749679"/>
              <a:ext cx="571504" cy="3171"/>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grpSp>
      <p:grpSp>
        <p:nvGrpSpPr>
          <p:cNvPr id="98" name="组合 97"/>
          <p:cNvGrpSpPr>
            <a:grpSpLocks/>
          </p:cNvGrpSpPr>
          <p:nvPr/>
        </p:nvGrpSpPr>
        <p:grpSpPr bwMode="auto">
          <a:xfrm>
            <a:off x="1208088" y="3214688"/>
            <a:ext cx="1906587" cy="1030287"/>
            <a:chOff x="1207487" y="3214686"/>
            <a:chExt cx="1907499" cy="1030504"/>
          </a:xfrm>
        </p:grpSpPr>
        <p:sp>
          <p:nvSpPr>
            <p:cNvPr id="93" name="TextBox 92"/>
            <p:cNvSpPr txBox="1"/>
            <p:nvPr/>
          </p:nvSpPr>
          <p:spPr>
            <a:xfrm>
              <a:off x="1599312" y="3214686"/>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4" name="TextBox 93"/>
            <p:cNvSpPr txBox="1"/>
            <p:nvPr/>
          </p:nvSpPr>
          <p:spPr>
            <a:xfrm>
              <a:off x="1207487" y="3617701"/>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1.2</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5" name="TextBox 94"/>
            <p:cNvSpPr txBox="1"/>
            <p:nvPr/>
          </p:nvSpPr>
          <p:spPr>
            <a:xfrm>
              <a:off x="2786050" y="3643314"/>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1.3</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6" name="TextBox 95"/>
            <p:cNvSpPr txBox="1"/>
            <p:nvPr/>
          </p:nvSpPr>
          <p:spPr>
            <a:xfrm>
              <a:off x="2378203" y="4014358"/>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1.4</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18" name="组合 117"/>
          <p:cNvGrpSpPr>
            <a:grpSpLocks/>
          </p:cNvGrpSpPr>
          <p:nvPr/>
        </p:nvGrpSpPr>
        <p:grpSpPr bwMode="auto">
          <a:xfrm>
            <a:off x="963613" y="2963863"/>
            <a:ext cx="2359025" cy="1574800"/>
            <a:chOff x="963587" y="2964653"/>
            <a:chExt cx="2359042" cy="1573224"/>
          </a:xfrm>
        </p:grpSpPr>
        <p:cxnSp>
          <p:nvCxnSpPr>
            <p:cNvPr id="105" name="直接连接符 104"/>
            <p:cNvCxnSpPr>
              <a:stCxn id="0" idx="6"/>
              <a:endCxn id="0" idx="2"/>
            </p:cNvCxnSpPr>
            <p:nvPr/>
          </p:nvCxnSpPr>
          <p:spPr>
            <a:xfrm>
              <a:off x="1071538" y="2964653"/>
              <a:ext cx="571504" cy="1585"/>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07" name="直接连接符 106"/>
            <p:cNvCxnSpPr>
              <a:stCxn id="0" idx="6"/>
              <a:endCxn id="0" idx="2"/>
            </p:cNvCxnSpPr>
            <p:nvPr/>
          </p:nvCxnSpPr>
          <p:spPr>
            <a:xfrm>
              <a:off x="1857355" y="2964653"/>
              <a:ext cx="571504" cy="1585"/>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10" name="直接连接符 109"/>
            <p:cNvCxnSpPr>
              <a:stCxn id="0" idx="4"/>
              <a:endCxn id="0" idx="0"/>
            </p:cNvCxnSpPr>
            <p:nvPr/>
          </p:nvCxnSpPr>
          <p:spPr>
            <a:xfrm rot="5400000">
              <a:off x="678917" y="4143777"/>
              <a:ext cx="570928" cy="1587"/>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12" name="直接连接符 111"/>
            <p:cNvCxnSpPr>
              <a:stCxn id="0" idx="0"/>
              <a:endCxn id="0" idx="4"/>
            </p:cNvCxnSpPr>
            <p:nvPr/>
          </p:nvCxnSpPr>
          <p:spPr>
            <a:xfrm rot="5400000" flipH="1" flipV="1">
              <a:off x="3036371" y="3357165"/>
              <a:ext cx="570928" cy="1588"/>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14" name="直接连接符 113"/>
            <p:cNvCxnSpPr>
              <a:stCxn id="0" idx="2"/>
              <a:endCxn id="0" idx="6"/>
            </p:cNvCxnSpPr>
            <p:nvPr/>
          </p:nvCxnSpPr>
          <p:spPr>
            <a:xfrm rot="10800000">
              <a:off x="1857355" y="4536291"/>
              <a:ext cx="571504" cy="1586"/>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16" name="直接连接符 115"/>
            <p:cNvCxnSpPr>
              <a:stCxn id="0" idx="6"/>
              <a:endCxn id="0" idx="2"/>
            </p:cNvCxnSpPr>
            <p:nvPr/>
          </p:nvCxnSpPr>
          <p:spPr>
            <a:xfrm>
              <a:off x="2643174" y="4536291"/>
              <a:ext cx="571504" cy="1586"/>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grpSp>
      <p:grpSp>
        <p:nvGrpSpPr>
          <p:cNvPr id="124" name="组合 123"/>
          <p:cNvGrpSpPr>
            <a:grpSpLocks/>
          </p:cNvGrpSpPr>
          <p:nvPr/>
        </p:nvGrpSpPr>
        <p:grpSpPr bwMode="auto">
          <a:xfrm>
            <a:off x="800100" y="2857500"/>
            <a:ext cx="2700338" cy="1801813"/>
            <a:chOff x="799640" y="2857496"/>
            <a:chExt cx="2700790" cy="1802468"/>
          </a:xfrm>
        </p:grpSpPr>
        <p:sp>
          <p:nvSpPr>
            <p:cNvPr id="117" name="TextBox 116"/>
            <p:cNvSpPr txBox="1"/>
            <p:nvPr/>
          </p:nvSpPr>
          <p:spPr>
            <a:xfrm>
              <a:off x="1214414" y="2857496"/>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2.1</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9" name="TextBox 118"/>
            <p:cNvSpPr txBox="1"/>
            <p:nvPr/>
          </p:nvSpPr>
          <p:spPr>
            <a:xfrm>
              <a:off x="1979451" y="2857496"/>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2.2</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0" name="TextBox 119"/>
            <p:cNvSpPr txBox="1"/>
            <p:nvPr/>
          </p:nvSpPr>
          <p:spPr>
            <a:xfrm>
              <a:off x="3171494" y="3198168"/>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2.3</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1" name="TextBox 120"/>
            <p:cNvSpPr txBox="1"/>
            <p:nvPr/>
          </p:nvSpPr>
          <p:spPr>
            <a:xfrm>
              <a:off x="799640" y="4000504"/>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2.4</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2" name="TextBox 121"/>
            <p:cNvSpPr txBox="1"/>
            <p:nvPr/>
          </p:nvSpPr>
          <p:spPr>
            <a:xfrm>
              <a:off x="2000232" y="4429132"/>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2.5</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3" name="TextBox 122"/>
            <p:cNvSpPr txBox="1"/>
            <p:nvPr/>
          </p:nvSpPr>
          <p:spPr>
            <a:xfrm>
              <a:off x="2786050" y="4429132"/>
              <a:ext cx="328936" cy="2308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900">
                  <a:ln w="18415" cmpd="sng">
                    <a:solidFill>
                      <a:srgbClr val="FFFFFF"/>
                    </a:solidFill>
                    <a:prstDash val="solid"/>
                  </a:ln>
                  <a:solidFill>
                    <a:srgbClr val="FFFFFF"/>
                  </a:solidFill>
                  <a:effectLst>
                    <a:outerShdw blurRad="63500" dir="3600000" algn="tl" rotWithShape="0">
                      <a:srgbClr val="000000">
                        <a:alpha val="70000"/>
                      </a:srgbClr>
                    </a:outerShdw>
                  </a:effectLst>
                </a:rPr>
                <a:t>2.6</a:t>
              </a:r>
              <a:endParaRPr lang="zh-CN" altLang="en-US" sz="9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34" name="组合 133"/>
          <p:cNvGrpSpPr>
            <a:grpSpLocks/>
          </p:cNvGrpSpPr>
          <p:nvPr/>
        </p:nvGrpSpPr>
        <p:grpSpPr bwMode="auto">
          <a:xfrm>
            <a:off x="1071563" y="2963863"/>
            <a:ext cx="2143125" cy="1574800"/>
            <a:chOff x="1071538" y="2964653"/>
            <a:chExt cx="2143140" cy="1573224"/>
          </a:xfrm>
        </p:grpSpPr>
        <p:cxnSp>
          <p:nvCxnSpPr>
            <p:cNvPr id="126" name="直接连接符 125"/>
            <p:cNvCxnSpPr>
              <a:stCxn id="0" idx="6"/>
              <a:endCxn id="0" idx="2"/>
            </p:cNvCxnSpPr>
            <p:nvPr/>
          </p:nvCxnSpPr>
          <p:spPr>
            <a:xfrm>
              <a:off x="1071538" y="2964653"/>
              <a:ext cx="571504" cy="1585"/>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28" name="直接连接符 127"/>
            <p:cNvCxnSpPr>
              <a:stCxn id="0" idx="4"/>
              <a:endCxn id="0" idx="0"/>
            </p:cNvCxnSpPr>
            <p:nvPr/>
          </p:nvCxnSpPr>
          <p:spPr>
            <a:xfrm rot="5400000">
              <a:off x="1464735" y="3357165"/>
              <a:ext cx="570928" cy="1588"/>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30" name="直接连接符 129"/>
            <p:cNvCxnSpPr>
              <a:stCxn id="0" idx="4"/>
              <a:endCxn id="0" idx="0"/>
            </p:cNvCxnSpPr>
            <p:nvPr/>
          </p:nvCxnSpPr>
          <p:spPr>
            <a:xfrm rot="5400000">
              <a:off x="2250553" y="4143777"/>
              <a:ext cx="570928" cy="1587"/>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cxnSp>
          <p:nvCxnSpPr>
            <p:cNvPr id="132" name="直接连接符 131"/>
            <p:cNvCxnSpPr>
              <a:stCxn id="0" idx="6"/>
              <a:endCxn id="0" idx="2"/>
            </p:cNvCxnSpPr>
            <p:nvPr/>
          </p:nvCxnSpPr>
          <p:spPr>
            <a:xfrm>
              <a:off x="2643174" y="4536291"/>
              <a:ext cx="571504" cy="1586"/>
            </a:xfrm>
            <a:prstGeom prst="line">
              <a:avLst/>
            </a:prstGeom>
            <a:ln w="76200">
              <a:solidFill>
                <a:srgbClr val="00B050"/>
              </a:solidFill>
              <a:tailEnd type="none" w="sm" len="lg"/>
            </a:ln>
          </p:spPr>
          <p:style>
            <a:lnRef idx="3">
              <a:schemeClr val="accent1"/>
            </a:lnRef>
            <a:fillRef idx="0">
              <a:schemeClr val="accent1"/>
            </a:fillRef>
            <a:effectRef idx="2">
              <a:schemeClr val="accent1"/>
            </a:effectRef>
            <a:fontRef idx="minor">
              <a:schemeClr val="tx1"/>
            </a:fontRef>
          </p:style>
        </p:cxnSp>
      </p:grpSp>
      <p:grpSp>
        <p:nvGrpSpPr>
          <p:cNvPr id="135" name="组合 134"/>
          <p:cNvGrpSpPr>
            <a:grpSpLocks/>
          </p:cNvGrpSpPr>
          <p:nvPr/>
        </p:nvGrpSpPr>
        <p:grpSpPr bwMode="auto">
          <a:xfrm>
            <a:off x="5500688" y="2857500"/>
            <a:ext cx="2571750" cy="2571750"/>
            <a:chOff x="3000364" y="2928934"/>
            <a:chExt cx="2571768" cy="2571768"/>
          </a:xfrm>
        </p:grpSpPr>
        <p:sp>
          <p:nvSpPr>
            <p:cNvPr id="136" name="椭圆 135"/>
            <p:cNvSpPr/>
            <p:nvPr/>
          </p:nvSpPr>
          <p:spPr>
            <a:xfrm>
              <a:off x="3000364"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37" name="椭圆 136"/>
            <p:cNvSpPr/>
            <p:nvPr/>
          </p:nvSpPr>
          <p:spPr>
            <a:xfrm>
              <a:off x="3786182"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38" name="椭圆 137"/>
            <p:cNvSpPr/>
            <p:nvPr/>
          </p:nvSpPr>
          <p:spPr>
            <a:xfrm>
              <a:off x="4572000"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39" name="椭圆 138"/>
            <p:cNvSpPr/>
            <p:nvPr/>
          </p:nvSpPr>
          <p:spPr>
            <a:xfrm>
              <a:off x="5357818" y="2928934"/>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140" name="直接连接符 139"/>
            <p:cNvCxnSpPr>
              <a:stCxn id="0" idx="6"/>
              <a:endCxn id="0" idx="2"/>
            </p:cNvCxnSpPr>
            <p:nvPr/>
          </p:nvCxnSpPr>
          <p:spPr>
            <a:xfrm>
              <a:off x="3214677" y="3036885"/>
              <a:ext cx="571504" cy="1588"/>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0" idx="6"/>
              <a:endCxn id="0" idx="2"/>
            </p:cNvCxnSpPr>
            <p:nvPr/>
          </p:nvCxnSpPr>
          <p:spPr>
            <a:xfrm>
              <a:off x="4000496" y="3036885"/>
              <a:ext cx="571504" cy="1588"/>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0" idx="6"/>
              <a:endCxn id="0" idx="2"/>
            </p:cNvCxnSpPr>
            <p:nvPr/>
          </p:nvCxnSpPr>
          <p:spPr>
            <a:xfrm>
              <a:off x="4786313" y="3036885"/>
              <a:ext cx="571504" cy="1588"/>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a:off x="3000364"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44" name="椭圆 143"/>
            <p:cNvSpPr/>
            <p:nvPr/>
          </p:nvSpPr>
          <p:spPr>
            <a:xfrm>
              <a:off x="3786182"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45" name="椭圆 144"/>
            <p:cNvSpPr/>
            <p:nvPr/>
          </p:nvSpPr>
          <p:spPr>
            <a:xfrm>
              <a:off x="4572000"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46" name="椭圆 145"/>
            <p:cNvSpPr/>
            <p:nvPr/>
          </p:nvSpPr>
          <p:spPr>
            <a:xfrm>
              <a:off x="5357818" y="3714752"/>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147" name="直接连接符 146"/>
            <p:cNvCxnSpPr>
              <a:stCxn id="0" idx="6"/>
              <a:endCxn id="0" idx="2"/>
            </p:cNvCxnSpPr>
            <p:nvPr/>
          </p:nvCxnSpPr>
          <p:spPr>
            <a:xfrm>
              <a:off x="3214677" y="3822703"/>
              <a:ext cx="571504" cy="1587"/>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0" idx="6"/>
              <a:endCxn id="0" idx="2"/>
            </p:cNvCxnSpPr>
            <p:nvPr/>
          </p:nvCxnSpPr>
          <p:spPr>
            <a:xfrm>
              <a:off x="4000496" y="3822703"/>
              <a:ext cx="571504" cy="1587"/>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0" idx="6"/>
              <a:endCxn id="0" idx="2"/>
            </p:cNvCxnSpPr>
            <p:nvPr/>
          </p:nvCxnSpPr>
          <p:spPr>
            <a:xfrm>
              <a:off x="4786313" y="3822703"/>
              <a:ext cx="571504" cy="1587"/>
            </a:xfrm>
            <a:prstGeom prst="line">
              <a:avLst/>
            </a:prstGeom>
            <a:ln w="25400">
              <a:solidFill>
                <a:srgbClr val="002060"/>
              </a:solidFill>
              <a:headEnd type="triangle"/>
              <a:tailEnd type="none" w="sm" len="lg"/>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3000364"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51" name="椭圆 150"/>
            <p:cNvSpPr/>
            <p:nvPr/>
          </p:nvSpPr>
          <p:spPr>
            <a:xfrm>
              <a:off x="3786182"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52" name="椭圆 151"/>
            <p:cNvSpPr/>
            <p:nvPr/>
          </p:nvSpPr>
          <p:spPr>
            <a:xfrm>
              <a:off x="4572000"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53" name="椭圆 152"/>
            <p:cNvSpPr/>
            <p:nvPr/>
          </p:nvSpPr>
          <p:spPr>
            <a:xfrm>
              <a:off x="5357818" y="4500570"/>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154" name="直接连接符 153"/>
            <p:cNvCxnSpPr>
              <a:stCxn id="0" idx="6"/>
              <a:endCxn id="0" idx="2"/>
            </p:cNvCxnSpPr>
            <p:nvPr/>
          </p:nvCxnSpPr>
          <p:spPr>
            <a:xfrm>
              <a:off x="3214677" y="4608521"/>
              <a:ext cx="571504" cy="1588"/>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0" idx="6"/>
              <a:endCxn id="0" idx="2"/>
            </p:cNvCxnSpPr>
            <p:nvPr/>
          </p:nvCxnSpPr>
          <p:spPr>
            <a:xfrm>
              <a:off x="4000496" y="4608521"/>
              <a:ext cx="571504" cy="1588"/>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0" idx="6"/>
              <a:endCxn id="0" idx="2"/>
            </p:cNvCxnSpPr>
            <p:nvPr/>
          </p:nvCxnSpPr>
          <p:spPr>
            <a:xfrm>
              <a:off x="4786313" y="4608521"/>
              <a:ext cx="571504" cy="1588"/>
            </a:xfrm>
            <a:prstGeom prst="line">
              <a:avLst/>
            </a:prstGeom>
            <a:ln w="25400">
              <a:solidFill>
                <a:srgbClr val="002060"/>
              </a:solidFill>
              <a:headEnd type="triangle"/>
              <a:tailEnd type="none" w="sm" len="lg"/>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3000364"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58" name="椭圆 157"/>
            <p:cNvSpPr/>
            <p:nvPr/>
          </p:nvSpPr>
          <p:spPr>
            <a:xfrm>
              <a:off x="3786182"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59" name="椭圆 158"/>
            <p:cNvSpPr/>
            <p:nvPr/>
          </p:nvSpPr>
          <p:spPr>
            <a:xfrm>
              <a:off x="4572000"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sp>
          <p:nvSpPr>
            <p:cNvPr id="160" name="椭圆 159"/>
            <p:cNvSpPr/>
            <p:nvPr/>
          </p:nvSpPr>
          <p:spPr>
            <a:xfrm>
              <a:off x="5357818" y="5286388"/>
              <a:ext cx="214314" cy="21431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zh-CN" altLang="en-US"/>
            </a:p>
          </p:txBody>
        </p:sp>
        <p:cxnSp>
          <p:nvCxnSpPr>
            <p:cNvPr id="161" name="直接连接符 160"/>
            <p:cNvCxnSpPr>
              <a:stCxn id="0" idx="6"/>
              <a:endCxn id="0" idx="2"/>
            </p:cNvCxnSpPr>
            <p:nvPr/>
          </p:nvCxnSpPr>
          <p:spPr>
            <a:xfrm>
              <a:off x="3214677" y="5394339"/>
              <a:ext cx="571504" cy="1587"/>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0" idx="6"/>
              <a:endCxn id="0" idx="2"/>
            </p:cNvCxnSpPr>
            <p:nvPr/>
          </p:nvCxnSpPr>
          <p:spPr>
            <a:xfrm>
              <a:off x="4000496" y="5394339"/>
              <a:ext cx="571504" cy="1587"/>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0" idx="6"/>
              <a:endCxn id="0" idx="2"/>
            </p:cNvCxnSpPr>
            <p:nvPr/>
          </p:nvCxnSpPr>
          <p:spPr>
            <a:xfrm>
              <a:off x="4786313" y="5394339"/>
              <a:ext cx="571504" cy="1587"/>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0" idx="4"/>
              <a:endCxn id="0" idx="0"/>
            </p:cNvCxnSpPr>
            <p:nvPr/>
          </p:nvCxnSpPr>
          <p:spPr>
            <a:xfrm rot="5400000">
              <a:off x="3607587" y="3429794"/>
              <a:ext cx="571504" cy="1587"/>
            </a:xfrm>
            <a:prstGeom prst="line">
              <a:avLst/>
            </a:prstGeom>
            <a:ln w="25400">
              <a:solidFill>
                <a:srgbClr val="002060"/>
              </a:solidFill>
              <a:headEnd type="triangle"/>
              <a:tailEnd type="none" w="sm" len="lg"/>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0" idx="4"/>
              <a:endCxn id="0" idx="0"/>
            </p:cNvCxnSpPr>
            <p:nvPr/>
          </p:nvCxnSpPr>
          <p:spPr>
            <a:xfrm rot="5400000">
              <a:off x="5179223" y="3429794"/>
              <a:ext cx="571504" cy="1587"/>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0" idx="4"/>
              <a:endCxn id="0" idx="0"/>
            </p:cNvCxnSpPr>
            <p:nvPr/>
          </p:nvCxnSpPr>
          <p:spPr>
            <a:xfrm rot="5400000">
              <a:off x="2821769" y="4215612"/>
              <a:ext cx="571504" cy="1588"/>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0" idx="4"/>
              <a:endCxn id="0" idx="0"/>
            </p:cNvCxnSpPr>
            <p:nvPr/>
          </p:nvCxnSpPr>
          <p:spPr>
            <a:xfrm rot="5400000">
              <a:off x="4393405" y="4215612"/>
              <a:ext cx="571504" cy="1588"/>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0" idx="4"/>
              <a:endCxn id="0" idx="0"/>
            </p:cNvCxnSpPr>
            <p:nvPr/>
          </p:nvCxnSpPr>
          <p:spPr>
            <a:xfrm rot="5400000">
              <a:off x="3607587" y="5001430"/>
              <a:ext cx="571504" cy="1587"/>
            </a:xfrm>
            <a:prstGeom prst="line">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grpSp>
      <p:cxnSp>
        <p:nvCxnSpPr>
          <p:cNvPr id="170" name="直接连接符 169"/>
          <p:cNvCxnSpPr>
            <a:stCxn id="0" idx="6"/>
            <a:endCxn id="0" idx="2"/>
          </p:cNvCxnSpPr>
          <p:nvPr/>
        </p:nvCxnSpPr>
        <p:spPr>
          <a:xfrm>
            <a:off x="6500813" y="3751263"/>
            <a:ext cx="571500" cy="1587"/>
          </a:xfrm>
          <a:prstGeom prst="line">
            <a:avLst/>
          </a:prstGeom>
          <a:ln w="76200">
            <a:solidFill>
              <a:srgbClr val="00B050"/>
            </a:solidFill>
            <a:tailEnd type="triangle" w="sm" len="sm"/>
          </a:ln>
        </p:spPr>
        <p:style>
          <a:lnRef idx="3">
            <a:schemeClr val="accent1"/>
          </a:lnRef>
          <a:fillRef idx="0">
            <a:schemeClr val="accent1"/>
          </a:fillRef>
          <a:effectRef idx="2">
            <a:schemeClr val="accent1"/>
          </a:effectRef>
          <a:fontRef idx="minor">
            <a:schemeClr val="tx1"/>
          </a:fontRef>
        </p:style>
      </p:cxnSp>
      <p:grpSp>
        <p:nvGrpSpPr>
          <p:cNvPr id="185" name="组合 184"/>
          <p:cNvGrpSpPr>
            <a:grpSpLocks/>
          </p:cNvGrpSpPr>
          <p:nvPr/>
        </p:nvGrpSpPr>
        <p:grpSpPr bwMode="auto">
          <a:xfrm>
            <a:off x="5715000" y="3751263"/>
            <a:ext cx="1465263" cy="679450"/>
            <a:chOff x="5715008" y="3750471"/>
            <a:chExt cx="1465273" cy="679455"/>
          </a:xfrm>
        </p:grpSpPr>
        <p:cxnSp>
          <p:nvCxnSpPr>
            <p:cNvPr id="174" name="直接连接符 173"/>
            <p:cNvCxnSpPr>
              <a:stCxn id="0" idx="6"/>
              <a:endCxn id="0" idx="2"/>
            </p:cNvCxnSpPr>
            <p:nvPr/>
          </p:nvCxnSpPr>
          <p:spPr>
            <a:xfrm>
              <a:off x="5715008" y="3750471"/>
              <a:ext cx="571504" cy="1587"/>
            </a:xfrm>
            <a:prstGeom prst="line">
              <a:avLst/>
            </a:prstGeom>
            <a:ln w="76200">
              <a:solidFill>
                <a:srgbClr val="00B050"/>
              </a:solidFill>
              <a:tailEnd type="triangle" w="sm" len="sm"/>
            </a:ln>
          </p:spPr>
          <p:style>
            <a:lnRef idx="3">
              <a:schemeClr val="accent1"/>
            </a:lnRef>
            <a:fillRef idx="0">
              <a:schemeClr val="accent1"/>
            </a:fillRef>
            <a:effectRef idx="2">
              <a:schemeClr val="accent1"/>
            </a:effectRef>
            <a:fontRef idx="minor">
              <a:schemeClr val="tx1"/>
            </a:fontRef>
          </p:style>
        </p:cxnSp>
        <p:cxnSp>
          <p:nvCxnSpPr>
            <p:cNvPr id="181" name="直接连接符 180"/>
            <p:cNvCxnSpPr>
              <a:stCxn id="0" idx="4"/>
              <a:endCxn id="0" idx="0"/>
            </p:cNvCxnSpPr>
            <p:nvPr/>
          </p:nvCxnSpPr>
          <p:spPr>
            <a:xfrm rot="5400000">
              <a:off x="6893735" y="4143380"/>
              <a:ext cx="571504" cy="1588"/>
            </a:xfrm>
            <a:prstGeom prst="line">
              <a:avLst/>
            </a:prstGeom>
            <a:ln w="76200">
              <a:solidFill>
                <a:srgbClr val="00B050"/>
              </a:solidFill>
              <a:tailEnd type="triangle" w="sm" len="sm"/>
            </a:ln>
          </p:spPr>
          <p:style>
            <a:lnRef idx="3">
              <a:schemeClr val="accent1"/>
            </a:lnRef>
            <a:fillRef idx="0">
              <a:schemeClr val="accent1"/>
            </a:fillRef>
            <a:effectRef idx="2">
              <a:schemeClr val="accent1"/>
            </a:effectRef>
            <a:fontRef idx="minor">
              <a:schemeClr val="tx1"/>
            </a:fontRef>
          </p:style>
        </p:cxnSp>
      </p:grpSp>
      <p:pic>
        <p:nvPicPr>
          <p:cNvPr id="100368" name="Picture 2"/>
          <p:cNvPicPr>
            <a:picLocks noChangeAspect="1" noChangeArrowheads="1"/>
          </p:cNvPicPr>
          <p:nvPr/>
        </p:nvPicPr>
        <p:blipFill>
          <a:blip r:embed="rId3"/>
          <a:srcRect/>
          <a:stretch>
            <a:fillRect/>
          </a:stretch>
        </p:blipFill>
        <p:spPr bwMode="auto">
          <a:xfrm>
            <a:off x="7810500" y="0"/>
            <a:ext cx="13335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style.rotation</p:attrName>
                                        </p:attrNameLst>
                                      </p:cBhvr>
                                      <p:tavLst>
                                        <p:tav tm="0">
                                          <p:val>
                                            <p:fltVal val="720"/>
                                          </p:val>
                                        </p:tav>
                                        <p:tav tm="100000">
                                          <p:val>
                                            <p:fltVal val="0"/>
                                          </p:val>
                                        </p:tav>
                                      </p:tavLst>
                                    </p:anim>
                                    <p:anim calcmode="lin" valueType="num">
                                      <p:cBhvr>
                                        <p:cTn id="9" dur="500" fill="hold"/>
                                        <p:tgtEl>
                                          <p:spTgt spid="73"/>
                                        </p:tgtEl>
                                        <p:attrNameLst>
                                          <p:attrName>ppt_h</p:attrName>
                                        </p:attrNameLst>
                                      </p:cBhvr>
                                      <p:tavLst>
                                        <p:tav tm="0">
                                          <p:val>
                                            <p:fltVal val="0"/>
                                          </p:val>
                                        </p:tav>
                                        <p:tav tm="100000">
                                          <p:val>
                                            <p:strVal val="#ppt_h"/>
                                          </p:val>
                                        </p:tav>
                                      </p:tavLst>
                                    </p:anim>
                                    <p:anim calcmode="lin" valueType="num">
                                      <p:cBhvr>
                                        <p:cTn id="10" dur="500" fill="hold"/>
                                        <p:tgtEl>
                                          <p:spTgt spid="7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anim calcmode="lin" valueType="num">
                                      <p:cBhvr>
                                        <p:cTn id="21" dur="500" fill="hold"/>
                                        <p:tgtEl>
                                          <p:spTgt spid="78"/>
                                        </p:tgtEl>
                                        <p:attrNameLst>
                                          <p:attrName>style.rotation</p:attrName>
                                        </p:attrNameLst>
                                      </p:cBhvr>
                                      <p:tavLst>
                                        <p:tav tm="0">
                                          <p:val>
                                            <p:fltVal val="720"/>
                                          </p:val>
                                        </p:tav>
                                        <p:tav tm="100000">
                                          <p:val>
                                            <p:fltVal val="0"/>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 calcmode="lin" valueType="num">
                                      <p:cBhvr>
                                        <p:cTn id="23" dur="500" fill="hold"/>
                                        <p:tgtEl>
                                          <p:spTgt spid="78"/>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dissolve">
                                      <p:cBhvr>
                                        <p:cTn id="28" dur="500"/>
                                        <p:tgtEl>
                                          <p:spTgt spid="9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dissolve">
                                      <p:cBhvr>
                                        <p:cTn id="33" dur="500"/>
                                        <p:tgtEl>
                                          <p:spTgt spid="9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dissolve">
                                      <p:cBhvr>
                                        <p:cTn id="38" dur="500"/>
                                        <p:tgtEl>
                                          <p:spTgt spid="1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dissolve">
                                      <p:cBhvr>
                                        <p:cTn id="43" dur="500"/>
                                        <p:tgtEl>
                                          <p:spTgt spid="1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8"/>
                                        </p:tgtEl>
                                      </p:cBhvr>
                                    </p:animEffect>
                                    <p:set>
                                      <p:cBhvr>
                                        <p:cTn id="51" dur="1" fill="hold">
                                          <p:stCondLst>
                                            <p:cond delay="499"/>
                                          </p:stCondLst>
                                        </p:cTn>
                                        <p:tgtEl>
                                          <p:spTgt spid="9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97"/>
                                        </p:tgtEl>
                                      </p:cBhvr>
                                    </p:animEffect>
                                    <p:set>
                                      <p:cBhvr>
                                        <p:cTn id="54" dur="1" fill="hold">
                                          <p:stCondLst>
                                            <p:cond delay="499"/>
                                          </p:stCondLst>
                                        </p:cTn>
                                        <p:tgtEl>
                                          <p:spTgt spid="9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18"/>
                                        </p:tgtEl>
                                      </p:cBhvr>
                                    </p:animEffect>
                                    <p:set>
                                      <p:cBhvr>
                                        <p:cTn id="57" dur="1" fill="hold">
                                          <p:stCondLst>
                                            <p:cond delay="499"/>
                                          </p:stCondLst>
                                        </p:cTn>
                                        <p:tgtEl>
                                          <p:spTgt spid="118"/>
                                        </p:tgtEl>
                                        <p:attrNameLst>
                                          <p:attrName>style.visibility</p:attrName>
                                        </p:attrNameLst>
                                      </p:cBhvr>
                                      <p:to>
                                        <p:strVal val="hidden"/>
                                      </p:to>
                                    </p:set>
                                  </p:childTnLst>
                                </p:cTn>
                              </p:par>
                              <p:par>
                                <p:cTn id="58" presetID="9" presetClass="entr" presetSubtype="0" fill="hold" nodeType="with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dissolve">
                                      <p:cBhvr>
                                        <p:cTn id="60" dur="500"/>
                                        <p:tgtEl>
                                          <p:spTgt spid="134"/>
                                        </p:tgtEl>
                                      </p:cBhvr>
                                    </p:animEffect>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nodeType="click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anim calcmode="lin" valueType="num">
                                      <p:cBhvr>
                                        <p:cTn id="66" dur="500" fill="hold"/>
                                        <p:tgtEl>
                                          <p:spTgt spid="135"/>
                                        </p:tgtEl>
                                        <p:attrNameLst>
                                          <p:attrName>style.rotation</p:attrName>
                                        </p:attrNameLst>
                                      </p:cBhvr>
                                      <p:tavLst>
                                        <p:tav tm="0">
                                          <p:val>
                                            <p:fltVal val="720"/>
                                          </p:val>
                                        </p:tav>
                                        <p:tav tm="100000">
                                          <p:val>
                                            <p:fltVal val="0"/>
                                          </p:val>
                                        </p:tav>
                                      </p:tavLst>
                                    </p:anim>
                                    <p:anim calcmode="lin" valueType="num">
                                      <p:cBhvr>
                                        <p:cTn id="67" dur="500" fill="hold"/>
                                        <p:tgtEl>
                                          <p:spTgt spid="135"/>
                                        </p:tgtEl>
                                        <p:attrNameLst>
                                          <p:attrName>ppt_h</p:attrName>
                                        </p:attrNameLst>
                                      </p:cBhvr>
                                      <p:tavLst>
                                        <p:tav tm="0">
                                          <p:val>
                                            <p:fltVal val="0"/>
                                          </p:val>
                                        </p:tav>
                                        <p:tav tm="100000">
                                          <p:val>
                                            <p:strVal val="#ppt_h"/>
                                          </p:val>
                                        </p:tav>
                                      </p:tavLst>
                                    </p:anim>
                                    <p:anim calcmode="lin" valueType="num">
                                      <p:cBhvr>
                                        <p:cTn id="68" dur="500" fill="hold"/>
                                        <p:tgtEl>
                                          <p:spTgt spid="135"/>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0"/>
                                        </p:tgtEl>
                                        <p:attrNameLst>
                                          <p:attrName>style.visibility</p:attrName>
                                        </p:attrNameLst>
                                      </p:cBhvr>
                                      <p:to>
                                        <p:strVal val="visible"/>
                                      </p:to>
                                    </p:set>
                                    <p:animEffect transition="in" filter="fade">
                                      <p:cBhvr>
                                        <p:cTn id="73" dur="500"/>
                                        <p:tgtEl>
                                          <p:spTgt spid="17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85"/>
                                        </p:tgtEl>
                                        <p:attrNameLst>
                                          <p:attrName>style.visibility</p:attrName>
                                        </p:attrNameLst>
                                      </p:cBhvr>
                                      <p:to>
                                        <p:strVal val="visible"/>
                                      </p:to>
                                    </p:set>
                                    <p:animEffect transition="in" filter="fade">
                                      <p:cBhvr>
                                        <p:cTn id="78"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088" y="1268413"/>
            <a:ext cx="7072312" cy="762000"/>
          </a:xfrm>
          <a:prstGeom prst="rect">
            <a:avLst/>
          </a:prstGeom>
          <a:noFill/>
        </p:spPr>
        <p:txBody>
          <a:bodyPr>
            <a:spAutoFit/>
          </a:bodyPr>
          <a:lstStyle/>
          <a:p>
            <a:r>
              <a:rPr lang="zh-CN" altLang="en-US" sz="2200">
                <a:latin typeface="宋体" charset="-122"/>
              </a:rPr>
              <a:t>设</a:t>
            </a:r>
            <a:r>
              <a:rPr lang="en-US" altLang="zh-CN" sz="2200">
                <a:latin typeface="宋体" charset="-122"/>
              </a:rPr>
              <a:t>G</a:t>
            </a:r>
            <a:r>
              <a:rPr lang="zh-CN" altLang="en-US" sz="2200">
                <a:latin typeface="宋体" charset="-122"/>
              </a:rPr>
              <a:t>为无向简单图，且最小度</a:t>
            </a:r>
            <a:r>
              <a:rPr lang="el-GR" altLang="zh-CN" sz="2200">
                <a:latin typeface="宋体" charset="-122"/>
              </a:rPr>
              <a:t>δ</a:t>
            </a:r>
            <a:r>
              <a:rPr lang="en-US" altLang="zh-CN" sz="2200">
                <a:latin typeface="宋体" charset="-122"/>
              </a:rPr>
              <a:t>(G)≥3</a:t>
            </a:r>
            <a:r>
              <a:rPr lang="zh-CN" altLang="en-US" sz="2200">
                <a:latin typeface="宋体" charset="-122"/>
              </a:rPr>
              <a:t>，则</a:t>
            </a:r>
            <a:r>
              <a:rPr lang="en-US" altLang="zh-CN" sz="2200">
                <a:latin typeface="宋体" charset="-122"/>
              </a:rPr>
              <a:t>G</a:t>
            </a:r>
            <a:r>
              <a:rPr lang="zh-CN" altLang="en-US" sz="2200">
                <a:latin typeface="宋体" charset="-122"/>
              </a:rPr>
              <a:t>中的任意极大路径长度</a:t>
            </a:r>
            <a:r>
              <a:rPr lang="en-US" altLang="zh-CN" sz="2200" i="1">
                <a:latin typeface="Arial Unicode MS" pitchFamily="34" charset="-122"/>
                <a:ea typeface="Arial Unicode MS" pitchFamily="34" charset="-122"/>
                <a:cs typeface="Arial Unicode MS" pitchFamily="34" charset="-122"/>
              </a:rPr>
              <a:t>l</a:t>
            </a:r>
            <a:r>
              <a:rPr lang="en-US" altLang="zh-CN" sz="2200">
                <a:latin typeface="宋体" charset="-122"/>
              </a:rPr>
              <a:t>≥3</a:t>
            </a:r>
            <a:endParaRPr lang="zh-CN" altLang="en-US" sz="2200">
              <a:latin typeface="宋体" charset="-122"/>
            </a:endParaRPr>
          </a:p>
        </p:txBody>
      </p:sp>
      <p:grpSp>
        <p:nvGrpSpPr>
          <p:cNvPr id="81922" name="组合 9"/>
          <p:cNvGrpSpPr>
            <a:grpSpLocks/>
          </p:cNvGrpSpPr>
          <p:nvPr/>
        </p:nvGrpSpPr>
        <p:grpSpPr bwMode="auto">
          <a:xfrm>
            <a:off x="3708400" y="2133600"/>
            <a:ext cx="2500313" cy="1357313"/>
            <a:chOff x="3214678" y="3357562"/>
            <a:chExt cx="2500330" cy="1357322"/>
          </a:xfrm>
        </p:grpSpPr>
        <p:sp>
          <p:nvSpPr>
            <p:cNvPr id="3" name="椭圆 2"/>
            <p:cNvSpPr/>
            <p:nvPr/>
          </p:nvSpPr>
          <p:spPr>
            <a:xfrm>
              <a:off x="3214678" y="3429000"/>
              <a:ext cx="285752" cy="285752"/>
            </a:xfrm>
            <a:prstGeom prst="ellipse">
              <a:avLst/>
            </a:prstGeom>
            <a:ln>
              <a:tailEnd type="none" w="sm" len="s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4429124" y="4429132"/>
              <a:ext cx="285752" cy="285752"/>
            </a:xfrm>
            <a:prstGeom prst="ellipse">
              <a:avLst/>
            </a:prstGeom>
            <a:ln>
              <a:tailEnd type="none" w="sm" len="s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5429256" y="3357562"/>
              <a:ext cx="285752" cy="285752"/>
            </a:xfrm>
            <a:prstGeom prst="ellipse">
              <a:avLst/>
            </a:prstGeom>
            <a:ln>
              <a:tailEnd type="none" w="sm" len="s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6"/>
            <p:cNvCxnSpPr>
              <a:stCxn id="0" idx="5"/>
              <a:endCxn id="0" idx="1"/>
            </p:cNvCxnSpPr>
            <p:nvPr/>
          </p:nvCxnSpPr>
          <p:spPr>
            <a:xfrm rot="16200000" flipH="1">
              <a:off x="3566311" y="3566320"/>
              <a:ext cx="796930" cy="1011245"/>
            </a:xfrm>
            <a:prstGeom prst="line">
              <a:avLst/>
            </a:prstGeom>
            <a:ln>
              <a:tailEnd type="none" w="sm" len="sm"/>
            </a:ln>
          </p:spPr>
          <p:style>
            <a:lnRef idx="3">
              <a:schemeClr val="accent1"/>
            </a:lnRef>
            <a:fillRef idx="0">
              <a:schemeClr val="accent1"/>
            </a:fillRef>
            <a:effectRef idx="2">
              <a:schemeClr val="accent1"/>
            </a:effectRef>
            <a:fontRef idx="minor">
              <a:schemeClr val="tx1"/>
            </a:fontRef>
          </p:style>
        </p:cxnSp>
        <p:cxnSp>
          <p:nvCxnSpPr>
            <p:cNvPr id="9" name="直接连接符 8"/>
            <p:cNvCxnSpPr>
              <a:stCxn id="0" idx="3"/>
              <a:endCxn id="0" idx="7"/>
            </p:cNvCxnSpPr>
            <p:nvPr/>
          </p:nvCxnSpPr>
          <p:spPr>
            <a:xfrm rot="5400000">
              <a:off x="4637882" y="3637758"/>
              <a:ext cx="868369" cy="796930"/>
            </a:xfrm>
            <a:prstGeom prst="line">
              <a:avLst/>
            </a:prstGeom>
            <a:ln>
              <a:tailEnd type="none" w="sm" len="sm"/>
            </a:ln>
          </p:spPr>
          <p:style>
            <a:lnRef idx="3">
              <a:schemeClr val="accent1"/>
            </a:lnRef>
            <a:fillRef idx="0">
              <a:schemeClr val="accent1"/>
            </a:fillRef>
            <a:effectRef idx="2">
              <a:schemeClr val="accent1"/>
            </a:effectRef>
            <a:fontRef idx="minor">
              <a:schemeClr val="tx1"/>
            </a:fontRef>
          </p:style>
        </p:cxnSp>
      </p:grpSp>
      <p:cxnSp>
        <p:nvCxnSpPr>
          <p:cNvPr id="12" name="直接连接符 11"/>
          <p:cNvCxnSpPr/>
          <p:nvPr/>
        </p:nvCxnSpPr>
        <p:spPr>
          <a:xfrm flipV="1">
            <a:off x="3994150" y="2276475"/>
            <a:ext cx="1928813" cy="71438"/>
          </a:xfrm>
          <a:prstGeom prst="line">
            <a:avLst/>
          </a:prstGeom>
          <a:ln>
            <a:solidFill>
              <a:srgbClr val="C00000"/>
            </a:solidFill>
            <a:prstDash val="dash"/>
            <a:tailEnd type="none" w="sm" len="sm"/>
          </a:ln>
        </p:spPr>
        <p:style>
          <a:lnRef idx="3">
            <a:schemeClr val="accent1"/>
          </a:lnRef>
          <a:fillRef idx="0">
            <a:schemeClr val="accent1"/>
          </a:fillRef>
          <a:effectRef idx="2">
            <a:schemeClr val="accent1"/>
          </a:effectRef>
          <a:fontRef idx="minor">
            <a:schemeClr val="tx1"/>
          </a:fontRef>
        </p:style>
      </p:cxnSp>
      <p:grpSp>
        <p:nvGrpSpPr>
          <p:cNvPr id="81924" name="组合 20"/>
          <p:cNvGrpSpPr>
            <a:grpSpLocks/>
          </p:cNvGrpSpPr>
          <p:nvPr/>
        </p:nvGrpSpPr>
        <p:grpSpPr bwMode="auto">
          <a:xfrm>
            <a:off x="2279650" y="2347913"/>
            <a:ext cx="1428750" cy="357187"/>
            <a:chOff x="1785918" y="3571876"/>
            <a:chExt cx="1428760" cy="357190"/>
          </a:xfrm>
        </p:grpSpPr>
        <p:cxnSp>
          <p:nvCxnSpPr>
            <p:cNvPr id="15" name="直接连接符 14"/>
            <p:cNvCxnSpPr>
              <a:stCxn id="0" idx="2"/>
              <a:endCxn id="0" idx="6"/>
            </p:cNvCxnSpPr>
            <p:nvPr/>
          </p:nvCxnSpPr>
          <p:spPr>
            <a:xfrm rot="10800000" flipV="1">
              <a:off x="2071670" y="3571876"/>
              <a:ext cx="1143008" cy="214314"/>
            </a:xfrm>
            <a:prstGeom prst="line">
              <a:avLst/>
            </a:prstGeom>
            <a:ln>
              <a:solidFill>
                <a:srgbClr val="C00000"/>
              </a:solidFill>
              <a:tailEnd type="none" w="sm" len="sm"/>
            </a:ln>
          </p:spPr>
          <p:style>
            <a:lnRef idx="3">
              <a:schemeClr val="accent1"/>
            </a:lnRef>
            <a:fillRef idx="0">
              <a:schemeClr val="accent1"/>
            </a:fillRef>
            <a:effectRef idx="2">
              <a:schemeClr val="accent1"/>
            </a:effectRef>
            <a:fontRef idx="minor">
              <a:schemeClr val="tx1"/>
            </a:fontRef>
          </p:style>
        </p:cxnSp>
        <p:sp>
          <p:nvSpPr>
            <p:cNvPr id="18" name="椭圆 17"/>
            <p:cNvSpPr/>
            <p:nvPr/>
          </p:nvSpPr>
          <p:spPr>
            <a:xfrm>
              <a:off x="1785918" y="3643314"/>
              <a:ext cx="285752" cy="285752"/>
            </a:xfrm>
            <a:prstGeom prst="ellipse">
              <a:avLst/>
            </a:prstGeom>
            <a:ln>
              <a:tailEnd type="none" w="sm" len="s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grpSp>
      <p:sp>
        <p:nvSpPr>
          <p:cNvPr id="81925" name="Rectangle 20"/>
          <p:cNvSpPr>
            <a:spLocks noChangeArrowheads="1"/>
          </p:cNvSpPr>
          <p:nvPr/>
        </p:nvSpPr>
        <p:spPr bwMode="auto">
          <a:xfrm>
            <a:off x="611188" y="3789363"/>
            <a:ext cx="8261350" cy="366712"/>
          </a:xfrm>
          <a:prstGeom prst="rect">
            <a:avLst/>
          </a:prstGeom>
          <a:noFill/>
          <a:ln w="9525">
            <a:noFill/>
            <a:miter lim="800000"/>
            <a:headEnd/>
            <a:tailEnd/>
          </a:ln>
        </p:spPr>
        <p:txBody>
          <a:bodyPr wrap="none" anchor="ctr">
            <a:spAutoFit/>
          </a:bodyPr>
          <a:lstStyle/>
          <a:p>
            <a:r>
              <a:rPr lang="zh-CN" altLang="en-US"/>
              <a:t>设</a:t>
            </a:r>
            <a:r>
              <a:rPr lang="en-US" altLang="zh-CN"/>
              <a:t>G</a:t>
            </a:r>
            <a:r>
              <a:rPr lang="zh-CN" altLang="en-US"/>
              <a:t>为</a:t>
            </a:r>
            <a:r>
              <a:rPr lang="en-US" altLang="zh-CN"/>
              <a:t>n</a:t>
            </a:r>
            <a:r>
              <a:rPr lang="zh-CN" altLang="en-US"/>
              <a:t>（</a:t>
            </a:r>
            <a:r>
              <a:rPr lang="en-US" altLang="zh-CN"/>
              <a:t>n≥4</a:t>
            </a:r>
            <a:r>
              <a:rPr lang="zh-CN" altLang="en-US"/>
              <a:t>）阶无向简单图，</a:t>
            </a:r>
            <a:r>
              <a:rPr lang="en-US" altLang="zh-CN"/>
              <a:t>δ(G)≥3.</a:t>
            </a:r>
            <a:r>
              <a:rPr lang="zh-CN" altLang="en-US"/>
              <a:t>证明</a:t>
            </a:r>
            <a:r>
              <a:rPr lang="en-US" altLang="zh-CN"/>
              <a:t>G</a:t>
            </a:r>
            <a:r>
              <a:rPr lang="zh-CN" altLang="en-US"/>
              <a:t>中存在长度大于或等于</a:t>
            </a:r>
            <a:r>
              <a:rPr lang="en-US" altLang="zh-CN"/>
              <a:t>4</a:t>
            </a:r>
            <a:r>
              <a:rPr lang="zh-CN" altLang="en-US"/>
              <a:t>的圈。 </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56966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二部图</a:t>
            </a:r>
          </a:p>
        </p:txBody>
      </p:sp>
      <p:sp>
        <p:nvSpPr>
          <p:cNvPr id="3" name="Rectangle 5" descr="新闻纸"/>
          <p:cNvSpPr>
            <a:spLocks noChangeArrowheads="1"/>
          </p:cNvSpPr>
          <p:nvPr/>
        </p:nvSpPr>
        <p:spPr bwMode="auto">
          <a:xfrm>
            <a:off x="195263" y="1285875"/>
            <a:ext cx="8734425" cy="2500313"/>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82947"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14.22</a:t>
            </a:r>
            <a:endParaRPr lang="zh-CN" altLang="en-US" sz="3200" b="1">
              <a:latin typeface="Calibri" pitchFamily="34" charset="0"/>
            </a:endParaRPr>
          </a:p>
        </p:txBody>
      </p:sp>
      <p:sp>
        <p:nvSpPr>
          <p:cNvPr id="82948" name="矩形 4"/>
          <p:cNvSpPr>
            <a:spLocks noChangeArrowheads="1"/>
          </p:cNvSpPr>
          <p:nvPr/>
        </p:nvSpPr>
        <p:spPr bwMode="auto">
          <a:xfrm>
            <a:off x="1428750" y="1362075"/>
            <a:ext cx="7358063" cy="1323975"/>
          </a:xfrm>
          <a:prstGeom prst="rect">
            <a:avLst/>
          </a:prstGeom>
          <a:noFill/>
          <a:ln w="9525">
            <a:noFill/>
            <a:miter lim="800000"/>
            <a:headEnd/>
            <a:tailEnd/>
          </a:ln>
        </p:spPr>
        <p:txBody>
          <a:bodyPr>
            <a:spAutoFit/>
          </a:bodyPr>
          <a:lstStyle/>
          <a:p>
            <a:r>
              <a:rPr lang="zh-CN" altLang="en-US" sz="2000">
                <a:latin typeface="仿宋_GB2312"/>
                <a:ea typeface="仿宋_GB2312"/>
                <a:cs typeface="仿宋_GB2312"/>
              </a:rPr>
              <a:t>如果无向图</a:t>
            </a:r>
            <a:r>
              <a:rPr lang="en-US" altLang="zh-CN" sz="2000">
                <a:latin typeface="仿宋_GB2312"/>
                <a:ea typeface="仿宋_GB2312"/>
                <a:cs typeface="仿宋_GB2312"/>
              </a:rPr>
              <a:t>G=&lt;V , E&gt;</a:t>
            </a:r>
            <a:r>
              <a:rPr lang="zh-CN" altLang="en-US" sz="2000">
                <a:latin typeface="仿宋_GB2312"/>
                <a:ea typeface="仿宋_GB2312"/>
                <a:cs typeface="仿宋_GB2312"/>
              </a:rPr>
              <a:t>的顶点集</a:t>
            </a:r>
            <a:r>
              <a:rPr lang="en-US" altLang="zh-CN" sz="2000">
                <a:latin typeface="仿宋_GB2312"/>
                <a:ea typeface="仿宋_GB2312"/>
                <a:cs typeface="仿宋_GB2312"/>
              </a:rPr>
              <a:t>V</a:t>
            </a:r>
            <a:r>
              <a:rPr lang="zh-CN" altLang="en-US" sz="2000">
                <a:latin typeface="仿宋_GB2312"/>
                <a:ea typeface="仿宋_GB2312"/>
                <a:cs typeface="仿宋_GB2312"/>
              </a:rPr>
              <a:t>划分成两个互补子集</a:t>
            </a:r>
            <a:r>
              <a:rPr lang="en-US" altLang="zh-CN" sz="2000">
                <a:latin typeface="仿宋_GB2312"/>
                <a:ea typeface="仿宋_GB2312"/>
                <a:cs typeface="仿宋_GB2312"/>
              </a:rPr>
              <a:t>V</a:t>
            </a:r>
            <a:r>
              <a:rPr lang="en-US" altLang="zh-CN" sz="2000" baseline="-25000">
                <a:latin typeface="仿宋_GB2312"/>
                <a:ea typeface="仿宋_GB2312"/>
                <a:cs typeface="仿宋_GB2312"/>
              </a:rPr>
              <a:t>1</a:t>
            </a:r>
            <a:r>
              <a:rPr lang="zh-CN" altLang="en-US" sz="2000">
                <a:latin typeface="仿宋_GB2312"/>
                <a:ea typeface="仿宋_GB2312"/>
                <a:cs typeface="仿宋_GB2312"/>
              </a:rPr>
              <a:t>和</a:t>
            </a:r>
            <a:r>
              <a:rPr lang="en-US" altLang="zh-CN" sz="2000">
                <a:latin typeface="仿宋_GB2312"/>
                <a:ea typeface="仿宋_GB2312"/>
                <a:cs typeface="仿宋_GB2312"/>
              </a:rPr>
              <a:t>V</a:t>
            </a:r>
            <a:r>
              <a:rPr lang="en-US" altLang="zh-CN" sz="2000" baseline="-25000">
                <a:latin typeface="仿宋_GB2312"/>
                <a:ea typeface="仿宋_GB2312"/>
                <a:cs typeface="仿宋_GB2312"/>
              </a:rPr>
              <a:t>2</a:t>
            </a:r>
            <a:r>
              <a:rPr lang="en-US" altLang="zh-CN" sz="2000">
                <a:latin typeface="仿宋_GB2312"/>
                <a:ea typeface="仿宋_GB2312"/>
                <a:cs typeface="仿宋_GB2312"/>
              </a:rPr>
              <a:t>,(</a:t>
            </a:r>
            <a:r>
              <a:rPr lang="zh-CN" altLang="en-US" sz="2000">
                <a:latin typeface="仿宋_GB2312"/>
                <a:ea typeface="仿宋_GB2312"/>
                <a:cs typeface="仿宋_GB2312"/>
              </a:rPr>
              <a:t>即满足</a:t>
            </a:r>
            <a:r>
              <a:rPr lang="en-US" altLang="zh-CN" sz="2000">
                <a:latin typeface="仿宋_GB2312"/>
                <a:ea typeface="仿宋_GB2312"/>
                <a:cs typeface="仿宋_GB2312"/>
              </a:rPr>
              <a:t>V</a:t>
            </a:r>
            <a:r>
              <a:rPr lang="en-US" altLang="zh-CN" sz="2000" baseline="-25000">
                <a:latin typeface="仿宋_GB2312"/>
                <a:ea typeface="仿宋_GB2312"/>
                <a:cs typeface="仿宋_GB2312"/>
              </a:rPr>
              <a:t>1</a:t>
            </a:r>
            <a:r>
              <a:rPr lang="en-US" altLang="zh-CN" sz="2000">
                <a:latin typeface="仿宋_GB2312"/>
                <a:ea typeface="仿宋_GB2312"/>
                <a:cs typeface="仿宋_GB2312"/>
              </a:rPr>
              <a:t>∩V</a:t>
            </a:r>
            <a:r>
              <a:rPr lang="en-US" altLang="zh-CN" sz="2000" baseline="-25000">
                <a:latin typeface="仿宋_GB2312"/>
                <a:ea typeface="仿宋_GB2312"/>
                <a:cs typeface="仿宋_GB2312"/>
              </a:rPr>
              <a:t>2</a:t>
            </a:r>
            <a:r>
              <a:rPr lang="en-US" altLang="zh-CN" sz="2000">
                <a:latin typeface="仿宋_GB2312"/>
                <a:ea typeface="仿宋_GB2312"/>
                <a:cs typeface="仿宋_GB2312"/>
              </a:rPr>
              <a:t>=Φ,</a:t>
            </a:r>
            <a:r>
              <a:rPr lang="zh-CN" altLang="en-US" sz="2000">
                <a:latin typeface="仿宋_GB2312"/>
                <a:ea typeface="仿宋_GB2312"/>
                <a:cs typeface="仿宋_GB2312"/>
              </a:rPr>
              <a:t> </a:t>
            </a:r>
            <a:r>
              <a:rPr lang="en-US" altLang="zh-CN" sz="2000">
                <a:latin typeface="仿宋_GB2312"/>
                <a:ea typeface="仿宋_GB2312"/>
                <a:cs typeface="仿宋_GB2312"/>
              </a:rPr>
              <a:t>V</a:t>
            </a:r>
            <a:r>
              <a:rPr lang="en-US" altLang="zh-CN" sz="2000" baseline="-25000">
                <a:latin typeface="仿宋_GB2312"/>
                <a:ea typeface="仿宋_GB2312"/>
                <a:cs typeface="仿宋_GB2312"/>
              </a:rPr>
              <a:t>1</a:t>
            </a:r>
            <a:r>
              <a:rPr lang="en-US" altLang="zh-CN" sz="2000">
                <a:latin typeface="仿宋_GB2312"/>
                <a:ea typeface="仿宋_GB2312"/>
                <a:cs typeface="仿宋_GB2312"/>
              </a:rPr>
              <a:t>∪V</a:t>
            </a:r>
            <a:r>
              <a:rPr lang="en-US" altLang="zh-CN" sz="2000" baseline="-25000">
                <a:latin typeface="仿宋_GB2312"/>
                <a:ea typeface="仿宋_GB2312"/>
                <a:cs typeface="仿宋_GB2312"/>
              </a:rPr>
              <a:t>2</a:t>
            </a:r>
            <a:r>
              <a:rPr lang="en-US" altLang="zh-CN" sz="2000">
                <a:latin typeface="仿宋_GB2312"/>
                <a:ea typeface="仿宋_GB2312"/>
                <a:cs typeface="仿宋_GB2312"/>
              </a:rPr>
              <a:t>=V,</a:t>
            </a:r>
            <a:r>
              <a:rPr lang="zh-CN" altLang="en-US" sz="2000">
                <a:latin typeface="仿宋_GB2312"/>
                <a:ea typeface="仿宋_GB2312"/>
                <a:cs typeface="仿宋_GB2312"/>
              </a:rPr>
              <a:t> </a:t>
            </a:r>
            <a:r>
              <a:rPr lang="en-US" altLang="zh-CN" sz="2000">
                <a:latin typeface="仿宋_GB2312"/>
                <a:ea typeface="仿宋_GB2312"/>
                <a:cs typeface="仿宋_GB2312"/>
              </a:rPr>
              <a:t>V</a:t>
            </a:r>
            <a:r>
              <a:rPr lang="en-US" altLang="zh-CN" sz="2000" baseline="-25000">
                <a:latin typeface="仿宋_GB2312"/>
                <a:ea typeface="仿宋_GB2312"/>
                <a:cs typeface="仿宋_GB2312"/>
              </a:rPr>
              <a:t>1</a:t>
            </a:r>
            <a:r>
              <a:rPr lang="en-US" altLang="zh-CN" sz="2000">
                <a:latin typeface="仿宋_GB2312"/>
                <a:ea typeface="仿宋_GB2312"/>
                <a:cs typeface="仿宋_GB2312"/>
              </a:rPr>
              <a:t>≠Φ,</a:t>
            </a:r>
            <a:r>
              <a:rPr lang="zh-CN" altLang="en-US" sz="2000">
                <a:latin typeface="仿宋_GB2312"/>
                <a:ea typeface="仿宋_GB2312"/>
                <a:cs typeface="仿宋_GB2312"/>
              </a:rPr>
              <a:t> </a:t>
            </a:r>
            <a:r>
              <a:rPr lang="en-US" altLang="zh-CN" sz="2000">
                <a:latin typeface="仿宋_GB2312"/>
                <a:ea typeface="仿宋_GB2312"/>
                <a:cs typeface="仿宋_GB2312"/>
              </a:rPr>
              <a:t>V</a:t>
            </a:r>
            <a:r>
              <a:rPr lang="en-US" altLang="zh-CN" sz="2000" baseline="-25000">
                <a:latin typeface="仿宋_GB2312"/>
                <a:ea typeface="仿宋_GB2312"/>
                <a:cs typeface="仿宋_GB2312"/>
              </a:rPr>
              <a:t>2</a:t>
            </a:r>
            <a:r>
              <a:rPr lang="en-US" altLang="zh-CN" sz="2000">
                <a:latin typeface="仿宋_GB2312"/>
                <a:ea typeface="仿宋_GB2312"/>
                <a:cs typeface="仿宋_GB2312"/>
              </a:rPr>
              <a:t> ≠Φ),</a:t>
            </a:r>
            <a:r>
              <a:rPr lang="zh-CN" altLang="en-US" sz="2000">
                <a:latin typeface="仿宋_GB2312"/>
                <a:ea typeface="仿宋_GB2312"/>
                <a:cs typeface="仿宋_GB2312"/>
              </a:rPr>
              <a:t>使得</a:t>
            </a:r>
            <a:r>
              <a:rPr lang="en-US" altLang="zh-CN" sz="2000">
                <a:latin typeface="仿宋_GB2312"/>
                <a:ea typeface="仿宋_GB2312"/>
                <a:cs typeface="仿宋_GB2312"/>
              </a:rPr>
              <a:t>G</a:t>
            </a:r>
            <a:r>
              <a:rPr lang="zh-CN" altLang="en-US" sz="2000">
                <a:latin typeface="仿宋_GB2312"/>
                <a:ea typeface="仿宋_GB2312"/>
                <a:cs typeface="仿宋_GB2312"/>
              </a:rPr>
              <a:t>中任意一条边的两个端点分属于</a:t>
            </a:r>
            <a:r>
              <a:rPr lang="en-US" altLang="zh-CN" sz="2000">
                <a:latin typeface="仿宋_GB2312"/>
                <a:ea typeface="仿宋_GB2312"/>
                <a:cs typeface="仿宋_GB2312"/>
              </a:rPr>
              <a:t>V</a:t>
            </a:r>
            <a:r>
              <a:rPr lang="en-US" altLang="zh-CN" sz="2000" baseline="-25000">
                <a:latin typeface="仿宋_GB2312"/>
                <a:ea typeface="仿宋_GB2312"/>
                <a:cs typeface="仿宋_GB2312"/>
              </a:rPr>
              <a:t>1</a:t>
            </a:r>
            <a:r>
              <a:rPr lang="zh-CN" altLang="en-US" sz="2000">
                <a:latin typeface="仿宋_GB2312"/>
                <a:ea typeface="仿宋_GB2312"/>
                <a:cs typeface="仿宋_GB2312"/>
              </a:rPr>
              <a:t>和</a:t>
            </a:r>
            <a:r>
              <a:rPr lang="en-US" altLang="zh-CN" sz="2000">
                <a:latin typeface="仿宋_GB2312"/>
                <a:ea typeface="仿宋_GB2312"/>
                <a:cs typeface="仿宋_GB2312"/>
              </a:rPr>
              <a:t>V</a:t>
            </a:r>
            <a:r>
              <a:rPr lang="en-US" altLang="zh-CN" sz="2000" baseline="-25000">
                <a:latin typeface="仿宋_GB2312"/>
                <a:ea typeface="仿宋_GB2312"/>
                <a:cs typeface="仿宋_GB2312"/>
              </a:rPr>
              <a:t>2</a:t>
            </a:r>
            <a:r>
              <a:rPr lang="en-US" altLang="zh-CN" sz="2000">
                <a:latin typeface="仿宋_GB2312"/>
                <a:ea typeface="仿宋_GB2312"/>
                <a:cs typeface="仿宋_GB2312"/>
              </a:rPr>
              <a:t>,</a:t>
            </a:r>
            <a:r>
              <a:rPr lang="zh-CN" altLang="en-US" sz="2000">
                <a:latin typeface="仿宋_GB2312"/>
                <a:ea typeface="仿宋_GB2312"/>
                <a:cs typeface="仿宋_GB2312"/>
              </a:rPr>
              <a:t>则称</a:t>
            </a:r>
            <a:r>
              <a:rPr lang="en-US" altLang="zh-CN" sz="2000">
                <a:latin typeface="仿宋_GB2312"/>
                <a:ea typeface="仿宋_GB2312"/>
                <a:cs typeface="仿宋_GB2312"/>
              </a:rPr>
              <a:t>G</a:t>
            </a:r>
            <a:r>
              <a:rPr lang="zh-CN" altLang="en-US" sz="2000">
                <a:latin typeface="仿宋_GB2312"/>
                <a:ea typeface="仿宋_GB2312"/>
                <a:cs typeface="仿宋_GB2312"/>
              </a:rPr>
              <a:t>为</a:t>
            </a:r>
            <a:r>
              <a:rPr lang="zh-CN" altLang="en-US" sz="2000" b="1">
                <a:solidFill>
                  <a:srgbClr val="0070C0"/>
                </a:solidFill>
                <a:latin typeface="仿宋_GB2312"/>
                <a:ea typeface="仿宋_GB2312"/>
                <a:cs typeface="仿宋_GB2312"/>
              </a:rPr>
              <a:t>二部图</a:t>
            </a:r>
            <a:r>
              <a:rPr lang="zh-CN" altLang="en-US" sz="2000">
                <a:latin typeface="仿宋_GB2312"/>
                <a:ea typeface="仿宋_GB2312"/>
                <a:cs typeface="仿宋_GB2312"/>
              </a:rPr>
              <a:t>（二分图，偶图）</a:t>
            </a:r>
            <a:r>
              <a:rPr lang="en-US" altLang="zh-CN" sz="2000">
                <a:latin typeface="仿宋_GB2312"/>
                <a:ea typeface="仿宋_GB2312"/>
                <a:cs typeface="仿宋_GB2312"/>
              </a:rPr>
              <a:t>, V</a:t>
            </a:r>
            <a:r>
              <a:rPr lang="en-US" altLang="zh-CN" sz="2000" baseline="-25000">
                <a:latin typeface="仿宋_GB2312"/>
                <a:ea typeface="仿宋_GB2312"/>
                <a:cs typeface="仿宋_GB2312"/>
              </a:rPr>
              <a:t>1</a:t>
            </a:r>
            <a:r>
              <a:rPr lang="zh-CN" altLang="en-US" sz="2000">
                <a:latin typeface="仿宋_GB2312"/>
                <a:ea typeface="仿宋_GB2312"/>
                <a:cs typeface="仿宋_GB2312"/>
              </a:rPr>
              <a:t>和</a:t>
            </a:r>
            <a:r>
              <a:rPr lang="en-US" altLang="zh-CN" sz="2000">
                <a:latin typeface="仿宋_GB2312"/>
                <a:ea typeface="仿宋_GB2312"/>
                <a:cs typeface="仿宋_GB2312"/>
              </a:rPr>
              <a:t>V</a:t>
            </a:r>
            <a:r>
              <a:rPr lang="en-US" altLang="zh-CN" sz="2000" baseline="-25000">
                <a:latin typeface="仿宋_GB2312"/>
                <a:ea typeface="仿宋_GB2312"/>
                <a:cs typeface="仿宋_GB2312"/>
              </a:rPr>
              <a:t>2</a:t>
            </a:r>
            <a:r>
              <a:rPr lang="zh-CN" altLang="en-US" sz="2000">
                <a:latin typeface="仿宋_GB2312"/>
                <a:ea typeface="仿宋_GB2312"/>
                <a:cs typeface="仿宋_GB2312"/>
              </a:rPr>
              <a:t>称为互补顶点子集</a:t>
            </a:r>
            <a:r>
              <a:rPr lang="en-US" altLang="zh-CN" sz="2000">
                <a:latin typeface="仿宋_GB2312"/>
                <a:ea typeface="仿宋_GB2312"/>
                <a:cs typeface="仿宋_GB2312"/>
              </a:rPr>
              <a:t>,</a:t>
            </a:r>
            <a:r>
              <a:rPr lang="zh-CN" altLang="en-US" sz="2000">
                <a:latin typeface="仿宋_GB2312"/>
                <a:ea typeface="仿宋_GB2312"/>
                <a:cs typeface="仿宋_GB2312"/>
              </a:rPr>
              <a:t>常记图为</a:t>
            </a:r>
            <a:r>
              <a:rPr lang="en-US" altLang="zh-CN" sz="2000">
                <a:latin typeface="仿宋_GB2312"/>
                <a:ea typeface="仿宋_GB2312"/>
                <a:cs typeface="仿宋_GB2312"/>
              </a:rPr>
              <a:t>G=&lt;V</a:t>
            </a:r>
            <a:r>
              <a:rPr lang="en-US" altLang="zh-CN" sz="2000" baseline="-25000">
                <a:latin typeface="仿宋_GB2312"/>
                <a:ea typeface="仿宋_GB2312"/>
                <a:cs typeface="仿宋_GB2312"/>
              </a:rPr>
              <a:t>1</a:t>
            </a:r>
            <a:r>
              <a:rPr lang="en-US" altLang="zh-CN" sz="2000">
                <a:latin typeface="仿宋_GB2312"/>
                <a:ea typeface="仿宋_GB2312"/>
                <a:cs typeface="仿宋_GB2312"/>
              </a:rPr>
              <a:t>,V</a:t>
            </a:r>
            <a:r>
              <a:rPr lang="en-US" altLang="zh-CN" sz="2000" baseline="-25000">
                <a:latin typeface="仿宋_GB2312"/>
                <a:ea typeface="仿宋_GB2312"/>
                <a:cs typeface="仿宋_GB2312"/>
              </a:rPr>
              <a:t>2</a:t>
            </a:r>
            <a:r>
              <a:rPr lang="en-US" altLang="zh-CN" sz="2000">
                <a:latin typeface="仿宋_GB2312"/>
                <a:ea typeface="仿宋_GB2312"/>
                <a:cs typeface="仿宋_GB2312"/>
              </a:rPr>
              <a:t>,E&gt;</a:t>
            </a:r>
            <a:r>
              <a:rPr lang="zh-CN" altLang="en-US" sz="2000">
                <a:latin typeface="仿宋_GB2312"/>
                <a:ea typeface="仿宋_GB2312"/>
                <a:cs typeface="仿宋_GB2312"/>
              </a:rPr>
              <a:t>。</a:t>
            </a:r>
            <a:endParaRPr lang="en-US" altLang="zh-CN" sz="2000">
              <a:latin typeface="仿宋_GB2312"/>
              <a:ea typeface="仿宋_GB2312"/>
              <a:cs typeface="仿宋_GB2312"/>
            </a:endParaRPr>
          </a:p>
        </p:txBody>
      </p:sp>
      <p:sp>
        <p:nvSpPr>
          <p:cNvPr id="82949" name="TextBox 5"/>
          <p:cNvSpPr txBox="1">
            <a:spLocks noChangeArrowheads="1"/>
          </p:cNvSpPr>
          <p:nvPr/>
        </p:nvSpPr>
        <p:spPr bwMode="auto">
          <a:xfrm>
            <a:off x="1428750" y="2854325"/>
            <a:ext cx="7358063" cy="708025"/>
          </a:xfrm>
          <a:prstGeom prst="rect">
            <a:avLst/>
          </a:prstGeom>
          <a:noFill/>
          <a:ln w="9525">
            <a:noFill/>
            <a:miter lim="800000"/>
            <a:headEnd/>
            <a:tailEnd/>
          </a:ln>
        </p:spPr>
        <p:txBody>
          <a:bodyPr>
            <a:spAutoFit/>
          </a:bodyPr>
          <a:lstStyle/>
          <a:p>
            <a:r>
              <a:rPr lang="zh-CN" altLang="en-US" sz="2000">
                <a:latin typeface="Calibri" pitchFamily="34" charset="0"/>
                <a:ea typeface="仿宋_GB2312"/>
                <a:cs typeface="仿宋_GB2312"/>
              </a:rPr>
              <a:t>若</a:t>
            </a:r>
            <a:r>
              <a:rPr lang="en-US" altLang="zh-CN" sz="2000">
                <a:latin typeface="Calibri" pitchFamily="34" charset="0"/>
                <a:ea typeface="仿宋_GB2312"/>
                <a:cs typeface="仿宋_GB2312"/>
              </a:rPr>
              <a:t>G</a:t>
            </a:r>
            <a:r>
              <a:rPr lang="zh-CN" altLang="en-US" sz="2000">
                <a:latin typeface="Calibri" pitchFamily="34" charset="0"/>
                <a:ea typeface="仿宋_GB2312"/>
                <a:cs typeface="仿宋_GB2312"/>
              </a:rPr>
              <a:t>是简单二部图，且 </a:t>
            </a:r>
            <a:r>
              <a:rPr lang="en-US" altLang="zh-CN" sz="2000">
                <a:latin typeface="Calibri" pitchFamily="34" charset="0"/>
                <a:ea typeface="仿宋_GB2312"/>
                <a:cs typeface="仿宋_GB2312"/>
              </a:rPr>
              <a:t>V</a:t>
            </a:r>
            <a:r>
              <a:rPr lang="en-US" altLang="zh-CN" sz="2000" baseline="-25000">
                <a:latin typeface="仿宋_GB2312"/>
                <a:ea typeface="仿宋_GB2312"/>
                <a:cs typeface="仿宋_GB2312"/>
              </a:rPr>
              <a:t>1</a:t>
            </a:r>
            <a:r>
              <a:rPr lang="zh-CN" altLang="en-US" sz="2000">
                <a:latin typeface="Calibri" pitchFamily="34" charset="0"/>
                <a:ea typeface="仿宋_GB2312"/>
                <a:cs typeface="仿宋_GB2312"/>
              </a:rPr>
              <a:t>中每个顶点均与</a:t>
            </a:r>
            <a:r>
              <a:rPr lang="en-US" altLang="zh-CN" sz="2000">
                <a:latin typeface="Calibri" pitchFamily="34" charset="0"/>
                <a:ea typeface="仿宋_GB2312"/>
                <a:cs typeface="仿宋_GB2312"/>
              </a:rPr>
              <a:t>V</a:t>
            </a:r>
            <a:r>
              <a:rPr lang="en-US" altLang="zh-CN" sz="2000" baseline="-25000">
                <a:latin typeface="仿宋_GB2312"/>
                <a:ea typeface="仿宋_GB2312"/>
                <a:cs typeface="仿宋_GB2312"/>
              </a:rPr>
              <a:t>2</a:t>
            </a:r>
            <a:r>
              <a:rPr lang="zh-CN" altLang="en-US" sz="2000">
                <a:latin typeface="Calibri" pitchFamily="34" charset="0"/>
                <a:ea typeface="仿宋_GB2312"/>
                <a:cs typeface="仿宋_GB2312"/>
              </a:rPr>
              <a:t>中所有顶点相邻，则称</a:t>
            </a:r>
            <a:r>
              <a:rPr lang="en-US" altLang="zh-CN" sz="2000">
                <a:latin typeface="Calibri" pitchFamily="34" charset="0"/>
                <a:ea typeface="仿宋_GB2312"/>
                <a:cs typeface="仿宋_GB2312"/>
              </a:rPr>
              <a:t>G</a:t>
            </a:r>
            <a:r>
              <a:rPr lang="zh-CN" altLang="en-US" sz="2000">
                <a:latin typeface="Calibri" pitchFamily="34" charset="0"/>
                <a:ea typeface="仿宋_GB2312"/>
                <a:cs typeface="仿宋_GB2312"/>
              </a:rPr>
              <a:t>是</a:t>
            </a:r>
            <a:r>
              <a:rPr lang="zh-CN" altLang="en-US" sz="2000" b="1">
                <a:solidFill>
                  <a:srgbClr val="0070C0"/>
                </a:solidFill>
                <a:latin typeface="Calibri" pitchFamily="34" charset="0"/>
                <a:ea typeface="仿宋_GB2312"/>
                <a:cs typeface="仿宋_GB2312"/>
              </a:rPr>
              <a:t>完全二部图</a:t>
            </a:r>
            <a:r>
              <a:rPr lang="zh-CN" altLang="en-US" sz="2000">
                <a:latin typeface="Calibri" pitchFamily="34" charset="0"/>
                <a:ea typeface="仿宋_GB2312"/>
                <a:cs typeface="仿宋_GB2312"/>
              </a:rPr>
              <a:t>，记为</a:t>
            </a:r>
            <a:r>
              <a:rPr lang="en-US" altLang="zh-CN" sz="2000">
                <a:latin typeface="Calibri" pitchFamily="34" charset="0"/>
                <a:ea typeface="仿宋_GB2312"/>
                <a:cs typeface="仿宋_GB2312"/>
              </a:rPr>
              <a:t>K</a:t>
            </a:r>
            <a:r>
              <a:rPr lang="en-US" altLang="zh-CN" sz="2000" baseline="-25000">
                <a:latin typeface="仿宋_GB2312"/>
                <a:ea typeface="仿宋_GB2312"/>
                <a:cs typeface="仿宋_GB2312"/>
              </a:rPr>
              <a:t>r,s</a:t>
            </a:r>
            <a:r>
              <a:rPr lang="zh-CN" altLang="en-US" sz="2000">
                <a:latin typeface="Calibri" pitchFamily="34" charset="0"/>
                <a:ea typeface="仿宋_GB2312"/>
                <a:cs typeface="仿宋_GB2312"/>
              </a:rPr>
              <a:t>，其中</a:t>
            </a:r>
            <a:r>
              <a:rPr lang="en-US" altLang="zh-CN" sz="2000">
                <a:latin typeface="Calibri" pitchFamily="34" charset="0"/>
                <a:ea typeface="仿宋_GB2312"/>
                <a:cs typeface="仿宋_GB2312"/>
              </a:rPr>
              <a:t>r=|V</a:t>
            </a:r>
            <a:r>
              <a:rPr lang="en-US" altLang="zh-CN" sz="2000" baseline="-25000">
                <a:latin typeface="仿宋_GB2312"/>
                <a:ea typeface="仿宋_GB2312"/>
                <a:cs typeface="仿宋_GB2312"/>
              </a:rPr>
              <a:t>1</a:t>
            </a:r>
            <a:r>
              <a:rPr lang="en-US" altLang="zh-CN" sz="2000">
                <a:latin typeface="Calibri" pitchFamily="34" charset="0"/>
                <a:ea typeface="仿宋_GB2312"/>
                <a:cs typeface="仿宋_GB2312"/>
              </a:rPr>
              <a:t>|</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s=|V</a:t>
            </a:r>
            <a:r>
              <a:rPr lang="en-US" altLang="zh-CN" sz="2000" baseline="-25000">
                <a:latin typeface="仿宋_GB2312"/>
                <a:ea typeface="仿宋_GB2312"/>
                <a:cs typeface="仿宋_GB2312"/>
              </a:rPr>
              <a:t>2</a:t>
            </a:r>
            <a:r>
              <a:rPr lang="en-US" altLang="zh-CN" sz="2000">
                <a:latin typeface="Calibri" pitchFamily="34" charset="0"/>
                <a:ea typeface="仿宋_GB2312"/>
                <a:cs typeface="仿宋_GB2312"/>
              </a:rPr>
              <a:t>|</a:t>
            </a:r>
            <a:r>
              <a:rPr lang="zh-CN" altLang="en-US" sz="2000">
                <a:latin typeface="Calibri" pitchFamily="34" charset="0"/>
                <a:ea typeface="仿宋_GB2312"/>
                <a:cs typeface="仿宋_GB2312"/>
              </a:rPr>
              <a:t>。</a:t>
            </a:r>
            <a:endParaRPr lang="zh-CN" altLang="en-US" sz="2000">
              <a:latin typeface="Calibri" pitchFamily="34" charset="0"/>
            </a:endParaRPr>
          </a:p>
        </p:txBody>
      </p:sp>
      <p:sp>
        <p:nvSpPr>
          <p:cNvPr id="7" name="TextBox 6"/>
          <p:cNvSpPr txBox="1"/>
          <p:nvPr/>
        </p:nvSpPr>
        <p:spPr>
          <a:xfrm rot="21027747">
            <a:off x="4645639" y="766454"/>
            <a:ext cx="4108817"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特点：在同一个子集内的各顶点不相邻</a:t>
            </a:r>
          </a:p>
        </p:txBody>
      </p:sp>
      <p:grpSp>
        <p:nvGrpSpPr>
          <p:cNvPr id="10" name="组合 9"/>
          <p:cNvGrpSpPr>
            <a:grpSpLocks/>
          </p:cNvGrpSpPr>
          <p:nvPr/>
        </p:nvGrpSpPr>
        <p:grpSpPr bwMode="auto">
          <a:xfrm>
            <a:off x="1285875" y="4357688"/>
            <a:ext cx="285750" cy="1428750"/>
            <a:chOff x="1071538" y="4357694"/>
            <a:chExt cx="285752" cy="1428760"/>
          </a:xfrm>
        </p:grpSpPr>
        <p:sp>
          <p:nvSpPr>
            <p:cNvPr id="8" name="椭圆 7"/>
            <p:cNvSpPr/>
            <p:nvPr/>
          </p:nvSpPr>
          <p:spPr>
            <a:xfrm>
              <a:off x="1071538" y="435769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1071538" y="550070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1" name="椭圆 10"/>
          <p:cNvSpPr/>
          <p:nvPr/>
        </p:nvSpPr>
        <p:spPr>
          <a:xfrm>
            <a:off x="2714612" y="435769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12" name="椭圆 11"/>
          <p:cNvSpPr/>
          <p:nvPr/>
        </p:nvSpPr>
        <p:spPr>
          <a:xfrm>
            <a:off x="3643306" y="435769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13" name="椭圆 12"/>
          <p:cNvSpPr/>
          <p:nvPr/>
        </p:nvSpPr>
        <p:spPr>
          <a:xfrm>
            <a:off x="4572000" y="435769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14" name="椭圆 13"/>
          <p:cNvSpPr/>
          <p:nvPr/>
        </p:nvSpPr>
        <p:spPr>
          <a:xfrm>
            <a:off x="2714612" y="550070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15" name="椭圆 14"/>
          <p:cNvSpPr/>
          <p:nvPr/>
        </p:nvSpPr>
        <p:spPr>
          <a:xfrm>
            <a:off x="3643306" y="550070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5</a:t>
            </a:r>
            <a:endParaRPr lang="zh-CN" altLang="en-US"/>
          </a:p>
        </p:txBody>
      </p:sp>
      <p:sp>
        <p:nvSpPr>
          <p:cNvPr id="16" name="椭圆 15"/>
          <p:cNvSpPr/>
          <p:nvPr/>
        </p:nvSpPr>
        <p:spPr>
          <a:xfrm>
            <a:off x="4572000" y="550070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6</a:t>
            </a:r>
            <a:endParaRPr lang="zh-CN" altLang="en-US"/>
          </a:p>
        </p:txBody>
      </p:sp>
      <p:cxnSp>
        <p:nvCxnSpPr>
          <p:cNvPr id="18" name="直接连接符 17"/>
          <p:cNvCxnSpPr>
            <a:stCxn id="0" idx="6"/>
            <a:endCxn id="0" idx="2"/>
          </p:cNvCxnSpPr>
          <p:nvPr/>
        </p:nvCxnSpPr>
        <p:spPr>
          <a:xfrm>
            <a:off x="3000375" y="4500563"/>
            <a:ext cx="642938" cy="1587"/>
          </a:xfrm>
          <a:prstGeom prst="line">
            <a:avLst/>
          </a:prstGeom>
          <a:ln w="76200">
            <a:solidFill>
              <a:srgbClr val="002060"/>
            </a:solidFill>
            <a:tailEnd type="none" w="sm" len="sm"/>
          </a:ln>
        </p:spPr>
        <p:style>
          <a:lnRef idx="3">
            <a:schemeClr val="accent1"/>
          </a:lnRef>
          <a:fillRef idx="0">
            <a:schemeClr val="accent1"/>
          </a:fillRef>
          <a:effectRef idx="2">
            <a:schemeClr val="accent1"/>
          </a:effectRef>
          <a:fontRef idx="minor">
            <a:schemeClr val="tx1"/>
          </a:fontRef>
        </p:style>
      </p:cxnSp>
      <p:cxnSp>
        <p:nvCxnSpPr>
          <p:cNvPr id="22" name="直接连接符 21"/>
          <p:cNvCxnSpPr>
            <a:stCxn id="0" idx="6"/>
            <a:endCxn id="0" idx="2"/>
          </p:cNvCxnSpPr>
          <p:nvPr/>
        </p:nvCxnSpPr>
        <p:spPr>
          <a:xfrm>
            <a:off x="3929063" y="4500563"/>
            <a:ext cx="642937" cy="1587"/>
          </a:xfrm>
          <a:prstGeom prst="line">
            <a:avLst/>
          </a:prstGeom>
          <a:ln w="76200">
            <a:solidFill>
              <a:srgbClr val="002060"/>
            </a:solidFill>
            <a:tailEnd type="none" w="sm" len="sm"/>
          </a:ln>
        </p:spPr>
        <p:style>
          <a:lnRef idx="3">
            <a:schemeClr val="accent1"/>
          </a:lnRef>
          <a:fillRef idx="0">
            <a:schemeClr val="accent1"/>
          </a:fillRef>
          <a:effectRef idx="2">
            <a:schemeClr val="accent1"/>
          </a:effectRef>
          <a:fontRef idx="minor">
            <a:schemeClr val="tx1"/>
          </a:fontRef>
        </p:style>
      </p:cxnSp>
      <p:cxnSp>
        <p:nvCxnSpPr>
          <p:cNvPr id="24" name="直接连接符 23"/>
          <p:cNvCxnSpPr>
            <a:stCxn id="0" idx="4"/>
            <a:endCxn id="0" idx="0"/>
          </p:cNvCxnSpPr>
          <p:nvPr/>
        </p:nvCxnSpPr>
        <p:spPr>
          <a:xfrm rot="5400000">
            <a:off x="3356769" y="5072856"/>
            <a:ext cx="857250" cy="1588"/>
          </a:xfrm>
          <a:prstGeom prst="line">
            <a:avLst/>
          </a:prstGeom>
          <a:ln w="76200">
            <a:solidFill>
              <a:srgbClr val="002060"/>
            </a:solidFill>
            <a:tailEnd type="none" w="sm" len="sm"/>
          </a:ln>
        </p:spPr>
        <p:style>
          <a:lnRef idx="3">
            <a:schemeClr val="accent1"/>
          </a:lnRef>
          <a:fillRef idx="0">
            <a:schemeClr val="accent1"/>
          </a:fillRef>
          <a:effectRef idx="2">
            <a:schemeClr val="accent1"/>
          </a:effectRef>
          <a:fontRef idx="minor">
            <a:schemeClr val="tx1"/>
          </a:fontRef>
        </p:style>
      </p:cxnSp>
      <p:cxnSp>
        <p:nvCxnSpPr>
          <p:cNvPr id="26" name="直接连接符 25"/>
          <p:cNvCxnSpPr>
            <a:stCxn id="0" idx="6"/>
            <a:endCxn id="0" idx="2"/>
          </p:cNvCxnSpPr>
          <p:nvPr/>
        </p:nvCxnSpPr>
        <p:spPr>
          <a:xfrm>
            <a:off x="3000375" y="5643563"/>
            <a:ext cx="642938" cy="1587"/>
          </a:xfrm>
          <a:prstGeom prst="line">
            <a:avLst/>
          </a:prstGeom>
          <a:ln w="76200">
            <a:solidFill>
              <a:srgbClr val="002060"/>
            </a:solidFill>
            <a:tailEnd type="none" w="sm" len="sm"/>
          </a:ln>
        </p:spPr>
        <p:style>
          <a:lnRef idx="3">
            <a:schemeClr val="accent1"/>
          </a:lnRef>
          <a:fillRef idx="0">
            <a:schemeClr val="accent1"/>
          </a:fillRef>
          <a:effectRef idx="2">
            <a:schemeClr val="accent1"/>
          </a:effectRef>
          <a:fontRef idx="minor">
            <a:schemeClr val="tx1"/>
          </a:fontRef>
        </p:style>
      </p:cxnSp>
      <p:cxnSp>
        <p:nvCxnSpPr>
          <p:cNvPr id="28" name="直接连接符 27"/>
          <p:cNvCxnSpPr>
            <a:stCxn id="0" idx="6"/>
            <a:endCxn id="0" idx="2"/>
          </p:cNvCxnSpPr>
          <p:nvPr/>
        </p:nvCxnSpPr>
        <p:spPr>
          <a:xfrm>
            <a:off x="3929063" y="5643563"/>
            <a:ext cx="642937" cy="1587"/>
          </a:xfrm>
          <a:prstGeom prst="line">
            <a:avLst/>
          </a:prstGeom>
          <a:ln w="76200">
            <a:solidFill>
              <a:srgbClr val="002060"/>
            </a:solidFill>
            <a:tailEnd type="none" w="sm" len="sm"/>
          </a:ln>
        </p:spPr>
        <p:style>
          <a:lnRef idx="3">
            <a:schemeClr val="accent1"/>
          </a:lnRef>
          <a:fillRef idx="0">
            <a:schemeClr val="accent1"/>
          </a:fillRef>
          <a:effectRef idx="2">
            <a:schemeClr val="accent1"/>
          </a:effectRef>
          <a:fontRef idx="minor">
            <a:schemeClr val="tx1"/>
          </a:fontRef>
        </p:style>
      </p:cxnSp>
      <p:sp>
        <p:nvSpPr>
          <p:cNvPr id="32" name="椭圆 31"/>
          <p:cNvSpPr/>
          <p:nvPr/>
        </p:nvSpPr>
        <p:spPr>
          <a:xfrm>
            <a:off x="2714612" y="435769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33" name="椭圆 32"/>
          <p:cNvSpPr/>
          <p:nvPr/>
        </p:nvSpPr>
        <p:spPr>
          <a:xfrm>
            <a:off x="3643306" y="435769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34" name="椭圆 33"/>
          <p:cNvSpPr/>
          <p:nvPr/>
        </p:nvSpPr>
        <p:spPr>
          <a:xfrm>
            <a:off x="4572000" y="4357694"/>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35" name="椭圆 34"/>
          <p:cNvSpPr/>
          <p:nvPr/>
        </p:nvSpPr>
        <p:spPr>
          <a:xfrm>
            <a:off x="2714612" y="550070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36" name="椭圆 35"/>
          <p:cNvSpPr/>
          <p:nvPr/>
        </p:nvSpPr>
        <p:spPr>
          <a:xfrm>
            <a:off x="3643306" y="550070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5</a:t>
            </a:r>
            <a:endParaRPr lang="zh-CN" altLang="en-US"/>
          </a:p>
        </p:txBody>
      </p:sp>
      <p:sp>
        <p:nvSpPr>
          <p:cNvPr id="37" name="椭圆 36"/>
          <p:cNvSpPr/>
          <p:nvPr/>
        </p:nvSpPr>
        <p:spPr>
          <a:xfrm>
            <a:off x="4572000" y="5500702"/>
            <a:ext cx="285752" cy="28575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a:t>6</a:t>
            </a:r>
            <a:endParaRPr lang="zh-CN" altLang="en-US"/>
          </a:p>
        </p:txBody>
      </p:sp>
      <p:sp>
        <p:nvSpPr>
          <p:cNvPr id="43" name="矩形 42"/>
          <p:cNvSpPr/>
          <p:nvPr/>
        </p:nvSpPr>
        <p:spPr>
          <a:xfrm>
            <a:off x="357188" y="3933825"/>
            <a:ext cx="8501062" cy="2143125"/>
          </a:xfrm>
          <a:prstGeom prst="rect">
            <a:avLst/>
          </a:prstGeom>
          <a:solidFill>
            <a:schemeClr val="bg1"/>
          </a:solidFill>
          <a:ln>
            <a:no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44" name="TextBox 43"/>
          <p:cNvSpPr txBox="1"/>
          <p:nvPr/>
        </p:nvSpPr>
        <p:spPr>
          <a:xfrm>
            <a:off x="214313" y="4000500"/>
            <a:ext cx="4214812" cy="1754188"/>
          </a:xfrm>
          <a:prstGeom prst="rect">
            <a:avLst/>
          </a:prstGeom>
          <a:ln w="76200">
            <a:solidFill>
              <a:schemeClr val="accent4">
                <a:lumMod val="20000"/>
                <a:lumOff val="80000"/>
              </a:schemeClr>
            </a:solidFill>
          </a:ln>
        </p:spPr>
        <p:style>
          <a:lnRef idx="3">
            <a:schemeClr val="lt1"/>
          </a:lnRef>
          <a:fillRef idx="1">
            <a:schemeClr val="accent4"/>
          </a:fillRef>
          <a:effectRef idx="1">
            <a:schemeClr val="accent4"/>
          </a:effectRef>
          <a:fontRef idx="minor">
            <a:schemeClr val="lt1"/>
          </a:fontRef>
        </p:style>
        <p:txBody>
          <a:bodyPr>
            <a:spAutoFit/>
          </a:bodyPr>
          <a:lstStyle/>
          <a:p>
            <a:pPr fontAlgn="auto">
              <a:spcBef>
                <a:spcPts val="0"/>
              </a:spcBef>
              <a:spcAft>
                <a:spcPts val="0"/>
              </a:spcAft>
              <a:defRPr/>
            </a:pPr>
            <a:r>
              <a:rPr lang="zh-CN" altLang="en-US">
                <a:latin typeface="黑体" pitchFamily="49" charset="-122"/>
                <a:ea typeface="黑体" pitchFamily="49" charset="-122"/>
              </a:rPr>
              <a:t>六名间谍被擒，已知</a:t>
            </a:r>
            <a:r>
              <a:rPr lang="en-US" altLang="zh-CN">
                <a:latin typeface="黑体" pitchFamily="49" charset="-122"/>
                <a:ea typeface="黑体" pitchFamily="49" charset="-122"/>
              </a:rPr>
              <a:t>a</a:t>
            </a:r>
            <a:r>
              <a:rPr lang="zh-CN" altLang="en-US">
                <a:latin typeface="黑体" pitchFamily="49" charset="-122"/>
                <a:ea typeface="黑体" pitchFamily="49" charset="-122"/>
              </a:rPr>
              <a:t>懂汉语、法语和日语，</a:t>
            </a:r>
            <a:r>
              <a:rPr lang="en-US" altLang="zh-CN">
                <a:latin typeface="黑体" pitchFamily="49" charset="-122"/>
                <a:ea typeface="黑体" pitchFamily="49" charset="-122"/>
              </a:rPr>
              <a:t>b</a:t>
            </a:r>
            <a:r>
              <a:rPr lang="zh-CN" altLang="en-US">
                <a:latin typeface="黑体" pitchFamily="49" charset="-122"/>
                <a:ea typeface="黑体" pitchFamily="49" charset="-122"/>
              </a:rPr>
              <a:t>懂德语、俄语和日语，</a:t>
            </a:r>
            <a:r>
              <a:rPr lang="en-US">
                <a:latin typeface="黑体" pitchFamily="49" charset="-122"/>
                <a:ea typeface="黑体" pitchFamily="49" charset="-122"/>
              </a:rPr>
              <a:t>c</a:t>
            </a:r>
            <a:r>
              <a:rPr lang="zh-CN" altLang="en-US">
                <a:latin typeface="黑体" pitchFamily="49" charset="-122"/>
                <a:ea typeface="黑体" pitchFamily="49" charset="-122"/>
              </a:rPr>
              <a:t>懂英语和法语，</a:t>
            </a:r>
            <a:r>
              <a:rPr lang="en-US" altLang="zh-CN">
                <a:latin typeface="黑体" pitchFamily="49" charset="-122"/>
                <a:ea typeface="黑体" pitchFamily="49" charset="-122"/>
              </a:rPr>
              <a:t>d</a:t>
            </a:r>
            <a:r>
              <a:rPr lang="zh-CN" altLang="en-US">
                <a:latin typeface="黑体" pitchFamily="49" charset="-122"/>
                <a:ea typeface="黑体" pitchFamily="49" charset="-122"/>
              </a:rPr>
              <a:t>懂西班牙语，</a:t>
            </a:r>
            <a:r>
              <a:rPr lang="en-US" altLang="zh-CN">
                <a:latin typeface="黑体" pitchFamily="49" charset="-122"/>
                <a:ea typeface="黑体" pitchFamily="49" charset="-122"/>
              </a:rPr>
              <a:t>e</a:t>
            </a:r>
            <a:r>
              <a:rPr lang="zh-CN" altLang="en-US">
                <a:latin typeface="黑体" pitchFamily="49" charset="-122"/>
                <a:ea typeface="黑体" pitchFamily="49" charset="-122"/>
              </a:rPr>
              <a:t>懂英语和德语，</a:t>
            </a:r>
            <a:r>
              <a:rPr lang="en-US" altLang="zh-CN">
                <a:latin typeface="黑体" pitchFamily="49" charset="-122"/>
                <a:ea typeface="黑体" pitchFamily="49" charset="-122"/>
              </a:rPr>
              <a:t>f</a:t>
            </a:r>
            <a:r>
              <a:rPr lang="zh-CN" altLang="en-US">
                <a:latin typeface="黑体" pitchFamily="49" charset="-122"/>
                <a:ea typeface="黑体" pitchFamily="49" charset="-122"/>
              </a:rPr>
              <a:t>懂俄语和西班牙语，问至少用几个房间监禁他们，能使在一个房间里的人不能直接对话。</a:t>
            </a:r>
          </a:p>
        </p:txBody>
      </p:sp>
      <p:pic>
        <p:nvPicPr>
          <p:cNvPr id="70658" name="Picture 2"/>
          <p:cNvPicPr>
            <a:picLocks noChangeAspect="1" noChangeArrowheads="1"/>
          </p:cNvPicPr>
          <p:nvPr/>
        </p:nvPicPr>
        <p:blipFill>
          <a:blip r:embed="rId4"/>
          <a:srcRect/>
          <a:stretch>
            <a:fillRect/>
          </a:stretch>
        </p:blipFill>
        <p:spPr bwMode="auto">
          <a:xfrm>
            <a:off x="4643438" y="4050170"/>
            <a:ext cx="4183063" cy="1714512"/>
          </a:xfrm>
          <a:prstGeom prst="rect">
            <a:avLst/>
          </a:prstGeom>
          <a:solidFill>
            <a:srgbClr val="FFFFFF">
              <a:shade val="85000"/>
            </a:srgbClr>
          </a:solidFill>
          <a:ln w="762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0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0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20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20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20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20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0.0184 -0.01806 C 0.03976 -0.02708 0.05851 -0.03356 0.08038 -0.03727 C 0.09132 -0.0412 0.10243 -0.0419 0.11372 -0.04352 C 0.11649 -0.04468 0.11927 -0.04606 0.12205 -0.04676 C 0.12917 -0.04838 0.1434 -0.05 0.1434 -0.05 C 0.1724 -0.04954 0.20139 -0.04931 0.23038 -0.04838 C 0.24375 -0.04792 0.25764 -0.04144 0.27083 -0.03889 C 0.29045 -0.03009 0.31111 -0.03194 0.33038 -0.0213 C 0.33385 -0.01667 0.33646 -0.01389 0.34115 -0.01181 C 0.3434 -0.00694 0.3434 -0.00602 0.34705 -0.00231 C 0.34931 1.11022E-16 0.35417 0.00417 0.35417 0.00417 C 0.35764 0.01088 0.36128 0.01435 0.36493 0.02153 C 0.36806 0.02755 0.36858 0.03287 0.37205 0.03889 C 0.37465 0.04954 0.37552 0.06296 0.38038 0.07222 C 0.38177 0.0875 0.38247 0.1037 0.38628 0.11829 C 0.38681 0.1331 0.38628 0.15116 0.38993 0.16597 C 0.38958 0.17083 0.38872 0.18032 0.38872 0.18032 " pathEditMode="relative" ptsTypes="ffffffffffffffffA">
                                      <p:cBhvr>
                                        <p:cTn id="73" dur="1000" fill="hold"/>
                                        <p:tgtEl>
                                          <p:spTgt spid="32"/>
                                        </p:tgtEl>
                                        <p:attrNameLst>
                                          <p:attrName>ppt_x</p:attrName>
                                          <p:attrName>ppt_y</p:attrName>
                                        </p:attrNameLst>
                                      </p:cBhvr>
                                    </p:animMotion>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00851 0.01134 C 0.01702 0.01366 0.01302 0.01644 0.01806 0.02384 C 0.02066 0.02778 0.02361 0.03125 0.02639 0.03495 C 0.03247 0.04306 0.0342 0.05162 0.04306 0.05579 C 0.05469 0.0706 0.0658 0.06968 0.08004 0.07639 C 0.08125 0.07685 0.08247 0.07731 0.08351 0.07801 C 0.08472 0.07894 0.08577 0.08032 0.08716 0.08102 C 0.09323 0.08426 0.10104 0.08472 0.10729 0.08588 C 0.13542 0.08472 0.16198 0.08056 0.18959 0.07801 C 0.19653 0.07639 0.20712 0.07523 0.21337 0.06991 C 0.21736 0.06644 0.22066 0.06528 0.22518 0.06366 C 0.23143 0.0581 0.23889 0.0544 0.24549 0.04931 C 0.25347 0.04306 0.24427 0.04931 0.25261 0.04144 C 0.26025 0.03426 0.26736 0.02639 0.27518 0.01921 C 0.27674 0.01273 0.27952 0.00602 0.28229 0.00023 C 0.28368 -0.00741 0.28282 -0.00417 0.28472 -0.00949 " pathEditMode="relative" rAng="0" ptsTypes="fffffffffffffffA">
                                      <p:cBhvr>
                                        <p:cTn id="77" dur="2000" fill="hold"/>
                                        <p:tgtEl>
                                          <p:spTgt spid="33"/>
                                        </p:tgtEl>
                                        <p:attrNameLst>
                                          <p:attrName>ppt_x</p:attrName>
                                          <p:attrName>ppt_y</p:attrName>
                                        </p:attrNameLst>
                                      </p:cBhvr>
                                      <p:rCtr x="13800" y="2700"/>
                                    </p:animMotion>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1806 -0.0132 C 0.01841 -0.01598 0.01841 -0.01875 0.01927 -0.0213 C 0.01997 -0.02338 0.02188 -0.02431 0.02292 -0.02593 C 0.0283 -0.03426 0.03247 -0.04329 0.04063 -0.04653 C 0.04479 -0.05209 0.0507 -0.05672 0.05625 -0.05926 C 0.06129 -0.06389 0.0691 -0.06829 0.07518 -0.07037 C 0.08646 -0.08148 0.10556 -0.08426 0.11927 -0.08635 C 0.13004 -0.09005 0.11632 -0.08565 0.13229 -0.08959 C 0.13351 -0.08982 0.13472 -0.09028 0.13594 -0.09098 C 0.1375 -0.0919 0.13889 -0.09375 0.14063 -0.09422 C 0.14722 -0.09607 0.15417 -0.09584 0.16094 -0.09746 C 0.22153 -0.09653 0.26615 -0.09723 0.3217 -0.08635 C 0.32986 -0.08264 0.3375 -0.07801 0.34549 -0.07361 C 0.35209 -0.06991 0.35799 -0.06806 0.36337 -0.06088 C 0.37032 -0.05162 0.37448 -0.04121 0.38004 -0.03079 C 0.38177 -0.02385 0.38559 -0.01783 0.38594 -0.01019 C 0.38629 -0.00232 0.38594 0.00578 0.38594 0.01365 " pathEditMode="relative" rAng="0" ptsTypes="ffffffffffffffffA">
                                      <p:cBhvr>
                                        <p:cTn id="81" dur="1000" fill="hold"/>
                                        <p:tgtEl>
                                          <p:spTgt spid="36"/>
                                        </p:tgtEl>
                                        <p:attrNameLst>
                                          <p:attrName>ppt_x</p:attrName>
                                          <p:attrName>ppt_y</p:attrName>
                                        </p:attrNameLst>
                                      </p:cBhvr>
                                      <p:rCtr x="18400" y="-2900"/>
                                    </p:animMotion>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02326 -0.02616 C 0.02396 -0.0301 0.02431 -0.03426 0.02674 -0.03727 C 0.02882 -0.03982 0.03385 -0.04375 0.03385 -0.04352 C 0.03733 -0.05023 0.04132 -0.05417 0.04705 -0.05625 C 0.05087 -0.05973 0.05399 -0.06412 0.05781 -0.06736 C 0.07118 -0.07848 0.09219 -0.08611 0.10781 -0.08959 C 0.11649 -0.09352 0.1125 -0.0919 0.11962 -0.09445 C 0.12726 -0.10139 0.1434 -0.10232 0.15174 -0.10394 C 0.21198 -0.10301 0.23802 -0.10417 0.28628 -0.09607 C 0.30052 -0.08982 0.32656 -0.09213 0.34115 -0.09121 C 0.35417 -0.08681 0.36823 -0.08681 0.3816 -0.08334 C 0.41215 -0.08403 0.4441 -0.08102 0.47448 -0.08959 C 0.47865 -0.09861 0.48333 -0.10047 0.48628 -0.11181 C 0.48941 -0.13681 0.48819 -0.12454 0.48993 -0.14838 C 0.48958 -0.15324 0.48993 -0.15811 0.48872 -0.16273 C 0.48368 -0.18264 0.48507 -0.14885 0.48507 -0.17547 " pathEditMode="relative" rAng="0" ptsTypes="fffffffffffffffA">
                                      <p:cBhvr>
                                        <p:cTn id="85" dur="1000" fill="hold"/>
                                        <p:tgtEl>
                                          <p:spTgt spid="35"/>
                                        </p:tgtEl>
                                        <p:attrNameLst>
                                          <p:attrName>ppt_x</p:attrName>
                                          <p:attrName>ppt_y</p:attrName>
                                        </p:attrNameLst>
                                      </p:cBhvr>
                                      <p:rCtr x="23300" y="-7800"/>
                                    </p:animMotion>
                                  </p:childTnLst>
                                </p:cTn>
                              </p:par>
                              <p:par>
                                <p:cTn id="86" presetID="0" presetClass="path" presetSubtype="0" accel="50000" decel="50000" fill="hold" nodeType="withEffect">
                                  <p:stCondLst>
                                    <p:cond delay="0"/>
                                  </p:stCondLst>
                                  <p:childTnLst>
                                    <p:animMotion origin="layout" path="M 0.01441 0.00162 C 0.01303 -0.00602 0.01337 -0.00764 0.01806 -0.01204 C 0.02049 -0.02176 0.03264 -0.02894 0.03888 -0.03357 C 0.04306 -0.04236 0.0448 -0.03773 0.0507 -0.0419 C 0.0606 -0.04931 0.07223 -0.05116 0.08316 -0.05533 C 0.09202 -0.06389 0.1165 -0.06551 0.12639 -0.06713 C 0.13889 -0.06922 0.15087 -0.07385 0.16355 -0.07547 C 0.21841 -0.07477 0.27171 -0.07199 0.32639 -0.07408 C 0.33803 -0.07732 0.34966 -0.07917 0.36146 -0.08241 C 0.3632 -0.08287 0.36528 -0.08334 0.36719 -0.08403 C 0.36962 -0.08496 0.37414 -0.08727 0.37414 -0.08704 C 0.37639 -0.08936 0.37917 -0.08959 0.38108 -0.09236 C 0.38195 -0.09352 0.3816 -0.09607 0.3823 -0.09746 C 0.38316 -0.09931 0.38473 -0.1007 0.38577 -0.10232 C 0.38664 -0.10579 0.38855 -0.1088 0.38924 -0.11227 C 0.39063 -0.11898 0.39063 -0.1257 0.39167 -0.13264 C 0.39063 -0.1507 0.39271 -0.1588 0.38108 -0.16436 C 0.37674 -0.16875 0.3783 -0.16991 0.37535 -0.17431 " pathEditMode="relative" rAng="0" ptsTypes="fffffffffffffffffA">
                                      <p:cBhvr>
                                        <p:cTn id="87" dur="1000" fill="hold"/>
                                        <p:tgtEl>
                                          <p:spTgt spid="37"/>
                                        </p:tgtEl>
                                        <p:attrNameLst>
                                          <p:attrName>ppt_x</p:attrName>
                                          <p:attrName>ppt_y</p:attrName>
                                        </p:attrNameLst>
                                      </p:cBhvr>
                                      <p:rCtr x="18800" y="-8800"/>
                                    </p:animMotion>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0.0085 0.00486 C 0.02362 -0.00903 0.04167 0.00139 0.05695 0.0081 C 0.05851 0.01019 0.0599 0.0125 0.06164 0.01435 C 0.06303 0.01574 0.06511 0.01597 0.06667 0.01759 C 0.07396 0.02546 0.06389 0.01991 0.07257 0.02384 C 0.07674 0.03171 0.08143 0.03079 0.08716 0.03819 C 0.09462 0.04815 0.10573 0.05856 0.11632 0.06204 C 0.17448 0.10694 0.31823 0.08843 0.34671 0.08889 C 0.35035 0.09005 0.354 0.09074 0.35764 0.09213 C 0.36007 0.09306 0.36233 0.09421 0.36476 0.09537 C 0.36615 0.09583 0.36841 0.09699 0.36841 0.09722 C 0.37622 0.10671 0.38108 0.11667 0.38403 0.13032 C 0.38299 0.17523 0.39445 0.17477 0.38178 0.17477 " pathEditMode="relative" rAng="0" ptsTypes="ffffffffffffA">
                                      <p:cBhvr>
                                        <p:cTn id="91" dur="1000" fill="hold"/>
                                        <p:tgtEl>
                                          <p:spTgt spid="34"/>
                                        </p:tgtEl>
                                        <p:attrNameLst>
                                          <p:attrName>ppt_x</p:attrName>
                                          <p:attrName>ppt_y</p:attrName>
                                        </p:attrNameLst>
                                      </p:cBhvr>
                                      <p:rCtr x="19300" y="7800"/>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dissolve">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nodeType="clickEffect">
                                  <p:stCondLst>
                                    <p:cond delay="0"/>
                                  </p:stCondLst>
                                  <p:childTnLst>
                                    <p:set>
                                      <p:cBhvr>
                                        <p:cTn id="103" dur="1" fill="hold">
                                          <p:stCondLst>
                                            <p:cond delay="0"/>
                                          </p:stCondLst>
                                        </p:cTn>
                                        <p:tgtEl>
                                          <p:spTgt spid="70658"/>
                                        </p:tgtEl>
                                        <p:attrNameLst>
                                          <p:attrName>style.visibility</p:attrName>
                                        </p:attrNameLst>
                                      </p:cBhvr>
                                      <p:to>
                                        <p:strVal val="visible"/>
                                      </p:to>
                                    </p:set>
                                    <p:animEffect transition="in" filter="checkerboard(across)">
                                      <p:cBhvr>
                                        <p:cTn id="104"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363538"/>
            <a:ext cx="8229600" cy="762000"/>
          </a:xfrm>
        </p:spPr>
        <p:txBody>
          <a:bodyPr anchor="b">
            <a:spAutoFit/>
          </a:bodyPr>
          <a:lstStyle/>
          <a:p>
            <a:pPr eaLnBrk="1" hangingPunct="1"/>
            <a:r>
              <a:rPr lang="en-US" altLang="zh-CN" dirty="0" smtClean="0"/>
              <a:t>Hall</a:t>
            </a:r>
            <a:r>
              <a:rPr lang="en-US" altLang="zh-CN" dirty="0" smtClean="0">
                <a:latin typeface="Times New Roman" pitchFamily="18" charset="0"/>
              </a:rPr>
              <a:t>’</a:t>
            </a:r>
            <a:r>
              <a:rPr lang="en-US" altLang="zh-CN" dirty="0" smtClean="0"/>
              <a:t>s Marriage problem</a:t>
            </a:r>
            <a:endParaRPr lang="zh-CN" altLang="en-US" dirty="0" smtClean="0"/>
          </a:p>
        </p:txBody>
      </p:sp>
      <p:sp>
        <p:nvSpPr>
          <p:cNvPr id="106499" name="Rectangle 3"/>
          <p:cNvSpPr>
            <a:spLocks noGrp="1" noChangeArrowheads="1"/>
          </p:cNvSpPr>
          <p:nvPr>
            <p:ph type="body" idx="4294967295"/>
          </p:nvPr>
        </p:nvSpPr>
        <p:spPr/>
        <p:txBody>
          <a:bodyPr/>
          <a:lstStyle/>
          <a:p>
            <a:pPr eaLnBrk="1" hangingPunct="1"/>
            <a:r>
              <a:rPr lang="en-US" altLang="zh-CN" smtClean="0"/>
              <a:t>Suppose we have a finite set of single men/women, and, for each man/woman, a finite collection of women/men to whom this person is attracted. </a:t>
            </a:r>
          </a:p>
          <a:p>
            <a:pPr eaLnBrk="1" hangingPunct="1"/>
            <a:r>
              <a:rPr lang="en-US" altLang="zh-CN" smtClean="0"/>
              <a:t>Is there a way each man/woman could be (theoretically) married happily? </a:t>
            </a:r>
            <a:endParaRPr lang="zh-CN" altLang="en-US" smtClean="0"/>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title" idx="4294967295"/>
          </p:nvPr>
        </p:nvSpPr>
        <p:spPr>
          <a:xfrm>
            <a:off x="323850" y="333375"/>
            <a:ext cx="8637588" cy="762000"/>
          </a:xfrm>
        </p:spPr>
        <p:txBody>
          <a:bodyPr anchor="b">
            <a:spAutoFit/>
          </a:bodyPr>
          <a:lstStyle/>
          <a:p>
            <a:pPr eaLnBrk="1" hangingPunct="1"/>
            <a:r>
              <a:rPr lang="en-US" altLang="zh-CN" smtClean="0"/>
              <a:t>Matching</a:t>
            </a:r>
          </a:p>
        </p:txBody>
      </p:sp>
      <p:grpSp>
        <p:nvGrpSpPr>
          <p:cNvPr id="2" name="Group 78"/>
          <p:cNvGrpSpPr>
            <a:grpSpLocks/>
          </p:cNvGrpSpPr>
          <p:nvPr/>
        </p:nvGrpSpPr>
        <p:grpSpPr bwMode="auto">
          <a:xfrm>
            <a:off x="4572000" y="2133600"/>
            <a:ext cx="2090738" cy="2990850"/>
            <a:chOff x="2862" y="1343"/>
            <a:chExt cx="1317" cy="1884"/>
          </a:xfrm>
        </p:grpSpPr>
        <p:sp>
          <p:nvSpPr>
            <p:cNvPr id="108548" name="Oval 38"/>
            <p:cNvSpPr>
              <a:spLocks noChangeArrowheads="1"/>
            </p:cNvSpPr>
            <p:nvPr/>
          </p:nvSpPr>
          <p:spPr bwMode="auto">
            <a:xfrm>
              <a:off x="2862" y="1367"/>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49" name="Oval 39"/>
            <p:cNvSpPr>
              <a:spLocks noChangeArrowheads="1"/>
            </p:cNvSpPr>
            <p:nvPr/>
          </p:nvSpPr>
          <p:spPr bwMode="auto">
            <a:xfrm>
              <a:off x="2862" y="1776"/>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0" name="Oval 40"/>
            <p:cNvSpPr>
              <a:spLocks noChangeArrowheads="1"/>
            </p:cNvSpPr>
            <p:nvPr/>
          </p:nvSpPr>
          <p:spPr bwMode="auto">
            <a:xfrm>
              <a:off x="2862" y="2184"/>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1" name="Oval 41"/>
            <p:cNvSpPr>
              <a:spLocks noChangeArrowheads="1"/>
            </p:cNvSpPr>
            <p:nvPr/>
          </p:nvSpPr>
          <p:spPr bwMode="auto">
            <a:xfrm>
              <a:off x="2862" y="2592"/>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2" name="Oval 42"/>
            <p:cNvSpPr>
              <a:spLocks noChangeArrowheads="1"/>
            </p:cNvSpPr>
            <p:nvPr/>
          </p:nvSpPr>
          <p:spPr bwMode="auto">
            <a:xfrm>
              <a:off x="2862" y="3000"/>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3" name="Oval 43"/>
            <p:cNvSpPr>
              <a:spLocks noChangeArrowheads="1"/>
            </p:cNvSpPr>
            <p:nvPr/>
          </p:nvSpPr>
          <p:spPr bwMode="auto">
            <a:xfrm>
              <a:off x="3918" y="1367"/>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4" name="Oval 44"/>
            <p:cNvSpPr>
              <a:spLocks noChangeArrowheads="1"/>
            </p:cNvSpPr>
            <p:nvPr/>
          </p:nvSpPr>
          <p:spPr bwMode="auto">
            <a:xfrm>
              <a:off x="3918" y="1775"/>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5" name="Oval 45"/>
            <p:cNvSpPr>
              <a:spLocks noChangeArrowheads="1"/>
            </p:cNvSpPr>
            <p:nvPr/>
          </p:nvSpPr>
          <p:spPr bwMode="auto">
            <a:xfrm>
              <a:off x="3918" y="2183"/>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6" name="Oval 46"/>
            <p:cNvSpPr>
              <a:spLocks noChangeArrowheads="1"/>
            </p:cNvSpPr>
            <p:nvPr/>
          </p:nvSpPr>
          <p:spPr bwMode="auto">
            <a:xfrm>
              <a:off x="3918" y="2591"/>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7" name="Oval 47"/>
            <p:cNvSpPr>
              <a:spLocks noChangeArrowheads="1"/>
            </p:cNvSpPr>
            <p:nvPr/>
          </p:nvSpPr>
          <p:spPr bwMode="auto">
            <a:xfrm>
              <a:off x="3918" y="2999"/>
              <a:ext cx="227" cy="227"/>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58" name="Text Box 48"/>
            <p:cNvSpPr txBox="1">
              <a:spLocks noChangeArrowheads="1"/>
            </p:cNvSpPr>
            <p:nvPr/>
          </p:nvSpPr>
          <p:spPr bwMode="auto">
            <a:xfrm>
              <a:off x="2871" y="1343"/>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1</a:t>
              </a:r>
              <a:endParaRPr kumimoji="1" lang="en-US" altLang="zh-CN" i="1">
                <a:latin typeface="Times New Roman" pitchFamily="18" charset="0"/>
              </a:endParaRPr>
            </a:p>
          </p:txBody>
        </p:sp>
        <p:sp>
          <p:nvSpPr>
            <p:cNvPr id="108559" name="Text Box 49"/>
            <p:cNvSpPr txBox="1">
              <a:spLocks noChangeArrowheads="1"/>
            </p:cNvSpPr>
            <p:nvPr/>
          </p:nvSpPr>
          <p:spPr bwMode="auto">
            <a:xfrm>
              <a:off x="3927" y="1348"/>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1</a:t>
              </a:r>
              <a:endParaRPr kumimoji="1" lang="en-US" altLang="zh-CN" i="1">
                <a:latin typeface="Times New Roman" pitchFamily="18" charset="0"/>
              </a:endParaRPr>
            </a:p>
          </p:txBody>
        </p:sp>
        <p:sp>
          <p:nvSpPr>
            <p:cNvPr id="108560" name="Text Box 50"/>
            <p:cNvSpPr txBox="1">
              <a:spLocks noChangeArrowheads="1"/>
            </p:cNvSpPr>
            <p:nvPr/>
          </p:nvSpPr>
          <p:spPr bwMode="auto">
            <a:xfrm>
              <a:off x="2871" y="1753"/>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2</a:t>
              </a:r>
              <a:endParaRPr kumimoji="1" lang="en-US" altLang="zh-CN" i="1">
                <a:latin typeface="Times New Roman" pitchFamily="18" charset="0"/>
              </a:endParaRPr>
            </a:p>
          </p:txBody>
        </p:sp>
        <p:sp>
          <p:nvSpPr>
            <p:cNvPr id="108561" name="Text Box 51"/>
            <p:cNvSpPr txBox="1">
              <a:spLocks noChangeArrowheads="1"/>
            </p:cNvSpPr>
            <p:nvPr/>
          </p:nvSpPr>
          <p:spPr bwMode="auto">
            <a:xfrm>
              <a:off x="2866" y="2140"/>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3</a:t>
              </a:r>
              <a:endParaRPr kumimoji="1" lang="en-US" altLang="zh-CN" i="1">
                <a:latin typeface="Times New Roman" pitchFamily="18" charset="0"/>
              </a:endParaRPr>
            </a:p>
          </p:txBody>
        </p:sp>
        <p:sp>
          <p:nvSpPr>
            <p:cNvPr id="108562" name="Text Box 52"/>
            <p:cNvSpPr txBox="1">
              <a:spLocks noChangeArrowheads="1"/>
            </p:cNvSpPr>
            <p:nvPr/>
          </p:nvSpPr>
          <p:spPr bwMode="auto">
            <a:xfrm>
              <a:off x="2863" y="2570"/>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4</a:t>
              </a:r>
              <a:endParaRPr kumimoji="1" lang="en-US" altLang="zh-CN" i="1">
                <a:latin typeface="Times New Roman" pitchFamily="18" charset="0"/>
              </a:endParaRPr>
            </a:p>
          </p:txBody>
        </p:sp>
        <p:sp>
          <p:nvSpPr>
            <p:cNvPr id="108563" name="Text Box 53"/>
            <p:cNvSpPr txBox="1">
              <a:spLocks noChangeArrowheads="1"/>
            </p:cNvSpPr>
            <p:nvPr/>
          </p:nvSpPr>
          <p:spPr bwMode="auto">
            <a:xfrm>
              <a:off x="2867" y="2984"/>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5</a:t>
              </a:r>
              <a:endParaRPr kumimoji="1" lang="en-US" altLang="zh-CN" i="1">
                <a:latin typeface="Times New Roman" pitchFamily="18" charset="0"/>
              </a:endParaRPr>
            </a:p>
          </p:txBody>
        </p:sp>
        <p:sp>
          <p:nvSpPr>
            <p:cNvPr id="108564" name="Text Box 54"/>
            <p:cNvSpPr txBox="1">
              <a:spLocks noChangeArrowheads="1"/>
            </p:cNvSpPr>
            <p:nvPr/>
          </p:nvSpPr>
          <p:spPr bwMode="auto">
            <a:xfrm>
              <a:off x="3931" y="1753"/>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2</a:t>
              </a:r>
              <a:endParaRPr kumimoji="1" lang="en-US" altLang="zh-CN" i="1">
                <a:latin typeface="Times New Roman" pitchFamily="18" charset="0"/>
              </a:endParaRPr>
            </a:p>
          </p:txBody>
        </p:sp>
        <p:sp>
          <p:nvSpPr>
            <p:cNvPr id="108565" name="Text Box 55"/>
            <p:cNvSpPr txBox="1">
              <a:spLocks noChangeArrowheads="1"/>
            </p:cNvSpPr>
            <p:nvPr/>
          </p:nvSpPr>
          <p:spPr bwMode="auto">
            <a:xfrm>
              <a:off x="3910" y="2166"/>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3</a:t>
              </a:r>
              <a:endParaRPr kumimoji="1" lang="en-US" altLang="zh-CN" i="1">
                <a:latin typeface="Times New Roman" pitchFamily="18" charset="0"/>
              </a:endParaRPr>
            </a:p>
          </p:txBody>
        </p:sp>
        <p:sp>
          <p:nvSpPr>
            <p:cNvPr id="108566" name="Text Box 56"/>
            <p:cNvSpPr txBox="1">
              <a:spLocks noChangeArrowheads="1"/>
            </p:cNvSpPr>
            <p:nvPr/>
          </p:nvSpPr>
          <p:spPr bwMode="auto">
            <a:xfrm>
              <a:off x="3939" y="2563"/>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4</a:t>
              </a:r>
              <a:endParaRPr kumimoji="1" lang="en-US" altLang="zh-CN">
                <a:latin typeface="Times New Roman" pitchFamily="18" charset="0"/>
              </a:endParaRPr>
            </a:p>
          </p:txBody>
        </p:sp>
        <p:sp>
          <p:nvSpPr>
            <p:cNvPr id="108567" name="Text Box 57"/>
            <p:cNvSpPr txBox="1">
              <a:spLocks noChangeArrowheads="1"/>
            </p:cNvSpPr>
            <p:nvPr/>
          </p:nvSpPr>
          <p:spPr bwMode="auto">
            <a:xfrm>
              <a:off x="3936" y="2976"/>
              <a:ext cx="240" cy="231"/>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5</a:t>
              </a:r>
              <a:endParaRPr kumimoji="1" lang="en-US" altLang="zh-CN" i="1">
                <a:latin typeface="Times New Roman" pitchFamily="18" charset="0"/>
              </a:endParaRPr>
            </a:p>
          </p:txBody>
        </p:sp>
        <p:sp>
          <p:nvSpPr>
            <p:cNvPr id="108568" name="Line 58"/>
            <p:cNvSpPr>
              <a:spLocks noChangeShapeType="1"/>
            </p:cNvSpPr>
            <p:nvPr/>
          </p:nvSpPr>
          <p:spPr bwMode="auto">
            <a:xfrm>
              <a:off x="3095" y="1481"/>
              <a:ext cx="842" cy="363"/>
            </a:xfrm>
            <a:prstGeom prst="line">
              <a:avLst/>
            </a:prstGeom>
            <a:noFill/>
            <a:ln w="19050">
              <a:solidFill>
                <a:schemeClr val="tx1"/>
              </a:solidFill>
              <a:round/>
              <a:headEnd/>
              <a:tailEnd type="triangle" w="med" len="med"/>
            </a:ln>
          </p:spPr>
          <p:txBody>
            <a:bodyPr wrap="none"/>
            <a:lstStyle/>
            <a:p>
              <a:endParaRPr lang="zh-CN" altLang="en-US"/>
            </a:p>
          </p:txBody>
        </p:sp>
        <p:sp>
          <p:nvSpPr>
            <p:cNvPr id="108569" name="Line 59"/>
            <p:cNvSpPr>
              <a:spLocks noChangeShapeType="1"/>
            </p:cNvSpPr>
            <p:nvPr/>
          </p:nvSpPr>
          <p:spPr bwMode="auto">
            <a:xfrm>
              <a:off x="3077" y="1535"/>
              <a:ext cx="868" cy="693"/>
            </a:xfrm>
            <a:prstGeom prst="line">
              <a:avLst/>
            </a:prstGeom>
            <a:noFill/>
            <a:ln w="9525">
              <a:solidFill>
                <a:schemeClr val="tx1"/>
              </a:solidFill>
              <a:round/>
              <a:headEnd/>
              <a:tailEnd type="triangle" w="med" len="med"/>
            </a:ln>
          </p:spPr>
          <p:txBody>
            <a:bodyPr wrap="none"/>
            <a:lstStyle/>
            <a:p>
              <a:endParaRPr lang="zh-CN" altLang="en-US"/>
            </a:p>
          </p:txBody>
        </p:sp>
        <p:sp>
          <p:nvSpPr>
            <p:cNvPr id="108570" name="Line 60"/>
            <p:cNvSpPr>
              <a:spLocks noChangeShapeType="1"/>
            </p:cNvSpPr>
            <p:nvPr/>
          </p:nvSpPr>
          <p:spPr bwMode="auto">
            <a:xfrm flipV="1">
              <a:off x="3077" y="1493"/>
              <a:ext cx="851" cy="342"/>
            </a:xfrm>
            <a:prstGeom prst="line">
              <a:avLst/>
            </a:prstGeom>
            <a:noFill/>
            <a:ln w="19050">
              <a:solidFill>
                <a:schemeClr val="tx1"/>
              </a:solidFill>
              <a:round/>
              <a:headEnd/>
              <a:tailEnd type="triangle" w="med" len="med"/>
            </a:ln>
          </p:spPr>
          <p:txBody>
            <a:bodyPr wrap="none"/>
            <a:lstStyle/>
            <a:p>
              <a:endParaRPr lang="zh-CN" altLang="en-US"/>
            </a:p>
          </p:txBody>
        </p:sp>
        <p:sp>
          <p:nvSpPr>
            <p:cNvPr id="108571" name="Line 61"/>
            <p:cNvSpPr>
              <a:spLocks noChangeShapeType="1"/>
            </p:cNvSpPr>
            <p:nvPr/>
          </p:nvSpPr>
          <p:spPr bwMode="auto">
            <a:xfrm>
              <a:off x="3085" y="1869"/>
              <a:ext cx="835" cy="0"/>
            </a:xfrm>
            <a:prstGeom prst="line">
              <a:avLst/>
            </a:prstGeom>
            <a:noFill/>
            <a:ln w="9525">
              <a:solidFill>
                <a:schemeClr val="tx1"/>
              </a:solidFill>
              <a:round/>
              <a:headEnd/>
              <a:tailEnd type="triangle" w="med" len="med"/>
            </a:ln>
          </p:spPr>
          <p:txBody>
            <a:bodyPr wrap="none"/>
            <a:lstStyle/>
            <a:p>
              <a:endParaRPr lang="zh-CN" altLang="en-US"/>
            </a:p>
          </p:txBody>
        </p:sp>
        <p:sp>
          <p:nvSpPr>
            <p:cNvPr id="108572" name="Line 62"/>
            <p:cNvSpPr>
              <a:spLocks noChangeShapeType="1"/>
            </p:cNvSpPr>
            <p:nvPr/>
          </p:nvSpPr>
          <p:spPr bwMode="auto">
            <a:xfrm>
              <a:off x="3085" y="1894"/>
              <a:ext cx="843" cy="376"/>
            </a:xfrm>
            <a:prstGeom prst="line">
              <a:avLst/>
            </a:prstGeom>
            <a:noFill/>
            <a:ln w="9525">
              <a:solidFill>
                <a:schemeClr val="tx1"/>
              </a:solidFill>
              <a:round/>
              <a:headEnd/>
              <a:tailEnd type="triangle" w="med" len="med"/>
            </a:ln>
          </p:spPr>
          <p:txBody>
            <a:bodyPr wrap="none"/>
            <a:lstStyle/>
            <a:p>
              <a:endParaRPr lang="zh-CN" altLang="en-US"/>
            </a:p>
          </p:txBody>
        </p:sp>
        <p:sp>
          <p:nvSpPr>
            <p:cNvPr id="108573" name="Line 63"/>
            <p:cNvSpPr>
              <a:spLocks noChangeShapeType="1"/>
            </p:cNvSpPr>
            <p:nvPr/>
          </p:nvSpPr>
          <p:spPr bwMode="auto">
            <a:xfrm>
              <a:off x="3077" y="1944"/>
              <a:ext cx="851" cy="701"/>
            </a:xfrm>
            <a:prstGeom prst="line">
              <a:avLst/>
            </a:prstGeom>
            <a:noFill/>
            <a:ln w="9525">
              <a:solidFill>
                <a:schemeClr val="tx1"/>
              </a:solidFill>
              <a:round/>
              <a:headEnd/>
              <a:tailEnd type="triangle" w="med" len="med"/>
            </a:ln>
          </p:spPr>
          <p:txBody>
            <a:bodyPr wrap="none"/>
            <a:lstStyle/>
            <a:p>
              <a:endParaRPr lang="zh-CN" altLang="en-US"/>
            </a:p>
          </p:txBody>
        </p:sp>
        <p:sp>
          <p:nvSpPr>
            <p:cNvPr id="108574" name="Line 64"/>
            <p:cNvSpPr>
              <a:spLocks noChangeShapeType="1"/>
            </p:cNvSpPr>
            <p:nvPr/>
          </p:nvSpPr>
          <p:spPr bwMode="auto">
            <a:xfrm flipV="1">
              <a:off x="3077" y="1919"/>
              <a:ext cx="851" cy="359"/>
            </a:xfrm>
            <a:prstGeom prst="line">
              <a:avLst/>
            </a:prstGeom>
            <a:noFill/>
            <a:ln w="9525">
              <a:solidFill>
                <a:schemeClr val="tx1"/>
              </a:solidFill>
              <a:round/>
              <a:headEnd/>
              <a:tailEnd type="triangle" w="med" len="med"/>
            </a:ln>
          </p:spPr>
          <p:txBody>
            <a:bodyPr wrap="none"/>
            <a:lstStyle/>
            <a:p>
              <a:endParaRPr lang="zh-CN" altLang="en-US"/>
            </a:p>
          </p:txBody>
        </p:sp>
        <p:sp>
          <p:nvSpPr>
            <p:cNvPr id="108575" name="Line 65"/>
            <p:cNvSpPr>
              <a:spLocks noChangeShapeType="1"/>
            </p:cNvSpPr>
            <p:nvPr/>
          </p:nvSpPr>
          <p:spPr bwMode="auto">
            <a:xfrm>
              <a:off x="3085" y="2311"/>
              <a:ext cx="835" cy="0"/>
            </a:xfrm>
            <a:prstGeom prst="line">
              <a:avLst/>
            </a:prstGeom>
            <a:noFill/>
            <a:ln w="19050">
              <a:solidFill>
                <a:schemeClr val="tx1"/>
              </a:solidFill>
              <a:round/>
              <a:headEnd/>
              <a:tailEnd type="triangle" w="med" len="med"/>
            </a:ln>
          </p:spPr>
          <p:txBody>
            <a:bodyPr wrap="none"/>
            <a:lstStyle/>
            <a:p>
              <a:endParaRPr lang="zh-CN" altLang="en-US"/>
            </a:p>
          </p:txBody>
        </p:sp>
        <p:sp>
          <p:nvSpPr>
            <p:cNvPr id="108576" name="Line 66"/>
            <p:cNvSpPr>
              <a:spLocks noChangeShapeType="1"/>
            </p:cNvSpPr>
            <p:nvPr/>
          </p:nvSpPr>
          <p:spPr bwMode="auto">
            <a:xfrm flipV="1">
              <a:off x="3069" y="1969"/>
              <a:ext cx="876" cy="676"/>
            </a:xfrm>
            <a:prstGeom prst="line">
              <a:avLst/>
            </a:prstGeom>
            <a:noFill/>
            <a:ln w="9525">
              <a:solidFill>
                <a:schemeClr val="tx1"/>
              </a:solidFill>
              <a:round/>
              <a:headEnd/>
              <a:tailEnd type="triangle" w="med" len="med"/>
            </a:ln>
          </p:spPr>
          <p:txBody>
            <a:bodyPr wrap="none"/>
            <a:lstStyle/>
            <a:p>
              <a:endParaRPr lang="zh-CN" altLang="en-US"/>
            </a:p>
          </p:txBody>
        </p:sp>
        <p:sp>
          <p:nvSpPr>
            <p:cNvPr id="108577" name="Line 67"/>
            <p:cNvSpPr>
              <a:spLocks noChangeShapeType="1"/>
            </p:cNvSpPr>
            <p:nvPr/>
          </p:nvSpPr>
          <p:spPr bwMode="auto">
            <a:xfrm flipV="1">
              <a:off x="3085" y="2353"/>
              <a:ext cx="852" cy="334"/>
            </a:xfrm>
            <a:prstGeom prst="line">
              <a:avLst/>
            </a:prstGeom>
            <a:noFill/>
            <a:ln w="9525">
              <a:solidFill>
                <a:schemeClr val="tx1"/>
              </a:solidFill>
              <a:round/>
              <a:headEnd/>
              <a:tailEnd type="triangle" w="med" len="med"/>
            </a:ln>
          </p:spPr>
          <p:txBody>
            <a:bodyPr wrap="none"/>
            <a:lstStyle/>
            <a:p>
              <a:endParaRPr lang="zh-CN" altLang="en-US"/>
            </a:p>
          </p:txBody>
        </p:sp>
        <p:sp>
          <p:nvSpPr>
            <p:cNvPr id="108578" name="Line 68"/>
            <p:cNvSpPr>
              <a:spLocks noChangeShapeType="1"/>
            </p:cNvSpPr>
            <p:nvPr/>
          </p:nvSpPr>
          <p:spPr bwMode="auto">
            <a:xfrm>
              <a:off x="3085" y="2720"/>
              <a:ext cx="835" cy="0"/>
            </a:xfrm>
            <a:prstGeom prst="line">
              <a:avLst/>
            </a:prstGeom>
            <a:noFill/>
            <a:ln w="19050">
              <a:solidFill>
                <a:schemeClr val="tx1"/>
              </a:solidFill>
              <a:round/>
              <a:headEnd/>
              <a:tailEnd type="triangle" w="med" len="med"/>
            </a:ln>
          </p:spPr>
          <p:txBody>
            <a:bodyPr wrap="none"/>
            <a:lstStyle/>
            <a:p>
              <a:endParaRPr lang="zh-CN" altLang="en-US"/>
            </a:p>
          </p:txBody>
        </p:sp>
        <p:sp>
          <p:nvSpPr>
            <p:cNvPr id="108579" name="Line 69"/>
            <p:cNvSpPr>
              <a:spLocks noChangeShapeType="1"/>
            </p:cNvSpPr>
            <p:nvPr/>
          </p:nvSpPr>
          <p:spPr bwMode="auto">
            <a:xfrm flipV="1">
              <a:off x="3077" y="1994"/>
              <a:ext cx="902" cy="1094"/>
            </a:xfrm>
            <a:prstGeom prst="line">
              <a:avLst/>
            </a:prstGeom>
            <a:noFill/>
            <a:ln w="9525">
              <a:solidFill>
                <a:schemeClr val="tx1"/>
              </a:solidFill>
              <a:round/>
              <a:headEnd/>
              <a:tailEnd type="triangle" w="med" len="med"/>
            </a:ln>
          </p:spPr>
          <p:txBody>
            <a:bodyPr wrap="none"/>
            <a:lstStyle/>
            <a:p>
              <a:endParaRPr lang="zh-CN" altLang="en-US"/>
            </a:p>
          </p:txBody>
        </p:sp>
        <p:sp>
          <p:nvSpPr>
            <p:cNvPr id="108580" name="Line 70"/>
            <p:cNvSpPr>
              <a:spLocks noChangeShapeType="1"/>
            </p:cNvSpPr>
            <p:nvPr/>
          </p:nvSpPr>
          <p:spPr bwMode="auto">
            <a:xfrm flipV="1">
              <a:off x="3083" y="2776"/>
              <a:ext cx="849" cy="339"/>
            </a:xfrm>
            <a:prstGeom prst="line">
              <a:avLst/>
            </a:prstGeom>
            <a:noFill/>
            <a:ln w="9525">
              <a:solidFill>
                <a:schemeClr val="tx1"/>
              </a:solidFill>
              <a:round/>
              <a:headEnd/>
              <a:tailEnd type="triangle" w="med" len="med"/>
            </a:ln>
          </p:spPr>
          <p:txBody>
            <a:bodyPr wrap="none"/>
            <a:lstStyle/>
            <a:p>
              <a:endParaRPr lang="zh-CN" altLang="en-US"/>
            </a:p>
          </p:txBody>
        </p:sp>
      </p:grpSp>
      <p:grpSp>
        <p:nvGrpSpPr>
          <p:cNvPr id="3" name="Group 76"/>
          <p:cNvGrpSpPr>
            <a:grpSpLocks/>
          </p:cNvGrpSpPr>
          <p:nvPr/>
        </p:nvGrpSpPr>
        <p:grpSpPr bwMode="auto">
          <a:xfrm>
            <a:off x="4284663" y="1916113"/>
            <a:ext cx="4648200" cy="2667000"/>
            <a:chOff x="2688" y="1248"/>
            <a:chExt cx="2928" cy="1680"/>
          </a:xfrm>
        </p:grpSpPr>
        <p:sp>
          <p:nvSpPr>
            <p:cNvPr id="108583" name="AutoShape 72"/>
            <p:cNvSpPr>
              <a:spLocks noChangeArrowheads="1"/>
            </p:cNvSpPr>
            <p:nvPr/>
          </p:nvSpPr>
          <p:spPr bwMode="auto">
            <a:xfrm>
              <a:off x="2688" y="1248"/>
              <a:ext cx="1632" cy="1680"/>
            </a:xfrm>
            <a:prstGeom prst="roundRect">
              <a:avLst>
                <a:gd name="adj" fmla="val 16667"/>
              </a:avLst>
            </a:prstGeom>
            <a:noFill/>
            <a:ln w="9525">
              <a:solidFill>
                <a:srgbClr val="008000"/>
              </a:solidFill>
              <a:prstDash val="lgDash"/>
              <a:round/>
              <a:headEnd/>
              <a:tailEnd/>
            </a:ln>
          </p:spPr>
          <p:txBody>
            <a:bodyPr wrap="none" anchor="ctr"/>
            <a:lstStyle/>
            <a:p>
              <a:endParaRPr kumimoji="1" lang="zh-CN" altLang="en-US" sz="2400">
                <a:latin typeface="Times New Roman" pitchFamily="18" charset="0"/>
              </a:endParaRPr>
            </a:p>
          </p:txBody>
        </p:sp>
        <p:sp>
          <p:nvSpPr>
            <p:cNvPr id="108584" name="Text Box 73"/>
            <p:cNvSpPr txBox="1">
              <a:spLocks noChangeArrowheads="1"/>
            </p:cNvSpPr>
            <p:nvPr/>
          </p:nvSpPr>
          <p:spPr bwMode="auto">
            <a:xfrm>
              <a:off x="4416" y="1488"/>
              <a:ext cx="1200" cy="1018"/>
            </a:xfrm>
            <a:prstGeom prst="rect">
              <a:avLst/>
            </a:prstGeom>
            <a:noFill/>
            <a:ln w="9525">
              <a:noFill/>
              <a:miter lim="800000"/>
              <a:headEnd/>
              <a:tailEnd/>
            </a:ln>
          </p:spPr>
          <p:txBody>
            <a:bodyPr>
              <a:spAutoFit/>
            </a:bodyPr>
            <a:lstStyle/>
            <a:p>
              <a:pPr>
                <a:spcBef>
                  <a:spcPct val="50000"/>
                </a:spcBef>
              </a:pPr>
              <a:r>
                <a:rPr kumimoji="1" lang="en-US" altLang="zh-CN" sz="2000">
                  <a:latin typeface="Times New Roman" pitchFamily="18" charset="0"/>
                </a:rPr>
                <a:t>If this is a relation </a:t>
              </a:r>
              <a:r>
                <a:rPr kumimoji="1" lang="en-US" altLang="zh-CN" sz="2000" i="1">
                  <a:latin typeface="Times New Roman" pitchFamily="18" charset="0"/>
                </a:rPr>
                <a:t>R</a:t>
              </a:r>
              <a:r>
                <a:rPr kumimoji="1" lang="en-US" altLang="zh-CN" sz="2000">
                  <a:latin typeface="Times New Roman" pitchFamily="18" charset="0"/>
                </a:rPr>
                <a:t>’, then </a:t>
              </a:r>
              <a:r>
                <a:rPr kumimoji="1" lang="en-US" altLang="zh-CN" sz="2000" i="1">
                  <a:latin typeface="Times New Roman" pitchFamily="18" charset="0"/>
                </a:rPr>
                <a:t>M </a:t>
              </a:r>
              <a:r>
                <a:rPr kumimoji="1" lang="en-US" altLang="zh-CN" sz="2000">
                  <a:latin typeface="Times New Roman" pitchFamily="18" charset="0"/>
                </a:rPr>
                <a:t>is a complete matching compatible to </a:t>
              </a:r>
              <a:r>
                <a:rPr kumimoji="1" lang="en-US" altLang="zh-CN" sz="2000" i="1">
                  <a:latin typeface="Times New Roman" pitchFamily="18" charset="0"/>
                </a:rPr>
                <a:t>R</a:t>
              </a:r>
              <a:r>
                <a:rPr kumimoji="1" lang="en-US" altLang="zh-CN" sz="2000">
                  <a:latin typeface="Times New Roman" pitchFamily="18" charset="0"/>
                </a:rPr>
                <a:t>’</a:t>
              </a:r>
            </a:p>
          </p:txBody>
        </p:sp>
        <p:sp>
          <p:nvSpPr>
            <p:cNvPr id="108585" name="Line 74"/>
            <p:cNvSpPr>
              <a:spLocks noChangeShapeType="1"/>
            </p:cNvSpPr>
            <p:nvPr/>
          </p:nvSpPr>
          <p:spPr bwMode="auto">
            <a:xfrm flipH="1">
              <a:off x="4272" y="1632"/>
              <a:ext cx="144" cy="48"/>
            </a:xfrm>
            <a:prstGeom prst="line">
              <a:avLst/>
            </a:prstGeom>
            <a:noFill/>
            <a:ln w="9525">
              <a:solidFill>
                <a:schemeClr val="tx1"/>
              </a:solidFill>
              <a:round/>
              <a:headEnd/>
              <a:tailEnd type="triangle" w="med" len="med"/>
            </a:ln>
          </p:spPr>
          <p:txBody>
            <a:bodyPr wrap="none"/>
            <a:lstStyle/>
            <a:p>
              <a:endParaRPr lang="zh-CN" altLang="en-US"/>
            </a:p>
          </p:txBody>
        </p:sp>
      </p:grpSp>
      <p:sp>
        <p:nvSpPr>
          <p:cNvPr id="108586" name="Freeform 2" descr="蓝色砂纸"/>
          <p:cNvSpPr>
            <a:spLocks/>
          </p:cNvSpPr>
          <p:nvPr/>
        </p:nvSpPr>
        <p:spPr bwMode="auto">
          <a:xfrm>
            <a:off x="457200" y="2743200"/>
            <a:ext cx="2719388" cy="1344613"/>
          </a:xfrm>
          <a:custGeom>
            <a:avLst/>
            <a:gdLst>
              <a:gd name="T0" fmla="*/ 2147483647 w 1713"/>
              <a:gd name="T1" fmla="*/ 2147483647 h 847"/>
              <a:gd name="T2" fmla="*/ 2147483647 w 1713"/>
              <a:gd name="T3" fmla="*/ 2147483647 h 847"/>
              <a:gd name="T4" fmla="*/ 2147483647 w 1713"/>
              <a:gd name="T5" fmla="*/ 2147483647 h 847"/>
              <a:gd name="T6" fmla="*/ 2147483647 w 1713"/>
              <a:gd name="T7" fmla="*/ 2147483647 h 847"/>
              <a:gd name="T8" fmla="*/ 2147483647 w 1713"/>
              <a:gd name="T9" fmla="*/ 2147483647 h 847"/>
              <a:gd name="T10" fmla="*/ 2147483647 w 1713"/>
              <a:gd name="T11" fmla="*/ 2147483647 h 847"/>
              <a:gd name="T12" fmla="*/ 2147483647 w 1713"/>
              <a:gd name="T13" fmla="*/ 2147483647 h 847"/>
              <a:gd name="T14" fmla="*/ 2147483647 w 1713"/>
              <a:gd name="T15" fmla="*/ 2147483647 h 847"/>
              <a:gd name="T16" fmla="*/ 2147483647 w 1713"/>
              <a:gd name="T17" fmla="*/ 0 h 847"/>
              <a:gd name="T18" fmla="*/ 2147483647 w 1713"/>
              <a:gd name="T19" fmla="*/ 2147483647 h 847"/>
              <a:gd name="T20" fmla="*/ 2147483647 w 1713"/>
              <a:gd name="T21" fmla="*/ 2147483647 h 847"/>
              <a:gd name="T22" fmla="*/ 2147483647 w 1713"/>
              <a:gd name="T23" fmla="*/ 2147483647 h 847"/>
              <a:gd name="T24" fmla="*/ 2147483647 w 1713"/>
              <a:gd name="T25" fmla="*/ 2147483647 h 847"/>
              <a:gd name="T26" fmla="*/ 2147483647 w 1713"/>
              <a:gd name="T27" fmla="*/ 2147483647 h 847"/>
              <a:gd name="T28" fmla="*/ 2147483647 w 1713"/>
              <a:gd name="T29" fmla="*/ 2147483647 h 847"/>
              <a:gd name="T30" fmla="*/ 2147483647 w 1713"/>
              <a:gd name="T31" fmla="*/ 2147483647 h 847"/>
              <a:gd name="T32" fmla="*/ 2147483647 w 1713"/>
              <a:gd name="T33" fmla="*/ 2147483647 h 847"/>
              <a:gd name="T34" fmla="*/ 2147483647 w 1713"/>
              <a:gd name="T35" fmla="*/ 2147483647 h 847"/>
              <a:gd name="T36" fmla="*/ 2147483647 w 1713"/>
              <a:gd name="T37" fmla="*/ 2147483647 h 847"/>
              <a:gd name="T38" fmla="*/ 2147483647 w 1713"/>
              <a:gd name="T39" fmla="*/ 2147483647 h 847"/>
              <a:gd name="T40" fmla="*/ 2147483647 w 1713"/>
              <a:gd name="T41" fmla="*/ 2147483647 h 8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3"/>
              <a:gd name="T64" fmla="*/ 0 h 847"/>
              <a:gd name="T65" fmla="*/ 1713 w 1713"/>
              <a:gd name="T66" fmla="*/ 847 h 8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3" h="847">
                <a:moveTo>
                  <a:pt x="113" y="442"/>
                </a:moveTo>
                <a:cubicBezTo>
                  <a:pt x="233" y="351"/>
                  <a:pt x="268" y="390"/>
                  <a:pt x="472" y="384"/>
                </a:cubicBezTo>
                <a:cubicBezTo>
                  <a:pt x="497" y="376"/>
                  <a:pt x="522" y="367"/>
                  <a:pt x="547" y="359"/>
                </a:cubicBezTo>
                <a:cubicBezTo>
                  <a:pt x="602" y="323"/>
                  <a:pt x="619" y="327"/>
                  <a:pt x="672" y="300"/>
                </a:cubicBezTo>
                <a:cubicBezTo>
                  <a:pt x="730" y="271"/>
                  <a:pt x="785" y="237"/>
                  <a:pt x="848" y="217"/>
                </a:cubicBezTo>
                <a:cubicBezTo>
                  <a:pt x="886" y="191"/>
                  <a:pt x="875" y="178"/>
                  <a:pt x="923" y="167"/>
                </a:cubicBezTo>
                <a:cubicBezTo>
                  <a:pt x="980" y="129"/>
                  <a:pt x="954" y="141"/>
                  <a:pt x="998" y="125"/>
                </a:cubicBezTo>
                <a:cubicBezTo>
                  <a:pt x="1028" y="95"/>
                  <a:pt x="1065" y="80"/>
                  <a:pt x="1106" y="67"/>
                </a:cubicBezTo>
                <a:cubicBezTo>
                  <a:pt x="1183" y="17"/>
                  <a:pt x="1259" y="14"/>
                  <a:pt x="1349" y="0"/>
                </a:cubicBezTo>
                <a:cubicBezTo>
                  <a:pt x="1418" y="6"/>
                  <a:pt x="1464" y="5"/>
                  <a:pt x="1524" y="33"/>
                </a:cubicBezTo>
                <a:cubicBezTo>
                  <a:pt x="1575" y="108"/>
                  <a:pt x="1506" y="17"/>
                  <a:pt x="1566" y="67"/>
                </a:cubicBezTo>
                <a:cubicBezTo>
                  <a:pt x="1574" y="73"/>
                  <a:pt x="1575" y="85"/>
                  <a:pt x="1582" y="92"/>
                </a:cubicBezTo>
                <a:cubicBezTo>
                  <a:pt x="1589" y="99"/>
                  <a:pt x="1599" y="103"/>
                  <a:pt x="1607" y="108"/>
                </a:cubicBezTo>
                <a:cubicBezTo>
                  <a:pt x="1621" y="150"/>
                  <a:pt x="1636" y="192"/>
                  <a:pt x="1649" y="234"/>
                </a:cubicBezTo>
                <a:cubicBezTo>
                  <a:pt x="1646" y="367"/>
                  <a:pt x="1713" y="663"/>
                  <a:pt x="1516" y="726"/>
                </a:cubicBezTo>
                <a:cubicBezTo>
                  <a:pt x="1446" y="773"/>
                  <a:pt x="1391" y="784"/>
                  <a:pt x="1307" y="793"/>
                </a:cubicBezTo>
                <a:cubicBezTo>
                  <a:pt x="1138" y="847"/>
                  <a:pt x="949" y="802"/>
                  <a:pt x="773" y="785"/>
                </a:cubicBezTo>
                <a:cubicBezTo>
                  <a:pt x="591" y="720"/>
                  <a:pt x="355" y="746"/>
                  <a:pt x="180" y="743"/>
                </a:cubicBezTo>
                <a:cubicBezTo>
                  <a:pt x="118" y="733"/>
                  <a:pt x="94" y="711"/>
                  <a:pt x="38" y="693"/>
                </a:cubicBezTo>
                <a:cubicBezTo>
                  <a:pt x="21" y="641"/>
                  <a:pt x="0" y="557"/>
                  <a:pt x="63" y="534"/>
                </a:cubicBezTo>
                <a:cubicBezTo>
                  <a:pt x="96" y="501"/>
                  <a:pt x="104" y="489"/>
                  <a:pt x="113" y="442"/>
                </a:cubicBezTo>
                <a:close/>
              </a:path>
            </a:pathLst>
          </a:custGeom>
          <a:blipFill dpi="0" rotWithShape="0">
            <a:blip r:embed="rId3"/>
            <a:srcRect/>
            <a:tile tx="0" ty="0" sx="100000" sy="100000" flip="none" algn="tl"/>
          </a:blipFill>
          <a:ln w="9525">
            <a:noFill/>
            <a:round/>
            <a:headEnd/>
            <a:tailEnd/>
          </a:ln>
        </p:spPr>
        <p:txBody>
          <a:bodyPr wrap="none"/>
          <a:lstStyle/>
          <a:p>
            <a:endParaRPr lang="zh-CN" altLang="en-US"/>
          </a:p>
        </p:txBody>
      </p:sp>
      <p:sp>
        <p:nvSpPr>
          <p:cNvPr id="108587" name="Oval 4"/>
          <p:cNvSpPr>
            <a:spLocks noChangeArrowheads="1"/>
          </p:cNvSpPr>
          <p:nvPr/>
        </p:nvSpPr>
        <p:spPr bwMode="auto">
          <a:xfrm>
            <a:off x="785813" y="2171700"/>
            <a:ext cx="360362" cy="360363"/>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88" name="Oval 5"/>
          <p:cNvSpPr>
            <a:spLocks noChangeArrowheads="1"/>
          </p:cNvSpPr>
          <p:nvPr/>
        </p:nvSpPr>
        <p:spPr bwMode="auto">
          <a:xfrm>
            <a:off x="785813" y="2820988"/>
            <a:ext cx="360362" cy="360362"/>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89" name="Oval 6"/>
          <p:cNvSpPr>
            <a:spLocks noChangeArrowheads="1"/>
          </p:cNvSpPr>
          <p:nvPr/>
        </p:nvSpPr>
        <p:spPr bwMode="auto">
          <a:xfrm>
            <a:off x="785813" y="3468688"/>
            <a:ext cx="360362" cy="360362"/>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0" name="Oval 7"/>
          <p:cNvSpPr>
            <a:spLocks noChangeArrowheads="1"/>
          </p:cNvSpPr>
          <p:nvPr/>
        </p:nvSpPr>
        <p:spPr bwMode="auto">
          <a:xfrm>
            <a:off x="785813" y="4116388"/>
            <a:ext cx="360362" cy="360362"/>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1" name="Oval 8"/>
          <p:cNvSpPr>
            <a:spLocks noChangeArrowheads="1"/>
          </p:cNvSpPr>
          <p:nvPr/>
        </p:nvSpPr>
        <p:spPr bwMode="auto">
          <a:xfrm>
            <a:off x="785813" y="4764088"/>
            <a:ext cx="360362" cy="360362"/>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2" name="Oval 9"/>
          <p:cNvSpPr>
            <a:spLocks noChangeArrowheads="1"/>
          </p:cNvSpPr>
          <p:nvPr/>
        </p:nvSpPr>
        <p:spPr bwMode="auto">
          <a:xfrm>
            <a:off x="2462213" y="2171700"/>
            <a:ext cx="360362" cy="360363"/>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3" name="Oval 10"/>
          <p:cNvSpPr>
            <a:spLocks noChangeArrowheads="1"/>
          </p:cNvSpPr>
          <p:nvPr/>
        </p:nvSpPr>
        <p:spPr bwMode="auto">
          <a:xfrm>
            <a:off x="2462213" y="2819400"/>
            <a:ext cx="360362" cy="360363"/>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4" name="Oval 11"/>
          <p:cNvSpPr>
            <a:spLocks noChangeArrowheads="1"/>
          </p:cNvSpPr>
          <p:nvPr/>
        </p:nvSpPr>
        <p:spPr bwMode="auto">
          <a:xfrm>
            <a:off x="2462213" y="3467100"/>
            <a:ext cx="360362" cy="360363"/>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5" name="Oval 12"/>
          <p:cNvSpPr>
            <a:spLocks noChangeArrowheads="1"/>
          </p:cNvSpPr>
          <p:nvPr/>
        </p:nvSpPr>
        <p:spPr bwMode="auto">
          <a:xfrm>
            <a:off x="2462213" y="4114800"/>
            <a:ext cx="360362" cy="360363"/>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6" name="Oval 13"/>
          <p:cNvSpPr>
            <a:spLocks noChangeArrowheads="1"/>
          </p:cNvSpPr>
          <p:nvPr/>
        </p:nvSpPr>
        <p:spPr bwMode="auto">
          <a:xfrm>
            <a:off x="2462213" y="4762500"/>
            <a:ext cx="360362" cy="360363"/>
          </a:xfrm>
          <a:prstGeom prst="ellipse">
            <a:avLst/>
          </a:prstGeom>
          <a:noFill/>
          <a:ln w="19050">
            <a:solidFill>
              <a:schemeClr val="tx1"/>
            </a:solidFill>
            <a:round/>
            <a:headEnd/>
            <a:tailEnd/>
          </a:ln>
        </p:spPr>
        <p:txBody>
          <a:bodyPr wrap="none" anchor="ctr"/>
          <a:lstStyle/>
          <a:p>
            <a:endParaRPr kumimoji="1" lang="zh-CN" altLang="en-US" sz="2400">
              <a:latin typeface="Times New Roman" pitchFamily="18" charset="0"/>
            </a:endParaRPr>
          </a:p>
        </p:txBody>
      </p:sp>
      <p:sp>
        <p:nvSpPr>
          <p:cNvPr id="108597" name="Text Box 14"/>
          <p:cNvSpPr txBox="1">
            <a:spLocks noChangeArrowheads="1"/>
          </p:cNvSpPr>
          <p:nvPr/>
        </p:nvSpPr>
        <p:spPr bwMode="auto">
          <a:xfrm>
            <a:off x="800100" y="2133600"/>
            <a:ext cx="381000" cy="366713"/>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1</a:t>
            </a:r>
            <a:endParaRPr kumimoji="1" lang="en-US" altLang="zh-CN" i="1">
              <a:latin typeface="Times New Roman" pitchFamily="18" charset="0"/>
            </a:endParaRPr>
          </a:p>
        </p:txBody>
      </p:sp>
      <p:sp>
        <p:nvSpPr>
          <p:cNvPr id="108598" name="Text Box 15"/>
          <p:cNvSpPr txBox="1">
            <a:spLocks noChangeArrowheads="1"/>
          </p:cNvSpPr>
          <p:nvPr/>
        </p:nvSpPr>
        <p:spPr bwMode="auto">
          <a:xfrm>
            <a:off x="2476500" y="2141538"/>
            <a:ext cx="381000" cy="366712"/>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1</a:t>
            </a:r>
            <a:endParaRPr kumimoji="1" lang="en-US" altLang="zh-CN" i="1">
              <a:latin typeface="Times New Roman" pitchFamily="18" charset="0"/>
            </a:endParaRPr>
          </a:p>
        </p:txBody>
      </p:sp>
      <p:sp>
        <p:nvSpPr>
          <p:cNvPr id="108599" name="Text Box 16"/>
          <p:cNvSpPr txBox="1">
            <a:spLocks noChangeArrowheads="1"/>
          </p:cNvSpPr>
          <p:nvPr/>
        </p:nvSpPr>
        <p:spPr bwMode="auto">
          <a:xfrm>
            <a:off x="800100" y="2784475"/>
            <a:ext cx="381000" cy="366713"/>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2</a:t>
            </a:r>
            <a:endParaRPr kumimoji="1" lang="en-US" altLang="zh-CN" i="1">
              <a:latin typeface="Times New Roman" pitchFamily="18" charset="0"/>
            </a:endParaRPr>
          </a:p>
        </p:txBody>
      </p:sp>
      <p:sp>
        <p:nvSpPr>
          <p:cNvPr id="108600" name="Text Box 17"/>
          <p:cNvSpPr txBox="1">
            <a:spLocks noChangeArrowheads="1"/>
          </p:cNvSpPr>
          <p:nvPr/>
        </p:nvSpPr>
        <p:spPr bwMode="auto">
          <a:xfrm>
            <a:off x="792163" y="3398838"/>
            <a:ext cx="381000" cy="366712"/>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3</a:t>
            </a:r>
            <a:endParaRPr kumimoji="1" lang="en-US" altLang="zh-CN" i="1">
              <a:latin typeface="Times New Roman" pitchFamily="18" charset="0"/>
            </a:endParaRPr>
          </a:p>
        </p:txBody>
      </p:sp>
      <p:sp>
        <p:nvSpPr>
          <p:cNvPr id="108601" name="Text Box 18"/>
          <p:cNvSpPr txBox="1">
            <a:spLocks noChangeArrowheads="1"/>
          </p:cNvSpPr>
          <p:nvPr/>
        </p:nvSpPr>
        <p:spPr bwMode="auto">
          <a:xfrm>
            <a:off x="787400" y="4081463"/>
            <a:ext cx="381000" cy="366712"/>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4</a:t>
            </a:r>
            <a:endParaRPr kumimoji="1" lang="en-US" altLang="zh-CN" i="1">
              <a:latin typeface="Times New Roman" pitchFamily="18" charset="0"/>
            </a:endParaRPr>
          </a:p>
        </p:txBody>
      </p:sp>
      <p:sp>
        <p:nvSpPr>
          <p:cNvPr id="108602" name="Text Box 19"/>
          <p:cNvSpPr txBox="1">
            <a:spLocks noChangeArrowheads="1"/>
          </p:cNvSpPr>
          <p:nvPr/>
        </p:nvSpPr>
        <p:spPr bwMode="auto">
          <a:xfrm>
            <a:off x="793750" y="4738688"/>
            <a:ext cx="381000" cy="366712"/>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s</a:t>
            </a:r>
            <a:r>
              <a:rPr kumimoji="1" lang="en-US" altLang="zh-CN" baseline="-25000">
                <a:latin typeface="Times New Roman" pitchFamily="18" charset="0"/>
              </a:rPr>
              <a:t>5</a:t>
            </a:r>
            <a:endParaRPr kumimoji="1" lang="en-US" altLang="zh-CN" i="1">
              <a:latin typeface="Times New Roman" pitchFamily="18" charset="0"/>
            </a:endParaRPr>
          </a:p>
        </p:txBody>
      </p:sp>
      <p:sp>
        <p:nvSpPr>
          <p:cNvPr id="108603" name="Text Box 20"/>
          <p:cNvSpPr txBox="1">
            <a:spLocks noChangeArrowheads="1"/>
          </p:cNvSpPr>
          <p:nvPr/>
        </p:nvSpPr>
        <p:spPr bwMode="auto">
          <a:xfrm>
            <a:off x="2482850" y="2784475"/>
            <a:ext cx="381000" cy="366713"/>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2</a:t>
            </a:r>
            <a:endParaRPr kumimoji="1" lang="en-US" altLang="zh-CN" i="1">
              <a:latin typeface="Times New Roman" pitchFamily="18" charset="0"/>
            </a:endParaRPr>
          </a:p>
        </p:txBody>
      </p:sp>
      <p:sp>
        <p:nvSpPr>
          <p:cNvPr id="108604" name="Text Box 21"/>
          <p:cNvSpPr txBox="1">
            <a:spLocks noChangeArrowheads="1"/>
          </p:cNvSpPr>
          <p:nvPr/>
        </p:nvSpPr>
        <p:spPr bwMode="auto">
          <a:xfrm>
            <a:off x="2449513" y="3440113"/>
            <a:ext cx="381000" cy="366712"/>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3</a:t>
            </a:r>
            <a:endParaRPr kumimoji="1" lang="en-US" altLang="zh-CN" i="1">
              <a:latin typeface="Times New Roman" pitchFamily="18" charset="0"/>
            </a:endParaRPr>
          </a:p>
        </p:txBody>
      </p:sp>
      <p:sp>
        <p:nvSpPr>
          <p:cNvPr id="108605" name="Text Box 22"/>
          <p:cNvSpPr txBox="1">
            <a:spLocks noChangeArrowheads="1"/>
          </p:cNvSpPr>
          <p:nvPr/>
        </p:nvSpPr>
        <p:spPr bwMode="auto">
          <a:xfrm>
            <a:off x="2495550" y="4070350"/>
            <a:ext cx="381000" cy="366713"/>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4</a:t>
            </a:r>
            <a:endParaRPr kumimoji="1" lang="en-US" altLang="zh-CN">
              <a:latin typeface="Times New Roman" pitchFamily="18" charset="0"/>
            </a:endParaRPr>
          </a:p>
        </p:txBody>
      </p:sp>
      <p:sp>
        <p:nvSpPr>
          <p:cNvPr id="108606" name="Text Box 23"/>
          <p:cNvSpPr txBox="1">
            <a:spLocks noChangeArrowheads="1"/>
          </p:cNvSpPr>
          <p:nvPr/>
        </p:nvSpPr>
        <p:spPr bwMode="auto">
          <a:xfrm>
            <a:off x="2490788" y="4725988"/>
            <a:ext cx="381000" cy="366712"/>
          </a:xfrm>
          <a:prstGeom prst="rect">
            <a:avLst/>
          </a:prstGeom>
          <a:noFill/>
          <a:ln w="9525">
            <a:noFill/>
            <a:miter lim="800000"/>
            <a:headEnd/>
            <a:tailEnd/>
          </a:ln>
        </p:spPr>
        <p:txBody>
          <a:bodyPr>
            <a:spAutoFit/>
          </a:bodyPr>
          <a:lstStyle/>
          <a:p>
            <a:pPr>
              <a:spcBef>
                <a:spcPct val="50000"/>
              </a:spcBef>
            </a:pPr>
            <a:r>
              <a:rPr kumimoji="1" lang="en-US" altLang="zh-CN" i="1">
                <a:latin typeface="Times New Roman" pitchFamily="18" charset="0"/>
              </a:rPr>
              <a:t>b</a:t>
            </a:r>
            <a:r>
              <a:rPr kumimoji="1" lang="en-US" altLang="zh-CN" baseline="-25000">
                <a:latin typeface="Times New Roman" pitchFamily="18" charset="0"/>
              </a:rPr>
              <a:t>5</a:t>
            </a:r>
            <a:endParaRPr kumimoji="1" lang="en-US" altLang="zh-CN" i="1">
              <a:latin typeface="Times New Roman" pitchFamily="18" charset="0"/>
            </a:endParaRPr>
          </a:p>
        </p:txBody>
      </p:sp>
      <p:sp>
        <p:nvSpPr>
          <p:cNvPr id="108607" name="Line 24"/>
          <p:cNvSpPr>
            <a:spLocks noChangeShapeType="1"/>
          </p:cNvSpPr>
          <p:nvPr/>
        </p:nvSpPr>
        <p:spPr bwMode="auto">
          <a:xfrm>
            <a:off x="1155700" y="2352675"/>
            <a:ext cx="1336675" cy="576263"/>
          </a:xfrm>
          <a:prstGeom prst="line">
            <a:avLst/>
          </a:prstGeom>
          <a:noFill/>
          <a:ln w="9525">
            <a:solidFill>
              <a:schemeClr val="tx1"/>
            </a:solidFill>
            <a:round/>
            <a:headEnd/>
            <a:tailEnd type="triangle" w="med" len="med"/>
          </a:ln>
        </p:spPr>
        <p:txBody>
          <a:bodyPr wrap="none"/>
          <a:lstStyle/>
          <a:p>
            <a:endParaRPr lang="zh-CN" altLang="en-US"/>
          </a:p>
        </p:txBody>
      </p:sp>
      <p:sp>
        <p:nvSpPr>
          <p:cNvPr id="108608" name="Line 25"/>
          <p:cNvSpPr>
            <a:spLocks noChangeShapeType="1"/>
          </p:cNvSpPr>
          <p:nvPr/>
        </p:nvSpPr>
        <p:spPr bwMode="auto">
          <a:xfrm>
            <a:off x="1127125" y="2438400"/>
            <a:ext cx="1377950" cy="1100138"/>
          </a:xfrm>
          <a:prstGeom prst="line">
            <a:avLst/>
          </a:prstGeom>
          <a:noFill/>
          <a:ln w="9525">
            <a:solidFill>
              <a:schemeClr val="tx1"/>
            </a:solidFill>
            <a:round/>
            <a:headEnd/>
            <a:tailEnd type="triangle" w="med" len="med"/>
          </a:ln>
        </p:spPr>
        <p:txBody>
          <a:bodyPr wrap="none"/>
          <a:lstStyle/>
          <a:p>
            <a:endParaRPr lang="zh-CN" altLang="en-US"/>
          </a:p>
        </p:txBody>
      </p:sp>
      <p:sp>
        <p:nvSpPr>
          <p:cNvPr id="108609" name="Line 26"/>
          <p:cNvSpPr>
            <a:spLocks noChangeShapeType="1"/>
          </p:cNvSpPr>
          <p:nvPr/>
        </p:nvSpPr>
        <p:spPr bwMode="auto">
          <a:xfrm flipV="1">
            <a:off x="1127125" y="2371725"/>
            <a:ext cx="1350963" cy="542925"/>
          </a:xfrm>
          <a:prstGeom prst="line">
            <a:avLst/>
          </a:prstGeom>
          <a:noFill/>
          <a:ln w="9525">
            <a:solidFill>
              <a:schemeClr val="tx1"/>
            </a:solidFill>
            <a:round/>
            <a:headEnd/>
            <a:tailEnd type="triangle" w="med" len="med"/>
          </a:ln>
        </p:spPr>
        <p:txBody>
          <a:bodyPr wrap="none"/>
          <a:lstStyle/>
          <a:p>
            <a:endParaRPr lang="zh-CN" altLang="en-US"/>
          </a:p>
        </p:txBody>
      </p:sp>
      <p:sp>
        <p:nvSpPr>
          <p:cNvPr id="108610" name="Line 28"/>
          <p:cNvSpPr>
            <a:spLocks noChangeShapeType="1"/>
          </p:cNvSpPr>
          <p:nvPr/>
        </p:nvSpPr>
        <p:spPr bwMode="auto">
          <a:xfrm>
            <a:off x="1139825" y="3008313"/>
            <a:ext cx="1338263" cy="596900"/>
          </a:xfrm>
          <a:prstGeom prst="line">
            <a:avLst/>
          </a:prstGeom>
          <a:noFill/>
          <a:ln w="9525">
            <a:solidFill>
              <a:schemeClr val="tx1"/>
            </a:solidFill>
            <a:round/>
            <a:headEnd/>
            <a:tailEnd type="triangle" w="med" len="med"/>
          </a:ln>
        </p:spPr>
        <p:txBody>
          <a:bodyPr wrap="none"/>
          <a:lstStyle/>
          <a:p>
            <a:endParaRPr lang="zh-CN" altLang="en-US"/>
          </a:p>
        </p:txBody>
      </p:sp>
      <p:sp>
        <p:nvSpPr>
          <p:cNvPr id="108611" name="Line 29"/>
          <p:cNvSpPr>
            <a:spLocks noChangeShapeType="1"/>
          </p:cNvSpPr>
          <p:nvPr/>
        </p:nvSpPr>
        <p:spPr bwMode="auto">
          <a:xfrm>
            <a:off x="1127125" y="3087688"/>
            <a:ext cx="1350963" cy="1112837"/>
          </a:xfrm>
          <a:prstGeom prst="line">
            <a:avLst/>
          </a:prstGeom>
          <a:noFill/>
          <a:ln w="9525">
            <a:solidFill>
              <a:schemeClr val="tx1"/>
            </a:solidFill>
            <a:round/>
            <a:headEnd/>
            <a:tailEnd type="triangle" w="med" len="med"/>
          </a:ln>
        </p:spPr>
        <p:txBody>
          <a:bodyPr wrap="none"/>
          <a:lstStyle/>
          <a:p>
            <a:endParaRPr lang="zh-CN" altLang="en-US"/>
          </a:p>
        </p:txBody>
      </p:sp>
      <p:sp>
        <p:nvSpPr>
          <p:cNvPr id="108612" name="Line 30"/>
          <p:cNvSpPr>
            <a:spLocks noChangeShapeType="1"/>
          </p:cNvSpPr>
          <p:nvPr/>
        </p:nvSpPr>
        <p:spPr bwMode="auto">
          <a:xfrm flipV="1">
            <a:off x="1127125" y="3048000"/>
            <a:ext cx="1350963" cy="569913"/>
          </a:xfrm>
          <a:prstGeom prst="line">
            <a:avLst/>
          </a:prstGeom>
          <a:noFill/>
          <a:ln w="28575">
            <a:solidFill>
              <a:srgbClr val="FF0000"/>
            </a:solidFill>
            <a:round/>
            <a:headEnd/>
            <a:tailEnd type="triangle" w="med" len="med"/>
          </a:ln>
        </p:spPr>
        <p:txBody>
          <a:bodyPr wrap="none"/>
          <a:lstStyle/>
          <a:p>
            <a:endParaRPr lang="zh-CN" altLang="en-US"/>
          </a:p>
        </p:txBody>
      </p:sp>
      <p:sp>
        <p:nvSpPr>
          <p:cNvPr id="108613" name="Line 31"/>
          <p:cNvSpPr>
            <a:spLocks noChangeShapeType="1"/>
          </p:cNvSpPr>
          <p:nvPr/>
        </p:nvSpPr>
        <p:spPr bwMode="auto">
          <a:xfrm>
            <a:off x="1139825" y="3670300"/>
            <a:ext cx="1325563" cy="0"/>
          </a:xfrm>
          <a:prstGeom prst="line">
            <a:avLst/>
          </a:prstGeom>
          <a:noFill/>
          <a:ln w="28575">
            <a:solidFill>
              <a:srgbClr val="FF0000"/>
            </a:solidFill>
            <a:round/>
            <a:headEnd/>
            <a:tailEnd type="triangle" w="med" len="med"/>
          </a:ln>
        </p:spPr>
        <p:txBody>
          <a:bodyPr wrap="none"/>
          <a:lstStyle/>
          <a:p>
            <a:endParaRPr lang="zh-CN" altLang="en-US"/>
          </a:p>
        </p:txBody>
      </p:sp>
      <p:sp>
        <p:nvSpPr>
          <p:cNvPr id="108614" name="Line 32"/>
          <p:cNvSpPr>
            <a:spLocks noChangeShapeType="1"/>
          </p:cNvSpPr>
          <p:nvPr/>
        </p:nvSpPr>
        <p:spPr bwMode="auto">
          <a:xfrm flipV="1">
            <a:off x="1114425" y="3127375"/>
            <a:ext cx="1390650" cy="1073150"/>
          </a:xfrm>
          <a:prstGeom prst="line">
            <a:avLst/>
          </a:prstGeom>
          <a:noFill/>
          <a:ln w="19050">
            <a:solidFill>
              <a:srgbClr val="009900"/>
            </a:solidFill>
            <a:round/>
            <a:headEnd/>
            <a:tailEnd type="triangle" w="med" len="med"/>
          </a:ln>
        </p:spPr>
        <p:txBody>
          <a:bodyPr wrap="none"/>
          <a:lstStyle/>
          <a:p>
            <a:endParaRPr lang="zh-CN" altLang="en-US"/>
          </a:p>
        </p:txBody>
      </p:sp>
      <p:sp>
        <p:nvSpPr>
          <p:cNvPr id="108615" name="Line 33"/>
          <p:cNvSpPr>
            <a:spLocks noChangeShapeType="1"/>
          </p:cNvSpPr>
          <p:nvPr/>
        </p:nvSpPr>
        <p:spPr bwMode="auto">
          <a:xfrm flipV="1">
            <a:off x="1139825" y="3736975"/>
            <a:ext cx="1352550" cy="530225"/>
          </a:xfrm>
          <a:prstGeom prst="line">
            <a:avLst/>
          </a:prstGeom>
          <a:noFill/>
          <a:ln w="19050">
            <a:solidFill>
              <a:srgbClr val="009900"/>
            </a:solidFill>
            <a:round/>
            <a:headEnd/>
            <a:tailEnd type="triangle" w="med" len="med"/>
          </a:ln>
        </p:spPr>
        <p:txBody>
          <a:bodyPr wrap="none"/>
          <a:lstStyle/>
          <a:p>
            <a:endParaRPr lang="zh-CN" altLang="en-US"/>
          </a:p>
        </p:txBody>
      </p:sp>
      <p:sp>
        <p:nvSpPr>
          <p:cNvPr id="108616" name="Line 34"/>
          <p:cNvSpPr>
            <a:spLocks noChangeShapeType="1"/>
          </p:cNvSpPr>
          <p:nvPr/>
        </p:nvSpPr>
        <p:spPr bwMode="auto">
          <a:xfrm>
            <a:off x="1139825" y="4319588"/>
            <a:ext cx="1325563" cy="0"/>
          </a:xfrm>
          <a:prstGeom prst="line">
            <a:avLst/>
          </a:prstGeom>
          <a:noFill/>
          <a:ln w="19050">
            <a:solidFill>
              <a:srgbClr val="009900"/>
            </a:solidFill>
            <a:round/>
            <a:headEnd/>
            <a:tailEnd type="triangle" w="med" len="med"/>
          </a:ln>
        </p:spPr>
        <p:txBody>
          <a:bodyPr wrap="none"/>
          <a:lstStyle/>
          <a:p>
            <a:endParaRPr lang="zh-CN" altLang="en-US"/>
          </a:p>
        </p:txBody>
      </p:sp>
      <p:sp>
        <p:nvSpPr>
          <p:cNvPr id="108617" name="Line 35"/>
          <p:cNvSpPr>
            <a:spLocks noChangeShapeType="1"/>
          </p:cNvSpPr>
          <p:nvPr/>
        </p:nvSpPr>
        <p:spPr bwMode="auto">
          <a:xfrm flipV="1">
            <a:off x="1127125" y="3167063"/>
            <a:ext cx="1431925" cy="1736725"/>
          </a:xfrm>
          <a:prstGeom prst="line">
            <a:avLst/>
          </a:prstGeom>
          <a:noFill/>
          <a:ln w="9525">
            <a:solidFill>
              <a:schemeClr val="tx1"/>
            </a:solidFill>
            <a:round/>
            <a:headEnd/>
            <a:tailEnd type="triangle" w="med" len="med"/>
          </a:ln>
        </p:spPr>
        <p:txBody>
          <a:bodyPr wrap="none"/>
          <a:lstStyle/>
          <a:p>
            <a:endParaRPr lang="zh-CN" altLang="en-US"/>
          </a:p>
        </p:txBody>
      </p:sp>
      <p:sp>
        <p:nvSpPr>
          <p:cNvPr id="108618" name="Line 36"/>
          <p:cNvSpPr>
            <a:spLocks noChangeShapeType="1"/>
          </p:cNvSpPr>
          <p:nvPr/>
        </p:nvSpPr>
        <p:spPr bwMode="auto">
          <a:xfrm flipV="1">
            <a:off x="1136650" y="4408488"/>
            <a:ext cx="1347788" cy="538162"/>
          </a:xfrm>
          <a:prstGeom prst="line">
            <a:avLst/>
          </a:prstGeom>
          <a:noFill/>
          <a:ln w="9525">
            <a:solidFill>
              <a:schemeClr val="tx1"/>
            </a:solidFill>
            <a:round/>
            <a:headEnd/>
            <a:tailEnd type="triangle" w="med" len="med"/>
          </a:ln>
        </p:spPr>
        <p:txBody>
          <a:bodyPr wrap="none"/>
          <a:lstStyle/>
          <a:p>
            <a:endParaRPr lang="zh-CN" altLang="en-US"/>
          </a:p>
        </p:txBody>
      </p:sp>
      <p:sp>
        <p:nvSpPr>
          <p:cNvPr id="108619" name="Text Box 37"/>
          <p:cNvSpPr txBox="1">
            <a:spLocks noChangeArrowheads="1"/>
          </p:cNvSpPr>
          <p:nvPr/>
        </p:nvSpPr>
        <p:spPr bwMode="auto">
          <a:xfrm>
            <a:off x="838200" y="5181600"/>
            <a:ext cx="1676400" cy="396875"/>
          </a:xfrm>
          <a:prstGeom prst="rect">
            <a:avLst/>
          </a:prstGeom>
          <a:noFill/>
          <a:ln w="9525">
            <a:noFill/>
            <a:miter lim="800000"/>
            <a:headEnd/>
            <a:tailEnd/>
          </a:ln>
        </p:spPr>
        <p:txBody>
          <a:bodyPr>
            <a:spAutoFit/>
          </a:bodyPr>
          <a:lstStyle/>
          <a:p>
            <a:pPr>
              <a:spcBef>
                <a:spcPct val="50000"/>
              </a:spcBef>
            </a:pPr>
            <a:r>
              <a:rPr kumimoji="1" lang="en-US" altLang="zh-CN" sz="2000">
                <a:latin typeface="Times New Roman" pitchFamily="18" charset="0"/>
              </a:rPr>
              <a:t>Relation </a:t>
            </a:r>
            <a:r>
              <a:rPr kumimoji="1" lang="en-US" altLang="zh-CN" sz="2000" i="1">
                <a:latin typeface="Times New Roman" pitchFamily="18" charset="0"/>
              </a:rPr>
              <a:t>R</a:t>
            </a:r>
            <a:endParaRPr kumimoji="1" lang="en-US" altLang="zh-CN" sz="2000">
              <a:latin typeface="Times New Roman" pitchFamily="18" charset="0"/>
            </a:endParaRPr>
          </a:p>
        </p:txBody>
      </p:sp>
      <p:sp>
        <p:nvSpPr>
          <p:cNvPr id="108620" name="Text Box 75"/>
          <p:cNvSpPr txBox="1">
            <a:spLocks noChangeArrowheads="1"/>
          </p:cNvSpPr>
          <p:nvPr/>
        </p:nvSpPr>
        <p:spPr bwMode="auto">
          <a:xfrm>
            <a:off x="381000" y="5486400"/>
            <a:ext cx="3276600" cy="696913"/>
          </a:xfrm>
          <a:prstGeom prst="rect">
            <a:avLst/>
          </a:prstGeom>
          <a:noFill/>
          <a:ln w="9525">
            <a:noFill/>
            <a:miter lim="800000"/>
            <a:headEnd/>
            <a:tailEnd/>
          </a:ln>
        </p:spPr>
        <p:txBody>
          <a:bodyPr>
            <a:spAutoFit/>
          </a:bodyPr>
          <a:lstStyle/>
          <a:p>
            <a:pPr>
              <a:spcBef>
                <a:spcPct val="50000"/>
              </a:spcBef>
            </a:pPr>
            <a:r>
              <a:rPr kumimoji="1" lang="en-US" altLang="zh-CN" b="1">
                <a:latin typeface="Times New Roman" pitchFamily="18" charset="0"/>
              </a:rPr>
              <a:t>Note: </a:t>
            </a:r>
            <a:r>
              <a:rPr kumimoji="1" lang="en-US" altLang="zh-CN" i="1">
                <a:latin typeface="Times New Roman" pitchFamily="18" charset="0"/>
              </a:rPr>
              <a:t>R</a:t>
            </a:r>
            <a:r>
              <a:rPr kumimoji="1" lang="en-US" altLang="zh-CN">
                <a:latin typeface="Times New Roman" pitchFamily="18" charset="0"/>
              </a:rPr>
              <a:t>(</a:t>
            </a:r>
            <a:r>
              <a:rPr kumimoji="1" lang="en-US" altLang="zh-CN" i="1">
                <a:latin typeface="Times New Roman" pitchFamily="18" charset="0"/>
              </a:rPr>
              <a:t>s</a:t>
            </a:r>
            <a:r>
              <a:rPr kumimoji="1" lang="en-US" altLang="zh-CN" baseline="-25000">
                <a:latin typeface="Times New Roman" pitchFamily="18" charset="0"/>
              </a:rPr>
              <a:t>3</a:t>
            </a:r>
            <a:r>
              <a:rPr kumimoji="1" lang="en-US" altLang="zh-CN">
                <a:latin typeface="Times New Roman" pitchFamily="18" charset="0"/>
              </a:rPr>
              <a:t>)= </a:t>
            </a:r>
            <a:r>
              <a:rPr kumimoji="1" lang="en-US" altLang="zh-CN" i="1">
                <a:latin typeface="Times New Roman" pitchFamily="18" charset="0"/>
              </a:rPr>
              <a:t>b</a:t>
            </a:r>
            <a:r>
              <a:rPr kumimoji="1" lang="en-US" altLang="zh-CN" baseline="-25000">
                <a:latin typeface="Times New Roman" pitchFamily="18" charset="0"/>
              </a:rPr>
              <a:t>2</a:t>
            </a:r>
            <a:r>
              <a:rPr kumimoji="1" lang="en-US" altLang="zh-CN">
                <a:latin typeface="Times New Roman" pitchFamily="18" charset="0"/>
              </a:rPr>
              <a:t>, and </a:t>
            </a:r>
            <a:r>
              <a:rPr kumimoji="1" lang="en-US" altLang="zh-CN" i="1">
                <a:latin typeface="Times New Roman" pitchFamily="18" charset="0"/>
              </a:rPr>
              <a:t>R</a:t>
            </a:r>
            <a:r>
              <a:rPr kumimoji="1" lang="en-US" altLang="zh-CN">
                <a:latin typeface="Times New Roman" pitchFamily="18" charset="0"/>
              </a:rPr>
              <a:t>(</a:t>
            </a:r>
            <a:r>
              <a:rPr kumimoji="1" lang="en-US" altLang="zh-CN" i="1">
                <a:latin typeface="Times New Roman" pitchFamily="18" charset="0"/>
              </a:rPr>
              <a:t>s</a:t>
            </a:r>
            <a:r>
              <a:rPr kumimoji="1" lang="en-US" altLang="zh-CN" baseline="-25000">
                <a:latin typeface="Times New Roman" pitchFamily="18" charset="0"/>
              </a:rPr>
              <a:t>3</a:t>
            </a:r>
            <a:r>
              <a:rPr kumimoji="1" lang="en-US" altLang="zh-CN">
                <a:latin typeface="Times New Roman" pitchFamily="18" charset="0"/>
              </a:rPr>
              <a:t>)= </a:t>
            </a:r>
            <a:r>
              <a:rPr kumimoji="1" lang="en-US" altLang="zh-CN" i="1">
                <a:latin typeface="Times New Roman" pitchFamily="18" charset="0"/>
              </a:rPr>
              <a:t>b</a:t>
            </a:r>
            <a:r>
              <a:rPr kumimoji="1" lang="en-US" altLang="zh-CN" baseline="-25000">
                <a:latin typeface="Times New Roman" pitchFamily="18" charset="0"/>
              </a:rPr>
              <a:t>3</a:t>
            </a:r>
            <a:r>
              <a:rPr kumimoji="1" lang="en-US" altLang="zh-CN">
                <a:latin typeface="Times New Roman" pitchFamily="18" charset="0"/>
              </a:rPr>
              <a:t>, </a:t>
            </a:r>
          </a:p>
          <a:p>
            <a:pPr>
              <a:spcBef>
                <a:spcPct val="20000"/>
              </a:spcBef>
            </a:pPr>
            <a:r>
              <a:rPr kumimoji="1" lang="en-US" altLang="zh-CN">
                <a:latin typeface="Times New Roman" pitchFamily="18" charset="0"/>
              </a:rPr>
              <a:t>           </a:t>
            </a:r>
            <a:r>
              <a:rPr kumimoji="1" lang="en-US" altLang="zh-CN" i="1">
                <a:latin typeface="Times New Roman" pitchFamily="18" charset="0"/>
              </a:rPr>
              <a:t>R</a:t>
            </a:r>
            <a:r>
              <a:rPr kumimoji="1" lang="en-US" altLang="zh-CN">
                <a:latin typeface="Times New Roman" pitchFamily="18" charset="0"/>
              </a:rPr>
              <a:t>({</a:t>
            </a:r>
            <a:r>
              <a:rPr kumimoji="1" lang="en-US" altLang="zh-CN" i="1">
                <a:latin typeface="Times New Roman" pitchFamily="18" charset="0"/>
              </a:rPr>
              <a:t>s</a:t>
            </a:r>
            <a:r>
              <a:rPr kumimoji="1" lang="en-US" altLang="zh-CN" baseline="-25000">
                <a:latin typeface="Times New Roman" pitchFamily="18" charset="0"/>
              </a:rPr>
              <a:t>3</a:t>
            </a:r>
            <a:r>
              <a:rPr kumimoji="1" lang="en-US" altLang="zh-CN">
                <a:latin typeface="Times New Roman" pitchFamily="18" charset="0"/>
              </a:rPr>
              <a:t>})={ </a:t>
            </a:r>
            <a:r>
              <a:rPr kumimoji="1" lang="en-US" altLang="zh-CN" i="1">
                <a:latin typeface="Times New Roman" pitchFamily="18" charset="0"/>
              </a:rPr>
              <a:t>b</a:t>
            </a:r>
            <a:r>
              <a:rPr kumimoji="1" lang="en-US" altLang="zh-CN" baseline="-25000">
                <a:latin typeface="Times New Roman" pitchFamily="18" charset="0"/>
              </a:rPr>
              <a:t>2</a:t>
            </a:r>
            <a:r>
              <a:rPr kumimoji="1" lang="en-US" altLang="zh-CN">
                <a:latin typeface="Times New Roman" pitchFamily="18" charset="0"/>
              </a:rPr>
              <a:t>, </a:t>
            </a:r>
            <a:r>
              <a:rPr kumimoji="1" lang="en-US" altLang="zh-CN" i="1">
                <a:latin typeface="Times New Roman" pitchFamily="18" charset="0"/>
              </a:rPr>
              <a:t>b</a:t>
            </a:r>
            <a:r>
              <a:rPr kumimoji="1" lang="en-US" altLang="zh-CN" baseline="-25000">
                <a:latin typeface="Times New Roman" pitchFamily="18" charset="0"/>
              </a:rPr>
              <a:t>3</a:t>
            </a:r>
            <a:r>
              <a:rPr kumimoji="1" lang="en-US" altLang="zh-CN">
                <a:latin typeface="Times New Roman" pitchFamily="18" charset="0"/>
              </a:rPr>
              <a:t>} </a:t>
            </a:r>
          </a:p>
        </p:txBody>
      </p:sp>
      <p:grpSp>
        <p:nvGrpSpPr>
          <p:cNvPr id="4" name="Group 83"/>
          <p:cNvGrpSpPr>
            <a:grpSpLocks/>
          </p:cNvGrpSpPr>
          <p:nvPr/>
        </p:nvGrpSpPr>
        <p:grpSpPr bwMode="auto">
          <a:xfrm>
            <a:off x="4859338" y="2347913"/>
            <a:ext cx="1441450" cy="1944687"/>
            <a:chOff x="3061" y="1479"/>
            <a:chExt cx="908" cy="1225"/>
          </a:xfrm>
        </p:grpSpPr>
        <p:sp>
          <p:nvSpPr>
            <p:cNvPr id="108622" name="Line 79"/>
            <p:cNvSpPr>
              <a:spLocks noChangeShapeType="1"/>
            </p:cNvSpPr>
            <p:nvPr/>
          </p:nvSpPr>
          <p:spPr bwMode="auto">
            <a:xfrm>
              <a:off x="3107" y="2704"/>
              <a:ext cx="771" cy="0"/>
            </a:xfrm>
            <a:prstGeom prst="line">
              <a:avLst/>
            </a:prstGeom>
            <a:noFill/>
            <a:ln w="28575">
              <a:solidFill>
                <a:srgbClr val="FF0000"/>
              </a:solidFill>
              <a:round/>
              <a:headEnd/>
              <a:tailEnd type="triangle" w="med" len="med"/>
            </a:ln>
          </p:spPr>
          <p:txBody>
            <a:bodyPr wrap="none"/>
            <a:lstStyle/>
            <a:p>
              <a:endParaRPr lang="zh-CN" altLang="en-US"/>
            </a:p>
          </p:txBody>
        </p:sp>
        <p:sp>
          <p:nvSpPr>
            <p:cNvPr id="108623" name="Line 80"/>
            <p:cNvSpPr>
              <a:spLocks noChangeShapeType="1"/>
            </p:cNvSpPr>
            <p:nvPr/>
          </p:nvSpPr>
          <p:spPr bwMode="auto">
            <a:xfrm flipV="1">
              <a:off x="3061" y="1525"/>
              <a:ext cx="862" cy="317"/>
            </a:xfrm>
            <a:prstGeom prst="line">
              <a:avLst/>
            </a:prstGeom>
            <a:noFill/>
            <a:ln w="28575">
              <a:solidFill>
                <a:srgbClr val="FF0000"/>
              </a:solidFill>
              <a:round/>
              <a:headEnd/>
              <a:tailEnd type="triangle" w="med" len="med"/>
            </a:ln>
          </p:spPr>
          <p:txBody>
            <a:bodyPr wrap="none"/>
            <a:lstStyle/>
            <a:p>
              <a:endParaRPr lang="zh-CN" altLang="en-US"/>
            </a:p>
          </p:txBody>
        </p:sp>
        <p:sp>
          <p:nvSpPr>
            <p:cNvPr id="108624" name="Line 81"/>
            <p:cNvSpPr>
              <a:spLocks noChangeShapeType="1"/>
            </p:cNvSpPr>
            <p:nvPr/>
          </p:nvSpPr>
          <p:spPr bwMode="auto">
            <a:xfrm>
              <a:off x="3107" y="2296"/>
              <a:ext cx="816" cy="0"/>
            </a:xfrm>
            <a:prstGeom prst="line">
              <a:avLst/>
            </a:prstGeom>
            <a:noFill/>
            <a:ln w="28575">
              <a:solidFill>
                <a:srgbClr val="FF0000"/>
              </a:solidFill>
              <a:round/>
              <a:headEnd/>
              <a:tailEnd type="triangle" w="med" len="med"/>
            </a:ln>
          </p:spPr>
          <p:txBody>
            <a:bodyPr wrap="none"/>
            <a:lstStyle/>
            <a:p>
              <a:endParaRPr lang="zh-CN" altLang="en-US"/>
            </a:p>
          </p:txBody>
        </p:sp>
        <p:sp>
          <p:nvSpPr>
            <p:cNvPr id="108625" name="Line 82"/>
            <p:cNvSpPr>
              <a:spLocks noChangeShapeType="1"/>
            </p:cNvSpPr>
            <p:nvPr/>
          </p:nvSpPr>
          <p:spPr bwMode="auto">
            <a:xfrm>
              <a:off x="3107" y="1479"/>
              <a:ext cx="862" cy="363"/>
            </a:xfrm>
            <a:prstGeom prst="line">
              <a:avLst/>
            </a:prstGeom>
            <a:noFill/>
            <a:ln w="28575">
              <a:solidFill>
                <a:srgbClr val="FF0000"/>
              </a:solidFill>
              <a:round/>
              <a:headEnd/>
              <a:tailEnd type="triangle" w="med" len="med"/>
            </a:ln>
          </p:spPr>
          <p:txBody>
            <a:bodyPr wrap="none"/>
            <a:lstStyle/>
            <a:p>
              <a:endParaRPr lang="zh-CN" altLang="en-US"/>
            </a:p>
          </p:txBody>
        </p:sp>
      </p:grpSp>
      <p:sp>
        <p:nvSpPr>
          <p:cNvPr id="33876" name="Line 84"/>
          <p:cNvSpPr>
            <a:spLocks noChangeShapeType="1"/>
          </p:cNvSpPr>
          <p:nvPr/>
        </p:nvSpPr>
        <p:spPr bwMode="auto">
          <a:xfrm>
            <a:off x="4932363" y="4941888"/>
            <a:ext cx="1295400" cy="0"/>
          </a:xfrm>
          <a:prstGeom prst="line">
            <a:avLst/>
          </a:prstGeom>
          <a:noFill/>
          <a:ln w="38100">
            <a:solidFill>
              <a:srgbClr val="009900"/>
            </a:solidFill>
            <a:round/>
            <a:headEnd/>
            <a:tailEnd type="triangle" w="med" len="med"/>
          </a:ln>
        </p:spPr>
        <p:txBody>
          <a:bodyPr wrap="none"/>
          <a:lstStyle/>
          <a:p>
            <a:endParaRPr lang="zh-CN" altLang="en-US"/>
          </a:p>
        </p:txBody>
      </p:sp>
      <p:sp>
        <p:nvSpPr>
          <p:cNvPr id="33877" name="Text Box 85"/>
          <p:cNvSpPr txBox="1">
            <a:spLocks noChangeArrowheads="1"/>
          </p:cNvSpPr>
          <p:nvPr/>
        </p:nvSpPr>
        <p:spPr bwMode="auto">
          <a:xfrm>
            <a:off x="4535488" y="1052513"/>
            <a:ext cx="4608512" cy="822325"/>
          </a:xfrm>
          <a:prstGeom prst="rect">
            <a:avLst/>
          </a:prstGeom>
          <a:noFill/>
          <a:ln w="9525">
            <a:noFill/>
            <a:miter lim="800000"/>
            <a:headEnd/>
            <a:tailEnd/>
          </a:ln>
        </p:spPr>
        <p:txBody>
          <a:bodyPr>
            <a:spAutoFit/>
          </a:bodyPr>
          <a:lstStyle/>
          <a:p>
            <a:r>
              <a:rPr kumimoji="1" lang="en-US" altLang="zh-CN" sz="2400">
                <a:latin typeface="Times New Roman" pitchFamily="18" charset="0"/>
              </a:rPr>
              <a:t>Matching: one to one function from </a:t>
            </a:r>
          </a:p>
          <a:p>
            <a:r>
              <a:rPr kumimoji="1" lang="en-US" altLang="zh-CN" sz="2400">
                <a:latin typeface="Times New Roman" pitchFamily="18" charset="0"/>
              </a:rPr>
              <a:t>subset of A to subset of B</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76" grpId="0" animBg="1"/>
      <p:bldP spid="3387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二部图的判定</a:t>
            </a:r>
          </a:p>
        </p:txBody>
      </p:sp>
      <p:sp>
        <p:nvSpPr>
          <p:cNvPr id="3" name="Rectangle 5" descr="新闻纸"/>
          <p:cNvSpPr>
            <a:spLocks noChangeArrowheads="1"/>
          </p:cNvSpPr>
          <p:nvPr/>
        </p:nvSpPr>
        <p:spPr bwMode="auto">
          <a:xfrm>
            <a:off x="195263" y="1285875"/>
            <a:ext cx="8734425" cy="500063"/>
          </a:xfrm>
          <a:prstGeom prst="rect">
            <a:avLst/>
          </a:prstGeom>
          <a:blipFill dpi="0" rotWithShape="1">
            <a:blip r:embed="rId4"/>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1685" name="Rectangle 3"/>
          <p:cNvSpPr txBox="1">
            <a:spLocks noChangeArrowheads="1"/>
          </p:cNvSpPr>
          <p:nvPr/>
        </p:nvSpPr>
        <p:spPr bwMode="auto">
          <a:xfrm>
            <a:off x="195263" y="1241140"/>
            <a:ext cx="1304925" cy="544798"/>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b="1" dirty="0">
                <a:latin typeface="Calibri" pitchFamily="34" charset="0"/>
              </a:rPr>
              <a:t>定理</a:t>
            </a:r>
            <a:r>
              <a:rPr lang="en-US" altLang="zh-CN" b="1" dirty="0">
                <a:latin typeface="Calibri" pitchFamily="34" charset="0"/>
              </a:rPr>
              <a:t>14.10</a:t>
            </a:r>
            <a:endParaRPr lang="zh-CN" altLang="en-US" sz="3200" b="1" dirty="0">
              <a:latin typeface="Calibri" pitchFamily="34" charset="0"/>
            </a:endParaRPr>
          </a:p>
        </p:txBody>
      </p:sp>
      <p:sp>
        <p:nvSpPr>
          <p:cNvPr id="5" name="TextBox 4"/>
          <p:cNvSpPr txBox="1"/>
          <p:nvPr/>
        </p:nvSpPr>
        <p:spPr>
          <a:xfrm>
            <a:off x="1500188" y="1344613"/>
            <a:ext cx="7215187" cy="400050"/>
          </a:xfrm>
          <a:prstGeom prst="rect">
            <a:avLst/>
          </a:prstGeom>
          <a:noFill/>
        </p:spPr>
        <p:txBody>
          <a:bodyPr>
            <a:spAutoFit/>
          </a:bodyPr>
          <a:lstStyle/>
          <a:p>
            <a:pPr fontAlgn="auto">
              <a:spcBef>
                <a:spcPts val="0"/>
              </a:spcBef>
              <a:spcAft>
                <a:spcPts val="0"/>
              </a:spcAft>
              <a:defRPr/>
            </a:pPr>
            <a:r>
              <a:rPr lang="en-US" altLang="zh-CN" sz="2000">
                <a:latin typeface="+mn-lt"/>
                <a:ea typeface="+mn-ea"/>
                <a:cs typeface="+mn-cs"/>
              </a:rPr>
              <a:t>n</a:t>
            </a:r>
            <a:r>
              <a:rPr lang="zh-CN" altLang="en-US" sz="2000">
                <a:latin typeface="+mn-lt"/>
                <a:ea typeface="+mn-ea"/>
                <a:cs typeface="+mn-cs"/>
              </a:rPr>
              <a:t>（</a:t>
            </a:r>
            <a:r>
              <a:rPr lang="en-US" altLang="zh-CN" sz="2000">
                <a:latin typeface="+mn-ea"/>
                <a:ea typeface="+mn-ea"/>
                <a:cs typeface="+mn-cs"/>
              </a:rPr>
              <a:t>n≥2</a:t>
            </a:r>
            <a:r>
              <a:rPr lang="zh-CN" altLang="en-US" sz="2000">
                <a:latin typeface="+mn-lt"/>
                <a:ea typeface="+mn-ea"/>
                <a:cs typeface="+mn-cs"/>
              </a:rPr>
              <a:t>）阶无向图</a:t>
            </a:r>
            <a:r>
              <a:rPr lang="en-US" altLang="zh-CN" sz="2000">
                <a:latin typeface="+mn-lt"/>
                <a:ea typeface="+mn-ea"/>
                <a:cs typeface="+mn-cs"/>
              </a:rPr>
              <a:t>G</a:t>
            </a:r>
            <a:r>
              <a:rPr lang="zh-CN" altLang="en-US" sz="2000">
                <a:latin typeface="+mn-lt"/>
                <a:ea typeface="+mn-ea"/>
                <a:cs typeface="+mn-cs"/>
              </a:rPr>
              <a:t>是二部图，当且仅当</a:t>
            </a:r>
            <a:r>
              <a:rPr lang="en-US" altLang="zh-CN" sz="2000">
                <a:latin typeface="+mn-lt"/>
                <a:ea typeface="+mn-ea"/>
                <a:cs typeface="+mn-cs"/>
              </a:rPr>
              <a:t>G</a:t>
            </a:r>
            <a:r>
              <a:rPr lang="zh-CN" altLang="en-US" sz="2000">
                <a:latin typeface="+mn-lt"/>
                <a:ea typeface="+mn-ea"/>
                <a:cs typeface="+mn-cs"/>
              </a:rPr>
              <a:t>中无奇圈。</a:t>
            </a:r>
          </a:p>
        </p:txBody>
      </p:sp>
      <p:sp>
        <p:nvSpPr>
          <p:cNvPr id="6" name="TextBox 5"/>
          <p:cNvSpPr txBox="1">
            <a:spLocks noChangeArrowheads="1"/>
          </p:cNvSpPr>
          <p:nvPr/>
        </p:nvSpPr>
        <p:spPr bwMode="auto">
          <a:xfrm>
            <a:off x="285750" y="2000250"/>
            <a:ext cx="8643938" cy="369888"/>
          </a:xfrm>
          <a:prstGeom prst="rect">
            <a:avLst/>
          </a:prstGeom>
          <a:noFill/>
          <a:ln w="9525">
            <a:noFill/>
            <a:miter lim="800000"/>
            <a:headEnd/>
            <a:tailEnd/>
          </a:ln>
        </p:spPr>
        <p:txBody>
          <a:bodyPr>
            <a:spAutoFit/>
          </a:bodyPr>
          <a:lstStyle/>
          <a:p>
            <a:r>
              <a:rPr lang="zh-CN" altLang="en-US" b="1">
                <a:solidFill>
                  <a:srgbClr val="0070C0"/>
                </a:solidFill>
                <a:latin typeface="Calibri" pitchFamily="34" charset="0"/>
              </a:rPr>
              <a:t>必要性，需要证明如果</a:t>
            </a:r>
            <a:r>
              <a:rPr lang="en-US" altLang="zh-CN" b="1">
                <a:solidFill>
                  <a:srgbClr val="0070C0"/>
                </a:solidFill>
                <a:latin typeface="Calibri" pitchFamily="34" charset="0"/>
              </a:rPr>
              <a:t>G</a:t>
            </a:r>
            <a:r>
              <a:rPr lang="zh-CN" altLang="en-US" b="1">
                <a:solidFill>
                  <a:srgbClr val="0070C0"/>
                </a:solidFill>
                <a:latin typeface="Calibri" pitchFamily="34" charset="0"/>
              </a:rPr>
              <a:t>是二部图，则要么不存在圈，如果存在圈则为偶圈。</a:t>
            </a:r>
          </a:p>
        </p:txBody>
      </p:sp>
      <p:sp>
        <p:nvSpPr>
          <p:cNvPr id="7" name="TextBox 6"/>
          <p:cNvSpPr txBox="1">
            <a:spLocks noChangeArrowheads="1"/>
          </p:cNvSpPr>
          <p:nvPr/>
        </p:nvSpPr>
        <p:spPr bwMode="auto">
          <a:xfrm>
            <a:off x="285750" y="2357438"/>
            <a:ext cx="8501063" cy="369887"/>
          </a:xfrm>
          <a:prstGeom prst="rect">
            <a:avLst/>
          </a:prstGeom>
          <a:noFill/>
          <a:ln w="9525">
            <a:noFill/>
            <a:miter lim="800000"/>
            <a:headEnd/>
            <a:tailEnd/>
          </a:ln>
        </p:spPr>
        <p:txBody>
          <a:bodyPr>
            <a:spAutoFit/>
          </a:bodyPr>
          <a:lstStyle/>
          <a:p>
            <a:r>
              <a:rPr lang="zh-CN" altLang="en-US">
                <a:latin typeface="Calibri" pitchFamily="34" charset="0"/>
              </a:rPr>
              <a:t>若</a:t>
            </a:r>
            <a:r>
              <a:rPr lang="en-US" altLang="zh-CN">
                <a:latin typeface="Calibri" pitchFamily="34" charset="0"/>
              </a:rPr>
              <a:t>G</a:t>
            </a:r>
            <a:r>
              <a:rPr lang="zh-CN" altLang="en-US">
                <a:latin typeface="Calibri" pitchFamily="34" charset="0"/>
              </a:rPr>
              <a:t>中不存在圈，则无奇圈显然成立。若</a:t>
            </a:r>
            <a:r>
              <a:rPr lang="en-US" altLang="zh-CN">
                <a:latin typeface="Calibri" pitchFamily="34" charset="0"/>
              </a:rPr>
              <a:t>G</a:t>
            </a:r>
            <a:r>
              <a:rPr lang="zh-CN" altLang="en-US">
                <a:latin typeface="Calibri" pitchFamily="34" charset="0"/>
              </a:rPr>
              <a:t>中存在圈，令圈</a:t>
            </a:r>
            <a:r>
              <a:rPr lang="en-US" altLang="zh-CN">
                <a:latin typeface="Calibri" pitchFamily="34" charset="0"/>
              </a:rPr>
              <a:t>C=v</a:t>
            </a:r>
            <a:r>
              <a:rPr lang="en-US" altLang="zh-CN" baseline="-25000">
                <a:latin typeface="Calibri" pitchFamily="34" charset="0"/>
              </a:rPr>
              <a:t>i1</a:t>
            </a:r>
            <a:r>
              <a:rPr lang="en-US" altLang="zh-CN">
                <a:latin typeface="Calibri" pitchFamily="34" charset="0"/>
              </a:rPr>
              <a:t>,v</a:t>
            </a:r>
            <a:r>
              <a:rPr lang="en-US" altLang="zh-CN" baseline="-25000">
                <a:latin typeface="Calibri" pitchFamily="34" charset="0"/>
              </a:rPr>
              <a:t>i2</a:t>
            </a:r>
            <a:r>
              <a:rPr lang="en-US" altLang="zh-CN">
                <a:latin typeface="Calibri" pitchFamily="34" charset="0"/>
              </a:rPr>
              <a:t>,… … v</a:t>
            </a:r>
            <a:r>
              <a:rPr lang="en-US" altLang="zh-CN" baseline="-25000">
                <a:latin typeface="Calibri" pitchFamily="34" charset="0"/>
              </a:rPr>
              <a:t>il</a:t>
            </a:r>
            <a:r>
              <a:rPr lang="en-US" altLang="zh-CN">
                <a:latin typeface="Calibri" pitchFamily="34" charset="0"/>
              </a:rPr>
              <a:t>,v</a:t>
            </a:r>
            <a:r>
              <a:rPr lang="en-US" altLang="zh-CN" baseline="-25000">
                <a:latin typeface="Calibri" pitchFamily="34" charset="0"/>
              </a:rPr>
              <a:t>i1</a:t>
            </a:r>
            <a:r>
              <a:rPr lang="zh-CN" altLang="en-US">
                <a:latin typeface="Calibri" pitchFamily="34" charset="0"/>
              </a:rPr>
              <a:t>，</a:t>
            </a:r>
            <a:r>
              <a:rPr lang="en-US" altLang="zh-CN">
                <a:latin typeface="Calibri" pitchFamily="34" charset="0"/>
              </a:rPr>
              <a:t>l ≥2</a:t>
            </a:r>
            <a:r>
              <a:rPr lang="zh-CN" altLang="en-US">
                <a:latin typeface="Calibri" pitchFamily="34" charset="0"/>
              </a:rPr>
              <a:t>。</a:t>
            </a:r>
          </a:p>
        </p:txBody>
      </p:sp>
      <p:sp>
        <p:nvSpPr>
          <p:cNvPr id="8" name="TextBox 7"/>
          <p:cNvSpPr txBox="1"/>
          <p:nvPr/>
        </p:nvSpPr>
        <p:spPr>
          <a:xfrm>
            <a:off x="285721" y="2714620"/>
            <a:ext cx="1357322"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既然</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G</a:t>
            </a: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可以分为两个顶点子集</a:t>
            </a:r>
          </a:p>
        </p:txBody>
      </p:sp>
      <p:sp>
        <p:nvSpPr>
          <p:cNvPr id="9" name="TextBox 8"/>
          <p:cNvSpPr txBox="1"/>
          <p:nvPr/>
        </p:nvSpPr>
        <p:spPr>
          <a:xfrm>
            <a:off x="1714500" y="2743200"/>
            <a:ext cx="7143750" cy="922338"/>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zh-CN" altLang="en-US"/>
              <a:t>设</a:t>
            </a:r>
            <a:r>
              <a:rPr lang="en-US" altLang="zh-CN"/>
              <a:t>v</a:t>
            </a:r>
            <a:r>
              <a:rPr lang="en-US" altLang="zh-CN" baseline="-25000"/>
              <a:t>i1</a:t>
            </a:r>
            <a:r>
              <a:rPr lang="en-US" altLang="zh-CN"/>
              <a:t>∈V</a:t>
            </a:r>
            <a:r>
              <a:rPr lang="en-US" altLang="zh-CN" baseline="-25000"/>
              <a:t>1</a:t>
            </a:r>
            <a:r>
              <a:rPr lang="zh-CN" altLang="en-US"/>
              <a:t>，则由于圈上顶点彼此相邻，可知</a:t>
            </a:r>
            <a:r>
              <a:rPr lang="en-US" altLang="zh-CN"/>
              <a:t>v</a:t>
            </a:r>
            <a:r>
              <a:rPr lang="en-US" altLang="zh-CN" baseline="-25000"/>
              <a:t>i1</a:t>
            </a:r>
            <a:r>
              <a:rPr lang="en-US" altLang="zh-CN"/>
              <a:t>,v</a:t>
            </a:r>
            <a:r>
              <a:rPr lang="en-US" altLang="zh-CN" baseline="-25000"/>
              <a:t>i2</a:t>
            </a:r>
            <a:r>
              <a:rPr lang="en-US" altLang="zh-CN"/>
              <a:t>,… … v</a:t>
            </a:r>
            <a:r>
              <a:rPr lang="en-US" altLang="zh-CN" baseline="-25000"/>
              <a:t>il</a:t>
            </a:r>
            <a:r>
              <a:rPr lang="en-US" altLang="zh-CN"/>
              <a:t>,v</a:t>
            </a:r>
            <a:r>
              <a:rPr lang="en-US" altLang="zh-CN" baseline="-25000"/>
              <a:t>i1</a:t>
            </a:r>
            <a:r>
              <a:rPr lang="zh-CN" altLang="en-US"/>
              <a:t>，依次交替属于</a:t>
            </a:r>
            <a:r>
              <a:rPr lang="en-US" altLang="zh-CN"/>
              <a:t>V</a:t>
            </a:r>
            <a:r>
              <a:rPr lang="en-US" altLang="zh-CN" baseline="-25000"/>
              <a:t>1</a:t>
            </a:r>
            <a:r>
              <a:rPr lang="zh-CN" altLang="en-US"/>
              <a:t>和</a:t>
            </a:r>
            <a:r>
              <a:rPr lang="en-US" altLang="zh-CN"/>
              <a:t>V</a:t>
            </a:r>
            <a:r>
              <a:rPr lang="en-US" altLang="zh-CN" baseline="-25000"/>
              <a:t>2</a:t>
            </a:r>
            <a:r>
              <a:rPr lang="zh-CN" altLang="en-US"/>
              <a:t>，且</a:t>
            </a:r>
            <a:r>
              <a:rPr lang="en-US" altLang="zh-CN" err="1"/>
              <a:t>v</a:t>
            </a:r>
            <a:r>
              <a:rPr lang="en-US" altLang="zh-CN" baseline="-25000" err="1"/>
              <a:t>il</a:t>
            </a:r>
            <a:r>
              <a:rPr lang="zh-CN" altLang="en-US"/>
              <a:t>属于</a:t>
            </a:r>
            <a:r>
              <a:rPr lang="en-US" altLang="zh-CN"/>
              <a:t>V</a:t>
            </a:r>
            <a:r>
              <a:rPr lang="en-US" altLang="zh-CN" baseline="-25000"/>
              <a:t>2</a:t>
            </a:r>
            <a:r>
              <a:rPr lang="zh-CN" altLang="en-US"/>
              <a:t>，即所属子集呈现出</a:t>
            </a:r>
            <a:r>
              <a:rPr lang="en-US" altLang="zh-CN"/>
              <a:t>V</a:t>
            </a:r>
            <a:r>
              <a:rPr lang="en-US" altLang="zh-CN" baseline="-25000"/>
              <a:t>1</a:t>
            </a:r>
            <a:r>
              <a:rPr lang="zh-CN" altLang="en-US"/>
              <a:t>和</a:t>
            </a:r>
            <a:r>
              <a:rPr lang="en-US" altLang="zh-CN"/>
              <a:t>V</a:t>
            </a:r>
            <a:r>
              <a:rPr lang="en-US" altLang="zh-CN" baseline="-25000"/>
              <a:t>2</a:t>
            </a:r>
            <a:r>
              <a:rPr lang="zh-CN" altLang="en-US"/>
              <a:t>交替出现的情况，而最后以单独的</a:t>
            </a:r>
            <a:r>
              <a:rPr lang="en-US" altLang="zh-CN"/>
              <a:t>V</a:t>
            </a:r>
            <a:r>
              <a:rPr lang="en-US" altLang="zh-CN" baseline="-25000"/>
              <a:t>1</a:t>
            </a:r>
            <a:r>
              <a:rPr lang="zh-CN" altLang="en-US"/>
              <a:t>结束。因此圈的顶点数必为奇数，而边数必为偶数。</a:t>
            </a:r>
          </a:p>
        </p:txBody>
      </p:sp>
      <p:sp>
        <p:nvSpPr>
          <p:cNvPr id="10" name="TextBox 9"/>
          <p:cNvSpPr txBox="1">
            <a:spLocks noChangeArrowheads="1"/>
          </p:cNvSpPr>
          <p:nvPr/>
        </p:nvSpPr>
        <p:spPr bwMode="auto">
          <a:xfrm>
            <a:off x="285750" y="3676650"/>
            <a:ext cx="8093075" cy="368300"/>
          </a:xfrm>
          <a:prstGeom prst="rect">
            <a:avLst/>
          </a:prstGeom>
          <a:noFill/>
          <a:ln w="9525">
            <a:noFill/>
            <a:miter lim="800000"/>
            <a:headEnd/>
            <a:tailEnd/>
          </a:ln>
        </p:spPr>
        <p:txBody>
          <a:bodyPr wrap="none">
            <a:spAutoFit/>
          </a:bodyPr>
          <a:lstStyle/>
          <a:p>
            <a:r>
              <a:rPr lang="zh-CN" altLang="en-US" b="1">
                <a:solidFill>
                  <a:srgbClr val="0070C0"/>
                </a:solidFill>
                <a:latin typeface="Calibri" pitchFamily="34" charset="0"/>
              </a:rPr>
              <a:t>充分性，需要证明如果</a:t>
            </a:r>
            <a:r>
              <a:rPr lang="en-US" altLang="zh-CN" b="1">
                <a:solidFill>
                  <a:srgbClr val="0070C0"/>
                </a:solidFill>
                <a:latin typeface="Calibri" pitchFamily="34" charset="0"/>
              </a:rPr>
              <a:t>G</a:t>
            </a:r>
            <a:r>
              <a:rPr lang="zh-CN" altLang="en-US" b="1">
                <a:solidFill>
                  <a:srgbClr val="0070C0"/>
                </a:solidFill>
                <a:latin typeface="Calibri" pitchFamily="34" charset="0"/>
              </a:rPr>
              <a:t>中无奇圈，则可以将</a:t>
            </a:r>
            <a:r>
              <a:rPr lang="en-US" altLang="zh-CN" b="1">
                <a:solidFill>
                  <a:srgbClr val="0070C0"/>
                </a:solidFill>
                <a:latin typeface="Calibri" pitchFamily="34" charset="0"/>
              </a:rPr>
              <a:t>G</a:t>
            </a:r>
            <a:r>
              <a:rPr lang="zh-CN" altLang="en-US" b="1">
                <a:solidFill>
                  <a:srgbClr val="0070C0"/>
                </a:solidFill>
                <a:latin typeface="Calibri" pitchFamily="34" charset="0"/>
              </a:rPr>
              <a:t>分为相应的两个互补顶点子集。</a:t>
            </a:r>
          </a:p>
        </p:txBody>
      </p:sp>
      <p:sp>
        <p:nvSpPr>
          <p:cNvPr id="11" name="TextBox 10"/>
          <p:cNvSpPr txBox="1"/>
          <p:nvPr/>
        </p:nvSpPr>
        <p:spPr>
          <a:xfrm>
            <a:off x="214282" y="4071942"/>
            <a:ext cx="1571635" cy="147732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设</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G</a:t>
            </a: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为连通图，则可以从任何一个顶点</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V</a:t>
            </a:r>
            <a:r>
              <a:rPr lang="en-US" altLang="zh-CN" baseline="-25000">
                <a:ln w="3175" cmpd="sng">
                  <a:solidFill>
                    <a:srgbClr val="FFFFFF"/>
                  </a:solidFill>
                  <a:prstDash val="solid"/>
                </a:ln>
                <a:solidFill>
                  <a:srgbClr val="FFFFFF"/>
                </a:solidFill>
                <a:effectLst>
                  <a:outerShdw blurRad="63500" dir="3600000" algn="tl" rotWithShape="0">
                    <a:srgbClr val="000000">
                      <a:alpha val="70000"/>
                    </a:srgbClr>
                  </a:outerShdw>
                </a:effectLst>
              </a:rPr>
              <a:t>0</a:t>
            </a: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开始按照相邻关系考察整个图</a:t>
            </a:r>
          </a:p>
        </p:txBody>
      </p:sp>
      <p:grpSp>
        <p:nvGrpSpPr>
          <p:cNvPr id="14" name="组合 13"/>
          <p:cNvGrpSpPr>
            <a:grpSpLocks/>
          </p:cNvGrpSpPr>
          <p:nvPr/>
        </p:nvGrpSpPr>
        <p:grpSpPr bwMode="auto">
          <a:xfrm>
            <a:off x="1857375" y="4121150"/>
            <a:ext cx="4714875" cy="1022350"/>
            <a:chOff x="1857356" y="4121608"/>
            <a:chExt cx="4714908" cy="1021904"/>
          </a:xfrm>
        </p:grpSpPr>
        <p:sp>
          <p:nvSpPr>
            <p:cNvPr id="71695" name="TextBox 11"/>
            <p:cNvSpPr txBox="1">
              <a:spLocks noChangeArrowheads="1"/>
            </p:cNvSpPr>
            <p:nvPr/>
          </p:nvSpPr>
          <p:spPr bwMode="auto">
            <a:xfrm>
              <a:off x="1857356" y="4121608"/>
              <a:ext cx="3331361" cy="369332"/>
            </a:xfrm>
            <a:prstGeom prst="rect">
              <a:avLst/>
            </a:prstGeom>
            <a:noFill/>
            <a:ln w="9525">
              <a:noFill/>
              <a:miter lim="800000"/>
              <a:headEnd/>
              <a:tailEnd/>
            </a:ln>
          </p:spPr>
          <p:txBody>
            <a:bodyPr wrap="none">
              <a:spAutoFit/>
            </a:bodyPr>
            <a:lstStyle/>
            <a:p>
              <a:r>
                <a:rPr lang="zh-CN" altLang="en-US">
                  <a:latin typeface="Calibri" pitchFamily="34" charset="0"/>
                </a:rPr>
                <a:t>将</a:t>
              </a:r>
              <a:r>
                <a:rPr lang="en-US" altLang="zh-CN">
                  <a:latin typeface="Calibri" pitchFamily="34" charset="0"/>
                </a:rPr>
                <a:t>G</a:t>
              </a:r>
              <a:r>
                <a:rPr lang="zh-CN" altLang="en-US">
                  <a:latin typeface="Calibri" pitchFamily="34" charset="0"/>
                </a:rPr>
                <a:t>的顶点集划分为两个子集：</a:t>
              </a:r>
            </a:p>
          </p:txBody>
        </p:sp>
        <p:graphicFrame>
          <p:nvGraphicFramePr>
            <p:cNvPr id="71682" name="Object 2"/>
            <p:cNvGraphicFramePr>
              <a:graphicFrameLocks noChangeAspect="1"/>
            </p:cNvGraphicFramePr>
            <p:nvPr/>
          </p:nvGraphicFramePr>
          <p:xfrm>
            <a:off x="3482570" y="4500570"/>
            <a:ext cx="3089694" cy="642942"/>
          </p:xfrm>
          <a:graphic>
            <a:graphicData uri="http://schemas.openxmlformats.org/presentationml/2006/ole">
              <mc:AlternateContent xmlns:mc="http://schemas.openxmlformats.org/markup-compatibility/2006">
                <mc:Choice xmlns:v="urn:schemas-microsoft-com:vml" Requires="v">
                  <p:oleObj spid="_x0000_s71695" name="公式" r:id="rId5" imgW="2197080" imgH="457200" progId="Equation.3">
                    <p:embed/>
                  </p:oleObj>
                </mc:Choice>
                <mc:Fallback>
                  <p:oleObj name="公式" r:id="rId5" imgW="2197080" imgH="457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570" y="4500570"/>
                          <a:ext cx="3089694"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Box 14"/>
          <p:cNvSpPr txBox="1">
            <a:spLocks noChangeArrowheads="1"/>
          </p:cNvSpPr>
          <p:nvPr/>
        </p:nvSpPr>
        <p:spPr bwMode="auto">
          <a:xfrm>
            <a:off x="1857375" y="5214938"/>
            <a:ext cx="7000875" cy="646112"/>
          </a:xfrm>
          <a:prstGeom prst="rect">
            <a:avLst/>
          </a:prstGeom>
          <a:noFill/>
          <a:ln w="9525">
            <a:noFill/>
            <a:miter lim="800000"/>
            <a:headEnd/>
            <a:tailEnd/>
          </a:ln>
        </p:spPr>
        <p:txBody>
          <a:bodyPr>
            <a:spAutoFit/>
          </a:bodyPr>
          <a:lstStyle/>
          <a:p>
            <a:r>
              <a:rPr lang="zh-CN" altLang="en-US">
                <a:latin typeface="Calibri" pitchFamily="34" charset="0"/>
              </a:rPr>
              <a:t>显然</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和</a:t>
            </a:r>
            <a:r>
              <a:rPr lang="en-US" altLang="zh-CN">
                <a:latin typeface="Calibri" pitchFamily="34" charset="0"/>
              </a:rPr>
              <a:t>V</a:t>
            </a:r>
            <a:r>
              <a:rPr lang="en-US" altLang="zh-CN" baseline="-25000">
                <a:latin typeface="Calibri" pitchFamily="34" charset="0"/>
              </a:rPr>
              <a:t>2</a:t>
            </a:r>
            <a:r>
              <a:rPr lang="zh-CN" altLang="en-US">
                <a:latin typeface="Calibri" pitchFamily="34" charset="0"/>
              </a:rPr>
              <a:t>互补。则剩下的工作只需要证明</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中的任意两个顶点不相邻，</a:t>
            </a:r>
            <a:r>
              <a:rPr lang="en-US" altLang="zh-CN">
                <a:latin typeface="Calibri" pitchFamily="34" charset="0"/>
              </a:rPr>
              <a:t> V</a:t>
            </a:r>
            <a:r>
              <a:rPr lang="en-US" altLang="zh-CN" baseline="-25000">
                <a:latin typeface="Calibri" pitchFamily="34" charset="0"/>
              </a:rPr>
              <a:t>2</a:t>
            </a:r>
            <a:r>
              <a:rPr lang="zh-CN" altLang="en-US">
                <a:latin typeface="Calibri" pitchFamily="34" charset="0"/>
              </a:rPr>
              <a:t>中的任意两个顶点也不相邻。</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图的基本概念</a:t>
            </a:r>
          </a:p>
        </p:txBody>
      </p:sp>
      <p:grpSp>
        <p:nvGrpSpPr>
          <p:cNvPr id="22" name="组合 21"/>
          <p:cNvGrpSpPr>
            <a:grpSpLocks/>
          </p:cNvGrpSpPr>
          <p:nvPr/>
        </p:nvGrpSpPr>
        <p:grpSpPr bwMode="auto">
          <a:xfrm>
            <a:off x="357188" y="4429125"/>
            <a:ext cx="8305800" cy="1214438"/>
            <a:chOff x="357158" y="4429132"/>
            <a:chExt cx="8305800" cy="1214446"/>
          </a:xfrm>
        </p:grpSpPr>
        <p:sp>
          <p:nvSpPr>
            <p:cNvPr id="8" name="Rectangle 5" descr="新闻纸"/>
            <p:cNvSpPr>
              <a:spLocks noChangeArrowheads="1"/>
            </p:cNvSpPr>
            <p:nvPr/>
          </p:nvSpPr>
          <p:spPr bwMode="auto">
            <a:xfrm>
              <a:off x="357158" y="4429132"/>
              <a:ext cx="8305800" cy="1214446"/>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0497" name="矩形 2"/>
            <p:cNvSpPr>
              <a:spLocks noChangeArrowheads="1"/>
            </p:cNvSpPr>
            <p:nvPr/>
          </p:nvSpPr>
          <p:spPr bwMode="auto">
            <a:xfrm>
              <a:off x="642910" y="4443249"/>
              <a:ext cx="7858180" cy="1200329"/>
            </a:xfrm>
            <a:prstGeom prst="rect">
              <a:avLst/>
            </a:prstGeom>
            <a:noFill/>
            <a:ln w="9525">
              <a:noFill/>
              <a:miter lim="800000"/>
              <a:headEnd/>
              <a:tailEnd/>
            </a:ln>
          </p:spPr>
          <p:txBody>
            <a:bodyPr>
              <a:spAutoFit/>
            </a:bodyPr>
            <a:lstStyle/>
            <a:p>
              <a:r>
                <a:rPr lang="zh-CN" altLang="en-US" sz="2400" b="1">
                  <a:latin typeface="Calibri" pitchFamily="34" charset="0"/>
                </a:rPr>
                <a:t>定义</a:t>
              </a:r>
              <a:r>
                <a:rPr lang="en-US" altLang="zh-CN" sz="2400" b="1">
                  <a:latin typeface="Calibri" pitchFamily="34" charset="0"/>
                </a:rPr>
                <a:t>14.2</a:t>
              </a:r>
              <a:r>
                <a:rPr lang="zh-CN" altLang="en-US" sz="2400">
                  <a:latin typeface="Calibri" pitchFamily="34" charset="0"/>
                </a:rPr>
                <a:t>：一个有向图</a:t>
              </a:r>
              <a:r>
                <a:rPr lang="en-US" altLang="zh-CN" sz="2400">
                  <a:latin typeface="Calibri" pitchFamily="34" charset="0"/>
                </a:rPr>
                <a:t>G</a:t>
              </a:r>
              <a:r>
                <a:rPr lang="zh-CN" altLang="en-US" sz="2400">
                  <a:latin typeface="Calibri" pitchFamily="34" charset="0"/>
                </a:rPr>
                <a:t>是一个二重组</a:t>
              </a:r>
              <a:r>
                <a:rPr lang="en-US" altLang="zh-CN" sz="2400">
                  <a:latin typeface="Calibri" pitchFamily="34" charset="0"/>
                </a:rPr>
                <a:t>&lt;V(G),E(G)&gt;, </a:t>
              </a:r>
              <a:r>
                <a:rPr lang="zh-CN" altLang="en-US" sz="2400">
                  <a:latin typeface="Calibri" pitchFamily="34" charset="0"/>
                </a:rPr>
                <a:t>其中</a:t>
              </a:r>
              <a:r>
                <a:rPr lang="en-US" altLang="zh-CN" sz="2400">
                  <a:latin typeface="Calibri" pitchFamily="34" charset="0"/>
                </a:rPr>
                <a:t>V(G)</a:t>
              </a:r>
              <a:r>
                <a:rPr lang="zh-CN" altLang="en-US" sz="2400">
                  <a:latin typeface="Calibri" pitchFamily="34" charset="0"/>
                </a:rPr>
                <a:t>为有限非空结点（或叫顶点）集合</a:t>
              </a:r>
              <a:r>
                <a:rPr lang="en-US" altLang="zh-CN" sz="2400">
                  <a:latin typeface="Calibri" pitchFamily="34" charset="0"/>
                </a:rPr>
                <a:t>, E(G)</a:t>
              </a:r>
              <a:r>
                <a:rPr lang="zh-CN" altLang="en-US" sz="2400">
                  <a:latin typeface="Calibri" pitchFamily="34" charset="0"/>
                </a:rPr>
                <a:t>是边的集合，它是笛卡儿乘积</a:t>
              </a:r>
              <a:r>
                <a:rPr lang="en-US" altLang="zh-CN" sz="2400">
                  <a:latin typeface="Calibri" pitchFamily="34" charset="0"/>
                </a:rPr>
                <a:t>V×V</a:t>
              </a:r>
              <a:r>
                <a:rPr lang="zh-CN" altLang="en-US" sz="2400">
                  <a:latin typeface="Calibri" pitchFamily="34" charset="0"/>
                </a:rPr>
                <a:t>的多重子集，其元素为有向边，简称边。</a:t>
              </a:r>
            </a:p>
          </p:txBody>
        </p:sp>
      </p:grpSp>
      <p:grpSp>
        <p:nvGrpSpPr>
          <p:cNvPr id="18" name="组合 17"/>
          <p:cNvGrpSpPr>
            <a:grpSpLocks/>
          </p:cNvGrpSpPr>
          <p:nvPr/>
        </p:nvGrpSpPr>
        <p:grpSpPr bwMode="auto">
          <a:xfrm>
            <a:off x="357188" y="1371600"/>
            <a:ext cx="8305800" cy="985838"/>
            <a:chOff x="357158" y="1371600"/>
            <a:chExt cx="8305800" cy="985830"/>
          </a:xfrm>
        </p:grpSpPr>
        <p:sp>
          <p:nvSpPr>
            <p:cNvPr id="4" name="Rectangle 5" descr="新闻纸"/>
            <p:cNvSpPr>
              <a:spLocks noChangeArrowheads="1"/>
            </p:cNvSpPr>
            <p:nvPr/>
          </p:nvSpPr>
          <p:spPr bwMode="auto">
            <a:xfrm>
              <a:off x="357158" y="1371600"/>
              <a:ext cx="8305800" cy="98583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0495" name="TextBox 4"/>
            <p:cNvSpPr txBox="1">
              <a:spLocks noChangeArrowheads="1"/>
            </p:cNvSpPr>
            <p:nvPr/>
          </p:nvSpPr>
          <p:spPr bwMode="auto">
            <a:xfrm>
              <a:off x="761944" y="1428736"/>
              <a:ext cx="7500990" cy="830997"/>
            </a:xfrm>
            <a:prstGeom prst="rect">
              <a:avLst/>
            </a:prstGeom>
            <a:noFill/>
            <a:ln w="9525">
              <a:noFill/>
              <a:miter lim="800000"/>
              <a:headEnd/>
              <a:tailEnd/>
            </a:ln>
          </p:spPr>
          <p:txBody>
            <a:bodyPr>
              <a:spAutoFit/>
            </a:bodyPr>
            <a:lstStyle/>
            <a:p>
              <a:r>
                <a:rPr lang="zh-CN" altLang="en-US" sz="2400" b="1">
                  <a:latin typeface="Calibri" pitchFamily="34" charset="0"/>
                </a:rPr>
                <a:t>无序积</a:t>
              </a:r>
              <a:r>
                <a:rPr lang="zh-CN" altLang="en-US" sz="2400">
                  <a:latin typeface="Calibri" pitchFamily="34" charset="0"/>
                </a:rPr>
                <a:t>：设</a:t>
              </a:r>
              <a:r>
                <a:rPr lang="en-US" altLang="zh-CN" sz="2400">
                  <a:latin typeface="Calibri" pitchFamily="34" charset="0"/>
                </a:rPr>
                <a:t>A</a:t>
              </a:r>
              <a:r>
                <a:rPr lang="zh-CN" altLang="en-US" sz="2400">
                  <a:latin typeface="Calibri" pitchFamily="34" charset="0"/>
                </a:rPr>
                <a:t>，</a:t>
              </a:r>
              <a:r>
                <a:rPr lang="en-US" altLang="zh-CN" sz="2400">
                  <a:latin typeface="Calibri" pitchFamily="34" charset="0"/>
                </a:rPr>
                <a:t>B</a:t>
              </a:r>
              <a:r>
                <a:rPr lang="zh-CN" altLang="en-US" sz="2400">
                  <a:latin typeface="Calibri" pitchFamily="34" charset="0"/>
                </a:rPr>
                <a:t>为任意的两个集合，称 </a:t>
              </a:r>
              <a:r>
                <a:rPr lang="en-US" altLang="zh-CN" sz="2400">
                  <a:latin typeface="Calibri" pitchFamily="34" charset="0"/>
                </a:rPr>
                <a:t>{{a,b} | a∈A</a:t>
              </a:r>
              <a:r>
                <a:rPr lang="zh-CN" altLang="en-US" sz="2400">
                  <a:latin typeface="Calibri" pitchFamily="34" charset="0"/>
                </a:rPr>
                <a:t>且</a:t>
              </a:r>
              <a:r>
                <a:rPr lang="en-US" altLang="zh-CN" sz="2400">
                  <a:latin typeface="Calibri" pitchFamily="34" charset="0"/>
                </a:rPr>
                <a:t>b∈B}</a:t>
              </a:r>
              <a:r>
                <a:rPr lang="zh-CN" altLang="en-US" sz="2400">
                  <a:latin typeface="Calibri" pitchFamily="34" charset="0"/>
                </a:rPr>
                <a:t>为</a:t>
              </a:r>
              <a:r>
                <a:rPr lang="en-US" altLang="zh-CN" sz="2400">
                  <a:latin typeface="Calibri" pitchFamily="34" charset="0"/>
                </a:rPr>
                <a:t>A</a:t>
              </a:r>
              <a:r>
                <a:rPr lang="zh-CN" altLang="en-US" sz="2400">
                  <a:latin typeface="Calibri" pitchFamily="34" charset="0"/>
                </a:rPr>
                <a:t>与</a:t>
              </a:r>
              <a:r>
                <a:rPr lang="en-US" altLang="zh-CN" sz="2400">
                  <a:latin typeface="Calibri" pitchFamily="34" charset="0"/>
                </a:rPr>
                <a:t>B</a:t>
              </a:r>
              <a:r>
                <a:rPr lang="zh-CN" altLang="en-US" sz="2400">
                  <a:latin typeface="Calibri" pitchFamily="34" charset="0"/>
                </a:rPr>
                <a:t>的无序积，记做</a:t>
              </a:r>
              <a:r>
                <a:rPr lang="en-US" altLang="zh-CN" sz="2400">
                  <a:latin typeface="Calibri" pitchFamily="34" charset="0"/>
                </a:rPr>
                <a:t>A&amp;B.</a:t>
              </a:r>
            </a:p>
          </p:txBody>
        </p:sp>
      </p:grpSp>
      <p:grpSp>
        <p:nvGrpSpPr>
          <p:cNvPr id="21" name="组合 20"/>
          <p:cNvGrpSpPr>
            <a:grpSpLocks/>
          </p:cNvGrpSpPr>
          <p:nvPr/>
        </p:nvGrpSpPr>
        <p:grpSpPr bwMode="auto">
          <a:xfrm>
            <a:off x="357188" y="2714625"/>
            <a:ext cx="8305800" cy="1214438"/>
            <a:chOff x="357158" y="2714620"/>
            <a:chExt cx="8305800" cy="1214446"/>
          </a:xfrm>
        </p:grpSpPr>
        <p:sp>
          <p:nvSpPr>
            <p:cNvPr id="6" name="Rectangle 5" descr="新闻纸"/>
            <p:cNvSpPr>
              <a:spLocks noChangeArrowheads="1"/>
            </p:cNvSpPr>
            <p:nvPr/>
          </p:nvSpPr>
          <p:spPr bwMode="auto">
            <a:xfrm>
              <a:off x="357158" y="2714620"/>
              <a:ext cx="8305800" cy="1214446"/>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0493" name="TextBox 6"/>
            <p:cNvSpPr txBox="1">
              <a:spLocks noChangeArrowheads="1"/>
            </p:cNvSpPr>
            <p:nvPr/>
          </p:nvSpPr>
          <p:spPr bwMode="auto">
            <a:xfrm>
              <a:off x="642910" y="2786058"/>
              <a:ext cx="7786742" cy="1015663"/>
            </a:xfrm>
            <a:prstGeom prst="rect">
              <a:avLst/>
            </a:prstGeom>
            <a:noFill/>
            <a:ln w="9525">
              <a:noFill/>
              <a:miter lim="800000"/>
              <a:headEnd/>
              <a:tailEnd/>
            </a:ln>
          </p:spPr>
          <p:txBody>
            <a:bodyPr>
              <a:spAutoFit/>
            </a:bodyPr>
            <a:lstStyle/>
            <a:p>
              <a:r>
                <a:rPr lang="zh-CN" altLang="en-US" sz="2000" b="1">
                  <a:latin typeface="Calibri" pitchFamily="34" charset="0"/>
                </a:rPr>
                <a:t>定义</a:t>
              </a:r>
              <a:r>
                <a:rPr lang="en-US" altLang="zh-CN" sz="2000" b="1">
                  <a:latin typeface="Calibri" pitchFamily="34" charset="0"/>
                </a:rPr>
                <a:t>14.1</a:t>
              </a:r>
              <a:r>
                <a:rPr lang="zh-CN" altLang="en-US" sz="2000">
                  <a:latin typeface="Calibri" pitchFamily="34" charset="0"/>
                </a:rPr>
                <a:t>：</a:t>
              </a:r>
              <a:r>
                <a:rPr lang="zh-CN" altLang="en-US" sz="2000">
                  <a:latin typeface="微软雅黑" pitchFamily="34" charset="-122"/>
                  <a:ea typeface="微软雅黑" pitchFamily="34" charset="-122"/>
                </a:rPr>
                <a:t>一个无向图</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是一个二重组</a:t>
              </a:r>
              <a:r>
                <a:rPr lang="en-US" altLang="zh-CN" sz="2000">
                  <a:latin typeface="微软雅黑" pitchFamily="34" charset="-122"/>
                  <a:ea typeface="微软雅黑" pitchFamily="34" charset="-122"/>
                </a:rPr>
                <a:t>&lt;V(G),E(G)&gt;, </a:t>
              </a:r>
              <a:r>
                <a:rPr lang="zh-CN" altLang="en-US" sz="2000">
                  <a:latin typeface="微软雅黑" pitchFamily="34" charset="-122"/>
                  <a:ea typeface="微软雅黑" pitchFamily="34" charset="-122"/>
                </a:rPr>
                <a:t>其中</a:t>
              </a:r>
              <a:r>
                <a:rPr lang="en-US" altLang="zh-CN" sz="2000">
                  <a:latin typeface="微软雅黑" pitchFamily="34" charset="-122"/>
                  <a:ea typeface="微软雅黑" pitchFamily="34" charset="-122"/>
                </a:rPr>
                <a:t>V(G)</a:t>
              </a:r>
              <a:r>
                <a:rPr lang="zh-CN" altLang="en-US" sz="2000">
                  <a:latin typeface="微软雅黑" pitchFamily="34" charset="-122"/>
                  <a:ea typeface="微软雅黑" pitchFamily="34" charset="-122"/>
                </a:rPr>
                <a:t>为有限非空结点（或叫顶点）集合</a:t>
              </a:r>
              <a:r>
                <a:rPr lang="en-US" altLang="zh-CN" sz="2000">
                  <a:latin typeface="微软雅黑" pitchFamily="34" charset="-122"/>
                  <a:ea typeface="微软雅黑" pitchFamily="34" charset="-122"/>
                </a:rPr>
                <a:t>, E(G)</a:t>
              </a:r>
              <a:r>
                <a:rPr lang="zh-CN" altLang="en-US" sz="2000">
                  <a:latin typeface="微软雅黑" pitchFamily="34" charset="-122"/>
                  <a:ea typeface="微软雅黑" pitchFamily="34" charset="-122"/>
                </a:rPr>
                <a:t>是边的集合，它是无序积</a:t>
              </a:r>
              <a:r>
                <a:rPr lang="en-US" altLang="zh-CN" sz="2000">
                  <a:latin typeface="微软雅黑" pitchFamily="34" charset="-122"/>
                  <a:ea typeface="微软雅黑" pitchFamily="34" charset="-122"/>
                </a:rPr>
                <a:t>V&amp;V</a:t>
              </a:r>
              <a:r>
                <a:rPr lang="zh-CN" altLang="en-US" sz="2000">
                  <a:latin typeface="微软雅黑" pitchFamily="34" charset="-122"/>
                  <a:ea typeface="微软雅黑" pitchFamily="34" charset="-122"/>
                </a:rPr>
                <a:t>的多重子集，其元素为无向边，简称边。</a:t>
              </a:r>
            </a:p>
          </p:txBody>
        </p:sp>
      </p:grpSp>
      <p:grpSp>
        <p:nvGrpSpPr>
          <p:cNvPr id="20" name="组合 19"/>
          <p:cNvGrpSpPr>
            <a:grpSpLocks/>
          </p:cNvGrpSpPr>
          <p:nvPr/>
        </p:nvGrpSpPr>
        <p:grpSpPr bwMode="auto">
          <a:xfrm>
            <a:off x="3429000" y="3071813"/>
            <a:ext cx="2357438" cy="2214562"/>
            <a:chOff x="2500298" y="3000372"/>
            <a:chExt cx="2357454" cy="2214578"/>
          </a:xfrm>
        </p:grpSpPr>
        <p:sp>
          <p:nvSpPr>
            <p:cNvPr id="11" name="矩形 10"/>
            <p:cNvSpPr/>
            <p:nvPr/>
          </p:nvSpPr>
          <p:spPr>
            <a:xfrm>
              <a:off x="2500298" y="3000372"/>
              <a:ext cx="2357454" cy="2214578"/>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任意多边形 14"/>
            <p:cNvSpPr/>
            <p:nvPr/>
          </p:nvSpPr>
          <p:spPr>
            <a:xfrm>
              <a:off x="2874951" y="3490913"/>
              <a:ext cx="1360497" cy="1104908"/>
            </a:xfrm>
            <a:custGeom>
              <a:avLst/>
              <a:gdLst>
                <a:gd name="connsiteX0" fmla="*/ 1359569 w 1359569"/>
                <a:gd name="connsiteY0" fmla="*/ 34089 h 1104899"/>
                <a:gd name="connsiteX1" fmla="*/ 541421 w 1359569"/>
                <a:gd name="connsiteY1" fmla="*/ 34089 h 1104899"/>
                <a:gd name="connsiteX2" fmla="*/ 192506 w 1359569"/>
                <a:gd name="connsiteY2" fmla="*/ 178468 h 1104899"/>
                <a:gd name="connsiteX3" fmla="*/ 0 w 1359569"/>
                <a:gd name="connsiteY3" fmla="*/ 1104899 h 1104899"/>
              </a:gdLst>
              <a:ahLst/>
              <a:cxnLst>
                <a:cxn ang="0">
                  <a:pos x="connsiteX0" y="connsiteY0"/>
                </a:cxn>
                <a:cxn ang="0">
                  <a:pos x="connsiteX1" y="connsiteY1"/>
                </a:cxn>
                <a:cxn ang="0">
                  <a:pos x="connsiteX2" y="connsiteY2"/>
                </a:cxn>
                <a:cxn ang="0">
                  <a:pos x="connsiteX3" y="connsiteY3"/>
                </a:cxn>
              </a:cxnLst>
              <a:rect l="l" t="t" r="r" b="b"/>
              <a:pathLst>
                <a:path w="1359569" h="1104899">
                  <a:moveTo>
                    <a:pt x="1359569" y="34089"/>
                  </a:moveTo>
                  <a:cubicBezTo>
                    <a:pt x="1047750" y="22057"/>
                    <a:pt x="735932" y="10026"/>
                    <a:pt x="541421" y="34089"/>
                  </a:cubicBezTo>
                  <a:cubicBezTo>
                    <a:pt x="346910" y="58152"/>
                    <a:pt x="282743" y="0"/>
                    <a:pt x="192506" y="178468"/>
                  </a:cubicBezTo>
                  <a:cubicBezTo>
                    <a:pt x="102269" y="356936"/>
                    <a:pt x="51134" y="730917"/>
                    <a:pt x="0" y="1104899"/>
                  </a:cubicBezTo>
                </a:path>
              </a:pathLst>
            </a:custGeom>
            <a:ln w="635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cxnSp>
          <p:nvCxnSpPr>
            <p:cNvPr id="17" name="直接连接符 16"/>
            <p:cNvCxnSpPr>
              <a:stCxn id="13" idx="3"/>
              <a:endCxn id="12" idx="7"/>
            </p:cNvCxnSpPr>
            <p:nvPr/>
          </p:nvCxnSpPr>
          <p:spPr>
            <a:xfrm rot="5400000">
              <a:off x="3111490" y="3468688"/>
              <a:ext cx="920757" cy="1206508"/>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任意多边形 18"/>
            <p:cNvSpPr/>
            <p:nvPr/>
          </p:nvSpPr>
          <p:spPr>
            <a:xfrm rot="10800000">
              <a:off x="2928926" y="3571876"/>
              <a:ext cx="1358909" cy="1104908"/>
            </a:xfrm>
            <a:custGeom>
              <a:avLst/>
              <a:gdLst>
                <a:gd name="connsiteX0" fmla="*/ 1359569 w 1359569"/>
                <a:gd name="connsiteY0" fmla="*/ 34089 h 1104899"/>
                <a:gd name="connsiteX1" fmla="*/ 541421 w 1359569"/>
                <a:gd name="connsiteY1" fmla="*/ 34089 h 1104899"/>
                <a:gd name="connsiteX2" fmla="*/ 192506 w 1359569"/>
                <a:gd name="connsiteY2" fmla="*/ 178468 h 1104899"/>
                <a:gd name="connsiteX3" fmla="*/ 0 w 1359569"/>
                <a:gd name="connsiteY3" fmla="*/ 1104899 h 1104899"/>
              </a:gdLst>
              <a:ahLst/>
              <a:cxnLst>
                <a:cxn ang="0">
                  <a:pos x="connsiteX0" y="connsiteY0"/>
                </a:cxn>
                <a:cxn ang="0">
                  <a:pos x="connsiteX1" y="connsiteY1"/>
                </a:cxn>
                <a:cxn ang="0">
                  <a:pos x="connsiteX2" y="connsiteY2"/>
                </a:cxn>
                <a:cxn ang="0">
                  <a:pos x="connsiteX3" y="connsiteY3"/>
                </a:cxn>
              </a:cxnLst>
              <a:rect l="l" t="t" r="r" b="b"/>
              <a:pathLst>
                <a:path w="1359569" h="1104899">
                  <a:moveTo>
                    <a:pt x="1359569" y="34089"/>
                  </a:moveTo>
                  <a:cubicBezTo>
                    <a:pt x="1047750" y="22057"/>
                    <a:pt x="735932" y="10026"/>
                    <a:pt x="541421" y="34089"/>
                  </a:cubicBezTo>
                  <a:cubicBezTo>
                    <a:pt x="346910" y="58152"/>
                    <a:pt x="282743" y="0"/>
                    <a:pt x="192506" y="178468"/>
                  </a:cubicBezTo>
                  <a:cubicBezTo>
                    <a:pt x="102269" y="356936"/>
                    <a:pt x="51134" y="730917"/>
                    <a:pt x="0" y="1104899"/>
                  </a:cubicBezTo>
                </a:path>
              </a:pathLst>
            </a:custGeom>
            <a:ln w="635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4143372" y="3429000"/>
              <a:ext cx="214313" cy="214314"/>
            </a:xfrm>
            <a:prstGeom prst="ellipse">
              <a:avLst/>
            </a:prstGeom>
            <a:gradFill flip="none" rotWithShape="1">
              <a:gsLst>
                <a:gs pos="0">
                  <a:schemeClr val="bg1"/>
                </a:gs>
                <a:gs pos="50000">
                  <a:schemeClr val="accent6">
                    <a:lumMod val="20000"/>
                    <a:lumOff val="80000"/>
                  </a:schemeClr>
                </a:gs>
                <a:gs pos="100000">
                  <a:schemeClr val="accent6">
                    <a:lumMod val="75000"/>
                  </a:schemeClr>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786050" y="4500570"/>
              <a:ext cx="214314" cy="214315"/>
            </a:xfrm>
            <a:prstGeom prst="ellipse">
              <a:avLst/>
            </a:prstGeom>
            <a:gradFill flip="none" rotWithShape="1">
              <a:gsLst>
                <a:gs pos="0">
                  <a:schemeClr val="bg1"/>
                </a:gs>
                <a:gs pos="50000">
                  <a:schemeClr val="accent6">
                    <a:lumMod val="20000"/>
                    <a:lumOff val="80000"/>
                  </a:schemeClr>
                </a:gs>
                <a:gs pos="100000">
                  <a:schemeClr val="accent6">
                    <a:lumMod val="75000"/>
                  </a:schemeClr>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642910" y="4786322"/>
            <a:ext cx="428628" cy="428628"/>
          </a:xfrm>
          <a:prstGeom prst="ellipse">
            <a:avLst/>
          </a:prstGeom>
          <a:gradFill flip="none" rotWithShape="1">
            <a:gsLst>
              <a:gs pos="0">
                <a:schemeClr val="lt1">
                  <a:tint val="80000"/>
                  <a:satMod val="300000"/>
                </a:schemeClr>
              </a:gs>
              <a:gs pos="62000">
                <a:srgbClr val="002060"/>
              </a:gs>
            </a:gsLst>
            <a:lin ang="2700000" scaled="1"/>
            <a:tileRect/>
          </a:gradFill>
          <a:ln>
            <a:noFill/>
          </a:ln>
          <a:scene3d>
            <a:camera prst="orthographicFront"/>
            <a:lightRig rig="chilly" dir="t"/>
          </a:scene3d>
          <a:sp3d prstMaterial="metal"/>
        </p:spPr>
        <p:style>
          <a:lnRef idx="3">
            <a:schemeClr val="accent2"/>
          </a:lnRef>
          <a:fillRef idx="1003">
            <a:schemeClr val="lt1"/>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sz="1200" baseline="-25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椭圆 10"/>
          <p:cNvSpPr/>
          <p:nvPr/>
        </p:nvSpPr>
        <p:spPr>
          <a:xfrm>
            <a:off x="1428728" y="4071942"/>
            <a:ext cx="428628" cy="428628"/>
          </a:xfrm>
          <a:prstGeom prst="ellipse">
            <a:avLst/>
          </a:prstGeom>
          <a:gradFill flip="none" rotWithShape="1">
            <a:gsLst>
              <a:gs pos="0">
                <a:schemeClr val="lt1">
                  <a:tint val="80000"/>
                  <a:satMod val="300000"/>
                </a:schemeClr>
              </a:gs>
              <a:gs pos="62000">
                <a:srgbClr val="002060"/>
              </a:gs>
            </a:gsLst>
            <a:lin ang="2700000" scaled="1"/>
            <a:tileRect/>
          </a:gradFill>
          <a:ln>
            <a:noFill/>
          </a:ln>
          <a:scene3d>
            <a:camera prst="orthographicFront"/>
            <a:lightRig rig="chilly" dir="t"/>
          </a:scene3d>
          <a:sp3d prstMaterial="metal"/>
        </p:spPr>
        <p:style>
          <a:lnRef idx="3">
            <a:schemeClr val="accent2"/>
          </a:lnRef>
          <a:fillRef idx="1003">
            <a:schemeClr val="lt1"/>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sz="1200" baseline="-25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椭圆 11"/>
          <p:cNvSpPr/>
          <p:nvPr/>
        </p:nvSpPr>
        <p:spPr>
          <a:xfrm>
            <a:off x="2285984" y="4714884"/>
            <a:ext cx="428628" cy="428628"/>
          </a:xfrm>
          <a:prstGeom prst="ellipse">
            <a:avLst/>
          </a:prstGeom>
          <a:gradFill flip="none" rotWithShape="1">
            <a:gsLst>
              <a:gs pos="0">
                <a:schemeClr val="lt1">
                  <a:tint val="80000"/>
                  <a:satMod val="300000"/>
                </a:schemeClr>
              </a:gs>
              <a:gs pos="62000">
                <a:srgbClr val="002060"/>
              </a:gs>
            </a:gsLst>
            <a:lin ang="2700000" scaled="1"/>
            <a:tileRect/>
          </a:gradFill>
          <a:ln>
            <a:noFill/>
          </a:ln>
          <a:scene3d>
            <a:camera prst="orthographicFront"/>
            <a:lightRig rig="chilly" dir="t"/>
          </a:scene3d>
          <a:sp3d prstMaterial="metal"/>
        </p:spPr>
        <p:style>
          <a:lnRef idx="3">
            <a:schemeClr val="accent2"/>
          </a:lnRef>
          <a:fillRef idx="1003">
            <a:schemeClr val="lt1"/>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sz="1200" baseline="-25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椭圆 8"/>
          <p:cNvSpPr/>
          <p:nvPr/>
        </p:nvSpPr>
        <p:spPr>
          <a:xfrm>
            <a:off x="357158" y="3000372"/>
            <a:ext cx="3000396" cy="3000396"/>
          </a:xfrm>
          <a:prstGeom prst="ellipse">
            <a:avLst/>
          </a:prstGeom>
          <a:effectLst/>
          <a:scene3d>
            <a:camera prst="isometricTopUp"/>
            <a:lightRig rig="glow" dir="t"/>
          </a:scene3d>
          <a:sp3d prstMaterial="translucentPowder">
            <a:bevelT w="381000" h="381000"/>
            <a:bevelB w="381000" h="3810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二部图的判定</a:t>
            </a:r>
          </a:p>
        </p:txBody>
      </p:sp>
      <p:sp>
        <p:nvSpPr>
          <p:cNvPr id="7" name="椭圆 6"/>
          <p:cNvSpPr/>
          <p:nvPr/>
        </p:nvSpPr>
        <p:spPr>
          <a:xfrm>
            <a:off x="571472" y="2357430"/>
            <a:ext cx="428628" cy="428628"/>
          </a:xfrm>
          <a:prstGeom prst="ellipse">
            <a:avLst/>
          </a:prstGeom>
          <a:gradFill flip="none" rotWithShape="1">
            <a:gsLst>
              <a:gs pos="0">
                <a:schemeClr val="lt1">
                  <a:tint val="80000"/>
                  <a:satMod val="300000"/>
                </a:schemeClr>
              </a:gs>
              <a:gs pos="62000">
                <a:srgbClr val="C00000"/>
              </a:gs>
            </a:gsLst>
            <a:lin ang="2700000" scaled="1"/>
            <a:tileRect/>
          </a:gradFill>
          <a:ln>
            <a:noFill/>
          </a:ln>
          <a:scene3d>
            <a:camera prst="orthographicFront"/>
            <a:lightRig rig="chilly" dir="t"/>
          </a:scene3d>
          <a:sp3d prstMaterial="metal"/>
        </p:spPr>
        <p:style>
          <a:lnRef idx="3">
            <a:schemeClr val="accent2"/>
          </a:lnRef>
          <a:fillRef idx="1003">
            <a:schemeClr val="lt1"/>
          </a:fillRef>
          <a:effectRef idx="2">
            <a:schemeClr val="accent2"/>
          </a:effectRef>
          <a:fontRef idx="minor">
            <a:schemeClr val="tx1"/>
          </a:fontRef>
        </p:style>
        <p:txBody>
          <a:bodyPr anchor="ctr"/>
          <a:lstStyle/>
          <a:p>
            <a:pPr algn="ctr" fontAlgn="auto">
              <a:spcBef>
                <a:spcPts val="0"/>
              </a:spcBef>
              <a:spcAft>
                <a:spcPts val="0"/>
              </a:spcAft>
              <a:defRPr/>
            </a:pPr>
            <a:r>
              <a:rPr lang="en-US" altLang="zh-CN" sz="120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en-US" altLang="zh-CN" sz="1200" baseline="-25000">
                <a:ln w="18415" cmpd="sng">
                  <a:solidFill>
                    <a:srgbClr val="FFFFFF"/>
                  </a:solidFill>
                  <a:prstDash val="solid"/>
                </a:ln>
                <a:solidFill>
                  <a:srgbClr val="FFFFFF"/>
                </a:solidFill>
                <a:effectLst>
                  <a:outerShdw blurRad="63500" dir="3600000" algn="tl" rotWithShape="0">
                    <a:srgbClr val="000000">
                      <a:alpha val="70000"/>
                    </a:srgbClr>
                  </a:outerShdw>
                </a:effectLst>
              </a:rPr>
              <a:t>0</a:t>
            </a:r>
            <a:endParaRPr lang="zh-CN" altLang="en-US" sz="1200" baseline="-25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椭圆 12"/>
          <p:cNvSpPr/>
          <p:nvPr/>
        </p:nvSpPr>
        <p:spPr>
          <a:xfrm>
            <a:off x="1500166" y="1571612"/>
            <a:ext cx="428628" cy="428628"/>
          </a:xfrm>
          <a:prstGeom prst="ellipse">
            <a:avLst/>
          </a:prstGeom>
          <a:gradFill flip="none" rotWithShape="1">
            <a:gsLst>
              <a:gs pos="0">
                <a:schemeClr val="lt1">
                  <a:tint val="80000"/>
                  <a:satMod val="300000"/>
                </a:schemeClr>
              </a:gs>
              <a:gs pos="62000">
                <a:srgbClr val="C00000"/>
              </a:gs>
            </a:gsLst>
            <a:lin ang="2700000" scaled="1"/>
            <a:tileRect/>
          </a:gradFill>
          <a:ln>
            <a:noFill/>
          </a:ln>
          <a:scene3d>
            <a:camera prst="orthographicFront"/>
            <a:lightRig rig="chilly" dir="t"/>
          </a:scene3d>
          <a:sp3d prstMaterial="metal"/>
        </p:spPr>
        <p:style>
          <a:lnRef idx="3">
            <a:schemeClr val="accent2"/>
          </a:lnRef>
          <a:fillRef idx="1003">
            <a:schemeClr val="lt1"/>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sz="1200" baseline="-25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椭圆 13"/>
          <p:cNvSpPr/>
          <p:nvPr/>
        </p:nvSpPr>
        <p:spPr>
          <a:xfrm>
            <a:off x="2357422" y="2071678"/>
            <a:ext cx="428628" cy="428628"/>
          </a:xfrm>
          <a:prstGeom prst="ellipse">
            <a:avLst/>
          </a:prstGeom>
          <a:gradFill flip="none" rotWithShape="1">
            <a:gsLst>
              <a:gs pos="0">
                <a:schemeClr val="lt1">
                  <a:tint val="80000"/>
                  <a:satMod val="300000"/>
                </a:schemeClr>
              </a:gs>
              <a:gs pos="62000">
                <a:srgbClr val="C00000"/>
              </a:gs>
            </a:gsLst>
            <a:lin ang="2700000" scaled="1"/>
            <a:tileRect/>
          </a:gradFill>
          <a:ln>
            <a:noFill/>
          </a:ln>
          <a:scene3d>
            <a:camera prst="orthographicFront"/>
            <a:lightRig rig="chilly" dir="t"/>
          </a:scene3d>
          <a:sp3d prstMaterial="metal"/>
        </p:spPr>
        <p:style>
          <a:lnRef idx="3">
            <a:schemeClr val="accent2"/>
          </a:lnRef>
          <a:fillRef idx="1003">
            <a:schemeClr val="lt1"/>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sz="1200" baseline="-25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6" name="直接连接符 15"/>
          <p:cNvCxnSpPr>
            <a:stCxn id="7" idx="4"/>
            <a:endCxn id="10" idx="0"/>
          </p:cNvCxnSpPr>
          <p:nvPr/>
        </p:nvCxnSpPr>
        <p:spPr>
          <a:xfrm rot="16200000" flipH="1">
            <a:off x="-178593" y="3750469"/>
            <a:ext cx="2000250" cy="71437"/>
          </a:xfrm>
          <a:prstGeom prst="line">
            <a:avLst/>
          </a:prstGeom>
          <a:ln>
            <a:prstDash val="solid"/>
            <a:tailEnd type="none" w="sm" len="sm"/>
          </a:ln>
        </p:spPr>
        <p:style>
          <a:lnRef idx="3">
            <a:schemeClr val="dk1"/>
          </a:lnRef>
          <a:fillRef idx="0">
            <a:schemeClr val="dk1"/>
          </a:fillRef>
          <a:effectRef idx="2">
            <a:schemeClr val="dk1"/>
          </a:effectRef>
          <a:fontRef idx="minor">
            <a:schemeClr val="tx1"/>
          </a:fontRef>
        </p:style>
      </p:cxnSp>
      <p:cxnSp>
        <p:nvCxnSpPr>
          <p:cNvPr id="20" name="直接连接符 19"/>
          <p:cNvCxnSpPr>
            <a:endCxn id="13" idx="4"/>
          </p:cNvCxnSpPr>
          <p:nvPr/>
        </p:nvCxnSpPr>
        <p:spPr>
          <a:xfrm rot="5400000" flipH="1" flipV="1">
            <a:off x="-107157" y="2964657"/>
            <a:ext cx="2786063" cy="857250"/>
          </a:xfrm>
          <a:prstGeom prst="line">
            <a:avLst/>
          </a:prstGeom>
          <a:ln>
            <a:prstDash val="solid"/>
            <a:tailEnd type="none" w="sm" len="sm"/>
          </a:ln>
        </p:spPr>
        <p:style>
          <a:lnRef idx="3">
            <a:schemeClr val="dk1"/>
          </a:lnRef>
          <a:fillRef idx="0">
            <a:schemeClr val="dk1"/>
          </a:fillRef>
          <a:effectRef idx="2">
            <a:schemeClr val="dk1"/>
          </a:effectRef>
          <a:fontRef idx="minor">
            <a:schemeClr val="tx1"/>
          </a:fontRef>
        </p:style>
      </p:cxnSp>
      <p:cxnSp>
        <p:nvCxnSpPr>
          <p:cNvPr id="22" name="直接连接符 21"/>
          <p:cNvCxnSpPr>
            <a:stCxn id="13" idx="4"/>
            <a:endCxn id="11" idx="0"/>
          </p:cNvCxnSpPr>
          <p:nvPr/>
        </p:nvCxnSpPr>
        <p:spPr>
          <a:xfrm rot="5400000">
            <a:off x="642938" y="3000375"/>
            <a:ext cx="2071688" cy="71437"/>
          </a:xfrm>
          <a:prstGeom prst="line">
            <a:avLst/>
          </a:prstGeom>
          <a:ln>
            <a:prstDash val="solid"/>
            <a:tailEnd type="none" w="sm" len="sm"/>
          </a:ln>
        </p:spPr>
        <p:style>
          <a:lnRef idx="3">
            <a:schemeClr val="dk1"/>
          </a:lnRef>
          <a:fillRef idx="0">
            <a:schemeClr val="dk1"/>
          </a:fillRef>
          <a:effectRef idx="2">
            <a:schemeClr val="dk1"/>
          </a:effectRef>
          <a:fontRef idx="minor">
            <a:schemeClr val="tx1"/>
          </a:fontRef>
        </p:style>
      </p:cxnSp>
      <p:cxnSp>
        <p:nvCxnSpPr>
          <p:cNvPr id="24" name="直接连接符 23"/>
          <p:cNvCxnSpPr/>
          <p:nvPr/>
        </p:nvCxnSpPr>
        <p:spPr>
          <a:xfrm rot="5400000" flipH="1" flipV="1">
            <a:off x="1357312" y="2857501"/>
            <a:ext cx="1571625" cy="857250"/>
          </a:xfrm>
          <a:prstGeom prst="line">
            <a:avLst/>
          </a:prstGeom>
          <a:ln>
            <a:prstDash val="solid"/>
            <a:tailEnd type="none" w="sm" len="sm"/>
          </a:ln>
        </p:spPr>
        <p:style>
          <a:lnRef idx="3">
            <a:schemeClr val="dk1"/>
          </a:lnRef>
          <a:fillRef idx="0">
            <a:schemeClr val="dk1"/>
          </a:fillRef>
          <a:effectRef idx="2">
            <a:schemeClr val="dk1"/>
          </a:effectRef>
          <a:fontRef idx="minor">
            <a:schemeClr val="tx1"/>
          </a:fontRef>
        </p:style>
      </p:cxnSp>
      <p:cxnSp>
        <p:nvCxnSpPr>
          <p:cNvPr id="26" name="直接连接符 25"/>
          <p:cNvCxnSpPr>
            <a:stCxn id="14" idx="4"/>
            <a:endCxn id="12" idx="0"/>
          </p:cNvCxnSpPr>
          <p:nvPr/>
        </p:nvCxnSpPr>
        <p:spPr>
          <a:xfrm rot="5400000">
            <a:off x="1428751" y="3571875"/>
            <a:ext cx="2214562" cy="71437"/>
          </a:xfrm>
          <a:prstGeom prst="line">
            <a:avLst/>
          </a:prstGeom>
          <a:ln>
            <a:prstDash val="solid"/>
            <a:tailEnd type="none" w="sm" len="sm"/>
          </a:ln>
        </p:spPr>
        <p:style>
          <a:lnRef idx="3">
            <a:schemeClr val="dk1"/>
          </a:lnRef>
          <a:fillRef idx="0">
            <a:schemeClr val="dk1"/>
          </a:fillRef>
          <a:effectRef idx="2">
            <a:schemeClr val="dk1"/>
          </a:effectRef>
          <a:fontRef idx="minor">
            <a:schemeClr val="tx1"/>
          </a:fontRef>
        </p:style>
      </p:cxnSp>
      <p:sp>
        <p:nvSpPr>
          <p:cNvPr id="34" name="TextBox 33"/>
          <p:cNvSpPr txBox="1">
            <a:spLocks noChangeArrowheads="1"/>
          </p:cNvSpPr>
          <p:nvPr/>
        </p:nvSpPr>
        <p:spPr bwMode="auto">
          <a:xfrm>
            <a:off x="3643313" y="1428750"/>
            <a:ext cx="3786187" cy="369888"/>
          </a:xfrm>
          <a:prstGeom prst="rect">
            <a:avLst/>
          </a:prstGeom>
          <a:noFill/>
          <a:ln w="9525">
            <a:noFill/>
            <a:miter lim="800000"/>
            <a:headEnd/>
            <a:tailEnd/>
          </a:ln>
        </p:spPr>
        <p:txBody>
          <a:bodyPr>
            <a:spAutoFit/>
          </a:bodyPr>
          <a:lstStyle/>
          <a:p>
            <a:r>
              <a:rPr lang="zh-CN" altLang="en-US">
                <a:latin typeface="Calibri" pitchFamily="34" charset="0"/>
              </a:rPr>
              <a:t>若存在</a:t>
            </a:r>
            <a:r>
              <a:rPr lang="en-US" altLang="zh-CN">
                <a:latin typeface="Calibri" pitchFamily="34" charset="0"/>
              </a:rPr>
              <a:t>v</a:t>
            </a:r>
            <a:r>
              <a:rPr lang="en-US" altLang="zh-CN" baseline="-25000">
                <a:latin typeface="Calibri" pitchFamily="34" charset="0"/>
              </a:rPr>
              <a:t>i</a:t>
            </a:r>
            <a:r>
              <a:rPr lang="zh-CN" altLang="en-US">
                <a:latin typeface="Calibri" pitchFamily="34" charset="0"/>
              </a:rPr>
              <a:t>，</a:t>
            </a:r>
            <a:r>
              <a:rPr lang="en-US" altLang="zh-CN">
                <a:latin typeface="Calibri" pitchFamily="34" charset="0"/>
              </a:rPr>
              <a:t>v</a:t>
            </a:r>
            <a:r>
              <a:rPr lang="en-US" altLang="zh-CN" baseline="-25000">
                <a:latin typeface="Calibri" pitchFamily="34" charset="0"/>
              </a:rPr>
              <a:t>j</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相邻，令</a:t>
            </a:r>
            <a:r>
              <a:rPr lang="en-US" altLang="zh-CN">
                <a:latin typeface="Calibri" pitchFamily="34" charset="0"/>
              </a:rPr>
              <a:t>e=(v</a:t>
            </a:r>
            <a:r>
              <a:rPr lang="en-US" altLang="zh-CN" baseline="-25000">
                <a:latin typeface="Calibri" pitchFamily="34" charset="0"/>
              </a:rPr>
              <a:t>i</a:t>
            </a:r>
            <a:r>
              <a:rPr lang="en-US" altLang="zh-CN">
                <a:latin typeface="Calibri" pitchFamily="34" charset="0"/>
              </a:rPr>
              <a:t> , v</a:t>
            </a:r>
            <a:r>
              <a:rPr lang="en-US" altLang="zh-CN" baseline="-25000">
                <a:latin typeface="Calibri" pitchFamily="34" charset="0"/>
              </a:rPr>
              <a:t>j</a:t>
            </a:r>
            <a:r>
              <a:rPr lang="en-US" altLang="zh-CN">
                <a:latin typeface="Calibri" pitchFamily="34" charset="0"/>
              </a:rPr>
              <a:t>)</a:t>
            </a:r>
            <a:endParaRPr lang="zh-CN" altLang="en-US">
              <a:latin typeface="Calibri" pitchFamily="34" charset="0"/>
            </a:endParaRPr>
          </a:p>
        </p:txBody>
      </p:sp>
      <p:cxnSp>
        <p:nvCxnSpPr>
          <p:cNvPr id="40" name="直接连接符 39"/>
          <p:cNvCxnSpPr>
            <a:endCxn id="14" idx="1"/>
          </p:cNvCxnSpPr>
          <p:nvPr/>
        </p:nvCxnSpPr>
        <p:spPr>
          <a:xfrm>
            <a:off x="1928813" y="1857375"/>
            <a:ext cx="492125" cy="277813"/>
          </a:xfrm>
          <a:prstGeom prst="line">
            <a:avLst/>
          </a:prstGeom>
          <a:ln w="63500">
            <a:solidFill>
              <a:srgbClr val="FFC000"/>
            </a:solidFill>
            <a:prstDash val="sysDash"/>
            <a:tailEnd type="none" w="sm" len="sm"/>
          </a:ln>
        </p:spPr>
        <p:style>
          <a:lnRef idx="3">
            <a:schemeClr val="dk1"/>
          </a:lnRef>
          <a:fillRef idx="0">
            <a:schemeClr val="dk1"/>
          </a:fillRef>
          <a:effectRef idx="2">
            <a:schemeClr val="dk1"/>
          </a:effectRef>
          <a:fontRef idx="minor">
            <a:schemeClr val="tx1"/>
          </a:fontRef>
        </p:style>
      </p:cxnSp>
      <p:sp>
        <p:nvSpPr>
          <p:cNvPr id="42" name="TextBox 41"/>
          <p:cNvSpPr txBox="1">
            <a:spLocks noChangeArrowheads="1"/>
          </p:cNvSpPr>
          <p:nvPr/>
        </p:nvSpPr>
        <p:spPr bwMode="auto">
          <a:xfrm>
            <a:off x="3643313" y="1785938"/>
            <a:ext cx="5000625" cy="641350"/>
          </a:xfrm>
          <a:prstGeom prst="rect">
            <a:avLst/>
          </a:prstGeom>
          <a:noFill/>
          <a:ln w="9525">
            <a:noFill/>
            <a:miter lim="800000"/>
            <a:headEnd/>
            <a:tailEnd/>
          </a:ln>
        </p:spPr>
        <p:txBody>
          <a:bodyPr>
            <a:spAutoFit/>
          </a:bodyPr>
          <a:lstStyle/>
          <a:p>
            <a:r>
              <a:rPr lang="zh-CN" altLang="en-US">
                <a:latin typeface="宋体" charset="-122"/>
              </a:rPr>
              <a:t>设</a:t>
            </a:r>
            <a:r>
              <a:rPr lang="en-US" altLang="zh-CN">
                <a:latin typeface="宋体" charset="-122"/>
              </a:rPr>
              <a:t>v</a:t>
            </a:r>
            <a:r>
              <a:rPr lang="en-US" altLang="zh-CN" baseline="-25000">
                <a:latin typeface="Calibri" pitchFamily="34" charset="0"/>
              </a:rPr>
              <a:t>0</a:t>
            </a:r>
            <a:r>
              <a:rPr lang="zh-CN" altLang="en-US">
                <a:latin typeface="宋体" charset="-122"/>
              </a:rPr>
              <a:t>到</a:t>
            </a:r>
            <a:r>
              <a:rPr lang="en-US" altLang="zh-CN">
                <a:latin typeface="宋体" charset="-122"/>
              </a:rPr>
              <a:t>v</a:t>
            </a:r>
            <a:r>
              <a:rPr lang="en-US" altLang="zh-CN" baseline="-25000">
                <a:latin typeface="Calibri" pitchFamily="34" charset="0"/>
              </a:rPr>
              <a:t>i</a:t>
            </a:r>
            <a:r>
              <a:rPr lang="zh-CN" altLang="en-US">
                <a:latin typeface="宋体" charset="-122"/>
              </a:rPr>
              <a:t>和</a:t>
            </a:r>
            <a:r>
              <a:rPr lang="en-US" altLang="zh-CN">
                <a:latin typeface="宋体" charset="-122"/>
              </a:rPr>
              <a:t>v</a:t>
            </a:r>
            <a:r>
              <a:rPr lang="en-US" altLang="zh-CN" baseline="-25000">
                <a:latin typeface="Calibri" pitchFamily="34" charset="0"/>
              </a:rPr>
              <a:t>j</a:t>
            </a:r>
            <a:r>
              <a:rPr lang="zh-CN" altLang="en-US">
                <a:latin typeface="宋体" charset="-122"/>
              </a:rPr>
              <a:t>的</a:t>
            </a:r>
            <a:r>
              <a:rPr lang="zh-CN" altLang="en-US" b="1">
                <a:solidFill>
                  <a:srgbClr val="C00000"/>
                </a:solidFill>
                <a:latin typeface="宋体" charset="-122"/>
              </a:rPr>
              <a:t>短程线</a:t>
            </a:r>
            <a:r>
              <a:rPr lang="zh-CN" altLang="en-US">
                <a:latin typeface="宋体" charset="-122"/>
              </a:rPr>
              <a:t>分别为</a:t>
            </a:r>
            <a:r>
              <a:rPr lang="az-Cyrl-AZ" altLang="zh-CN">
                <a:latin typeface="宋体" charset="-122"/>
                <a:ea typeface="Arial Unicode MS" pitchFamily="34" charset="-122"/>
                <a:cs typeface="Arial Unicode MS" pitchFamily="34" charset="-122"/>
              </a:rPr>
              <a:t>Г</a:t>
            </a:r>
            <a:r>
              <a:rPr lang="en-US" altLang="zh-CN" baseline="-25000">
                <a:latin typeface="Calibri" pitchFamily="34" charset="0"/>
              </a:rPr>
              <a:t>i</a:t>
            </a:r>
            <a:r>
              <a:rPr lang="zh-CN" altLang="en-US">
                <a:latin typeface="宋体" charset="-122"/>
                <a:ea typeface="Arial Unicode MS" pitchFamily="34" charset="-122"/>
                <a:cs typeface="Arial Unicode MS" pitchFamily="34" charset="-122"/>
              </a:rPr>
              <a:t>和</a:t>
            </a:r>
            <a:r>
              <a:rPr lang="az-Cyrl-AZ" altLang="zh-CN">
                <a:latin typeface="宋体" charset="-122"/>
                <a:ea typeface="Arial Unicode MS" pitchFamily="34" charset="-122"/>
                <a:cs typeface="Arial Unicode MS" pitchFamily="34" charset="-122"/>
              </a:rPr>
              <a:t>Г</a:t>
            </a:r>
            <a:r>
              <a:rPr lang="en-US" altLang="zh-CN" baseline="-25000">
                <a:latin typeface="Calibri" pitchFamily="34" charset="0"/>
              </a:rPr>
              <a:t>j</a:t>
            </a:r>
            <a:r>
              <a:rPr lang="zh-CN" altLang="en-US">
                <a:latin typeface="宋体" charset="-122"/>
                <a:ea typeface="Arial Unicode MS" pitchFamily="34" charset="-122"/>
                <a:cs typeface="Arial Unicode MS" pitchFamily="34" charset="-122"/>
              </a:rPr>
              <a:t>，根据</a:t>
            </a:r>
            <a:r>
              <a:rPr lang="en-US" altLang="zh-CN">
                <a:latin typeface="宋体" charset="-122"/>
                <a:ea typeface="Arial Unicode MS" pitchFamily="34" charset="-122"/>
                <a:cs typeface="Arial Unicode MS" pitchFamily="34" charset="-122"/>
              </a:rPr>
              <a:t>V</a:t>
            </a:r>
            <a:r>
              <a:rPr lang="en-US" altLang="zh-CN" baseline="-25000">
                <a:latin typeface="Calibri" pitchFamily="34" charset="0"/>
              </a:rPr>
              <a:t>1</a:t>
            </a:r>
            <a:r>
              <a:rPr lang="zh-CN" altLang="en-US">
                <a:latin typeface="宋体" charset="-122"/>
                <a:ea typeface="Arial Unicode MS" pitchFamily="34" charset="-122"/>
                <a:cs typeface="Arial Unicode MS" pitchFamily="34" charset="-122"/>
              </a:rPr>
              <a:t>的定义，则它们的长度</a:t>
            </a:r>
            <a:r>
              <a:rPr lang="en-US" altLang="zh-CN">
                <a:latin typeface="宋体" charset="-122"/>
                <a:ea typeface="Arial Unicode MS" pitchFamily="34" charset="-122"/>
                <a:cs typeface="Arial Unicode MS" pitchFamily="34" charset="-122"/>
              </a:rPr>
              <a:t>d</a:t>
            </a:r>
            <a:r>
              <a:rPr lang="en-US" altLang="zh-CN" baseline="-25000">
                <a:latin typeface="Calibri" pitchFamily="34" charset="0"/>
              </a:rPr>
              <a:t>i</a:t>
            </a:r>
            <a:r>
              <a:rPr lang="zh-CN" altLang="en-US">
                <a:latin typeface="宋体" charset="-122"/>
                <a:ea typeface="Arial Unicode MS" pitchFamily="34" charset="-122"/>
                <a:cs typeface="Arial Unicode MS" pitchFamily="34" charset="-122"/>
              </a:rPr>
              <a:t>和</a:t>
            </a:r>
            <a:r>
              <a:rPr lang="en-US" altLang="zh-CN">
                <a:latin typeface="宋体" charset="-122"/>
                <a:ea typeface="Arial Unicode MS" pitchFamily="34" charset="-122"/>
                <a:cs typeface="Arial Unicode MS" pitchFamily="34" charset="-122"/>
              </a:rPr>
              <a:t>d</a:t>
            </a:r>
            <a:r>
              <a:rPr lang="en-US" altLang="zh-CN" baseline="-25000">
                <a:latin typeface="Calibri" pitchFamily="34" charset="0"/>
              </a:rPr>
              <a:t>j</a:t>
            </a:r>
            <a:r>
              <a:rPr lang="zh-CN" altLang="en-US">
                <a:latin typeface="宋体" charset="-122"/>
                <a:ea typeface="Arial Unicode MS" pitchFamily="34" charset="-122"/>
                <a:cs typeface="Arial Unicode MS" pitchFamily="34" charset="-122"/>
              </a:rPr>
              <a:t>都是偶数。</a:t>
            </a:r>
            <a:endParaRPr lang="zh-CN" altLang="en-US">
              <a:latin typeface="宋体" charset="-122"/>
            </a:endParaRPr>
          </a:p>
        </p:txBody>
      </p:sp>
      <p:sp>
        <p:nvSpPr>
          <p:cNvPr id="43" name="TextBox 42"/>
          <p:cNvSpPr txBox="1">
            <a:spLocks noChangeArrowheads="1"/>
          </p:cNvSpPr>
          <p:nvPr/>
        </p:nvSpPr>
        <p:spPr bwMode="auto">
          <a:xfrm>
            <a:off x="3643313" y="2428875"/>
            <a:ext cx="5143500" cy="641350"/>
          </a:xfrm>
          <a:prstGeom prst="rect">
            <a:avLst/>
          </a:prstGeom>
          <a:noFill/>
          <a:ln w="9525">
            <a:noFill/>
            <a:miter lim="800000"/>
            <a:headEnd/>
            <a:tailEnd/>
          </a:ln>
        </p:spPr>
        <p:txBody>
          <a:bodyPr>
            <a:spAutoFit/>
          </a:bodyPr>
          <a:lstStyle/>
          <a:p>
            <a:r>
              <a:rPr lang="zh-CN" altLang="en-US">
                <a:latin typeface="Calibri" pitchFamily="34" charset="0"/>
              </a:rPr>
              <a:t>由此，可以在图</a:t>
            </a:r>
            <a:r>
              <a:rPr lang="en-US" altLang="zh-CN">
                <a:latin typeface="Calibri" pitchFamily="34" charset="0"/>
              </a:rPr>
              <a:t>G</a:t>
            </a:r>
            <a:r>
              <a:rPr lang="zh-CN" altLang="en-US">
                <a:latin typeface="Calibri" pitchFamily="34" charset="0"/>
              </a:rPr>
              <a:t>中构造一条</a:t>
            </a:r>
            <a:r>
              <a:rPr lang="zh-CN" altLang="en-US" b="1">
                <a:solidFill>
                  <a:srgbClr val="C00000"/>
                </a:solidFill>
                <a:latin typeface="Calibri" pitchFamily="34" charset="0"/>
              </a:rPr>
              <a:t>回路</a:t>
            </a:r>
            <a:r>
              <a:rPr lang="az-Cyrl-AZ" altLang="zh-CN">
                <a:latin typeface="宋体" charset="-122"/>
                <a:ea typeface="Arial Unicode MS" pitchFamily="34" charset="-122"/>
                <a:cs typeface="Arial Unicode MS" pitchFamily="34" charset="-122"/>
              </a:rPr>
              <a:t>Г</a:t>
            </a:r>
            <a:r>
              <a:rPr lang="en-US" altLang="zh-CN">
                <a:latin typeface="宋体" charset="-122"/>
                <a:ea typeface="Arial Unicode MS" pitchFamily="34" charset="-122"/>
                <a:cs typeface="Arial Unicode MS" pitchFamily="34" charset="-122"/>
              </a:rPr>
              <a:t>=</a:t>
            </a:r>
            <a:r>
              <a:rPr lang="en-US" altLang="zh-CN">
                <a:latin typeface="宋体" charset="-122"/>
              </a:rPr>
              <a:t>v</a:t>
            </a:r>
            <a:r>
              <a:rPr lang="en-US" altLang="zh-CN" baseline="-25000">
                <a:latin typeface="Calibri" pitchFamily="34" charset="0"/>
              </a:rPr>
              <a:t>0</a:t>
            </a:r>
            <a:r>
              <a:rPr lang="az-Cyrl-AZ" altLang="zh-CN">
                <a:latin typeface="宋体" charset="-122"/>
                <a:ea typeface="Arial Unicode MS" pitchFamily="34" charset="-122"/>
                <a:cs typeface="Arial Unicode MS" pitchFamily="34" charset="-122"/>
              </a:rPr>
              <a:t>Г</a:t>
            </a:r>
            <a:r>
              <a:rPr lang="en-US" altLang="zh-CN" baseline="-25000">
                <a:latin typeface="Calibri" pitchFamily="34" charset="0"/>
              </a:rPr>
              <a:t>i</a:t>
            </a:r>
            <a:r>
              <a:rPr lang="en-US" altLang="zh-CN">
                <a:latin typeface="宋体" charset="-122"/>
                <a:ea typeface="Arial Unicode MS" pitchFamily="34" charset="-122"/>
                <a:cs typeface="Arial Unicode MS" pitchFamily="34" charset="-122"/>
              </a:rPr>
              <a:t>v</a:t>
            </a:r>
            <a:r>
              <a:rPr lang="en-US" altLang="zh-CN" baseline="-25000">
                <a:latin typeface="Calibri" pitchFamily="34" charset="0"/>
              </a:rPr>
              <a:t>i</a:t>
            </a:r>
            <a:r>
              <a:rPr lang="en-US" altLang="zh-CN">
                <a:latin typeface="宋体" charset="-122"/>
                <a:ea typeface="Arial Unicode MS" pitchFamily="34" charset="-122"/>
                <a:cs typeface="Arial Unicode MS" pitchFamily="34" charset="-122"/>
              </a:rPr>
              <a:t>v</a:t>
            </a:r>
            <a:r>
              <a:rPr lang="en-US" altLang="zh-CN" baseline="-25000">
                <a:latin typeface="Calibri" pitchFamily="34" charset="0"/>
              </a:rPr>
              <a:t>j</a:t>
            </a:r>
            <a:r>
              <a:rPr lang="az-Cyrl-AZ" altLang="zh-CN">
                <a:latin typeface="宋体" charset="-122"/>
                <a:ea typeface="Arial Unicode MS" pitchFamily="34" charset="-122"/>
                <a:cs typeface="Arial Unicode MS" pitchFamily="34" charset="-122"/>
              </a:rPr>
              <a:t>Г</a:t>
            </a:r>
            <a:r>
              <a:rPr lang="en-US" altLang="zh-CN" baseline="-25000">
                <a:latin typeface="Calibri" pitchFamily="34" charset="0"/>
              </a:rPr>
              <a:t>j</a:t>
            </a:r>
            <a:r>
              <a:rPr lang="en-US" altLang="zh-CN">
                <a:latin typeface="宋体" charset="-122"/>
                <a:ea typeface="Arial Unicode MS" pitchFamily="34" charset="-122"/>
                <a:cs typeface="Arial Unicode MS" pitchFamily="34" charset="-122"/>
              </a:rPr>
              <a:t>v</a:t>
            </a:r>
            <a:r>
              <a:rPr lang="en-US" altLang="zh-CN" baseline="-25000">
                <a:latin typeface="Calibri" pitchFamily="34" charset="0"/>
              </a:rPr>
              <a:t>0</a:t>
            </a:r>
            <a:r>
              <a:rPr lang="zh-CN" altLang="en-US">
                <a:latin typeface="宋体" charset="-122"/>
                <a:ea typeface="Arial Unicode MS" pitchFamily="34" charset="-122"/>
                <a:cs typeface="Arial Unicode MS" pitchFamily="34" charset="-122"/>
              </a:rPr>
              <a:t>，且该回路长度为</a:t>
            </a:r>
            <a:r>
              <a:rPr lang="en-US" altLang="zh-CN">
                <a:latin typeface="宋体" charset="-122"/>
                <a:ea typeface="Arial Unicode MS" pitchFamily="34" charset="-122"/>
                <a:cs typeface="Arial Unicode MS" pitchFamily="34" charset="-122"/>
              </a:rPr>
              <a:t>d=d</a:t>
            </a:r>
            <a:r>
              <a:rPr lang="en-US" altLang="zh-CN" baseline="-25000">
                <a:latin typeface="Calibri" pitchFamily="34" charset="0"/>
              </a:rPr>
              <a:t>1</a:t>
            </a:r>
            <a:r>
              <a:rPr lang="en-US" altLang="zh-CN">
                <a:latin typeface="宋体" charset="-122"/>
                <a:ea typeface="Arial Unicode MS" pitchFamily="34" charset="-122"/>
                <a:cs typeface="Arial Unicode MS" pitchFamily="34" charset="-122"/>
              </a:rPr>
              <a:t>+d</a:t>
            </a:r>
            <a:r>
              <a:rPr lang="en-US" altLang="zh-CN" baseline="-25000">
                <a:latin typeface="Calibri" pitchFamily="34" charset="0"/>
              </a:rPr>
              <a:t>2</a:t>
            </a:r>
            <a:r>
              <a:rPr lang="en-US" altLang="zh-CN">
                <a:latin typeface="宋体" charset="-122"/>
                <a:ea typeface="Arial Unicode MS" pitchFamily="34" charset="-122"/>
                <a:cs typeface="Arial Unicode MS" pitchFamily="34" charset="-122"/>
              </a:rPr>
              <a:t>+1</a:t>
            </a:r>
            <a:r>
              <a:rPr lang="zh-CN" altLang="en-US">
                <a:latin typeface="宋体" charset="-122"/>
                <a:ea typeface="Arial Unicode MS" pitchFamily="34" charset="-122"/>
                <a:cs typeface="Arial Unicode MS" pitchFamily="34" charset="-122"/>
              </a:rPr>
              <a:t>，显然</a:t>
            </a:r>
            <a:r>
              <a:rPr lang="en-US" altLang="zh-CN">
                <a:latin typeface="宋体" charset="-122"/>
                <a:ea typeface="Arial Unicode MS" pitchFamily="34" charset="-122"/>
                <a:cs typeface="Arial Unicode MS" pitchFamily="34" charset="-122"/>
              </a:rPr>
              <a:t>d</a:t>
            </a:r>
            <a:r>
              <a:rPr lang="zh-CN" altLang="en-US">
                <a:latin typeface="宋体" charset="-122"/>
                <a:ea typeface="Arial Unicode MS" pitchFamily="34" charset="-122"/>
                <a:cs typeface="Arial Unicode MS" pitchFamily="34" charset="-122"/>
              </a:rPr>
              <a:t>为</a:t>
            </a:r>
            <a:r>
              <a:rPr lang="zh-CN" altLang="en-US" b="1">
                <a:solidFill>
                  <a:srgbClr val="C00000"/>
                </a:solidFill>
                <a:latin typeface="宋体" charset="-122"/>
                <a:ea typeface="Arial Unicode MS" pitchFamily="34" charset="-122"/>
                <a:cs typeface="Arial Unicode MS" pitchFamily="34" charset="-122"/>
              </a:rPr>
              <a:t>奇数</a:t>
            </a:r>
            <a:r>
              <a:rPr lang="zh-CN" altLang="en-US">
                <a:latin typeface="宋体" charset="-122"/>
                <a:ea typeface="Arial Unicode MS" pitchFamily="34" charset="-122"/>
                <a:cs typeface="Arial Unicode MS" pitchFamily="34" charset="-122"/>
              </a:rPr>
              <a:t>。</a:t>
            </a:r>
            <a:endParaRPr lang="zh-CN" altLang="en-US">
              <a:latin typeface="Calibri" pitchFamily="34" charset="0"/>
            </a:endParaRPr>
          </a:p>
        </p:txBody>
      </p:sp>
      <p:sp>
        <p:nvSpPr>
          <p:cNvPr id="44" name="TextBox 43"/>
          <p:cNvSpPr txBox="1">
            <a:spLocks noChangeArrowheads="1"/>
          </p:cNvSpPr>
          <p:nvPr/>
        </p:nvSpPr>
        <p:spPr bwMode="auto">
          <a:xfrm>
            <a:off x="3643313" y="3286125"/>
            <a:ext cx="5143500" cy="646113"/>
          </a:xfrm>
          <a:prstGeom prst="rect">
            <a:avLst/>
          </a:prstGeom>
          <a:noFill/>
          <a:ln w="9525">
            <a:noFill/>
            <a:miter lim="800000"/>
            <a:headEnd/>
            <a:tailEnd/>
          </a:ln>
        </p:spPr>
        <p:txBody>
          <a:bodyPr>
            <a:spAutoFit/>
          </a:bodyPr>
          <a:lstStyle/>
          <a:p>
            <a:r>
              <a:rPr lang="zh-CN" altLang="en-US">
                <a:latin typeface="Calibri" pitchFamily="34" charset="0"/>
              </a:rPr>
              <a:t>回路</a:t>
            </a:r>
            <a:r>
              <a:rPr lang="az-Cyrl-AZ" altLang="zh-CN">
                <a:latin typeface="宋体" charset="-122"/>
                <a:ea typeface="Arial Unicode MS" pitchFamily="34" charset="-122"/>
                <a:cs typeface="Arial Unicode MS" pitchFamily="34" charset="-122"/>
              </a:rPr>
              <a:t>Г</a:t>
            </a:r>
            <a:r>
              <a:rPr lang="zh-CN" altLang="en-US">
                <a:latin typeface="宋体" charset="-122"/>
                <a:ea typeface="Arial Unicode MS" pitchFamily="34" charset="-122"/>
                <a:cs typeface="Arial Unicode MS" pitchFamily="34" charset="-122"/>
              </a:rPr>
              <a:t>中可能包含</a:t>
            </a:r>
            <a:r>
              <a:rPr lang="az-Cyrl-AZ" altLang="zh-CN">
                <a:latin typeface="宋体" charset="-122"/>
                <a:ea typeface="Arial Unicode MS" pitchFamily="34" charset="-122"/>
                <a:cs typeface="Arial Unicode MS" pitchFamily="34" charset="-122"/>
              </a:rPr>
              <a:t>Г</a:t>
            </a:r>
            <a:r>
              <a:rPr lang="en-US" altLang="zh-CN" baseline="-25000">
                <a:latin typeface="Calibri" pitchFamily="34" charset="0"/>
              </a:rPr>
              <a:t>1</a:t>
            </a:r>
            <a:r>
              <a:rPr lang="zh-CN" altLang="en-US">
                <a:latin typeface="宋体" charset="-122"/>
                <a:ea typeface="Arial Unicode MS" pitchFamily="34" charset="-122"/>
                <a:cs typeface="Arial Unicode MS" pitchFamily="34" charset="-122"/>
              </a:rPr>
              <a:t>和</a:t>
            </a:r>
            <a:r>
              <a:rPr lang="az-Cyrl-AZ" altLang="zh-CN">
                <a:latin typeface="宋体" charset="-122"/>
                <a:ea typeface="Arial Unicode MS" pitchFamily="34" charset="-122"/>
                <a:cs typeface="Arial Unicode MS" pitchFamily="34" charset="-122"/>
              </a:rPr>
              <a:t>Г</a:t>
            </a:r>
            <a:r>
              <a:rPr lang="en-US" altLang="zh-CN" baseline="-25000">
                <a:latin typeface="Calibri" pitchFamily="34" charset="0"/>
              </a:rPr>
              <a:t>2</a:t>
            </a:r>
            <a:r>
              <a:rPr lang="zh-CN" altLang="en-US">
                <a:latin typeface="宋体" charset="-122"/>
                <a:ea typeface="Arial Unicode MS" pitchFamily="34" charset="-122"/>
                <a:cs typeface="Arial Unicode MS" pitchFamily="34" charset="-122"/>
              </a:rPr>
              <a:t>的</a:t>
            </a:r>
            <a:r>
              <a:rPr lang="zh-CN" altLang="en-US" b="1">
                <a:solidFill>
                  <a:srgbClr val="C00000"/>
                </a:solidFill>
                <a:latin typeface="宋体" charset="-122"/>
                <a:ea typeface="Arial Unicode MS" pitchFamily="34" charset="-122"/>
                <a:cs typeface="Arial Unicode MS" pitchFamily="34" charset="-122"/>
              </a:rPr>
              <a:t>共有边</a:t>
            </a:r>
            <a:r>
              <a:rPr lang="zh-CN" altLang="en-US">
                <a:latin typeface="宋体" charset="-122"/>
                <a:ea typeface="Arial Unicode MS" pitchFamily="34" charset="-122"/>
                <a:cs typeface="Arial Unicode MS" pitchFamily="34" charset="-122"/>
              </a:rPr>
              <a:t>，以及非共有边及</a:t>
            </a:r>
            <a:r>
              <a:rPr lang="en-US" altLang="zh-CN">
                <a:latin typeface="宋体" charset="-122"/>
                <a:ea typeface="Arial Unicode MS" pitchFamily="34" charset="-122"/>
                <a:cs typeface="Arial Unicode MS" pitchFamily="34" charset="-122"/>
              </a:rPr>
              <a:t>e</a:t>
            </a:r>
            <a:r>
              <a:rPr lang="zh-CN" altLang="en-US">
                <a:latin typeface="宋体" charset="-122"/>
                <a:ea typeface="Arial Unicode MS" pitchFamily="34" charset="-122"/>
                <a:cs typeface="Arial Unicode MS" pitchFamily="34" charset="-122"/>
              </a:rPr>
              <a:t>构成的</a:t>
            </a:r>
            <a:r>
              <a:rPr lang="zh-CN" altLang="en-US" b="1">
                <a:solidFill>
                  <a:srgbClr val="C00000"/>
                </a:solidFill>
                <a:latin typeface="宋体" charset="-122"/>
                <a:ea typeface="Arial Unicode MS" pitchFamily="34" charset="-122"/>
                <a:cs typeface="Arial Unicode MS" pitchFamily="34" charset="-122"/>
              </a:rPr>
              <a:t>圈</a:t>
            </a:r>
            <a:r>
              <a:rPr lang="zh-CN" altLang="en-US">
                <a:latin typeface="宋体" charset="-122"/>
                <a:ea typeface="Arial Unicode MS" pitchFamily="34" charset="-122"/>
                <a:cs typeface="Arial Unicode MS" pitchFamily="34" charset="-122"/>
              </a:rPr>
              <a:t>，且共有边的数量为偶数。</a:t>
            </a:r>
            <a:endParaRPr lang="zh-CN" altLang="en-US">
              <a:latin typeface="Calibri" pitchFamily="34" charset="0"/>
            </a:endParaRPr>
          </a:p>
        </p:txBody>
      </p:sp>
      <p:grpSp>
        <p:nvGrpSpPr>
          <p:cNvPr id="47" name="组合 46"/>
          <p:cNvGrpSpPr>
            <a:grpSpLocks/>
          </p:cNvGrpSpPr>
          <p:nvPr/>
        </p:nvGrpSpPr>
        <p:grpSpPr bwMode="auto">
          <a:xfrm>
            <a:off x="1631950" y="2028825"/>
            <a:ext cx="928688" cy="2071688"/>
            <a:chOff x="1632156" y="2028134"/>
            <a:chExt cx="928694" cy="2071704"/>
          </a:xfrm>
        </p:grpSpPr>
        <p:cxnSp>
          <p:nvCxnSpPr>
            <p:cNvPr id="45" name="直接连接符 44"/>
            <p:cNvCxnSpPr/>
            <p:nvPr/>
          </p:nvCxnSpPr>
          <p:spPr>
            <a:xfrm rot="5400000">
              <a:off x="632023" y="3028267"/>
              <a:ext cx="2071704" cy="71438"/>
            </a:xfrm>
            <a:prstGeom prst="line">
              <a:avLst/>
            </a:prstGeom>
            <a:ln w="63500">
              <a:solidFill>
                <a:srgbClr val="C00000"/>
              </a:solidFill>
              <a:prstDash val="solid"/>
              <a:tailEnd type="none" w="sm" len="sm"/>
            </a:ln>
          </p:spPr>
          <p:style>
            <a:lnRef idx="3">
              <a:schemeClr val="dk1"/>
            </a:lnRef>
            <a:fillRef idx="0">
              <a:schemeClr val="dk1"/>
            </a:fillRef>
            <a:effectRef idx="2">
              <a:schemeClr val="dk1"/>
            </a:effectRef>
            <a:fontRef idx="minor">
              <a:schemeClr val="tx1"/>
            </a:fontRef>
          </p:style>
        </p:cxnSp>
        <p:cxnSp>
          <p:nvCxnSpPr>
            <p:cNvPr id="46" name="直接连接符 45"/>
            <p:cNvCxnSpPr/>
            <p:nvPr/>
          </p:nvCxnSpPr>
          <p:spPr>
            <a:xfrm rot="5400000" flipH="1" flipV="1">
              <a:off x="1346403" y="2885392"/>
              <a:ext cx="1571637" cy="857256"/>
            </a:xfrm>
            <a:prstGeom prst="line">
              <a:avLst/>
            </a:prstGeom>
            <a:ln w="63500">
              <a:solidFill>
                <a:srgbClr val="C00000"/>
              </a:solidFill>
              <a:prstDash val="solid"/>
              <a:tailEnd type="none" w="sm" len="sm"/>
            </a:ln>
          </p:spPr>
          <p:style>
            <a:lnRef idx="3">
              <a:schemeClr val="dk1"/>
            </a:lnRef>
            <a:fillRef idx="0">
              <a:schemeClr val="dk1"/>
            </a:fillRef>
            <a:effectRef idx="2">
              <a:schemeClr val="dk1"/>
            </a:effectRef>
            <a:fontRef idx="minor">
              <a:schemeClr val="tx1"/>
            </a:fontRef>
          </p:style>
        </p:cxnSp>
      </p:grpSp>
      <p:grpSp>
        <p:nvGrpSpPr>
          <p:cNvPr id="50" name="组合 49"/>
          <p:cNvGrpSpPr>
            <a:grpSpLocks/>
          </p:cNvGrpSpPr>
          <p:nvPr/>
        </p:nvGrpSpPr>
        <p:grpSpPr bwMode="auto">
          <a:xfrm>
            <a:off x="785813" y="2000250"/>
            <a:ext cx="928687" cy="2786063"/>
            <a:chOff x="785786" y="2000240"/>
            <a:chExt cx="928694" cy="2786082"/>
          </a:xfrm>
        </p:grpSpPr>
        <p:cxnSp>
          <p:nvCxnSpPr>
            <p:cNvPr id="48" name="直接连接符 47"/>
            <p:cNvCxnSpPr/>
            <p:nvPr/>
          </p:nvCxnSpPr>
          <p:spPr>
            <a:xfrm rot="16200000" flipH="1">
              <a:off x="-178627" y="3750471"/>
              <a:ext cx="2000264" cy="71438"/>
            </a:xfrm>
            <a:prstGeom prst="line">
              <a:avLst/>
            </a:prstGeom>
            <a:ln w="76200">
              <a:solidFill>
                <a:schemeClr val="accent6">
                  <a:lumMod val="75000"/>
                </a:schemeClr>
              </a:solidFill>
              <a:prstDash val="solid"/>
              <a:tailEnd type="none" w="sm" len="sm"/>
            </a:ln>
          </p:spPr>
          <p:style>
            <a:lnRef idx="3">
              <a:schemeClr val="dk1"/>
            </a:lnRef>
            <a:fillRef idx="0">
              <a:schemeClr val="dk1"/>
            </a:fillRef>
            <a:effectRef idx="2">
              <a:schemeClr val="dk1"/>
            </a:effectRef>
            <a:fontRef idx="minor">
              <a:schemeClr val="tx1"/>
            </a:fontRef>
          </p:style>
        </p:cxnSp>
        <p:cxnSp>
          <p:nvCxnSpPr>
            <p:cNvPr id="49" name="直接连接符 48"/>
            <p:cNvCxnSpPr/>
            <p:nvPr/>
          </p:nvCxnSpPr>
          <p:spPr>
            <a:xfrm rot="5400000" flipH="1" flipV="1">
              <a:off x="-107190" y="2964653"/>
              <a:ext cx="2786082" cy="857256"/>
            </a:xfrm>
            <a:prstGeom prst="line">
              <a:avLst/>
            </a:prstGeom>
            <a:ln w="76200">
              <a:solidFill>
                <a:schemeClr val="accent6">
                  <a:lumMod val="75000"/>
                </a:schemeClr>
              </a:solidFill>
              <a:prstDash val="solid"/>
              <a:tailEnd type="none" w="sm" len="sm"/>
            </a:ln>
          </p:spPr>
          <p:style>
            <a:lnRef idx="3">
              <a:schemeClr val="dk1"/>
            </a:lnRef>
            <a:fillRef idx="0">
              <a:schemeClr val="dk1"/>
            </a:fillRef>
            <a:effectRef idx="2">
              <a:schemeClr val="dk1"/>
            </a:effectRef>
            <a:fontRef idx="minor">
              <a:schemeClr val="tx1"/>
            </a:fontRef>
          </p:style>
        </p:cxnSp>
      </p:grpSp>
      <p:sp>
        <p:nvSpPr>
          <p:cNvPr id="51" name="TextBox 50"/>
          <p:cNvSpPr txBox="1">
            <a:spLocks noChangeArrowheads="1"/>
          </p:cNvSpPr>
          <p:nvPr/>
        </p:nvSpPr>
        <p:spPr bwMode="auto">
          <a:xfrm>
            <a:off x="3643313" y="3929063"/>
            <a:ext cx="4643437" cy="923925"/>
          </a:xfrm>
          <a:prstGeom prst="rect">
            <a:avLst/>
          </a:prstGeom>
          <a:noFill/>
          <a:ln w="9525">
            <a:noFill/>
            <a:miter lim="800000"/>
            <a:headEnd/>
            <a:tailEnd/>
          </a:ln>
        </p:spPr>
        <p:txBody>
          <a:bodyPr>
            <a:spAutoFit/>
          </a:bodyPr>
          <a:lstStyle/>
          <a:p>
            <a:r>
              <a:rPr lang="zh-CN" altLang="en-US">
                <a:latin typeface="Calibri" pitchFamily="34" charset="0"/>
              </a:rPr>
              <a:t>因此可得到结论：</a:t>
            </a:r>
            <a:r>
              <a:rPr lang="zh-CN" altLang="en-US">
                <a:latin typeface="宋体" charset="-122"/>
                <a:ea typeface="Arial Unicode MS" pitchFamily="34" charset="-122"/>
                <a:cs typeface="Arial Unicode MS" pitchFamily="34" charset="-122"/>
              </a:rPr>
              <a:t>非共有边及</a:t>
            </a:r>
            <a:r>
              <a:rPr lang="en-US" altLang="zh-CN">
                <a:latin typeface="宋体" charset="-122"/>
                <a:ea typeface="Arial Unicode MS" pitchFamily="34" charset="-122"/>
                <a:cs typeface="Arial Unicode MS" pitchFamily="34" charset="-122"/>
              </a:rPr>
              <a:t>e</a:t>
            </a:r>
            <a:r>
              <a:rPr lang="zh-CN" altLang="en-US">
                <a:latin typeface="宋体" charset="-122"/>
                <a:ea typeface="Arial Unicode MS" pitchFamily="34" charset="-122"/>
                <a:cs typeface="Arial Unicode MS" pitchFamily="34" charset="-122"/>
              </a:rPr>
              <a:t>构成的圈为</a:t>
            </a:r>
            <a:r>
              <a:rPr lang="zh-CN" altLang="en-US" b="1">
                <a:solidFill>
                  <a:srgbClr val="C00000"/>
                </a:solidFill>
                <a:latin typeface="宋体" charset="-122"/>
                <a:ea typeface="Arial Unicode MS" pitchFamily="34" charset="-122"/>
                <a:cs typeface="Arial Unicode MS" pitchFamily="34" charset="-122"/>
              </a:rPr>
              <a:t>奇圈</a:t>
            </a:r>
            <a:r>
              <a:rPr lang="zh-CN" altLang="en-US">
                <a:latin typeface="Calibri" pitchFamily="34" charset="0"/>
              </a:rPr>
              <a:t>。与已知条件矛盾，因此</a:t>
            </a:r>
            <a:r>
              <a:rPr lang="en-US" altLang="zh-CN">
                <a:latin typeface="Calibri" pitchFamily="34" charset="0"/>
              </a:rPr>
              <a:t>V</a:t>
            </a:r>
            <a:r>
              <a:rPr lang="en-US" altLang="zh-CN" baseline="-25000">
                <a:latin typeface="Calibri" pitchFamily="34" charset="0"/>
              </a:rPr>
              <a:t>1</a:t>
            </a:r>
            <a:r>
              <a:rPr lang="zh-CN" altLang="en-US">
                <a:latin typeface="Calibri" pitchFamily="34" charset="0"/>
              </a:rPr>
              <a:t>中任意两顶点不相邻。</a:t>
            </a:r>
          </a:p>
        </p:txBody>
      </p:sp>
      <p:sp>
        <p:nvSpPr>
          <p:cNvPr id="52" name="TextBox 51"/>
          <p:cNvSpPr txBox="1">
            <a:spLocks noChangeArrowheads="1"/>
          </p:cNvSpPr>
          <p:nvPr/>
        </p:nvSpPr>
        <p:spPr bwMode="auto">
          <a:xfrm>
            <a:off x="3643313" y="4786313"/>
            <a:ext cx="4643437" cy="369887"/>
          </a:xfrm>
          <a:prstGeom prst="rect">
            <a:avLst/>
          </a:prstGeom>
          <a:noFill/>
          <a:ln w="9525">
            <a:noFill/>
            <a:miter lim="800000"/>
            <a:headEnd/>
            <a:tailEnd/>
          </a:ln>
        </p:spPr>
        <p:txBody>
          <a:bodyPr>
            <a:spAutoFit/>
          </a:bodyPr>
          <a:lstStyle/>
          <a:p>
            <a:r>
              <a:rPr lang="zh-CN" altLang="en-US">
                <a:latin typeface="Calibri" pitchFamily="34" charset="0"/>
              </a:rPr>
              <a:t>同理可证</a:t>
            </a:r>
            <a:r>
              <a:rPr lang="en-US" altLang="zh-CN">
                <a:latin typeface="Calibri" pitchFamily="34" charset="0"/>
              </a:rPr>
              <a:t>V</a:t>
            </a:r>
            <a:r>
              <a:rPr lang="en-US" altLang="zh-CN" baseline="-25000">
                <a:latin typeface="Calibri" pitchFamily="34" charset="0"/>
              </a:rPr>
              <a:t>2</a:t>
            </a:r>
            <a:r>
              <a:rPr lang="zh-CN" altLang="en-US">
                <a:latin typeface="Calibri" pitchFamily="34" charset="0"/>
              </a:rPr>
              <a:t>中任意两顶点不相邻。</a:t>
            </a:r>
          </a:p>
        </p:txBody>
      </p:sp>
      <p:sp>
        <p:nvSpPr>
          <p:cNvPr id="53" name="TextBox 52"/>
          <p:cNvSpPr txBox="1">
            <a:spLocks noChangeArrowheads="1"/>
          </p:cNvSpPr>
          <p:nvPr/>
        </p:nvSpPr>
        <p:spPr bwMode="auto">
          <a:xfrm>
            <a:off x="3643313" y="5143500"/>
            <a:ext cx="4500562" cy="646113"/>
          </a:xfrm>
          <a:prstGeom prst="rect">
            <a:avLst/>
          </a:prstGeom>
          <a:noFill/>
          <a:ln w="9525">
            <a:noFill/>
            <a:miter lim="800000"/>
            <a:headEnd/>
            <a:tailEnd/>
          </a:ln>
        </p:spPr>
        <p:txBody>
          <a:bodyPr>
            <a:spAutoFit/>
          </a:bodyPr>
          <a:lstStyle/>
          <a:p>
            <a:r>
              <a:rPr lang="zh-CN" altLang="en-US">
                <a:latin typeface="Calibri" pitchFamily="34" charset="0"/>
              </a:rPr>
              <a:t>若</a:t>
            </a:r>
            <a:r>
              <a:rPr lang="en-US" altLang="zh-CN">
                <a:latin typeface="Calibri" pitchFamily="34" charset="0"/>
              </a:rPr>
              <a:t>G</a:t>
            </a:r>
            <a:r>
              <a:rPr lang="zh-CN" altLang="en-US">
                <a:latin typeface="Calibri" pitchFamily="34" charset="0"/>
              </a:rPr>
              <a:t>为非连通图，则可以将各个连通子图做同样证明。</a:t>
            </a:r>
          </a:p>
        </p:txBody>
      </p:sp>
      <p:sp>
        <p:nvSpPr>
          <p:cNvPr id="4" name="椭圆 3"/>
          <p:cNvSpPr/>
          <p:nvPr/>
        </p:nvSpPr>
        <p:spPr>
          <a:xfrm>
            <a:off x="285720" y="571480"/>
            <a:ext cx="3000396" cy="3000396"/>
          </a:xfrm>
          <a:prstGeom prst="ellipse">
            <a:avLst/>
          </a:prstGeom>
          <a:effectLst/>
          <a:scene3d>
            <a:camera prst="isometricTopUp"/>
            <a:lightRig rig="glow" dir="t"/>
          </a:scene3d>
          <a:sp3d prstMaterial="translucentPowder">
            <a:bevelT w="381000" h="381000"/>
            <a:bevelB w="381000" h="3810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矩形 31"/>
          <p:cNvSpPr/>
          <p:nvPr/>
        </p:nvSpPr>
        <p:spPr>
          <a:xfrm>
            <a:off x="357158" y="1285860"/>
            <a:ext cx="1071570" cy="646331"/>
          </a:xfrm>
          <a:prstGeom prst="rect">
            <a:avLst/>
          </a:prstGeom>
          <a:noFill/>
          <a:effectLst>
            <a:reflection blurRad="6350" stA="50000" endA="300" endPos="38500" dist="50800" dir="5400000" sy="-100000" algn="bl" rotWithShape="0"/>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V</a:t>
            </a:r>
            <a:r>
              <a:rPr lang="en-US" altLang="zh-CN" sz="36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1</a:t>
            </a:r>
            <a:endParaRPr lang="zh-CN" altLang="en-US" sz="36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sp>
        <p:nvSpPr>
          <p:cNvPr id="33" name="矩形 32"/>
          <p:cNvSpPr/>
          <p:nvPr/>
        </p:nvSpPr>
        <p:spPr>
          <a:xfrm>
            <a:off x="1142976" y="4643446"/>
            <a:ext cx="1071570" cy="646331"/>
          </a:xfrm>
          <a:prstGeom prst="rect">
            <a:avLst/>
          </a:prstGeom>
          <a:noFill/>
          <a:effectLst>
            <a:reflection blurRad="6350" stA="50000" endA="300" endPos="38500" dist="50800" dir="5400000" sy="-100000" algn="bl" rotWithShape="0"/>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V</a:t>
            </a:r>
            <a:r>
              <a:rPr lang="en-US" altLang="zh-CN" sz="36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2</a:t>
            </a:r>
            <a:endParaRPr lang="zh-CN" altLang="en-US" sz="36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35" presetClass="emph" presetSubtype="0" fill="hold" nodeType="afterEffect">
                                  <p:stCondLst>
                                    <p:cond delay="0"/>
                                  </p:stCondLst>
                                  <p:childTnLst>
                                    <p:anim calcmode="discrete" valueType="str">
                                      <p:cBhvr>
                                        <p:cTn id="15" dur="1000" fill="hold"/>
                                        <p:tgtEl>
                                          <p:spTgt spid="40"/>
                                        </p:tgtEl>
                                        <p:attrNameLst>
                                          <p:attrName>style.visibility</p:attrName>
                                        </p:attrNameLst>
                                      </p:cBhvr>
                                      <p:tavLst>
                                        <p:tav tm="0">
                                          <p:val>
                                            <p:strVal val="hidden"/>
                                          </p:val>
                                        </p:tav>
                                        <p:tav tm="50000">
                                          <p:val>
                                            <p:strVal val="visible"/>
                                          </p:val>
                                        </p:tav>
                                      </p:tavLst>
                                    </p:anim>
                                  </p:childTnLst>
                                </p:cTn>
                              </p:par>
                            </p:childTnLst>
                          </p:cTn>
                        </p:par>
                        <p:par>
                          <p:cTn id="16" fill="hold">
                            <p:stCondLst>
                              <p:cond delay="1500"/>
                            </p:stCondLst>
                            <p:childTnLst>
                              <p:par>
                                <p:cTn id="17" presetID="35" presetClass="emph" presetSubtype="0" fill="hold" nodeType="afterEffect">
                                  <p:stCondLst>
                                    <p:cond delay="0"/>
                                  </p:stCondLst>
                                  <p:childTnLst>
                                    <p:anim calcmode="discrete" valueType="str">
                                      <p:cBhvr>
                                        <p:cTn id="18" dur="1000" fill="hold"/>
                                        <p:tgtEl>
                                          <p:spTgt spid="40"/>
                                        </p:tgtEl>
                                        <p:attrNameLst>
                                          <p:attrName>style.visibility</p:attrName>
                                        </p:attrNameLst>
                                      </p:cBhvr>
                                      <p:tavLst>
                                        <p:tav tm="0">
                                          <p:val>
                                            <p:strVal val="hidden"/>
                                          </p:val>
                                        </p:tav>
                                        <p:tav tm="50000">
                                          <p:val>
                                            <p:strVal val="visible"/>
                                          </p:val>
                                        </p:tav>
                                      </p:tavLst>
                                    </p:anim>
                                  </p:childTnLst>
                                </p:cTn>
                              </p:par>
                            </p:childTnLst>
                          </p:cTn>
                        </p:par>
                        <p:par>
                          <p:cTn id="19" fill="hold">
                            <p:stCondLst>
                              <p:cond delay="2500"/>
                            </p:stCondLst>
                            <p:childTnLst>
                              <p:par>
                                <p:cTn id="20" presetID="35" presetClass="emph" presetSubtype="0" fill="hold" nodeType="afterEffect">
                                  <p:stCondLst>
                                    <p:cond delay="0"/>
                                  </p:stCondLst>
                                  <p:childTnLst>
                                    <p:anim calcmode="discrete" valueType="str">
                                      <p:cBhvr>
                                        <p:cTn id="21" dur="1000" fill="hold"/>
                                        <p:tgtEl>
                                          <p:spTgt spid="40"/>
                                        </p:tgtEl>
                                        <p:attrNameLst>
                                          <p:attrName>style.visibility</p:attrName>
                                        </p:attrNameLst>
                                      </p:cBhvr>
                                      <p:tavLst>
                                        <p:tav tm="0">
                                          <p:val>
                                            <p:strVal val="hidden"/>
                                          </p:val>
                                        </p:tav>
                                        <p:tav tm="50000">
                                          <p:val>
                                            <p:strVal val="visible"/>
                                          </p:val>
                                        </p:tav>
                                      </p:tavLst>
                                    </p:anim>
                                  </p:childTnLst>
                                </p:cTn>
                              </p:par>
                            </p:childTnLst>
                          </p:cTn>
                        </p:par>
                        <p:par>
                          <p:cTn id="22" fill="hold">
                            <p:stCondLst>
                              <p:cond delay="3500"/>
                            </p:stCondLst>
                            <p:childTnLst>
                              <p:par>
                                <p:cTn id="23" presetID="35" presetClass="emph" presetSubtype="0" fill="hold" nodeType="afterEffect">
                                  <p:stCondLst>
                                    <p:cond delay="0"/>
                                  </p:stCondLst>
                                  <p:childTnLst>
                                    <p:anim calcmode="discrete" valueType="str">
                                      <p:cBhvr>
                                        <p:cTn id="24" dur="1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checkerboard(across)">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heckerboard(across)">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checkerboard(across)">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500"/>
                            </p:stCondLst>
                            <p:childTnLst>
                              <p:par>
                                <p:cTn id="46" presetID="35" presetClass="emph" presetSubtype="0" fill="hold" nodeType="afterEffect">
                                  <p:stCondLst>
                                    <p:cond delay="0"/>
                                  </p:stCondLst>
                                  <p:childTnLst>
                                    <p:anim calcmode="discrete" valueType="str">
                                      <p:cBhvr>
                                        <p:cTn id="47" dur="500" fill="hold"/>
                                        <p:tgtEl>
                                          <p:spTgt spid="47"/>
                                        </p:tgtEl>
                                        <p:attrNameLst>
                                          <p:attrName>style.visibility</p:attrName>
                                        </p:attrNameLst>
                                      </p:cBhvr>
                                      <p:tavLst>
                                        <p:tav tm="0">
                                          <p:val>
                                            <p:strVal val="hidden"/>
                                          </p:val>
                                        </p:tav>
                                        <p:tav tm="50000">
                                          <p:val>
                                            <p:strVal val="visible"/>
                                          </p:val>
                                        </p:tav>
                                      </p:tavLst>
                                    </p:anim>
                                  </p:childTnLst>
                                </p:cTn>
                              </p:par>
                            </p:childTnLst>
                          </p:cTn>
                        </p:par>
                        <p:par>
                          <p:cTn id="48" fill="hold">
                            <p:stCondLst>
                              <p:cond delay="1000"/>
                            </p:stCondLst>
                            <p:childTnLst>
                              <p:par>
                                <p:cTn id="49" presetID="35" presetClass="emph" presetSubtype="0" fill="hold" nodeType="afterEffect">
                                  <p:stCondLst>
                                    <p:cond delay="0"/>
                                  </p:stCondLst>
                                  <p:childTnLst>
                                    <p:anim calcmode="discrete" valueType="str">
                                      <p:cBhvr>
                                        <p:cTn id="50" dur="500" fill="hold"/>
                                        <p:tgtEl>
                                          <p:spTgt spid="47"/>
                                        </p:tgtEl>
                                        <p:attrNameLst>
                                          <p:attrName>style.visibility</p:attrName>
                                        </p:attrNameLst>
                                      </p:cBhvr>
                                      <p:tavLst>
                                        <p:tav tm="0">
                                          <p:val>
                                            <p:strVal val="hidden"/>
                                          </p:val>
                                        </p:tav>
                                        <p:tav tm="50000">
                                          <p:val>
                                            <p:strVal val="visible"/>
                                          </p:val>
                                        </p:tav>
                                      </p:tavLst>
                                    </p:anim>
                                  </p:childTnLst>
                                </p:cTn>
                              </p:par>
                            </p:childTnLst>
                          </p:cTn>
                        </p:par>
                        <p:par>
                          <p:cTn id="51" fill="hold">
                            <p:stCondLst>
                              <p:cond delay="1500"/>
                            </p:stCondLst>
                            <p:childTnLst>
                              <p:par>
                                <p:cTn id="52" presetID="35" presetClass="emph" presetSubtype="0" fill="hold" nodeType="afterEffect">
                                  <p:stCondLst>
                                    <p:cond delay="0"/>
                                  </p:stCondLst>
                                  <p:childTnLst>
                                    <p:anim calcmode="discrete" valueType="str">
                                      <p:cBhvr>
                                        <p:cTn id="53" dur="500" fill="hold"/>
                                        <p:tgtEl>
                                          <p:spTgt spid="47"/>
                                        </p:tgtEl>
                                        <p:attrNameLst>
                                          <p:attrName>style.visibility</p:attrName>
                                        </p:attrNameLst>
                                      </p:cBhvr>
                                      <p:tavLst>
                                        <p:tav tm="0">
                                          <p:val>
                                            <p:strVal val="hidden"/>
                                          </p:val>
                                        </p:tav>
                                        <p:tav tm="50000">
                                          <p:val>
                                            <p:strVal val="visible"/>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par>
                          <p:cTn id="59" fill="hold">
                            <p:stCondLst>
                              <p:cond delay="500"/>
                            </p:stCondLst>
                            <p:childTnLst>
                              <p:par>
                                <p:cTn id="60" presetID="35" presetClass="emph" presetSubtype="0" fill="hold" nodeType="afterEffect">
                                  <p:stCondLst>
                                    <p:cond delay="0"/>
                                  </p:stCondLst>
                                  <p:childTnLst>
                                    <p:anim calcmode="discrete" valueType="str">
                                      <p:cBhvr>
                                        <p:cTn id="61" dur="500" fill="hold"/>
                                        <p:tgtEl>
                                          <p:spTgt spid="50"/>
                                        </p:tgtEl>
                                        <p:attrNameLst>
                                          <p:attrName>style.visibility</p:attrName>
                                        </p:attrNameLst>
                                      </p:cBhvr>
                                      <p:tavLst>
                                        <p:tav tm="0">
                                          <p:val>
                                            <p:strVal val="hidden"/>
                                          </p:val>
                                        </p:tav>
                                        <p:tav tm="50000">
                                          <p:val>
                                            <p:strVal val="visible"/>
                                          </p:val>
                                        </p:tav>
                                      </p:tavLst>
                                    </p:anim>
                                  </p:childTnLst>
                                </p:cTn>
                              </p:par>
                            </p:childTnLst>
                          </p:cTn>
                        </p:par>
                        <p:par>
                          <p:cTn id="62" fill="hold">
                            <p:stCondLst>
                              <p:cond delay="1000"/>
                            </p:stCondLst>
                            <p:childTnLst>
                              <p:par>
                                <p:cTn id="63" presetID="35" presetClass="emph" presetSubtype="0" fill="hold" nodeType="afterEffect">
                                  <p:stCondLst>
                                    <p:cond delay="0"/>
                                  </p:stCondLst>
                                  <p:childTnLst>
                                    <p:anim calcmode="discrete" valueType="str">
                                      <p:cBhvr>
                                        <p:cTn id="64" dur="500" fill="hold"/>
                                        <p:tgtEl>
                                          <p:spTgt spid="50"/>
                                        </p:tgtEl>
                                        <p:attrNameLst>
                                          <p:attrName>style.visibility</p:attrName>
                                        </p:attrNameLst>
                                      </p:cBhvr>
                                      <p:tavLst>
                                        <p:tav tm="0">
                                          <p:val>
                                            <p:strVal val="hidden"/>
                                          </p:val>
                                        </p:tav>
                                        <p:tav tm="50000">
                                          <p:val>
                                            <p:strVal val="visible"/>
                                          </p:val>
                                        </p:tav>
                                      </p:tavLst>
                                    </p:anim>
                                  </p:childTnLst>
                                </p:cTn>
                              </p:par>
                            </p:childTnLst>
                          </p:cTn>
                        </p:par>
                        <p:par>
                          <p:cTn id="65" fill="hold">
                            <p:stCondLst>
                              <p:cond delay="1500"/>
                            </p:stCondLst>
                            <p:childTnLst>
                              <p:par>
                                <p:cTn id="66" presetID="35" presetClass="emph" presetSubtype="0" fill="hold" nodeType="afterEffect">
                                  <p:stCondLst>
                                    <p:cond delay="0"/>
                                  </p:stCondLst>
                                  <p:childTnLst>
                                    <p:anim calcmode="discrete" valueType="str">
                                      <p:cBhvr>
                                        <p:cTn id="67" dur="5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checkerboard(across)">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checkerboard(across)">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checkerboard(across)">
                                      <p:cBhvr>
                                        <p:cTn id="8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3" grpId="0"/>
      <p:bldP spid="44" grpId="0"/>
      <p:bldP spid="51" grpId="0"/>
      <p:bldP spid="52" grpId="0"/>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1"/>
          <p:cNvSpPr>
            <a:spLocks noGrp="1"/>
          </p:cNvSpPr>
          <p:nvPr>
            <p:ph type="title" idx="4294967295"/>
          </p:nvPr>
        </p:nvSpPr>
        <p:spPr/>
        <p:txBody>
          <a:bodyPr lIns="0"/>
          <a:lstStyle/>
          <a:p>
            <a:r>
              <a:rPr lang="zh-CN" altLang="en-US" smtClean="0"/>
              <a:t>第十四章　图的基本概念</a:t>
            </a:r>
          </a:p>
        </p:txBody>
      </p:sp>
      <p:sp>
        <p:nvSpPr>
          <p:cNvPr id="89090" name="内容占位符 2"/>
          <p:cNvSpPr>
            <a:spLocks noGrp="1"/>
          </p:cNvSpPr>
          <p:nvPr>
            <p:ph idx="4294967295"/>
          </p:nvPr>
        </p:nvSpPr>
        <p:spPr/>
        <p:txBody>
          <a:bodyPr/>
          <a:lstStyle/>
          <a:p>
            <a:pPr>
              <a:buFont typeface="Wingdings" pitchFamily="2" charset="2"/>
              <a:buChar char="l"/>
            </a:pPr>
            <a:endParaRPr lang="en-US" altLang="zh-CN" sz="3600" smtClean="0">
              <a:solidFill>
                <a:schemeClr val="accent1"/>
              </a:solidFill>
            </a:endParaRPr>
          </a:p>
          <a:p>
            <a:pPr>
              <a:buFont typeface="Wingdings" pitchFamily="2" charset="2"/>
              <a:buChar char="l"/>
            </a:pPr>
            <a:r>
              <a:rPr lang="zh-CN" altLang="en-US" sz="3600" smtClean="0">
                <a:solidFill>
                  <a:schemeClr val="accent1"/>
                </a:solidFill>
              </a:rPr>
              <a:t>第一节：图</a:t>
            </a:r>
          </a:p>
          <a:p>
            <a:pPr>
              <a:buFont typeface="Wingdings" pitchFamily="2" charset="2"/>
              <a:buChar char="l"/>
            </a:pPr>
            <a:endParaRPr lang="zh-CN" altLang="en-US" sz="3600" smtClean="0">
              <a:solidFill>
                <a:schemeClr val="accent1"/>
              </a:solidFill>
            </a:endParaRPr>
          </a:p>
          <a:p>
            <a:pPr>
              <a:buFont typeface="Wingdings" pitchFamily="2" charset="2"/>
              <a:buChar char="l"/>
            </a:pPr>
            <a:r>
              <a:rPr lang="zh-CN" altLang="en-US" sz="3600" smtClean="0">
                <a:solidFill>
                  <a:schemeClr val="accent1"/>
                </a:solidFill>
              </a:rPr>
              <a:t>第二节：通路、回路、图的连通性</a:t>
            </a:r>
            <a:endParaRPr lang="en-US" altLang="zh-CN" sz="3600" smtClean="0">
              <a:solidFill>
                <a:schemeClr val="accent1"/>
              </a:solidFill>
            </a:endParaRPr>
          </a:p>
          <a:p>
            <a:pPr>
              <a:buFont typeface="Wingdings" pitchFamily="2" charset="2"/>
              <a:buChar char="l"/>
            </a:pPr>
            <a:endParaRPr lang="en-US" altLang="zh-CN" sz="3600" smtClean="0">
              <a:solidFill>
                <a:schemeClr val="accent1"/>
              </a:solidFill>
            </a:endParaRPr>
          </a:p>
          <a:p>
            <a:pPr>
              <a:buFont typeface="Wingdings" pitchFamily="2" charset="2"/>
              <a:buChar char="l"/>
            </a:pPr>
            <a:r>
              <a:rPr lang="zh-CN" altLang="en-US" sz="3600" smtClean="0">
                <a:solidFill>
                  <a:schemeClr val="accent1"/>
                </a:solidFill>
              </a:rPr>
              <a:t>第三节：图的矩阵表示和运算</a:t>
            </a:r>
            <a:endParaRPr lang="en-US" altLang="zh-CN" sz="3600" smtClean="0">
              <a:solidFill>
                <a:schemeClr val="accent1"/>
              </a:solidFill>
            </a:endParaRPr>
          </a:p>
          <a:p>
            <a:pPr>
              <a:buFont typeface="Arial" charset="0"/>
              <a:buNone/>
            </a:pPr>
            <a:endParaRPr lang="zh-CN" altLang="en-US" smtClean="0">
              <a:solidFill>
                <a:schemeClr val="accent1"/>
              </a:solidFill>
            </a:endParaRPr>
          </a:p>
        </p:txBody>
      </p:sp>
      <p:sp>
        <p:nvSpPr>
          <p:cNvPr id="89091" name="日期占位符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09DB8030-2B95-4835-A89E-34487512BC7F}" type="datetime1">
              <a:rPr kumimoji="1" lang="zh-CN" altLang="en-US" sz="1600" b="1">
                <a:solidFill>
                  <a:srgbClr val="0000FF"/>
                </a:solidFill>
              </a:rPr>
              <a:pPr eaLnBrk="0" hangingPunct="0"/>
              <a:t>2016/11/23</a:t>
            </a:fld>
            <a:endParaRPr kumimoji="1" lang="en-US" altLang="zh-CN" sz="1600" b="1">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图的矩阵表示</a:t>
            </a:r>
          </a:p>
        </p:txBody>
      </p:sp>
      <p:pic>
        <p:nvPicPr>
          <p:cNvPr id="73730" name="Picture 2" descr="http://t2.gstatic.com/images?q=tbn:ANd9GcScAukeV1WIOOH1bdN0HJC_LZWfbeHv1mfqGSJZnzAfXFej3T-98g"/>
          <p:cNvPicPr>
            <a:picLocks noChangeAspect="1" noChangeArrowheads="1"/>
          </p:cNvPicPr>
          <p:nvPr/>
        </p:nvPicPr>
        <p:blipFill>
          <a:blip r:embed="rId2"/>
          <a:srcRect/>
          <a:stretch>
            <a:fillRect/>
          </a:stretch>
        </p:blipFill>
        <p:spPr bwMode="auto">
          <a:xfrm>
            <a:off x="214282" y="1357298"/>
            <a:ext cx="3719563" cy="27860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3732" name="Picture 4" descr="http://t2.gstatic.com/images?q=tbn:ANd9GcQpIek7x9JXfpDosTGNLxErT5kiUPE7M54c350qLt8sypimX-mr"/>
          <p:cNvPicPr>
            <a:picLocks noChangeAspect="1" noChangeArrowheads="1"/>
          </p:cNvPicPr>
          <p:nvPr/>
        </p:nvPicPr>
        <p:blipFill>
          <a:blip r:embed="rId3"/>
          <a:srcRect/>
          <a:stretch>
            <a:fillRect/>
          </a:stretch>
        </p:blipFill>
        <p:spPr bwMode="auto">
          <a:xfrm>
            <a:off x="857224" y="2000240"/>
            <a:ext cx="3571901" cy="25379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3734" name="Picture 6" descr="http://t0.gstatic.com/images?q=tbn:ANd9GcTwbQ6WY2Ro_fzjuC1LPl7fTt05W32UxbTpYxbc4fEdrKy37V_pjg"/>
          <p:cNvPicPr>
            <a:picLocks noChangeAspect="1" noChangeArrowheads="1"/>
          </p:cNvPicPr>
          <p:nvPr/>
        </p:nvPicPr>
        <p:blipFill>
          <a:blip r:embed="rId4"/>
          <a:srcRect/>
          <a:stretch>
            <a:fillRect/>
          </a:stretch>
        </p:blipFill>
        <p:spPr bwMode="auto">
          <a:xfrm>
            <a:off x="1714480" y="2571744"/>
            <a:ext cx="3433443" cy="25717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3736" name="Picture 8" descr="http://t3.gstatic.com/images?q=tbn:ANd9GcTfy7CvCUeNQp2bdPuqrXS9oXah83INjR6qP_4GpD9R_5og3GeV"/>
          <p:cNvPicPr>
            <a:picLocks noChangeAspect="1" noChangeArrowheads="1"/>
          </p:cNvPicPr>
          <p:nvPr/>
        </p:nvPicPr>
        <p:blipFill>
          <a:blip r:embed="rId5"/>
          <a:srcRect/>
          <a:stretch>
            <a:fillRect/>
          </a:stretch>
        </p:blipFill>
        <p:spPr bwMode="auto">
          <a:xfrm>
            <a:off x="2714612" y="3143248"/>
            <a:ext cx="3500462" cy="27208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2428860" y="1785926"/>
            <a:ext cx="5917004" cy="3108543"/>
          </a:xfrm>
          <a:prstGeom prst="rect">
            <a:avLst/>
          </a:prstGeom>
          <a:noFill/>
          <a:scene3d>
            <a:camera prst="perspectiveContrastingRightFacing"/>
            <a:lightRig rig="threePt" dir="t"/>
          </a:scene3d>
          <a:sp3d>
            <a:bevelT/>
            <a:bevelB prst="angle"/>
          </a:sp3d>
        </p:spPr>
        <p:txBody>
          <a:bodyPr wrap="none">
            <a:spAutoFit/>
          </a:bodyPr>
          <a:lstStyle/>
          <a:p>
            <a:pPr fontAlgn="auto">
              <a:spcBef>
                <a:spcPts val="0"/>
              </a:spcBef>
              <a:spcAft>
                <a:spcPts val="0"/>
              </a:spcAft>
              <a:defRPr/>
            </a:pPr>
            <a:r>
              <a:rPr lang="en-US" altLang="zh-CN"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rPr>
              <a:t>001010100101010010010010</a:t>
            </a:r>
          </a:p>
          <a:p>
            <a:pPr fontAlgn="auto">
              <a:spcBef>
                <a:spcPts val="0"/>
              </a:spcBef>
              <a:spcAft>
                <a:spcPts val="0"/>
              </a:spcAft>
              <a:defRPr/>
            </a:pPr>
            <a:r>
              <a:rPr lang="en-US" altLang="zh-CN"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rPr>
              <a:t>001111010010101001001111</a:t>
            </a:r>
          </a:p>
          <a:p>
            <a:pPr fontAlgn="auto">
              <a:spcBef>
                <a:spcPts val="0"/>
              </a:spcBef>
              <a:spcAft>
                <a:spcPts val="0"/>
              </a:spcAft>
              <a:defRPr/>
            </a:pPr>
            <a:r>
              <a:rPr lang="en-US" altLang="zh-CN"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rPr>
              <a:t>101101001110100100101001</a:t>
            </a:r>
          </a:p>
          <a:p>
            <a:pPr fontAlgn="auto">
              <a:spcBef>
                <a:spcPts val="0"/>
              </a:spcBef>
              <a:spcAft>
                <a:spcPts val="0"/>
              </a:spcAft>
              <a:defRPr/>
            </a:pPr>
            <a:r>
              <a:rPr lang="en-US" altLang="zh-CN"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rPr>
              <a:t>110101001001010100001001</a:t>
            </a:r>
          </a:p>
          <a:p>
            <a:pPr fontAlgn="auto">
              <a:spcBef>
                <a:spcPts val="0"/>
              </a:spcBef>
              <a:spcAft>
                <a:spcPts val="0"/>
              </a:spcAft>
              <a:defRPr/>
            </a:pPr>
            <a:r>
              <a:rPr lang="en-US" altLang="zh-CN"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rPr>
              <a:t>001010011101001001000010</a:t>
            </a:r>
          </a:p>
          <a:p>
            <a:pPr fontAlgn="auto">
              <a:spcBef>
                <a:spcPts val="0"/>
              </a:spcBef>
              <a:spcAft>
                <a:spcPts val="0"/>
              </a:spcAft>
              <a:defRPr/>
            </a:pPr>
            <a:r>
              <a:rPr lang="en-US" altLang="zh-CN"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rPr>
              <a:t>111111010010001010100100</a:t>
            </a:r>
          </a:p>
          <a:p>
            <a:pPr fontAlgn="auto">
              <a:spcBef>
                <a:spcPts val="0"/>
              </a:spcBef>
              <a:spcAft>
                <a:spcPts val="0"/>
              </a:spcAft>
              <a:defRPr/>
            </a:pPr>
            <a:r>
              <a:rPr lang="en-US" altLang="zh-CN"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rPr>
              <a:t>010110100111101000010100</a:t>
            </a:r>
            <a:endParaRPr lang="zh-CN" altLang="en-US" sz="2800" b="1">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latin typeface="Arial Black" pitchFamily="34" charset="0"/>
              <a:ea typeface="+mn-ea"/>
              <a:cs typeface="+mn-cs"/>
            </a:endParaRPr>
          </a:p>
        </p:txBody>
      </p:sp>
      <p:pic>
        <p:nvPicPr>
          <p:cNvPr id="8" name="Picture 2" descr="http://image20.it168.com/201103_500x375/513/f0b9d6fe97b17518.png"/>
          <p:cNvPicPr>
            <a:picLocks noChangeAspect="1" noChangeArrowheads="1"/>
          </p:cNvPicPr>
          <p:nvPr/>
        </p:nvPicPr>
        <p:blipFill>
          <a:blip r:embed="rId6"/>
          <a:srcRect/>
          <a:stretch>
            <a:fillRect/>
          </a:stretch>
        </p:blipFill>
        <p:spPr bwMode="auto">
          <a:xfrm>
            <a:off x="6357918" y="2000240"/>
            <a:ext cx="2786082" cy="897118"/>
          </a:xfrm>
          <a:prstGeom prst="rect">
            <a:avLst/>
          </a:prstGeom>
          <a:solidFill>
            <a:srgbClr val="FFFFFF">
              <a:shade val="85000"/>
            </a:srgbClr>
          </a:solidFill>
          <a:ln w="190500" cap="rnd">
            <a:solidFill>
              <a:schemeClr val="accent1">
                <a:lumMod val="20000"/>
                <a:lumOff val="80000"/>
              </a:schemeClr>
            </a:solidFill>
          </a:ln>
          <a:effectLst>
            <a:outerShdw blurRad="50000" algn="tl" rotWithShape="0">
              <a:srgbClr val="000000">
                <a:alpha val="41000"/>
              </a:srgbClr>
            </a:outerShdw>
          </a:effectLst>
          <a:scene3d>
            <a:camera prst="perspectiveContrastingLeftFacing"/>
            <a:lightRig rig="twoPt" dir="t">
              <a:rot lat="0" lon="0" rev="7800000"/>
            </a:lightRig>
          </a:scene3d>
          <a:sp3d contourW="6350">
            <a:bevelT w="50800" h="16510"/>
            <a:contourClr>
              <a:srgbClr val="C0C0C0"/>
            </a:contourClr>
          </a:sp3d>
        </p:spPr>
      </p:pic>
      <p:pic>
        <p:nvPicPr>
          <p:cNvPr id="73738" name="Picture 10" descr="http://jcjy.sdu.edu.cn/beijing/renwu/image/fig004.gif"/>
          <p:cNvPicPr>
            <a:picLocks noChangeAspect="1" noChangeArrowheads="1"/>
          </p:cNvPicPr>
          <p:nvPr/>
        </p:nvPicPr>
        <p:blipFill>
          <a:blip r:embed="rId7"/>
          <a:srcRect/>
          <a:stretch>
            <a:fillRect/>
          </a:stretch>
        </p:blipFill>
        <p:spPr bwMode="auto">
          <a:xfrm>
            <a:off x="6143636" y="1142984"/>
            <a:ext cx="1172863" cy="1428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ContrastingRightFacing"/>
            <a:lightRig rig="threePt" dir="t">
              <a:rot lat="0" lon="0" rev="2100000"/>
            </a:lightRig>
          </a:scene3d>
          <a:sp3d extrusionH="25400">
            <a:bevelT w="304800" h="152400" prst="hardEdge"/>
            <a:extrusionClr>
              <a:srgbClr val="000000"/>
            </a:extrusionClr>
          </a:sp3d>
        </p:spPr>
      </p:pic>
      <p:grpSp>
        <p:nvGrpSpPr>
          <p:cNvPr id="14" name="组合 13"/>
          <p:cNvGrpSpPr>
            <a:grpSpLocks/>
          </p:cNvGrpSpPr>
          <p:nvPr/>
        </p:nvGrpSpPr>
        <p:grpSpPr bwMode="auto">
          <a:xfrm>
            <a:off x="4357688" y="4929188"/>
            <a:ext cx="4786312" cy="727075"/>
            <a:chOff x="4357686" y="4929198"/>
            <a:chExt cx="4786314" cy="726522"/>
          </a:xfrm>
        </p:grpSpPr>
        <p:sp>
          <p:nvSpPr>
            <p:cNvPr id="11" name="TextBox 10"/>
            <p:cNvSpPr txBox="1"/>
            <p:nvPr/>
          </p:nvSpPr>
          <p:spPr>
            <a:xfrm>
              <a:off x="4357686" y="5286388"/>
              <a:ext cx="4363415" cy="369332"/>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rPr>
                <a:t>矩阵是现实世界通往机器世界的钥匙</a:t>
              </a:r>
            </a:p>
          </p:txBody>
        </p:sp>
        <p:pic>
          <p:nvPicPr>
            <p:cNvPr id="90123" name="Picture 11" descr="C:\Users\hp\AppData\Local\Microsoft\Windows\Temporary Internet Files\Content.IE5\ZX4PJKMG\MC900238363[1].wmf"/>
            <p:cNvPicPr>
              <a:picLocks noChangeAspect="1" noChangeArrowheads="1"/>
            </p:cNvPicPr>
            <p:nvPr/>
          </p:nvPicPr>
          <p:blipFill>
            <a:blip r:embed="rId8"/>
            <a:srcRect/>
            <a:stretch>
              <a:fillRect/>
            </a:stretch>
          </p:blipFill>
          <p:spPr bwMode="auto">
            <a:xfrm>
              <a:off x="8335314" y="4929198"/>
              <a:ext cx="808686" cy="642942"/>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3732"/>
                                        </p:tgtEl>
                                        <p:attrNameLst>
                                          <p:attrName>style.visibility</p:attrName>
                                        </p:attrNameLst>
                                      </p:cBhvr>
                                      <p:to>
                                        <p:strVal val="visible"/>
                                      </p:to>
                                    </p:set>
                                    <p:animEffect transition="in" filter="fade">
                                      <p:cBhvr>
                                        <p:cTn id="11" dur="2000"/>
                                        <p:tgtEl>
                                          <p:spTgt spid="7373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3734"/>
                                        </p:tgtEl>
                                        <p:attrNameLst>
                                          <p:attrName>style.visibility</p:attrName>
                                        </p:attrNameLst>
                                      </p:cBhvr>
                                      <p:to>
                                        <p:strVal val="visible"/>
                                      </p:to>
                                    </p:set>
                                    <p:animEffect transition="in" filter="fade">
                                      <p:cBhvr>
                                        <p:cTn id="15" dur="2000"/>
                                        <p:tgtEl>
                                          <p:spTgt spid="7373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3736"/>
                                        </p:tgtEl>
                                        <p:attrNameLst>
                                          <p:attrName>style.visibility</p:attrName>
                                        </p:attrNameLst>
                                      </p:cBhvr>
                                      <p:to>
                                        <p:strVal val="visible"/>
                                      </p:to>
                                    </p:set>
                                    <p:animEffect transition="in" filter="fade">
                                      <p:cBhvr>
                                        <p:cTn id="19" dur="2000"/>
                                        <p:tgtEl>
                                          <p:spTgt spid="7373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73738"/>
                                        </p:tgtEl>
                                        <p:attrNameLst>
                                          <p:attrName>style.visibility</p:attrName>
                                        </p:attrNameLst>
                                      </p:cBhvr>
                                      <p:to>
                                        <p:strVal val="visible"/>
                                      </p:to>
                                    </p:set>
                                    <p:animEffect transition="in" filter="checkerboard(across)">
                                      <p:cBhvr>
                                        <p:cTn id="34" dur="500"/>
                                        <p:tgtEl>
                                          <p:spTgt spid="73738"/>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style.rotation</p:attrName>
                                        </p:attrNameLst>
                                      </p:cBhvr>
                                      <p:tavLst>
                                        <p:tav tm="0">
                                          <p:val>
                                            <p:fltVal val="720"/>
                                          </p:val>
                                        </p:tav>
                                        <p:tav tm="100000">
                                          <p:val>
                                            <p:fltVal val="0"/>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关联矩阵</a:t>
            </a:r>
          </a:p>
        </p:txBody>
      </p:sp>
      <p:sp>
        <p:nvSpPr>
          <p:cNvPr id="3" name="Rectangle 5" descr="新闻纸"/>
          <p:cNvSpPr>
            <a:spLocks noChangeArrowheads="1"/>
          </p:cNvSpPr>
          <p:nvPr/>
        </p:nvSpPr>
        <p:spPr bwMode="auto">
          <a:xfrm>
            <a:off x="195263" y="1143000"/>
            <a:ext cx="8734425" cy="1357313"/>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91139" name="Rectangle 3"/>
          <p:cNvSpPr txBox="1">
            <a:spLocks noChangeArrowheads="1"/>
          </p:cNvSpPr>
          <p:nvPr/>
        </p:nvSpPr>
        <p:spPr bwMode="auto">
          <a:xfrm>
            <a:off x="214313" y="1285875"/>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14.23</a:t>
            </a:r>
            <a:endParaRPr lang="zh-CN" altLang="en-US" sz="3200" b="1">
              <a:latin typeface="Calibri" pitchFamily="34" charset="0"/>
            </a:endParaRPr>
          </a:p>
        </p:txBody>
      </p:sp>
      <p:sp>
        <p:nvSpPr>
          <p:cNvPr id="91140" name="矩形 4"/>
          <p:cNvSpPr>
            <a:spLocks noChangeArrowheads="1"/>
          </p:cNvSpPr>
          <p:nvPr/>
        </p:nvSpPr>
        <p:spPr bwMode="auto">
          <a:xfrm>
            <a:off x="1357313" y="1236663"/>
            <a:ext cx="7286625" cy="1200150"/>
          </a:xfrm>
          <a:prstGeom prst="rect">
            <a:avLst/>
          </a:prstGeom>
          <a:noFill/>
          <a:ln w="9525">
            <a:noFill/>
            <a:miter lim="800000"/>
            <a:headEnd/>
            <a:tailEnd/>
          </a:ln>
        </p:spPr>
        <p:txBody>
          <a:bodyPr>
            <a:spAutoFit/>
          </a:bodyPr>
          <a:lstStyle/>
          <a:p>
            <a:r>
              <a:rPr lang="zh-CN" altLang="en-US" sz="2400">
                <a:latin typeface="Calibri" pitchFamily="34" charset="0"/>
                <a:ea typeface="仿宋_GB2312"/>
                <a:cs typeface="仿宋_GB2312"/>
              </a:rPr>
              <a:t>设无向图</a:t>
            </a:r>
            <a:r>
              <a:rPr lang="en-US" altLang="zh-CN" sz="2400">
                <a:latin typeface="Calibri" pitchFamily="34" charset="0"/>
                <a:ea typeface="仿宋_GB2312"/>
                <a:cs typeface="仿宋_GB2312"/>
              </a:rPr>
              <a:t>G</a:t>
            </a:r>
            <a:r>
              <a:rPr lang="zh-CN" altLang="en-US" sz="2400">
                <a:latin typeface="Calibri" pitchFamily="34" charset="0"/>
                <a:ea typeface="仿宋_GB2312"/>
                <a:cs typeface="仿宋_GB2312"/>
              </a:rPr>
              <a:t>＝</a:t>
            </a:r>
            <a:r>
              <a:rPr lang="en-US" altLang="zh-CN" sz="2400">
                <a:latin typeface="Calibri" pitchFamily="34" charset="0"/>
                <a:ea typeface="仿宋_GB2312"/>
                <a:cs typeface="仿宋_GB2312"/>
              </a:rPr>
              <a:t>&lt;V,E&gt;</a:t>
            </a:r>
            <a:r>
              <a:rPr lang="zh-CN" altLang="en-US" sz="2400">
                <a:latin typeface="Calibri" pitchFamily="34" charset="0"/>
                <a:ea typeface="仿宋_GB2312"/>
                <a:cs typeface="仿宋_GB2312"/>
              </a:rPr>
              <a:t>，</a:t>
            </a:r>
            <a:r>
              <a:rPr lang="en-US" altLang="zh-CN" sz="2400">
                <a:latin typeface="Calibri" pitchFamily="34" charset="0"/>
                <a:ea typeface="仿宋_GB2312"/>
                <a:cs typeface="仿宋_GB2312"/>
              </a:rPr>
              <a:t>V={v</a:t>
            </a:r>
            <a:r>
              <a:rPr lang="en-US" altLang="zh-CN" sz="2400" baseline="-25000">
                <a:latin typeface="Calibri" pitchFamily="34" charset="0"/>
                <a:ea typeface="仿宋_GB2312"/>
                <a:cs typeface="仿宋_GB2312"/>
              </a:rPr>
              <a:t>1</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2</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n</a:t>
            </a:r>
            <a:r>
              <a:rPr lang="en-US" altLang="zh-CN" sz="2400">
                <a:latin typeface="Calibri" pitchFamily="34" charset="0"/>
                <a:ea typeface="仿宋_GB2312"/>
                <a:cs typeface="仿宋_GB2312"/>
              </a:rPr>
              <a:t>}</a:t>
            </a:r>
            <a:r>
              <a:rPr lang="zh-CN" altLang="en-US" sz="2400">
                <a:latin typeface="Calibri" pitchFamily="34" charset="0"/>
                <a:ea typeface="仿宋_GB2312"/>
                <a:cs typeface="仿宋_GB2312"/>
              </a:rPr>
              <a:t>，</a:t>
            </a:r>
            <a:r>
              <a:rPr lang="en-US" altLang="zh-CN" sz="2400">
                <a:latin typeface="Calibri" pitchFamily="34" charset="0"/>
                <a:ea typeface="仿宋_GB2312"/>
                <a:cs typeface="仿宋_GB2312"/>
              </a:rPr>
              <a:t>E={e</a:t>
            </a:r>
            <a:r>
              <a:rPr lang="en-US" altLang="zh-CN" sz="2400" baseline="-25000">
                <a:latin typeface="Calibri" pitchFamily="34" charset="0"/>
                <a:ea typeface="仿宋_GB2312"/>
                <a:cs typeface="仿宋_GB2312"/>
              </a:rPr>
              <a:t>1</a:t>
            </a:r>
            <a:r>
              <a:rPr lang="en-US" altLang="zh-CN" sz="2400">
                <a:latin typeface="Calibri" pitchFamily="34" charset="0"/>
                <a:ea typeface="仿宋_GB2312"/>
                <a:cs typeface="仿宋_GB2312"/>
              </a:rPr>
              <a:t>,e</a:t>
            </a:r>
            <a:r>
              <a:rPr lang="en-US" altLang="zh-CN" sz="2400" baseline="-25000">
                <a:latin typeface="Calibri" pitchFamily="34" charset="0"/>
                <a:ea typeface="仿宋_GB2312"/>
                <a:cs typeface="仿宋_GB2312"/>
              </a:rPr>
              <a:t>2</a:t>
            </a:r>
            <a:r>
              <a:rPr lang="en-US" altLang="zh-CN" sz="2400">
                <a:latin typeface="Calibri" pitchFamily="34" charset="0"/>
                <a:ea typeface="仿宋_GB2312"/>
                <a:cs typeface="仿宋_GB2312"/>
              </a:rPr>
              <a:t>,…,e</a:t>
            </a:r>
            <a:r>
              <a:rPr lang="en-US" altLang="zh-CN" sz="2400" baseline="-25000">
                <a:latin typeface="Calibri" pitchFamily="34" charset="0"/>
                <a:ea typeface="仿宋_GB2312"/>
                <a:cs typeface="仿宋_GB2312"/>
              </a:rPr>
              <a:t>m</a:t>
            </a:r>
            <a:r>
              <a:rPr lang="en-US" altLang="zh-CN" sz="2400">
                <a:latin typeface="Calibri" pitchFamily="34" charset="0"/>
                <a:ea typeface="仿宋_GB2312"/>
                <a:cs typeface="仿宋_GB2312"/>
              </a:rPr>
              <a:t>}</a:t>
            </a:r>
            <a:r>
              <a:rPr lang="zh-CN" altLang="en-US" sz="2400">
                <a:latin typeface="Calibri" pitchFamily="34" charset="0"/>
                <a:ea typeface="仿宋_GB2312"/>
                <a:cs typeface="仿宋_GB2312"/>
              </a:rPr>
              <a:t>，令</a:t>
            </a:r>
            <a:r>
              <a:rPr lang="en-US" altLang="zh-CN" sz="2400">
                <a:latin typeface="Calibri" pitchFamily="34" charset="0"/>
                <a:ea typeface="仿宋_GB2312"/>
                <a:cs typeface="仿宋_GB2312"/>
              </a:rPr>
              <a:t>m</a:t>
            </a:r>
            <a:r>
              <a:rPr lang="en-US" altLang="zh-CN" sz="2400" baseline="-25000">
                <a:latin typeface="Calibri" pitchFamily="34" charset="0"/>
                <a:ea typeface="仿宋_GB2312"/>
                <a:cs typeface="仿宋_GB2312"/>
              </a:rPr>
              <a:t>ij</a:t>
            </a:r>
            <a:r>
              <a:rPr lang="zh-CN" altLang="en-US" sz="2400">
                <a:latin typeface="Calibri" pitchFamily="34" charset="0"/>
                <a:ea typeface="仿宋_GB2312"/>
                <a:cs typeface="仿宋_GB2312"/>
              </a:rPr>
              <a:t>为顶点</a:t>
            </a:r>
            <a:r>
              <a:rPr lang="en-US" altLang="zh-CN" sz="2400">
                <a:latin typeface="Calibri" pitchFamily="34" charset="0"/>
                <a:ea typeface="仿宋_GB2312"/>
                <a:cs typeface="仿宋_GB2312"/>
              </a:rPr>
              <a:t>v</a:t>
            </a:r>
            <a:r>
              <a:rPr lang="en-US" altLang="zh-CN" sz="2400" baseline="-25000">
                <a:latin typeface="Calibri" pitchFamily="34" charset="0"/>
                <a:ea typeface="仿宋_GB2312"/>
                <a:cs typeface="仿宋_GB2312"/>
              </a:rPr>
              <a:t>i</a:t>
            </a:r>
            <a:r>
              <a:rPr lang="zh-CN" altLang="en-US" sz="2400">
                <a:latin typeface="Calibri" pitchFamily="34" charset="0"/>
                <a:ea typeface="仿宋_GB2312"/>
                <a:cs typeface="仿宋_GB2312"/>
              </a:rPr>
              <a:t>与边</a:t>
            </a:r>
            <a:r>
              <a:rPr lang="en-US" altLang="zh-CN" sz="2400">
                <a:latin typeface="Calibri" pitchFamily="34" charset="0"/>
                <a:ea typeface="仿宋_GB2312"/>
                <a:cs typeface="仿宋_GB2312"/>
              </a:rPr>
              <a:t>e</a:t>
            </a:r>
            <a:r>
              <a:rPr lang="en-US" altLang="zh-CN" sz="2400" baseline="-25000">
                <a:latin typeface="Calibri" pitchFamily="34" charset="0"/>
                <a:ea typeface="仿宋_GB2312"/>
                <a:cs typeface="仿宋_GB2312"/>
              </a:rPr>
              <a:t>j</a:t>
            </a:r>
            <a:r>
              <a:rPr lang="zh-CN" altLang="en-US" sz="2400">
                <a:latin typeface="Calibri" pitchFamily="34" charset="0"/>
                <a:ea typeface="仿宋_GB2312"/>
                <a:cs typeface="仿宋_GB2312"/>
              </a:rPr>
              <a:t>的关联次数，则称</a:t>
            </a:r>
            <a:r>
              <a:rPr lang="en-US" altLang="zh-CN" sz="2400">
                <a:latin typeface="Calibri" pitchFamily="34" charset="0"/>
                <a:ea typeface="仿宋_GB2312"/>
                <a:cs typeface="仿宋_GB2312"/>
              </a:rPr>
              <a:t>(m</a:t>
            </a:r>
            <a:r>
              <a:rPr lang="en-US" altLang="zh-CN" sz="2400" baseline="-25000">
                <a:latin typeface="Calibri" pitchFamily="34" charset="0"/>
                <a:ea typeface="仿宋_GB2312"/>
                <a:cs typeface="仿宋_GB2312"/>
              </a:rPr>
              <a:t>ij</a:t>
            </a:r>
            <a:r>
              <a:rPr lang="en-US" altLang="zh-CN" sz="2400">
                <a:latin typeface="Calibri" pitchFamily="34" charset="0"/>
                <a:ea typeface="仿宋_GB2312"/>
                <a:cs typeface="仿宋_GB2312"/>
              </a:rPr>
              <a:t>)</a:t>
            </a:r>
            <a:r>
              <a:rPr lang="en-US" altLang="zh-CN" sz="2400" baseline="-25000">
                <a:latin typeface="Calibri" pitchFamily="34" charset="0"/>
                <a:ea typeface="仿宋_GB2312"/>
                <a:cs typeface="仿宋_GB2312"/>
              </a:rPr>
              <a:t>n×m</a:t>
            </a:r>
            <a:r>
              <a:rPr lang="zh-CN" altLang="en-US" sz="2400">
                <a:latin typeface="Calibri" pitchFamily="34" charset="0"/>
                <a:ea typeface="仿宋_GB2312"/>
                <a:cs typeface="仿宋_GB2312"/>
              </a:rPr>
              <a:t>为</a:t>
            </a:r>
            <a:r>
              <a:rPr lang="en-US" altLang="zh-CN" sz="2400">
                <a:latin typeface="Calibri" pitchFamily="34" charset="0"/>
                <a:ea typeface="仿宋_GB2312"/>
                <a:cs typeface="仿宋_GB2312"/>
              </a:rPr>
              <a:t>G</a:t>
            </a:r>
            <a:r>
              <a:rPr lang="zh-CN" altLang="en-US" sz="2400">
                <a:latin typeface="Calibri" pitchFamily="34" charset="0"/>
                <a:ea typeface="仿宋_GB2312"/>
                <a:cs typeface="仿宋_GB2312"/>
              </a:rPr>
              <a:t>的关联矩阵，记做</a:t>
            </a:r>
            <a:r>
              <a:rPr lang="en-US" altLang="zh-CN" sz="2400" b="1" i="1">
                <a:latin typeface="Calibri" pitchFamily="34" charset="0"/>
                <a:ea typeface="仿宋_GB2312"/>
                <a:cs typeface="仿宋_GB2312"/>
              </a:rPr>
              <a:t>M</a:t>
            </a:r>
            <a:r>
              <a:rPr lang="en-US" altLang="zh-CN" sz="2400">
                <a:latin typeface="Calibri" pitchFamily="34" charset="0"/>
                <a:ea typeface="仿宋_GB2312"/>
                <a:cs typeface="仿宋_GB2312"/>
              </a:rPr>
              <a:t>(G)</a:t>
            </a:r>
            <a:r>
              <a:rPr lang="zh-CN" altLang="en-US">
                <a:latin typeface="Calibri" pitchFamily="34" charset="0"/>
                <a:ea typeface="仿宋_GB2312"/>
                <a:cs typeface="仿宋_GB2312"/>
              </a:rPr>
              <a:t>。</a:t>
            </a:r>
            <a:endParaRPr lang="zh-CN" altLang="en-US">
              <a:latin typeface="Calibri" pitchFamily="34" charset="0"/>
            </a:endParaRPr>
          </a:p>
        </p:txBody>
      </p:sp>
      <p:sp>
        <p:nvSpPr>
          <p:cNvPr id="18" name="弧形 17"/>
          <p:cNvSpPr/>
          <p:nvPr/>
        </p:nvSpPr>
        <p:spPr>
          <a:xfrm rot="5400000">
            <a:off x="7177088" y="4424362"/>
            <a:ext cx="1500188" cy="366713"/>
          </a:xfrm>
          <a:prstGeom prst="arc">
            <a:avLst>
              <a:gd name="adj1" fmla="val 10815665"/>
              <a:gd name="adj2" fmla="val 0"/>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5648325" y="3000375"/>
            <a:ext cx="857250" cy="8572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10" name="弧形 9"/>
          <p:cNvSpPr/>
          <p:nvPr/>
        </p:nvSpPr>
        <p:spPr>
          <a:xfrm>
            <a:off x="5951538" y="3857625"/>
            <a:ext cx="500062" cy="1500188"/>
          </a:xfrm>
          <a:prstGeom prst="arc">
            <a:avLst>
              <a:gd name="adj1" fmla="val 16200000"/>
              <a:gd name="adj2" fmla="val 5421085"/>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929322" y="371475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7" name="椭圆 6"/>
          <p:cNvSpPr/>
          <p:nvPr/>
        </p:nvSpPr>
        <p:spPr>
          <a:xfrm>
            <a:off x="5929322" y="521495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9" name="椭圆 8"/>
          <p:cNvSpPr/>
          <p:nvPr/>
        </p:nvSpPr>
        <p:spPr>
          <a:xfrm>
            <a:off x="7643834" y="371475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13" name="弧形 12"/>
          <p:cNvSpPr/>
          <p:nvPr/>
        </p:nvSpPr>
        <p:spPr>
          <a:xfrm rot="10800000">
            <a:off x="5661025" y="3862388"/>
            <a:ext cx="500063" cy="1500187"/>
          </a:xfrm>
          <a:prstGeom prst="arc">
            <a:avLst>
              <a:gd name="adj1" fmla="val 16200000"/>
              <a:gd name="adj2" fmla="val 5421085"/>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7" name="弧形 16"/>
          <p:cNvSpPr/>
          <p:nvPr/>
        </p:nvSpPr>
        <p:spPr>
          <a:xfrm rot="2740294">
            <a:off x="5948363" y="4438650"/>
            <a:ext cx="2047875" cy="314325"/>
          </a:xfrm>
          <a:prstGeom prst="arc">
            <a:avLst>
              <a:gd name="adj1" fmla="val 10815665"/>
              <a:gd name="adj2" fmla="val 0"/>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8" name="椭圆 7"/>
          <p:cNvSpPr/>
          <p:nvPr/>
        </p:nvSpPr>
        <p:spPr>
          <a:xfrm>
            <a:off x="7643834" y="521495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19" name="TextBox 18"/>
          <p:cNvSpPr txBox="1"/>
          <p:nvPr/>
        </p:nvSpPr>
        <p:spPr>
          <a:xfrm>
            <a:off x="5929322" y="2857496"/>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e1</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TextBox 19"/>
          <p:cNvSpPr txBox="1"/>
          <p:nvPr/>
        </p:nvSpPr>
        <p:spPr>
          <a:xfrm>
            <a:off x="5500694" y="4500570"/>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e2</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TextBox 20"/>
          <p:cNvSpPr txBox="1"/>
          <p:nvPr/>
        </p:nvSpPr>
        <p:spPr>
          <a:xfrm>
            <a:off x="6277896" y="4500570"/>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e3</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TextBox 21"/>
          <p:cNvSpPr txBox="1"/>
          <p:nvPr/>
        </p:nvSpPr>
        <p:spPr>
          <a:xfrm>
            <a:off x="6992276" y="4407107"/>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e4</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7929586" y="4429132"/>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e5</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5929322" y="2857496"/>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e1</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5500694" y="4500570"/>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e2</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TextBox 26"/>
          <p:cNvSpPr txBox="1"/>
          <p:nvPr/>
        </p:nvSpPr>
        <p:spPr>
          <a:xfrm>
            <a:off x="6277896" y="4500570"/>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e3</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TextBox 27"/>
          <p:cNvSpPr txBox="1"/>
          <p:nvPr/>
        </p:nvSpPr>
        <p:spPr>
          <a:xfrm>
            <a:off x="6992276" y="4407107"/>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e4</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TextBox 28"/>
          <p:cNvSpPr txBox="1"/>
          <p:nvPr/>
        </p:nvSpPr>
        <p:spPr>
          <a:xfrm>
            <a:off x="7929586" y="4429132"/>
            <a:ext cx="365806" cy="307777"/>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r>
              <a:rPr lang="en-US" altLang="zh-CN" sz="1400">
                <a:ln w="3175" cmpd="sng">
                  <a:solidFill>
                    <a:srgbClr val="FFFFFF"/>
                  </a:solidFill>
                  <a:prstDash val="solid"/>
                </a:ln>
                <a:solidFill>
                  <a:srgbClr val="FFFFFF"/>
                </a:solidFill>
                <a:effectLst>
                  <a:outerShdw blurRad="63500" dir="3600000" algn="tl" rotWithShape="0">
                    <a:srgbClr val="000000">
                      <a:alpha val="70000"/>
                    </a:srgbClr>
                  </a:outerShdw>
                </a:effectLst>
              </a:rPr>
              <a:t>e5</a:t>
            </a:r>
            <a:endParaRPr lang="zh-CN" altLang="en-US" sz="14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TextBox 29"/>
          <p:cNvSpPr txBox="1"/>
          <p:nvPr/>
        </p:nvSpPr>
        <p:spPr>
          <a:xfrm>
            <a:off x="571472" y="3067048"/>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2</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endPar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1" name="TextBox 30"/>
          <p:cNvSpPr txBox="1"/>
          <p:nvPr/>
        </p:nvSpPr>
        <p:spPr>
          <a:xfrm>
            <a:off x="571472" y="3564237"/>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endPar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2" name="TextBox 31"/>
          <p:cNvSpPr txBox="1"/>
          <p:nvPr/>
        </p:nvSpPr>
        <p:spPr>
          <a:xfrm>
            <a:off x="571472" y="4031645"/>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endPar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3" name="TextBox 32"/>
          <p:cNvSpPr txBox="1"/>
          <p:nvPr/>
        </p:nvSpPr>
        <p:spPr>
          <a:xfrm>
            <a:off x="571472" y="4516220"/>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endPar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4" name="椭圆 33"/>
          <p:cNvSpPr/>
          <p:nvPr/>
        </p:nvSpPr>
        <p:spPr>
          <a:xfrm>
            <a:off x="5929322" y="371475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35" name="椭圆 34"/>
          <p:cNvSpPr/>
          <p:nvPr/>
        </p:nvSpPr>
        <p:spPr>
          <a:xfrm>
            <a:off x="5929322" y="521495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36" name="椭圆 35"/>
          <p:cNvSpPr/>
          <p:nvPr/>
        </p:nvSpPr>
        <p:spPr>
          <a:xfrm>
            <a:off x="7643834" y="371475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37" name="椭圆 36"/>
          <p:cNvSpPr/>
          <p:nvPr/>
        </p:nvSpPr>
        <p:spPr>
          <a:xfrm>
            <a:off x="7643834" y="521495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38" name="TextBox 37"/>
          <p:cNvSpPr txBox="1"/>
          <p:nvPr/>
        </p:nvSpPr>
        <p:spPr>
          <a:xfrm>
            <a:off x="3000364" y="3143248"/>
            <a:ext cx="1519968"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每列之和均为</a:t>
            </a:r>
            <a:r>
              <a:rPr lang="en-US" altLang="zh-CN" sz="1600">
                <a:ln w="317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TextBox 38"/>
          <p:cNvSpPr txBox="1"/>
          <p:nvPr/>
        </p:nvSpPr>
        <p:spPr>
          <a:xfrm>
            <a:off x="3000364" y="3571876"/>
            <a:ext cx="2031325"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每行之和为顶点度数</a:t>
            </a:r>
          </a:p>
        </p:txBody>
      </p:sp>
      <p:sp>
        <p:nvSpPr>
          <p:cNvPr id="40" name="TextBox 39"/>
          <p:cNvSpPr txBox="1"/>
          <p:nvPr/>
        </p:nvSpPr>
        <p:spPr>
          <a:xfrm>
            <a:off x="3000364" y="4000504"/>
            <a:ext cx="2340705"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所有元素之和为列数</a:t>
            </a:r>
            <a:r>
              <a:rPr lang="en-US" altLang="zh-CN" sz="1600">
                <a:ln w="3175" cmpd="sng">
                  <a:solidFill>
                    <a:srgbClr val="FFFFFF"/>
                  </a:solidFill>
                  <a:prstDash val="solid"/>
                </a:ln>
                <a:solidFill>
                  <a:srgbClr val="FFFFFF"/>
                </a:solidFill>
                <a:effectLst>
                  <a:outerShdw blurRad="63500" dir="3600000" algn="tl" rotWithShape="0">
                    <a:srgbClr val="000000">
                      <a:alpha val="70000"/>
                    </a:srgbClr>
                  </a:outerShdw>
                </a:effectLst>
              </a:rPr>
              <a:t>2</a:t>
            </a: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倍</a:t>
            </a:r>
          </a:p>
        </p:txBody>
      </p:sp>
      <p:sp>
        <p:nvSpPr>
          <p:cNvPr id="41" name="TextBox 40"/>
          <p:cNvSpPr txBox="1"/>
          <p:nvPr/>
        </p:nvSpPr>
        <p:spPr>
          <a:xfrm>
            <a:off x="3000364" y="4447768"/>
            <a:ext cx="2236510"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两列相同说明是平行边</a:t>
            </a:r>
          </a:p>
        </p:txBody>
      </p:sp>
      <p:sp>
        <p:nvSpPr>
          <p:cNvPr id="42" name="TextBox 41"/>
          <p:cNvSpPr txBox="1"/>
          <p:nvPr/>
        </p:nvSpPr>
        <p:spPr>
          <a:xfrm>
            <a:off x="3000364" y="4857760"/>
            <a:ext cx="2340705"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行向量为</a:t>
            </a:r>
            <a:r>
              <a:rPr lang="en-US" altLang="zh-CN" sz="1600">
                <a:ln w="3175" cmpd="sng">
                  <a:solidFill>
                    <a:srgbClr val="FFFFFF"/>
                  </a:solidFill>
                  <a:prstDash val="solid"/>
                </a:ln>
                <a:solidFill>
                  <a:srgbClr val="FFFFFF"/>
                </a:solidFill>
                <a:effectLst>
                  <a:outerShdw blurRad="63500" dir="3600000" algn="tl" rotWithShape="0">
                    <a:srgbClr val="000000">
                      <a:alpha val="70000"/>
                    </a:srgbClr>
                  </a:outerShdw>
                </a:effectLst>
              </a:rPr>
              <a:t>0</a:t>
            </a: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说明是孤立点</a:t>
            </a:r>
          </a:p>
        </p:txBody>
      </p:sp>
      <p:sp>
        <p:nvSpPr>
          <p:cNvPr id="43" name="TextBox 42"/>
          <p:cNvSpPr txBox="1"/>
          <p:nvPr/>
        </p:nvSpPr>
        <p:spPr>
          <a:xfrm>
            <a:off x="3000364" y="5286388"/>
            <a:ext cx="1519968"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列向量不能为</a:t>
            </a:r>
            <a:r>
              <a:rPr lang="en-US" altLang="zh-CN" sz="1600">
                <a:ln w="3175" cmpd="sng">
                  <a:solidFill>
                    <a:srgbClr val="FFFFFF"/>
                  </a:solidFill>
                  <a:prstDash val="solid"/>
                </a:ln>
                <a:solidFill>
                  <a:srgbClr val="FFFFFF"/>
                </a:solidFill>
                <a:effectLst>
                  <a:outerShdw blurRad="63500" dir="3600000" algn="tl" rotWithShape="0">
                    <a:srgbClr val="000000">
                      <a:alpha val="70000"/>
                    </a:srgbClr>
                  </a:outerShdw>
                </a:effectLst>
              </a:rPr>
              <a:t>0</a:t>
            </a:r>
            <a:endPar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916 -0.00255 C -0.06562 0.02107 -0.10191 0.04468 -0.15173 0.05602 C -0.20156 0.06736 -0.27135 0.0662 -0.32795 0.06574 C -0.38455 0.06528 -0.4467 0.06921 -0.49097 0.05301 C -0.53524 0.03681 -0.56441 0.00278 -0.5934 -0.03125 " pathEditMode="relative" ptsTypes="aaaaA">
                                      <p:cBhvr>
                                        <p:cTn id="6" dur="2000" fill="hold"/>
                                        <p:tgtEl>
                                          <p:spTgt spid="2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91 0.00324 C -0.06042 0.00024 -0.10174 -0.00231 -0.14167 -0.01018 C -0.18143 -0.01782 -0.22518 -0.0287 -0.25799 -0.04305 C -0.2908 -0.0574 -0.3125 -0.07731 -0.33837 -0.09745 C -0.36441 -0.11736 -0.39132 -0.13889 -0.41424 -0.16319 C -0.43715 -0.1875 -0.46285 -0.2243 -0.47622 -0.24236 C -0.48941 -0.26041 -0.4915 -0.26643 -0.4934 -0.27199 " pathEditMode="relative" rAng="0" ptsTypes="aaaaaaA">
                                      <p:cBhvr>
                                        <p:cTn id="8" dur="2000" fill="hold"/>
                                        <p:tgtEl>
                                          <p:spTgt spid="26"/>
                                        </p:tgtEl>
                                        <p:attrNameLst>
                                          <p:attrName>ppt_x</p:attrName>
                                          <p:attrName>ppt_y</p:attrName>
                                        </p:attrNameLst>
                                      </p:cBhvr>
                                      <p:rCtr x="-23700" y="-13800"/>
                                    </p:animMotion>
                                  </p:childTnLst>
                                </p:cTn>
                              </p:par>
                              <p:par>
                                <p:cTn id="9" presetID="0" presetClass="path" presetSubtype="0" accel="50000" decel="50000" fill="hold" nodeType="withEffect">
                                  <p:stCondLst>
                                    <p:cond delay="0"/>
                                  </p:stCondLst>
                                  <p:childTnLst>
                                    <p:animMotion origin="layout" path="M -0.02275 0.01135 C -0.08854 0.01852 -0.15417 0.0257 -0.21563 0.01968 C -0.27709 0.01366 -0.34514 -3.7037E-6 -0.39184 -0.02407 C -0.43854 -0.04838 -0.47309 -0.08426 -0.49532 -0.12546 C -0.51754 -0.16643 -0.52136 -0.21875 -0.52518 -0.2706 " pathEditMode="relative" rAng="0" ptsTypes="aaaaA">
                                      <p:cBhvr>
                                        <p:cTn id="10" dur="2000" fill="hold"/>
                                        <p:tgtEl>
                                          <p:spTgt spid="27"/>
                                        </p:tgtEl>
                                        <p:attrNameLst>
                                          <p:attrName>ppt_x</p:attrName>
                                          <p:attrName>ppt_y</p:attrName>
                                        </p:attrNameLst>
                                      </p:cBhvr>
                                      <p:rCtr x="-25100" y="-13400"/>
                                    </p:animMotion>
                                  </p:childTnLst>
                                </p:cTn>
                              </p:par>
                              <p:par>
                                <p:cTn id="11" presetID="0" presetClass="path" presetSubtype="0" accel="50000" decel="50000" fill="hold" nodeType="withEffect">
                                  <p:stCondLst>
                                    <p:cond delay="0"/>
                                  </p:stCondLst>
                                  <p:childTnLst>
                                    <p:animMotion origin="layout" path="M -0.01927 -0.01135 C -0.04791 0.00463 -0.07639 0.0206 -0.11771 0.03148 C -0.15903 0.04236 -0.2184 0.05231 -0.26701 0.0537 C -0.31562 0.05509 -0.37066 0.05416 -0.4092 0.03935 C -0.44774 0.02453 -0.475 -0.00162 -0.49809 -0.03519 C -0.52118 -0.06875 -0.53802 -0.12963 -0.54791 -0.16227 C -0.55781 -0.19491 -0.55677 -0.21482 -0.55746 -0.23056 C -0.55798 -0.2463 -0.55538 -0.25186 -0.5526 -0.25741 " pathEditMode="relative" rAng="0" ptsTypes="aaaaaaaA">
                                      <p:cBhvr>
                                        <p:cTn id="12" dur="2000" fill="hold"/>
                                        <p:tgtEl>
                                          <p:spTgt spid="28"/>
                                        </p:tgtEl>
                                        <p:attrNameLst>
                                          <p:attrName>ppt_x</p:attrName>
                                          <p:attrName>ppt_y</p:attrName>
                                        </p:attrNameLst>
                                      </p:cBhvr>
                                      <p:rCtr x="-26900" y="-9000"/>
                                    </p:animMotion>
                                  </p:childTnLst>
                                </p:cTn>
                              </p:par>
                              <p:par>
                                <p:cTn id="13" presetID="0" presetClass="path" presetSubtype="0" accel="50000" decel="50000" fill="hold" nodeType="withEffect">
                                  <p:stCondLst>
                                    <p:cond delay="0"/>
                                  </p:stCondLst>
                                  <p:childTnLst>
                                    <p:animMotion origin="layout" path="M -0.02413 -0.00486 C -0.04635 0.01111 -0.06823 0.02708 -0.12552 0.03634 C -0.18281 0.0456 -0.2993 0.06319 -0.36805 0.05069 C -0.43698 0.03819 -0.50104 -0.00394 -0.53819 -0.0382 C -0.57552 -0.07246 -0.5809 -0.11736 -0.59184 -0.15417 C -0.60277 -0.19098 -0.6033 -0.225 -0.60347 -0.2588 " pathEditMode="relative" rAng="0" ptsTypes="aaaaaA">
                                      <p:cBhvr>
                                        <p:cTn id="14" dur="2000" fill="hold"/>
                                        <p:tgtEl>
                                          <p:spTgt spid="29"/>
                                        </p:tgtEl>
                                        <p:attrNameLst>
                                          <p:attrName>ppt_x</p:attrName>
                                          <p:attrName>ppt_y</p:attrName>
                                        </p:attrNameLst>
                                      </p:cBhvr>
                                      <p:rCtr x="-29000" y="-9300"/>
                                    </p:animMotion>
                                  </p:childTnLst>
                                </p:cTn>
                              </p:par>
                              <p:par>
                                <p:cTn id="15" presetID="0" presetClass="path" presetSubtype="0" accel="50000" decel="50000" fill="hold" nodeType="withEffect">
                                  <p:stCondLst>
                                    <p:cond delay="0"/>
                                  </p:stCondLst>
                                  <p:childTnLst>
                                    <p:animMotion origin="layout" path="M -0.01649 0.00093 C -0.05885 0.01829 -0.10069 0.03565 -0.16649 0.04861 C -0.23229 0.06157 -0.34028 0.08773 -0.41163 0.0787 C -0.48298 0.06968 -0.55833 0.02338 -0.59496 -0.00532 C -0.63159 -0.03403 -0.63177 -0.06412 -0.63194 -0.09421 " pathEditMode="relative" ptsTypes="aaaaA">
                                      <p:cBhvr>
                                        <p:cTn id="16" dur="2000" fill="hold"/>
                                        <p:tgtEl>
                                          <p:spTgt spid="6"/>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1649 -0.00185 C -0.05121 0.01412 -0.08559 0.03009 -0.14271 0.03935 C -0.19982 0.04861 -0.28628 0.07106 -0.35937 0.0537 C -0.43246 0.03634 -0.53524 -0.01574 -0.58073 -0.06551 C -0.62621 -0.11528 -0.62916 -0.18009 -0.63194 -0.24491 " pathEditMode="relative" rAng="0" ptsTypes="aaaaA">
                                      <p:cBhvr>
                                        <p:cTn id="18" dur="2000" fill="hold"/>
                                        <p:tgtEl>
                                          <p:spTgt spid="7"/>
                                        </p:tgtEl>
                                        <p:attrNameLst>
                                          <p:attrName>ppt_x</p:attrName>
                                          <p:attrName>ppt_y</p:attrName>
                                        </p:attrNameLst>
                                      </p:cBhvr>
                                      <p:rCtr x="-30800" y="-8500"/>
                                    </p:animMotion>
                                  </p:childTnLst>
                                </p:cTn>
                              </p:par>
                              <p:par>
                                <p:cTn id="19" presetID="0" presetClass="path" presetSubtype="0" accel="50000" decel="50000" fill="hold" nodeType="withEffect">
                                  <p:stCondLst>
                                    <p:cond delay="0"/>
                                  </p:stCondLst>
                                  <p:childTnLst>
                                    <p:animMotion origin="layout" path="M -0.02066 -0.00185 C -0.05295 0.0213 -0.08507 0.04468 -0.13368 0.05995 C -0.18229 0.07523 -0.2342 0.08727 -0.31232 0.09028 C -0.39045 0.09329 -0.52222 0.09815 -0.60278 0.07755 C -0.68333 0.05694 -0.75972 0.00856 -0.79566 -0.03356 C -0.83159 -0.07569 -0.825 -0.12546 -0.81823 -0.175 " pathEditMode="relative" ptsTypes="aaaaaA">
                                      <p:cBhvr>
                                        <p:cTn id="20" dur="2000" fill="hold"/>
                                        <p:tgtEl>
                                          <p:spTgt spid="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521 0.02477 C -0.02239 0.0838 -0.03958 0.14282 -0.09566 0.18819 C -0.15173 0.23356 -0.24878 0.29028 -0.34218 0.2963 C -0.43524 0.30231 -0.58125 0.24907 -0.65521 0.22477 C -0.72916 0.20046 -0.75903 0.16852 -0.78611 0.15023 C -0.81319 0.13194 -0.8158 0.12361 -0.81823 0.11528 " pathEditMode="relative" rAng="0" ptsTypes="aaaaaA">
                                      <p:cBhvr>
                                        <p:cTn id="22" dur="2000" fill="hold"/>
                                        <p:tgtEl>
                                          <p:spTgt spid="9"/>
                                        </p:tgtEl>
                                        <p:attrNameLst>
                                          <p:attrName>ppt_x</p:attrName>
                                          <p:attrName>ppt_y</p:attrName>
                                        </p:attrNameLst>
                                      </p:cBhvr>
                                      <p:rCtr x="-40700" y="139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heckerboard(across)">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checkerboard(across)">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checkerboard(across)">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checkerboard(across)">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checkerboard(across)">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checkerboard(across)">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关联矩阵</a:t>
            </a:r>
          </a:p>
        </p:txBody>
      </p:sp>
      <p:sp>
        <p:nvSpPr>
          <p:cNvPr id="3" name="Rectangle 5" descr="新闻纸"/>
          <p:cNvSpPr>
            <a:spLocks noChangeArrowheads="1"/>
          </p:cNvSpPr>
          <p:nvPr/>
        </p:nvSpPr>
        <p:spPr bwMode="auto">
          <a:xfrm>
            <a:off x="195263" y="1285875"/>
            <a:ext cx="8734425" cy="2286000"/>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79877"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14.24</a:t>
            </a:r>
            <a:endParaRPr lang="zh-CN" altLang="en-US" sz="3200" b="1">
              <a:latin typeface="Calibri" pitchFamily="34" charset="0"/>
            </a:endParaRPr>
          </a:p>
        </p:txBody>
      </p:sp>
      <p:sp>
        <p:nvSpPr>
          <p:cNvPr id="79878" name="矩形 4"/>
          <p:cNvSpPr>
            <a:spLocks noChangeArrowheads="1"/>
          </p:cNvSpPr>
          <p:nvPr/>
        </p:nvSpPr>
        <p:spPr bwMode="auto">
          <a:xfrm>
            <a:off x="1428750" y="1395413"/>
            <a:ext cx="7072313" cy="369887"/>
          </a:xfrm>
          <a:prstGeom prst="rect">
            <a:avLst/>
          </a:prstGeom>
          <a:noFill/>
          <a:ln w="9525">
            <a:noFill/>
            <a:miter lim="800000"/>
            <a:headEnd/>
            <a:tailEnd/>
          </a:ln>
        </p:spPr>
        <p:txBody>
          <a:bodyPr>
            <a:spAutoFit/>
          </a:bodyPr>
          <a:lstStyle/>
          <a:p>
            <a:pPr algn="just">
              <a:lnSpc>
                <a:spcPct val="90000"/>
              </a:lnSpc>
            </a:pPr>
            <a:r>
              <a:rPr lang="zh-CN" altLang="en-US" sz="2000">
                <a:latin typeface="Calibri" pitchFamily="34" charset="0"/>
                <a:ea typeface="仿宋_GB2312"/>
                <a:cs typeface="仿宋_GB2312"/>
              </a:rPr>
              <a:t>设有向图</a:t>
            </a:r>
            <a:r>
              <a:rPr lang="en-US" altLang="zh-CN" sz="2000">
                <a:latin typeface="Calibri" pitchFamily="34" charset="0"/>
                <a:ea typeface="仿宋_GB2312"/>
                <a:cs typeface="仿宋_GB2312"/>
              </a:rPr>
              <a:t>D</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&lt;V,E&gt;</a:t>
            </a:r>
            <a:r>
              <a:rPr lang="zh-CN" altLang="en-US" sz="2000">
                <a:latin typeface="Calibri" pitchFamily="34" charset="0"/>
                <a:ea typeface="仿宋_GB2312"/>
                <a:cs typeface="仿宋_GB2312"/>
              </a:rPr>
              <a:t>中无环，</a:t>
            </a:r>
            <a:r>
              <a:rPr lang="en-US" altLang="zh-CN" sz="2000">
                <a:latin typeface="Calibri" pitchFamily="34" charset="0"/>
                <a:ea typeface="仿宋_GB2312"/>
                <a:cs typeface="仿宋_GB2312"/>
              </a:rPr>
              <a:t>V={v</a:t>
            </a:r>
            <a:r>
              <a:rPr lang="en-US" altLang="zh-CN" sz="2000" baseline="-25000">
                <a:latin typeface="Calibri" pitchFamily="34" charset="0"/>
                <a:ea typeface="仿宋_GB2312"/>
                <a:cs typeface="仿宋_GB2312"/>
              </a:rPr>
              <a:t>1</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2</a:t>
            </a:r>
            <a:r>
              <a:rPr lang="en-US" altLang="zh-CN" sz="2000">
                <a:latin typeface="Calibri" pitchFamily="34" charset="0"/>
                <a:ea typeface="仿宋_GB2312"/>
                <a:cs typeface="仿宋_GB2312"/>
              </a:rPr>
              <a:t>,…,v</a:t>
            </a:r>
            <a:r>
              <a:rPr lang="en-US" altLang="zh-CN" sz="2000" baseline="-25000">
                <a:latin typeface="Calibri" pitchFamily="34" charset="0"/>
                <a:ea typeface="仿宋_GB2312"/>
                <a:cs typeface="仿宋_GB2312"/>
              </a:rPr>
              <a:t>n</a:t>
            </a:r>
            <a:r>
              <a:rPr lang="en-US" altLang="zh-CN" sz="2000">
                <a:latin typeface="Calibri" pitchFamily="34" charset="0"/>
                <a:ea typeface="仿宋_GB2312"/>
                <a:cs typeface="仿宋_GB2312"/>
              </a:rPr>
              <a:t>}</a:t>
            </a:r>
            <a:r>
              <a:rPr lang="zh-CN" altLang="en-US" sz="2000">
                <a:latin typeface="Calibri" pitchFamily="34" charset="0"/>
                <a:ea typeface="仿宋_GB2312"/>
                <a:cs typeface="仿宋_GB2312"/>
              </a:rPr>
              <a:t>，</a:t>
            </a:r>
            <a:r>
              <a:rPr lang="en-US" altLang="zh-CN" sz="2000">
                <a:latin typeface="Calibri" pitchFamily="34" charset="0"/>
                <a:ea typeface="仿宋_GB2312"/>
                <a:cs typeface="仿宋_GB2312"/>
              </a:rPr>
              <a:t>E={e</a:t>
            </a:r>
            <a:r>
              <a:rPr lang="en-US" altLang="zh-CN" sz="2000" baseline="-25000">
                <a:latin typeface="Calibri" pitchFamily="34" charset="0"/>
                <a:ea typeface="仿宋_GB2312"/>
                <a:cs typeface="仿宋_GB2312"/>
              </a:rPr>
              <a:t>1</a:t>
            </a:r>
            <a:r>
              <a:rPr lang="en-US" altLang="zh-CN" sz="2000">
                <a:latin typeface="Calibri" pitchFamily="34" charset="0"/>
                <a:ea typeface="仿宋_GB2312"/>
                <a:cs typeface="仿宋_GB2312"/>
              </a:rPr>
              <a:t>,e</a:t>
            </a:r>
            <a:r>
              <a:rPr lang="en-US" altLang="zh-CN" sz="2000" baseline="-25000">
                <a:latin typeface="Calibri" pitchFamily="34" charset="0"/>
                <a:ea typeface="仿宋_GB2312"/>
                <a:cs typeface="仿宋_GB2312"/>
              </a:rPr>
              <a:t>2</a:t>
            </a:r>
            <a:r>
              <a:rPr lang="en-US" altLang="zh-CN" sz="2000">
                <a:latin typeface="Calibri" pitchFamily="34" charset="0"/>
                <a:ea typeface="仿宋_GB2312"/>
                <a:cs typeface="仿宋_GB2312"/>
              </a:rPr>
              <a:t>,…,e</a:t>
            </a:r>
            <a:r>
              <a:rPr lang="en-US" altLang="zh-CN" sz="2000" baseline="-25000">
                <a:latin typeface="Calibri" pitchFamily="34" charset="0"/>
                <a:ea typeface="仿宋_GB2312"/>
                <a:cs typeface="仿宋_GB2312"/>
              </a:rPr>
              <a:t>m</a:t>
            </a:r>
            <a:r>
              <a:rPr lang="en-US" altLang="zh-CN" sz="2000">
                <a:latin typeface="Calibri" pitchFamily="34" charset="0"/>
                <a:ea typeface="仿宋_GB2312"/>
                <a:cs typeface="仿宋_GB2312"/>
              </a:rPr>
              <a:t>}</a:t>
            </a:r>
          </a:p>
        </p:txBody>
      </p:sp>
      <p:sp>
        <p:nvSpPr>
          <p:cNvPr id="79879" name="矩形 5"/>
          <p:cNvSpPr>
            <a:spLocks noChangeArrowheads="1"/>
          </p:cNvSpPr>
          <p:nvPr/>
        </p:nvSpPr>
        <p:spPr bwMode="auto">
          <a:xfrm>
            <a:off x="1428750" y="3071813"/>
            <a:ext cx="4572000" cy="369887"/>
          </a:xfrm>
          <a:prstGeom prst="rect">
            <a:avLst/>
          </a:prstGeom>
          <a:noFill/>
          <a:ln w="9525">
            <a:noFill/>
            <a:miter lim="800000"/>
            <a:headEnd/>
            <a:tailEnd/>
          </a:ln>
        </p:spPr>
        <p:txBody>
          <a:bodyPr>
            <a:spAutoFit/>
          </a:bodyPr>
          <a:lstStyle/>
          <a:p>
            <a:pPr algn="just">
              <a:lnSpc>
                <a:spcPct val="90000"/>
              </a:lnSpc>
            </a:pPr>
            <a:r>
              <a:rPr lang="zh-CN" altLang="en-US" sz="2000">
                <a:latin typeface="Calibri" pitchFamily="34" charset="0"/>
                <a:ea typeface="仿宋_GB2312"/>
                <a:cs typeface="仿宋_GB2312"/>
              </a:rPr>
              <a:t>则称</a:t>
            </a:r>
            <a:r>
              <a:rPr lang="en-US" altLang="zh-CN" sz="2000">
                <a:latin typeface="Calibri" pitchFamily="34" charset="0"/>
                <a:ea typeface="仿宋_GB2312"/>
                <a:cs typeface="仿宋_GB2312"/>
              </a:rPr>
              <a:t>(m</a:t>
            </a:r>
            <a:r>
              <a:rPr lang="en-US" altLang="zh-CN" sz="2000" baseline="-25000">
                <a:latin typeface="Calibri" pitchFamily="34" charset="0"/>
                <a:ea typeface="仿宋_GB2312"/>
                <a:cs typeface="仿宋_GB2312"/>
              </a:rPr>
              <a:t>ij</a:t>
            </a:r>
            <a:r>
              <a:rPr lang="en-US" altLang="zh-CN" sz="2000">
                <a:latin typeface="Calibri" pitchFamily="34" charset="0"/>
                <a:ea typeface="仿宋_GB2312"/>
                <a:cs typeface="仿宋_GB2312"/>
              </a:rPr>
              <a:t>)</a:t>
            </a:r>
            <a:r>
              <a:rPr lang="en-US" altLang="zh-CN" sz="2000" baseline="-25000">
                <a:latin typeface="Calibri" pitchFamily="34" charset="0"/>
                <a:ea typeface="仿宋_GB2312"/>
                <a:cs typeface="仿宋_GB2312"/>
              </a:rPr>
              <a:t>n×m</a:t>
            </a:r>
            <a:r>
              <a:rPr lang="zh-CN" altLang="en-US" sz="2000">
                <a:latin typeface="Calibri" pitchFamily="34" charset="0"/>
                <a:ea typeface="仿宋_GB2312"/>
                <a:cs typeface="仿宋_GB2312"/>
              </a:rPr>
              <a:t>为</a:t>
            </a:r>
            <a:r>
              <a:rPr lang="en-US" altLang="zh-CN" sz="2000">
                <a:latin typeface="Calibri" pitchFamily="34" charset="0"/>
                <a:ea typeface="仿宋_GB2312"/>
                <a:cs typeface="仿宋_GB2312"/>
              </a:rPr>
              <a:t>G</a:t>
            </a:r>
            <a:r>
              <a:rPr lang="zh-CN" altLang="en-US" sz="2000">
                <a:latin typeface="Calibri" pitchFamily="34" charset="0"/>
                <a:ea typeface="仿宋_GB2312"/>
                <a:cs typeface="仿宋_GB2312"/>
              </a:rPr>
              <a:t>的关联矩阵，记做</a:t>
            </a:r>
            <a:r>
              <a:rPr lang="en-US" altLang="zh-CN" sz="2000" b="1" i="1">
                <a:latin typeface="Calibri" pitchFamily="34" charset="0"/>
                <a:ea typeface="仿宋_GB2312"/>
                <a:cs typeface="仿宋_GB2312"/>
              </a:rPr>
              <a:t>M</a:t>
            </a:r>
            <a:r>
              <a:rPr lang="en-US" altLang="zh-CN" sz="2000">
                <a:latin typeface="Calibri" pitchFamily="34" charset="0"/>
                <a:ea typeface="仿宋_GB2312"/>
                <a:cs typeface="仿宋_GB2312"/>
              </a:rPr>
              <a:t>(D)</a:t>
            </a:r>
            <a:r>
              <a:rPr lang="zh-CN" altLang="en-US" sz="2000">
                <a:latin typeface="Calibri" pitchFamily="34" charset="0"/>
                <a:ea typeface="仿宋_GB2312"/>
                <a:cs typeface="仿宋_GB2312"/>
              </a:rPr>
              <a:t>。</a:t>
            </a:r>
          </a:p>
        </p:txBody>
      </p:sp>
      <p:graphicFrame>
        <p:nvGraphicFramePr>
          <p:cNvPr id="79874" name="Object 2"/>
          <p:cNvGraphicFramePr>
            <a:graphicFrameLocks noChangeAspect="1"/>
          </p:cNvGraphicFramePr>
          <p:nvPr/>
        </p:nvGraphicFramePr>
        <p:xfrm>
          <a:off x="3009900" y="1857375"/>
          <a:ext cx="2525713" cy="1111250"/>
        </p:xfrm>
        <a:graphic>
          <a:graphicData uri="http://schemas.openxmlformats.org/presentationml/2006/ole">
            <mc:AlternateContent xmlns:mc="http://schemas.openxmlformats.org/markup-compatibility/2006">
              <mc:Choice xmlns:v="urn:schemas-microsoft-com:vml" Requires="v">
                <p:oleObj spid="_x0000_s79887" name="公式" r:id="rId4" imgW="1790640" imgH="787320" progId="Equation.3">
                  <p:embed/>
                </p:oleObj>
              </mc:Choice>
              <mc:Fallback>
                <p:oleObj name="公式" r:id="rId4" imgW="1790640" imgH="7873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1857375"/>
                        <a:ext cx="2525713"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927912" y="3857628"/>
            <a:ext cx="1455848"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每列之和为</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0</a:t>
            </a:r>
            <a:endPar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矩形 9"/>
          <p:cNvSpPr/>
          <p:nvPr/>
        </p:nvSpPr>
        <p:spPr>
          <a:xfrm>
            <a:off x="927912" y="4286256"/>
            <a:ext cx="1917513"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所有元素之和为</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0</a:t>
            </a:r>
            <a:endPar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矩形 10"/>
          <p:cNvSpPr/>
          <p:nvPr/>
        </p:nvSpPr>
        <p:spPr>
          <a:xfrm>
            <a:off x="927912" y="4714884"/>
            <a:ext cx="3905236"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US" altLang="zh-CN" dirty="0">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-1</a:t>
            </a:r>
            <a:r>
              <a:rPr lang="zh-CN" altLang="en-US" dirty="0">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的个数等于</a:t>
            </a:r>
            <a:r>
              <a:rPr lang="en-US" altLang="zh-CN" dirty="0">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1</a:t>
            </a:r>
            <a:r>
              <a:rPr lang="zh-CN" altLang="en-US" dirty="0">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的个数，都等于边数</a:t>
            </a:r>
            <a:r>
              <a:rPr lang="en-US" altLang="zh-CN" dirty="0">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m</a:t>
            </a:r>
            <a:endParaRPr lang="zh-CN" altLang="en-US"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矩形 11"/>
          <p:cNvSpPr/>
          <p:nvPr/>
        </p:nvSpPr>
        <p:spPr>
          <a:xfrm>
            <a:off x="927912" y="5131370"/>
            <a:ext cx="464422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每行中</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的个数等于出度，</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-1</a:t>
            </a: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的个数等于入度</a:t>
            </a:r>
          </a:p>
        </p:txBody>
      </p:sp>
      <p:sp>
        <p:nvSpPr>
          <p:cNvPr id="13" name="TextBox 12"/>
          <p:cNvSpPr txBox="1"/>
          <p:nvPr/>
        </p:nvSpPr>
        <p:spPr>
          <a:xfrm>
            <a:off x="928662" y="5559998"/>
            <a:ext cx="2262158"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列相同说明是平行边</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邻接矩阵</a:t>
            </a:r>
          </a:p>
        </p:txBody>
      </p:sp>
      <p:sp>
        <p:nvSpPr>
          <p:cNvPr id="3" name="Rectangle 5" descr="新闻纸"/>
          <p:cNvSpPr>
            <a:spLocks noChangeArrowheads="1"/>
          </p:cNvSpPr>
          <p:nvPr/>
        </p:nvSpPr>
        <p:spPr bwMode="auto">
          <a:xfrm>
            <a:off x="195263" y="1285875"/>
            <a:ext cx="8734425" cy="928688"/>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94211"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14.25</a:t>
            </a:r>
            <a:endParaRPr lang="zh-CN" altLang="en-US" sz="3200" b="1">
              <a:latin typeface="Calibri" pitchFamily="34" charset="0"/>
            </a:endParaRPr>
          </a:p>
        </p:txBody>
      </p:sp>
      <p:sp>
        <p:nvSpPr>
          <p:cNvPr id="94212" name="TextBox 4"/>
          <p:cNvSpPr txBox="1">
            <a:spLocks noChangeArrowheads="1"/>
          </p:cNvSpPr>
          <p:nvPr/>
        </p:nvSpPr>
        <p:spPr bwMode="auto">
          <a:xfrm>
            <a:off x="1428750" y="1390650"/>
            <a:ext cx="7358063" cy="706438"/>
          </a:xfrm>
          <a:prstGeom prst="rect">
            <a:avLst/>
          </a:prstGeom>
          <a:noFill/>
          <a:ln w="9525">
            <a:noFill/>
            <a:miter lim="800000"/>
            <a:headEnd/>
            <a:tailEnd/>
          </a:ln>
        </p:spPr>
        <p:txBody>
          <a:bodyPr>
            <a:spAutoFit/>
          </a:bodyPr>
          <a:lstStyle/>
          <a:p>
            <a:r>
              <a:rPr lang="zh-CN" altLang="en-US" sz="2000">
                <a:latin typeface="Calibri" pitchFamily="34" charset="0"/>
              </a:rPr>
              <a:t>设有向图</a:t>
            </a:r>
            <a:r>
              <a:rPr lang="en-US" altLang="zh-CN" sz="2000">
                <a:latin typeface="Calibri" pitchFamily="34" charset="0"/>
              </a:rPr>
              <a:t>D=&lt;V , E&gt;</a:t>
            </a:r>
            <a:r>
              <a:rPr lang="zh-CN" altLang="en-US" sz="2000">
                <a:latin typeface="Calibri" pitchFamily="34" charset="0"/>
              </a:rPr>
              <a:t>，</a:t>
            </a:r>
            <a:r>
              <a:rPr lang="en-US" altLang="zh-CN" sz="2000">
                <a:latin typeface="Calibri" pitchFamily="34" charset="0"/>
              </a:rPr>
              <a:t>V={v</a:t>
            </a:r>
            <a:r>
              <a:rPr lang="en-US" altLang="zh-CN" sz="2000" baseline="-25000">
                <a:latin typeface="Calibri" pitchFamily="34" charset="0"/>
              </a:rPr>
              <a:t>1</a:t>
            </a:r>
            <a:r>
              <a:rPr lang="en-US" altLang="zh-CN" sz="2000">
                <a:latin typeface="Calibri" pitchFamily="34" charset="0"/>
              </a:rPr>
              <a:t>,v</a:t>
            </a:r>
            <a:r>
              <a:rPr lang="en-US" altLang="zh-CN" sz="2000" baseline="-25000">
                <a:latin typeface="Calibri" pitchFamily="34" charset="0"/>
              </a:rPr>
              <a:t>2</a:t>
            </a:r>
            <a:r>
              <a:rPr lang="en-US" altLang="zh-CN" sz="2000">
                <a:latin typeface="Calibri" pitchFamily="34" charset="0"/>
              </a:rPr>
              <a:t>, … , v</a:t>
            </a:r>
            <a:r>
              <a:rPr lang="en-US" altLang="zh-CN" sz="2000" baseline="-25000">
                <a:latin typeface="Calibri" pitchFamily="34" charset="0"/>
              </a:rPr>
              <a:t>n</a:t>
            </a:r>
            <a:r>
              <a:rPr lang="en-US" altLang="zh-CN" sz="2000">
                <a:latin typeface="Calibri" pitchFamily="34" charset="0"/>
              </a:rPr>
              <a:t>}</a:t>
            </a:r>
            <a:r>
              <a:rPr lang="zh-CN" altLang="en-US" sz="2000">
                <a:latin typeface="Calibri" pitchFamily="34" charset="0"/>
              </a:rPr>
              <a:t>，令</a:t>
            </a:r>
            <a:r>
              <a:rPr lang="en-US" altLang="zh-CN" sz="2000">
                <a:latin typeface="Calibri" pitchFamily="34" charset="0"/>
              </a:rPr>
              <a:t>a</a:t>
            </a:r>
            <a:r>
              <a:rPr lang="en-US" altLang="zh-CN" sz="2000" baseline="-25000">
                <a:latin typeface="Calibri" pitchFamily="34" charset="0"/>
              </a:rPr>
              <a:t>ij</a:t>
            </a:r>
            <a:r>
              <a:rPr lang="en-US" altLang="zh-CN" sz="2000" baseline="30000">
                <a:latin typeface="Calibri" pitchFamily="34" charset="0"/>
              </a:rPr>
              <a:t>(1)</a:t>
            </a:r>
            <a:r>
              <a:rPr lang="zh-CN" altLang="en-US" sz="2000">
                <a:latin typeface="Calibri" pitchFamily="34" charset="0"/>
              </a:rPr>
              <a:t>为顶点</a:t>
            </a:r>
            <a:r>
              <a:rPr lang="en-US" altLang="zh-CN" sz="2000">
                <a:latin typeface="Calibri" pitchFamily="34" charset="0"/>
              </a:rPr>
              <a:t>v</a:t>
            </a:r>
            <a:r>
              <a:rPr lang="en-US" altLang="zh-CN" sz="2000" baseline="-25000">
                <a:latin typeface="Calibri" pitchFamily="34" charset="0"/>
              </a:rPr>
              <a:t>i</a:t>
            </a:r>
            <a:r>
              <a:rPr lang="zh-CN" altLang="en-US" sz="2000">
                <a:latin typeface="Calibri" pitchFamily="34" charset="0"/>
              </a:rPr>
              <a:t>邻接到顶点</a:t>
            </a:r>
            <a:r>
              <a:rPr lang="en-US" altLang="zh-CN" sz="2000">
                <a:latin typeface="Calibri" pitchFamily="34" charset="0"/>
              </a:rPr>
              <a:t>v</a:t>
            </a:r>
            <a:r>
              <a:rPr lang="en-US" altLang="zh-CN" sz="2000" baseline="-25000">
                <a:latin typeface="Calibri" pitchFamily="34" charset="0"/>
              </a:rPr>
              <a:t>j</a:t>
            </a:r>
            <a:r>
              <a:rPr lang="zh-CN" altLang="en-US" sz="2000">
                <a:latin typeface="Calibri" pitchFamily="34" charset="0"/>
              </a:rPr>
              <a:t>的边的条数，称</a:t>
            </a:r>
            <a:r>
              <a:rPr lang="en-US" altLang="zh-CN" sz="2000">
                <a:latin typeface="Calibri" pitchFamily="34" charset="0"/>
              </a:rPr>
              <a:t>(a</a:t>
            </a:r>
            <a:r>
              <a:rPr lang="en-US" altLang="zh-CN" sz="2000" baseline="-25000">
                <a:latin typeface="Calibri" pitchFamily="34" charset="0"/>
              </a:rPr>
              <a:t>ij</a:t>
            </a:r>
            <a:r>
              <a:rPr lang="en-US" altLang="zh-CN" sz="2000" baseline="30000">
                <a:latin typeface="Calibri" pitchFamily="34" charset="0"/>
              </a:rPr>
              <a:t>(1)</a:t>
            </a:r>
            <a:r>
              <a:rPr lang="en-US" altLang="zh-CN" sz="2000">
                <a:latin typeface="Calibri" pitchFamily="34" charset="0"/>
              </a:rPr>
              <a:t>)</a:t>
            </a:r>
            <a:r>
              <a:rPr lang="en-US" altLang="zh-CN" sz="2000" baseline="-25000">
                <a:latin typeface="Calibri" pitchFamily="34" charset="0"/>
              </a:rPr>
              <a:t>nxn</a:t>
            </a:r>
            <a:r>
              <a:rPr lang="zh-CN" altLang="en-US" sz="2000">
                <a:latin typeface="Calibri" pitchFamily="34" charset="0"/>
              </a:rPr>
              <a:t>为</a:t>
            </a:r>
            <a:r>
              <a:rPr lang="en-US" altLang="zh-CN" sz="2000">
                <a:latin typeface="Calibri" pitchFamily="34" charset="0"/>
              </a:rPr>
              <a:t>D</a:t>
            </a:r>
            <a:r>
              <a:rPr lang="zh-CN" altLang="en-US" sz="2000">
                <a:latin typeface="Calibri" pitchFamily="34" charset="0"/>
              </a:rPr>
              <a:t>的邻接矩阵，记作</a:t>
            </a:r>
            <a:r>
              <a:rPr lang="en-US" altLang="zh-CN" sz="2000">
                <a:latin typeface="Calibri" pitchFamily="34" charset="0"/>
              </a:rPr>
              <a:t>A(D)</a:t>
            </a:r>
            <a:r>
              <a:rPr lang="zh-CN" altLang="en-US" sz="2000">
                <a:latin typeface="Calibri" pitchFamily="34" charset="0"/>
              </a:rPr>
              <a:t>，或简记为</a:t>
            </a:r>
            <a:r>
              <a:rPr lang="en-US" altLang="zh-CN" sz="2000">
                <a:latin typeface="Calibri" pitchFamily="34" charset="0"/>
              </a:rPr>
              <a:t>A</a:t>
            </a:r>
            <a:r>
              <a:rPr lang="zh-CN" altLang="en-US" sz="2000">
                <a:latin typeface="Calibri" pitchFamily="34" charset="0"/>
              </a:rPr>
              <a:t>。</a:t>
            </a:r>
            <a:endParaRPr lang="zh-CN" altLang="en-US" sz="2000" baseline="-25000">
              <a:latin typeface="Calibri" pitchFamily="34" charset="0"/>
            </a:endParaRPr>
          </a:p>
        </p:txBody>
      </p:sp>
      <p:sp>
        <p:nvSpPr>
          <p:cNvPr id="6" name="椭圆 5"/>
          <p:cNvSpPr/>
          <p:nvPr/>
        </p:nvSpPr>
        <p:spPr>
          <a:xfrm>
            <a:off x="5857884" y="3286124"/>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7" name="椭圆 6"/>
          <p:cNvSpPr/>
          <p:nvPr/>
        </p:nvSpPr>
        <p:spPr>
          <a:xfrm>
            <a:off x="5857884" y="478632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8" name="椭圆 7"/>
          <p:cNvSpPr/>
          <p:nvPr/>
        </p:nvSpPr>
        <p:spPr>
          <a:xfrm>
            <a:off x="7715272" y="478632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9" name="椭圆 8"/>
          <p:cNvSpPr/>
          <p:nvPr/>
        </p:nvSpPr>
        <p:spPr>
          <a:xfrm>
            <a:off x="7715272" y="3286124"/>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10" name="弧形 9"/>
          <p:cNvSpPr/>
          <p:nvPr/>
        </p:nvSpPr>
        <p:spPr>
          <a:xfrm>
            <a:off x="5884863" y="3429000"/>
            <a:ext cx="500062" cy="1500188"/>
          </a:xfrm>
          <a:prstGeom prst="arc">
            <a:avLst>
              <a:gd name="adj1" fmla="val 16200000"/>
              <a:gd name="adj2" fmla="val 5421085"/>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1" name="弧形 10"/>
          <p:cNvSpPr/>
          <p:nvPr/>
        </p:nvSpPr>
        <p:spPr>
          <a:xfrm rot="10800000">
            <a:off x="5594350" y="3433763"/>
            <a:ext cx="500063" cy="1500187"/>
          </a:xfrm>
          <a:prstGeom prst="arc">
            <a:avLst>
              <a:gd name="adj1" fmla="val 16200000"/>
              <a:gd name="adj2" fmla="val 5421085"/>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2" name="弧形 11"/>
          <p:cNvSpPr/>
          <p:nvPr/>
        </p:nvSpPr>
        <p:spPr>
          <a:xfrm rot="18591283">
            <a:off x="6829425" y="3003550"/>
            <a:ext cx="266700" cy="2197100"/>
          </a:xfrm>
          <a:prstGeom prst="arc">
            <a:avLst>
              <a:gd name="adj1" fmla="val 16200000"/>
              <a:gd name="adj2" fmla="val 5418853"/>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3" name="弧形 12"/>
          <p:cNvSpPr/>
          <p:nvPr/>
        </p:nvSpPr>
        <p:spPr>
          <a:xfrm rot="5400000">
            <a:off x="6673850" y="4151313"/>
            <a:ext cx="428625" cy="1819275"/>
          </a:xfrm>
          <a:prstGeom prst="arc">
            <a:avLst>
              <a:gd name="adj1" fmla="val 16200000"/>
              <a:gd name="adj2" fmla="val 5418853"/>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cxnSp>
        <p:nvCxnSpPr>
          <p:cNvPr id="16" name="直接连接符 15"/>
          <p:cNvCxnSpPr>
            <a:endCxn id="0" idx="4"/>
          </p:cNvCxnSpPr>
          <p:nvPr/>
        </p:nvCxnSpPr>
        <p:spPr>
          <a:xfrm rot="5400000" flipH="1" flipV="1">
            <a:off x="7251700" y="4179888"/>
            <a:ext cx="1214437" cy="1588"/>
          </a:xfrm>
          <a:prstGeom prst="line">
            <a:avLst/>
          </a:prstGeom>
          <a:ln>
            <a:prstDash val="solid"/>
            <a:headEnd type="none"/>
            <a:tailEnd type="triangle" w="lg" len="lg"/>
          </a:ln>
        </p:spPr>
        <p:style>
          <a:lnRef idx="3">
            <a:schemeClr val="dk1"/>
          </a:lnRef>
          <a:fillRef idx="0">
            <a:schemeClr val="dk1"/>
          </a:fillRef>
          <a:effectRef idx="2">
            <a:schemeClr val="dk1"/>
          </a:effectRef>
          <a:fontRef idx="minor">
            <a:schemeClr val="tx1"/>
          </a:fontRef>
        </p:style>
      </p:cxnSp>
      <p:sp>
        <p:nvSpPr>
          <p:cNvPr id="18" name="弧形 17"/>
          <p:cNvSpPr/>
          <p:nvPr/>
        </p:nvSpPr>
        <p:spPr>
          <a:xfrm>
            <a:off x="7726363" y="3429000"/>
            <a:ext cx="500062" cy="1500188"/>
          </a:xfrm>
          <a:prstGeom prst="arc">
            <a:avLst>
              <a:gd name="adj1" fmla="val 16200000"/>
              <a:gd name="adj2" fmla="val 5421085"/>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9" name="弧形 18"/>
          <p:cNvSpPr/>
          <p:nvPr/>
        </p:nvSpPr>
        <p:spPr>
          <a:xfrm rot="10800000">
            <a:off x="7418388" y="2511425"/>
            <a:ext cx="857250" cy="857250"/>
          </a:xfrm>
          <a:prstGeom prst="arc">
            <a:avLst>
              <a:gd name="adj1" fmla="val 17118529"/>
              <a:gd name="adj2" fmla="val 15005193"/>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5857884" y="3286124"/>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21" name="椭圆 20"/>
          <p:cNvSpPr/>
          <p:nvPr/>
        </p:nvSpPr>
        <p:spPr>
          <a:xfrm>
            <a:off x="5857884" y="478632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22" name="椭圆 21"/>
          <p:cNvSpPr/>
          <p:nvPr/>
        </p:nvSpPr>
        <p:spPr>
          <a:xfrm>
            <a:off x="7715272" y="478632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23" name="椭圆 22"/>
          <p:cNvSpPr/>
          <p:nvPr/>
        </p:nvSpPr>
        <p:spPr>
          <a:xfrm>
            <a:off x="7715272" y="3286124"/>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28" name="椭圆 27"/>
          <p:cNvSpPr/>
          <p:nvPr/>
        </p:nvSpPr>
        <p:spPr>
          <a:xfrm>
            <a:off x="5857884" y="3286124"/>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29" name="椭圆 28"/>
          <p:cNvSpPr/>
          <p:nvPr/>
        </p:nvSpPr>
        <p:spPr>
          <a:xfrm>
            <a:off x="5857884" y="478632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30" name="椭圆 29"/>
          <p:cNvSpPr/>
          <p:nvPr/>
        </p:nvSpPr>
        <p:spPr>
          <a:xfrm>
            <a:off x="7715272" y="478632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31" name="椭圆 30"/>
          <p:cNvSpPr/>
          <p:nvPr/>
        </p:nvSpPr>
        <p:spPr>
          <a:xfrm>
            <a:off x="7715272" y="3286124"/>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32" name="TextBox 31"/>
          <p:cNvSpPr txBox="1"/>
          <p:nvPr/>
        </p:nvSpPr>
        <p:spPr>
          <a:xfrm>
            <a:off x="560586" y="3360809"/>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2</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33" name="TextBox 32"/>
          <p:cNvSpPr txBox="1"/>
          <p:nvPr/>
        </p:nvSpPr>
        <p:spPr>
          <a:xfrm>
            <a:off x="560586" y="3904419"/>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34" name="TextBox 33"/>
          <p:cNvSpPr txBox="1"/>
          <p:nvPr/>
        </p:nvSpPr>
        <p:spPr>
          <a:xfrm>
            <a:off x="571472" y="4486809"/>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35" name="TextBox 34"/>
          <p:cNvSpPr txBox="1"/>
          <p:nvPr/>
        </p:nvSpPr>
        <p:spPr>
          <a:xfrm>
            <a:off x="571472" y="5081443"/>
            <a:ext cx="235745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36" name="TextBox 35"/>
          <p:cNvSpPr txBox="1"/>
          <p:nvPr/>
        </p:nvSpPr>
        <p:spPr>
          <a:xfrm>
            <a:off x="3071802" y="2928934"/>
            <a:ext cx="2236510"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每列之和均为顶点入度</a:t>
            </a:r>
          </a:p>
        </p:txBody>
      </p:sp>
      <p:sp>
        <p:nvSpPr>
          <p:cNvPr id="37" name="TextBox 36"/>
          <p:cNvSpPr txBox="1"/>
          <p:nvPr/>
        </p:nvSpPr>
        <p:spPr>
          <a:xfrm>
            <a:off x="3071802" y="3376198"/>
            <a:ext cx="2236510"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dirty="0" smtClean="0">
                <a:ln w="3175" cmpd="sng">
                  <a:solidFill>
                    <a:srgbClr val="FFFFFF"/>
                  </a:solidFill>
                  <a:prstDash val="solid"/>
                </a:ln>
                <a:solidFill>
                  <a:srgbClr val="FFFFFF"/>
                </a:solidFill>
                <a:effectLst>
                  <a:outerShdw blurRad="63500" dir="3600000" algn="tl" rotWithShape="0">
                    <a:srgbClr val="000000">
                      <a:alpha val="70000"/>
                    </a:srgbClr>
                  </a:outerShdw>
                </a:effectLst>
              </a:rPr>
              <a:t>每行之和</a:t>
            </a:r>
            <a:r>
              <a:rPr lang="zh-CN" altLang="en-US" sz="1600" dirty="0">
                <a:ln w="3175" cmpd="sng">
                  <a:solidFill>
                    <a:srgbClr val="FFFFFF"/>
                  </a:solidFill>
                  <a:prstDash val="solid"/>
                </a:ln>
                <a:solidFill>
                  <a:srgbClr val="FFFFFF"/>
                </a:solidFill>
                <a:effectLst>
                  <a:outerShdw blurRad="63500" dir="3600000" algn="tl" rotWithShape="0">
                    <a:srgbClr val="000000">
                      <a:alpha val="70000"/>
                    </a:srgbClr>
                  </a:outerShdw>
                </a:effectLst>
              </a:rPr>
              <a:t>均为顶点出度</a:t>
            </a:r>
          </a:p>
        </p:txBody>
      </p:sp>
      <p:sp>
        <p:nvSpPr>
          <p:cNvPr id="38" name="TextBox 37"/>
          <p:cNvSpPr txBox="1"/>
          <p:nvPr/>
        </p:nvSpPr>
        <p:spPr>
          <a:xfrm>
            <a:off x="3071802" y="3804826"/>
            <a:ext cx="2031325" cy="33855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1600">
                <a:ln w="3175" cmpd="sng">
                  <a:solidFill>
                    <a:srgbClr val="FFFFFF"/>
                  </a:solidFill>
                  <a:prstDash val="solid"/>
                </a:ln>
                <a:solidFill>
                  <a:srgbClr val="FFFFFF"/>
                </a:solidFill>
                <a:effectLst>
                  <a:outerShdw blurRad="63500" dir="3600000" algn="tl" rotWithShape="0">
                    <a:srgbClr val="000000">
                      <a:alpha val="70000"/>
                    </a:srgbClr>
                  </a:outerShdw>
                </a:effectLst>
              </a:rPr>
              <a:t>所有元素之和为边数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56 0 C -0.05781 0.0287 -0.08906 0.05764 -0.12413 0.07454 C -0.1592 0.09144 -0.18229 0.09676 -0.23715 0.10162 C -0.29201 0.10648 -0.40208 0.11157 -0.45382 0.10324 C -0.50556 0.09491 -0.52587 0.08032 -0.54792 0.05231 C -0.56997 0.02431 -0.57795 -0.02037 -0.58594 -0.06505 " pathEditMode="relative" ptsTypes="aaaaaA">
                                      <p:cBhvr>
                                        <p:cTn id="6" dur="2000" fill="hold"/>
                                        <p:tgtEl>
                                          <p:spTgt spid="2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11022E-16 -0.00324 C -0.02292 -0.00255 -0.04566 -0.00185 -0.08924 -0.00162 C -0.13281 -0.00139 -0.2158 0.00394 -0.26198 -0.00162 C -0.30816 -0.00718 -0.33403 -0.01574 -0.36667 -0.03495 C -0.39931 -0.05417 -0.43733 -0.09236 -0.45833 -0.11759 C -0.47934 -0.14282 -0.48333 -0.15787 -0.49288 -0.18588 C -0.50243 -0.21389 -0.50903 -0.25 -0.51545 -0.28588 " pathEditMode="relative" rAng="0" ptsTypes="aaaaaaA">
                                      <p:cBhvr>
                                        <p:cTn id="8" dur="2000" fill="hold"/>
                                        <p:tgtEl>
                                          <p:spTgt spid="21"/>
                                        </p:tgtEl>
                                        <p:attrNameLst>
                                          <p:attrName>ppt_x</p:attrName>
                                          <p:attrName>ppt_y</p:attrName>
                                        </p:attrNameLst>
                                      </p:cBhvr>
                                      <p:rCtr x="-25800" y="-13800"/>
                                    </p:animMotion>
                                  </p:childTnLst>
                                </p:cTn>
                              </p:par>
                              <p:par>
                                <p:cTn id="9" presetID="0" presetClass="path" presetSubtype="0" accel="50000" decel="50000" fill="hold" nodeType="withEffect">
                                  <p:stCondLst>
                                    <p:cond delay="0"/>
                                  </p:stCondLst>
                                  <p:childTnLst>
                                    <p:animMotion origin="layout" path="M -0.01407 0.00347 C -0.06285 0.02176 -0.11164 0.04028 -0.16233 0.04792 C -0.21164 0.05556 -0.25018 0.06319 -0.31407 0.04954 C -0.37796 0.03588 -0.49723 -0.00718 -0.54497 -0.03472 C -0.59271 -0.06227 -0.58612 -0.08588 -0.60087 -0.11574 C -0.61563 -0.1456 -0.62535 -0.18588 -0.63316 -0.21412 C -0.64098 -0.24236 -0.64428 -0.26389 -0.6474 -0.28542 " pathEditMode="relative" rAng="0" ptsTypes="aaaaaaA">
                                      <p:cBhvr>
                                        <p:cTn id="10" dur="2000" fill="hold"/>
                                        <p:tgtEl>
                                          <p:spTgt spid="22"/>
                                        </p:tgtEl>
                                        <p:attrNameLst>
                                          <p:attrName>ppt_x</p:attrName>
                                          <p:attrName>ppt_y</p:attrName>
                                        </p:attrNameLst>
                                      </p:cBhvr>
                                      <p:rCtr x="-31700" y="-11500"/>
                                    </p:animMotion>
                                  </p:childTnLst>
                                </p:cTn>
                              </p:par>
                              <p:par>
                                <p:cTn id="11" presetID="0" presetClass="path" presetSubtype="0" accel="50000" decel="50000" fill="hold" nodeType="withEffect">
                                  <p:stCondLst>
                                    <p:cond delay="0"/>
                                  </p:stCondLst>
                                  <p:childTnLst>
                                    <p:animMotion origin="layout" path="M -0.01337 0.0081 C -0.03072 0.03519 -0.0481 0.06227 -0.07535 0.09051 C -0.10261 0.11875 -0.14011 0.15787 -0.17657 0.17778 C -0.21303 0.19769 -0.25261 0.20718 -0.29445 0.20972 C -0.33629 0.21227 -0.39046 0.20417 -0.42778 0.19375 C -0.46511 0.18333 -0.49358 0.19074 -0.51823 0.14769 C -0.54289 0.10463 -0.55921 0.01968 -0.57535 -0.06505 " pathEditMode="relative" rAng="0" ptsTypes="aaaaaaA">
                                      <p:cBhvr>
                                        <p:cTn id="12" dur="2000" fill="hold"/>
                                        <p:tgtEl>
                                          <p:spTgt spid="23"/>
                                        </p:tgtEl>
                                        <p:attrNameLst>
                                          <p:attrName>ppt_x</p:attrName>
                                          <p:attrName>ppt_y</p:attrName>
                                        </p:attrNameLst>
                                      </p:cBhvr>
                                      <p:rCtr x="-28100" y="6600"/>
                                    </p:animMotion>
                                  </p:childTnLst>
                                </p:cTn>
                              </p:par>
                              <p:par>
                                <p:cTn id="13" presetID="0" presetClass="path" presetSubtype="0" accel="50000" decel="50000" fill="hold" nodeType="withEffect">
                                  <p:stCondLst>
                                    <p:cond delay="0"/>
                                  </p:stCondLst>
                                  <p:childTnLst>
                                    <p:animMotion origin="layout" path="M -0.00851 0.01829 C -0.025 0.04028 -0.04149 0.0625 -0.06337 0.08657 C -0.08524 0.11065 -0.11302 0.1456 -0.13941 0.16273 C -0.1658 0.17986 -0.17969 0.18218 -0.2217 0.18981 C -0.26372 0.19745 -0.3309 0.21921 -0.39201 0.2088 C -0.45278 0.19838 -0.54826 0.16088 -0.58715 0.12778 C -0.62604 0.09468 -0.62569 0.05255 -0.62517 0.01042 " pathEditMode="relative" rAng="0" ptsTypes="aaaaaaA">
                                      <p:cBhvr>
                                        <p:cTn id="14" dur="2000" fill="hold"/>
                                        <p:tgtEl>
                                          <p:spTgt spid="28"/>
                                        </p:tgtEl>
                                        <p:attrNameLst>
                                          <p:attrName>ppt_x</p:attrName>
                                          <p:attrName>ppt_y</p:attrName>
                                        </p:attrNameLst>
                                      </p:cBhvr>
                                      <p:rCtr x="-30900" y="9700"/>
                                    </p:animMotion>
                                  </p:childTnLst>
                                </p:cTn>
                              </p:par>
                              <p:par>
                                <p:cTn id="15" presetID="0" presetClass="path" presetSubtype="0" accel="50000" decel="50000" fill="hold" nodeType="withEffect">
                                  <p:stCondLst>
                                    <p:cond delay="0"/>
                                  </p:stCondLst>
                                  <p:childTnLst>
                                    <p:animMotion origin="layout" path="M -0.01997 0.02963 C -0.01372 0.02708 -0.00729 0.02454 -0.0283 0.02963 C -0.04931 0.03472 -0.0875 0.05231 -0.14601 0.05972 C -0.20451 0.06713 -0.30903 0.0831 -0.37934 0.07407 C -0.44965 0.06505 -0.52674 0.03958 -0.56753 0.00579 C -0.60833 -0.02801 -0.61649 -0.0787 -0.62465 -0.12917 " pathEditMode="relative" rAng="0" ptsTypes="aaaaaA">
                                      <p:cBhvr>
                                        <p:cTn id="16" dur="2000" fill="hold"/>
                                        <p:tgtEl>
                                          <p:spTgt spid="29"/>
                                        </p:tgtEl>
                                        <p:attrNameLst>
                                          <p:attrName>ppt_x</p:attrName>
                                          <p:attrName>ppt_y</p:attrName>
                                        </p:attrNameLst>
                                      </p:cBhvr>
                                      <p:rCtr x="-29600" y="-5300"/>
                                    </p:animMotion>
                                  </p:childTnLst>
                                </p:cTn>
                              </p:par>
                              <p:par>
                                <p:cTn id="17" presetID="0" presetClass="path" presetSubtype="0" accel="50000" decel="50000" fill="hold" nodeType="withEffect">
                                  <p:stCondLst>
                                    <p:cond delay="0"/>
                                  </p:stCondLst>
                                  <p:childTnLst>
                                    <p:animMotion origin="layout" path="M -0.02135 0.02731 C -0.05243 0.07801 -0.0835 0.12894 -0.16667 0.14792 C -0.24983 0.1669 -0.42119 0.15093 -0.52014 0.14167 C -0.6191 0.13241 -0.70921 0.12269 -0.7606 0.09236 C -0.81198 0.06204 -0.82032 0.01042 -0.82848 -0.04097 " pathEditMode="relative" rAng="0" ptsTypes="aaaaA">
                                      <p:cBhvr>
                                        <p:cTn id="18" dur="2000" fill="hold"/>
                                        <p:tgtEl>
                                          <p:spTgt spid="30"/>
                                        </p:tgtEl>
                                        <p:attrNameLst>
                                          <p:attrName>ppt_x</p:attrName>
                                          <p:attrName>ppt_y</p:attrName>
                                        </p:attrNameLst>
                                      </p:cBhvr>
                                      <p:rCtr x="-40400" y="3600"/>
                                    </p:animMotion>
                                  </p:childTnLst>
                                </p:cTn>
                              </p:par>
                              <p:par>
                                <p:cTn id="19" presetID="0" presetClass="path" presetSubtype="0" accel="50000" decel="50000" fill="hold" nodeType="withEffect">
                                  <p:stCondLst>
                                    <p:cond delay="0"/>
                                  </p:stCondLst>
                                  <p:childTnLst>
                                    <p:animMotion origin="layout" path="M -0.01545 0.02685 C -0.05105 0.08611 -0.08663 0.1456 -0.15834 0.19514 C -0.23004 0.24468 -0.34514 0.29792 -0.44532 0.32384 C -0.54601 0.34977 -0.69723 0.35972 -0.76077 0.35069 C -0.82448 0.34167 -0.82605 0.30556 -0.82744 0.26968 " pathEditMode="relative" rAng="0" ptsTypes="aaaaA">
                                      <p:cBhvr>
                                        <p:cTn id="20" dur="2000" fill="hold"/>
                                        <p:tgtEl>
                                          <p:spTgt spid="31"/>
                                        </p:tgtEl>
                                        <p:attrNameLst>
                                          <p:attrName>ppt_x</p:attrName>
                                          <p:attrName>ppt_y</p:attrName>
                                        </p:attrNameLst>
                                      </p:cBhvr>
                                      <p:rCtr x="-40600" y="16600"/>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heckerboard(across)">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checkerboard(across)">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heckerboard(across)">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264740" y="293963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3" name="椭圆 2"/>
          <p:cNvSpPr/>
          <p:nvPr/>
        </p:nvSpPr>
        <p:spPr>
          <a:xfrm>
            <a:off x="6264740" y="443983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4" name="椭圆 3"/>
          <p:cNvSpPr/>
          <p:nvPr/>
        </p:nvSpPr>
        <p:spPr>
          <a:xfrm>
            <a:off x="8122128" y="443983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5" name="椭圆 4"/>
          <p:cNvSpPr/>
          <p:nvPr/>
        </p:nvSpPr>
        <p:spPr>
          <a:xfrm>
            <a:off x="8122128" y="293963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6" name="弧形 5"/>
          <p:cNvSpPr/>
          <p:nvPr/>
        </p:nvSpPr>
        <p:spPr>
          <a:xfrm>
            <a:off x="6291263" y="3082925"/>
            <a:ext cx="500062" cy="1500188"/>
          </a:xfrm>
          <a:prstGeom prst="arc">
            <a:avLst>
              <a:gd name="adj1" fmla="val 16200000"/>
              <a:gd name="adj2" fmla="val 5421085"/>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7" name="弧形 6"/>
          <p:cNvSpPr/>
          <p:nvPr/>
        </p:nvSpPr>
        <p:spPr>
          <a:xfrm rot="10800000">
            <a:off x="6000750" y="3087688"/>
            <a:ext cx="500063" cy="1500187"/>
          </a:xfrm>
          <a:prstGeom prst="arc">
            <a:avLst>
              <a:gd name="adj1" fmla="val 16200000"/>
              <a:gd name="adj2" fmla="val 5421085"/>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8" name="弧形 7"/>
          <p:cNvSpPr/>
          <p:nvPr/>
        </p:nvSpPr>
        <p:spPr>
          <a:xfrm rot="18591283">
            <a:off x="7235825" y="2657475"/>
            <a:ext cx="266700" cy="2197100"/>
          </a:xfrm>
          <a:prstGeom prst="arc">
            <a:avLst>
              <a:gd name="adj1" fmla="val 16200000"/>
              <a:gd name="adj2" fmla="val 5418853"/>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9" name="弧形 8"/>
          <p:cNvSpPr/>
          <p:nvPr/>
        </p:nvSpPr>
        <p:spPr>
          <a:xfrm rot="5400000">
            <a:off x="7081044" y="3806032"/>
            <a:ext cx="428625" cy="1817687"/>
          </a:xfrm>
          <a:prstGeom prst="arc">
            <a:avLst>
              <a:gd name="adj1" fmla="val 16200000"/>
              <a:gd name="adj2" fmla="val 5418853"/>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cxnSp>
        <p:nvCxnSpPr>
          <p:cNvPr id="10" name="直接连接符 9"/>
          <p:cNvCxnSpPr>
            <a:endCxn id="0" idx="4"/>
          </p:cNvCxnSpPr>
          <p:nvPr/>
        </p:nvCxnSpPr>
        <p:spPr>
          <a:xfrm rot="5400000" flipH="1" flipV="1">
            <a:off x="7658100" y="3832225"/>
            <a:ext cx="1214438" cy="1588"/>
          </a:xfrm>
          <a:prstGeom prst="line">
            <a:avLst/>
          </a:prstGeom>
          <a:ln>
            <a:prstDash val="solid"/>
            <a:headEnd type="none"/>
            <a:tailEnd type="triangle" w="lg" len="lg"/>
          </a:ln>
        </p:spPr>
        <p:style>
          <a:lnRef idx="3">
            <a:schemeClr val="dk1"/>
          </a:lnRef>
          <a:fillRef idx="0">
            <a:schemeClr val="dk1"/>
          </a:fillRef>
          <a:effectRef idx="2">
            <a:schemeClr val="dk1"/>
          </a:effectRef>
          <a:fontRef idx="minor">
            <a:schemeClr val="tx1"/>
          </a:fontRef>
        </p:style>
      </p:cxnSp>
      <p:sp>
        <p:nvSpPr>
          <p:cNvPr id="11" name="弧形 10"/>
          <p:cNvSpPr/>
          <p:nvPr/>
        </p:nvSpPr>
        <p:spPr>
          <a:xfrm>
            <a:off x="8132763" y="3082925"/>
            <a:ext cx="500062" cy="1500188"/>
          </a:xfrm>
          <a:prstGeom prst="arc">
            <a:avLst>
              <a:gd name="adj1" fmla="val 16200000"/>
              <a:gd name="adj2" fmla="val 5421085"/>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2" name="弧形 11"/>
          <p:cNvSpPr/>
          <p:nvPr/>
        </p:nvSpPr>
        <p:spPr>
          <a:xfrm rot="10800000">
            <a:off x="7824788" y="2165350"/>
            <a:ext cx="857250" cy="857250"/>
          </a:xfrm>
          <a:prstGeom prst="arc">
            <a:avLst>
              <a:gd name="adj1" fmla="val 17118529"/>
              <a:gd name="adj2" fmla="val 15005193"/>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6264740" y="293963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14" name="椭圆 13"/>
          <p:cNvSpPr/>
          <p:nvPr/>
        </p:nvSpPr>
        <p:spPr>
          <a:xfrm>
            <a:off x="6264740" y="443983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15" name="椭圆 14"/>
          <p:cNvSpPr/>
          <p:nvPr/>
        </p:nvSpPr>
        <p:spPr>
          <a:xfrm>
            <a:off x="8122128" y="443983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16" name="椭圆 15"/>
          <p:cNvSpPr/>
          <p:nvPr/>
        </p:nvSpPr>
        <p:spPr>
          <a:xfrm>
            <a:off x="8122128" y="293963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17" name="椭圆 16"/>
          <p:cNvSpPr/>
          <p:nvPr/>
        </p:nvSpPr>
        <p:spPr>
          <a:xfrm>
            <a:off x="6264740" y="293963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18" name="椭圆 17"/>
          <p:cNvSpPr/>
          <p:nvPr/>
        </p:nvSpPr>
        <p:spPr>
          <a:xfrm>
            <a:off x="6264740" y="443983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19" name="椭圆 18"/>
          <p:cNvSpPr/>
          <p:nvPr/>
        </p:nvSpPr>
        <p:spPr>
          <a:xfrm>
            <a:off x="8122128" y="443983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20" name="椭圆 19"/>
          <p:cNvSpPr/>
          <p:nvPr/>
        </p:nvSpPr>
        <p:spPr>
          <a:xfrm>
            <a:off x="8122128" y="293963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21" name="TextBox 20"/>
          <p:cNvSpPr txBox="1"/>
          <p:nvPr/>
        </p:nvSpPr>
        <p:spPr>
          <a:xfrm>
            <a:off x="987824" y="1417850"/>
            <a:ext cx="1785950"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2</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22" name="TextBox 21"/>
          <p:cNvSpPr txBox="1"/>
          <p:nvPr/>
        </p:nvSpPr>
        <p:spPr>
          <a:xfrm>
            <a:off x="987824" y="1775040"/>
            <a:ext cx="1785950"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23" name="TextBox 22"/>
          <p:cNvSpPr txBox="1"/>
          <p:nvPr/>
        </p:nvSpPr>
        <p:spPr>
          <a:xfrm>
            <a:off x="998710" y="2132230"/>
            <a:ext cx="177506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24" name="TextBox 23"/>
          <p:cNvSpPr txBox="1"/>
          <p:nvPr/>
        </p:nvSpPr>
        <p:spPr>
          <a:xfrm>
            <a:off x="998710" y="2492667"/>
            <a:ext cx="177506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25" name="双括号 24"/>
          <p:cNvSpPr/>
          <p:nvPr/>
        </p:nvSpPr>
        <p:spPr>
          <a:xfrm>
            <a:off x="703263" y="1357313"/>
            <a:ext cx="2297112" cy="1500187"/>
          </a:xfrm>
          <a:prstGeom prst="bracketPair">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26" name="TextBox 25"/>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邻接矩阵</a:t>
            </a:r>
          </a:p>
        </p:txBody>
      </p:sp>
      <p:sp>
        <p:nvSpPr>
          <p:cNvPr id="27" name="TextBox 26"/>
          <p:cNvSpPr txBox="1"/>
          <p:nvPr/>
        </p:nvSpPr>
        <p:spPr>
          <a:xfrm>
            <a:off x="-32" y="1785926"/>
            <a:ext cx="694421" cy="646331"/>
          </a:xfrm>
          <a:prstGeom prst="rect">
            <a:avLst/>
          </a:prstGeom>
          <a:noFill/>
        </p:spPr>
        <p:txBody>
          <a:bodyPr wrap="none">
            <a:spAutoFit/>
          </a:bodyPr>
          <a:lstStyle/>
          <a:p>
            <a:pPr fontAlgn="auto">
              <a:spcBef>
                <a:spcPts val="0"/>
              </a:spcBef>
              <a:spcAft>
                <a:spcPts val="0"/>
              </a:spcAft>
              <a:defRPr/>
            </a:pPr>
            <a:r>
              <a:rPr lang="en-US" altLang="zh-CN"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A=</a:t>
            </a:r>
            <a:endParaRPr lang="zh-CN" alt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endParaRPr>
          </a:p>
        </p:txBody>
      </p:sp>
      <p:sp>
        <p:nvSpPr>
          <p:cNvPr id="28" name="矩形 27"/>
          <p:cNvSpPr/>
          <p:nvPr/>
        </p:nvSpPr>
        <p:spPr>
          <a:xfrm>
            <a:off x="928688" y="1406525"/>
            <a:ext cx="1857375" cy="357188"/>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a:p>
        </p:txBody>
      </p:sp>
      <p:sp>
        <p:nvSpPr>
          <p:cNvPr id="29" name="矩形 28"/>
          <p:cNvSpPr/>
          <p:nvPr/>
        </p:nvSpPr>
        <p:spPr>
          <a:xfrm>
            <a:off x="962025" y="1357313"/>
            <a:ext cx="428625" cy="1500187"/>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a:p>
        </p:txBody>
      </p:sp>
      <p:grpSp>
        <p:nvGrpSpPr>
          <p:cNvPr id="32" name="组合 31"/>
          <p:cNvGrpSpPr>
            <a:grpSpLocks/>
          </p:cNvGrpSpPr>
          <p:nvPr/>
        </p:nvGrpSpPr>
        <p:grpSpPr bwMode="auto">
          <a:xfrm>
            <a:off x="3214688" y="1357313"/>
            <a:ext cx="3071812" cy="1500187"/>
            <a:chOff x="3429024" y="1357298"/>
            <a:chExt cx="3143240" cy="1500198"/>
          </a:xfrm>
        </p:grpSpPr>
        <p:sp>
          <p:nvSpPr>
            <p:cNvPr id="30" name="双括号 29"/>
            <p:cNvSpPr/>
            <p:nvPr/>
          </p:nvSpPr>
          <p:spPr>
            <a:xfrm>
              <a:off x="4275343" y="1357298"/>
              <a:ext cx="2296921" cy="1500198"/>
            </a:xfrm>
            <a:prstGeom prst="bracketPair">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31" name="TextBox 30"/>
            <p:cNvSpPr txBox="1"/>
            <p:nvPr/>
          </p:nvSpPr>
          <p:spPr>
            <a:xfrm>
              <a:off x="3429024" y="1785926"/>
              <a:ext cx="849913" cy="646331"/>
            </a:xfrm>
            <a:prstGeom prst="rect">
              <a:avLst/>
            </a:prstGeom>
            <a:noFill/>
          </p:spPr>
          <p:txBody>
            <a:bodyPr wrap="none">
              <a:spAutoFit/>
            </a:bodyPr>
            <a:lstStyle/>
            <a:p>
              <a:pPr fontAlgn="auto">
                <a:spcBef>
                  <a:spcPts val="0"/>
                </a:spcBef>
                <a:spcAft>
                  <a:spcPts val="0"/>
                </a:spcAft>
                <a:defRPr/>
              </a:pPr>
              <a:r>
                <a:rPr lang="en-US" altLang="zh-CN"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A</a:t>
              </a:r>
              <a:r>
                <a:rPr lang="en-US" altLang="zh-CN" sz="3600" b="1" baseline="3000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2</a:t>
              </a:r>
              <a:r>
                <a:rPr lang="en-US" altLang="zh-CN"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a:t>
              </a:r>
              <a:endParaRPr lang="zh-CN" alt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endParaRPr>
            </a:p>
          </p:txBody>
        </p:sp>
      </p:grpSp>
      <p:sp>
        <p:nvSpPr>
          <p:cNvPr id="33" name="TextBox 32"/>
          <p:cNvSpPr txBox="1"/>
          <p:nvPr/>
        </p:nvSpPr>
        <p:spPr>
          <a:xfrm>
            <a:off x="4298440" y="1428736"/>
            <a:ext cx="34496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4" name="矩形 33"/>
          <p:cNvSpPr/>
          <p:nvPr/>
        </p:nvSpPr>
        <p:spPr>
          <a:xfrm>
            <a:off x="1400175" y="1357313"/>
            <a:ext cx="428625" cy="1500187"/>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a:p>
        </p:txBody>
      </p:sp>
      <p:sp>
        <p:nvSpPr>
          <p:cNvPr id="35" name="TextBox 34"/>
          <p:cNvSpPr txBox="1"/>
          <p:nvPr/>
        </p:nvSpPr>
        <p:spPr>
          <a:xfrm>
            <a:off x="4798506" y="1428736"/>
            <a:ext cx="34496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6" name="TextBox 35"/>
          <p:cNvSpPr txBox="1"/>
          <p:nvPr/>
        </p:nvSpPr>
        <p:spPr>
          <a:xfrm>
            <a:off x="5286348" y="1428736"/>
            <a:ext cx="8386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2    1</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7" name="TextBox 36"/>
          <p:cNvSpPr txBox="1"/>
          <p:nvPr/>
        </p:nvSpPr>
        <p:spPr>
          <a:xfrm>
            <a:off x="4304781" y="1773784"/>
            <a:ext cx="190949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0    0    0    1 </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8" name="TextBox 37"/>
          <p:cNvSpPr txBox="1"/>
          <p:nvPr/>
        </p:nvSpPr>
        <p:spPr>
          <a:xfrm>
            <a:off x="4305545" y="2130974"/>
            <a:ext cx="190949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0    0    1    1 </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39" name="TextBox 38"/>
          <p:cNvSpPr txBox="1"/>
          <p:nvPr/>
        </p:nvSpPr>
        <p:spPr>
          <a:xfrm>
            <a:off x="4305545" y="2500306"/>
            <a:ext cx="190949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0    0    1    2 </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grpSp>
        <p:nvGrpSpPr>
          <p:cNvPr id="73" name="组合 72"/>
          <p:cNvGrpSpPr>
            <a:grpSpLocks/>
          </p:cNvGrpSpPr>
          <p:nvPr/>
        </p:nvGrpSpPr>
        <p:grpSpPr bwMode="auto">
          <a:xfrm>
            <a:off x="1857375" y="3286125"/>
            <a:ext cx="2928938" cy="703263"/>
            <a:chOff x="1857356" y="3286124"/>
            <a:chExt cx="2928958" cy="703494"/>
          </a:xfrm>
        </p:grpSpPr>
        <p:sp>
          <p:nvSpPr>
            <p:cNvPr id="40" name="椭圆 39"/>
            <p:cNvSpPr/>
            <p:nvPr/>
          </p:nvSpPr>
          <p:spPr>
            <a:xfrm>
              <a:off x="1857356" y="3500438"/>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i</a:t>
              </a:r>
              <a:endParaRPr lang="zh-CN" altLang="en-US"/>
            </a:p>
          </p:txBody>
        </p:sp>
        <p:sp>
          <p:nvSpPr>
            <p:cNvPr id="41" name="椭圆 40"/>
            <p:cNvSpPr/>
            <p:nvPr/>
          </p:nvSpPr>
          <p:spPr>
            <a:xfrm>
              <a:off x="3143240" y="3500438"/>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dirty="0"/>
                <a:t>j</a:t>
              </a:r>
              <a:endParaRPr lang="zh-CN" altLang="en-US" dirty="0"/>
            </a:p>
          </p:txBody>
        </p:sp>
        <p:sp>
          <p:nvSpPr>
            <p:cNvPr id="42" name="椭圆 41"/>
            <p:cNvSpPr/>
            <p:nvPr/>
          </p:nvSpPr>
          <p:spPr>
            <a:xfrm>
              <a:off x="4500562" y="3500438"/>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k</a:t>
              </a:r>
              <a:endParaRPr lang="zh-CN" altLang="en-US"/>
            </a:p>
          </p:txBody>
        </p:sp>
        <p:sp>
          <p:nvSpPr>
            <p:cNvPr id="43" name="弧形 42"/>
            <p:cNvSpPr/>
            <p:nvPr/>
          </p:nvSpPr>
          <p:spPr>
            <a:xfrm>
              <a:off x="2022457" y="3286124"/>
              <a:ext cx="1214446" cy="428766"/>
            </a:xfrm>
            <a:prstGeom prst="arc">
              <a:avLst>
                <a:gd name="adj1" fmla="val 10838271"/>
                <a:gd name="adj2" fmla="val 0"/>
              </a:avLst>
            </a:prstGeom>
            <a:ln>
              <a:prstDash val="solid"/>
              <a:tailEnd type="triangle" w="med"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44" name="弧形 43"/>
            <p:cNvSpPr/>
            <p:nvPr/>
          </p:nvSpPr>
          <p:spPr>
            <a:xfrm>
              <a:off x="2011345" y="3560852"/>
              <a:ext cx="1214445" cy="428766"/>
            </a:xfrm>
            <a:prstGeom prst="arc">
              <a:avLst>
                <a:gd name="adj1" fmla="val 22009"/>
                <a:gd name="adj2" fmla="val 10609978"/>
              </a:avLst>
            </a:prstGeom>
            <a:ln>
              <a:prstDash val="solid"/>
              <a:headEnd type="triangle" w="med" len="lg"/>
              <a:tailEnd type="none" w="med"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45" name="弧形 44"/>
            <p:cNvSpPr/>
            <p:nvPr/>
          </p:nvSpPr>
          <p:spPr>
            <a:xfrm>
              <a:off x="3368666" y="3286124"/>
              <a:ext cx="1214446" cy="428766"/>
            </a:xfrm>
            <a:prstGeom prst="arc">
              <a:avLst>
                <a:gd name="adj1" fmla="val 10838271"/>
                <a:gd name="adj2" fmla="val 0"/>
              </a:avLst>
            </a:prstGeom>
            <a:ln>
              <a:prstDash val="solid"/>
              <a:tailEnd type="triangle" w="med"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46" name="弧形 45"/>
            <p:cNvSpPr/>
            <p:nvPr/>
          </p:nvSpPr>
          <p:spPr>
            <a:xfrm>
              <a:off x="3357554" y="3560852"/>
              <a:ext cx="1214445" cy="428766"/>
            </a:xfrm>
            <a:prstGeom prst="arc">
              <a:avLst>
                <a:gd name="adj1" fmla="val 22009"/>
                <a:gd name="adj2" fmla="val 10609978"/>
              </a:avLst>
            </a:prstGeom>
            <a:ln>
              <a:prstDash val="solid"/>
              <a:headEnd type="triangle" w="med" len="lg"/>
              <a:tailEnd type="none" w="med"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grpSp>
      <p:grpSp>
        <p:nvGrpSpPr>
          <p:cNvPr id="74" name="组合 73"/>
          <p:cNvGrpSpPr>
            <a:grpSpLocks/>
          </p:cNvGrpSpPr>
          <p:nvPr/>
        </p:nvGrpSpPr>
        <p:grpSpPr bwMode="auto">
          <a:xfrm>
            <a:off x="1857375" y="4083050"/>
            <a:ext cx="2928938" cy="703263"/>
            <a:chOff x="1857356" y="4082828"/>
            <a:chExt cx="2928958" cy="703494"/>
          </a:xfrm>
        </p:grpSpPr>
        <p:sp>
          <p:nvSpPr>
            <p:cNvPr id="48" name="椭圆 47"/>
            <p:cNvSpPr/>
            <p:nvPr/>
          </p:nvSpPr>
          <p:spPr>
            <a:xfrm>
              <a:off x="1857356" y="429714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i</a:t>
              </a:r>
              <a:endParaRPr lang="zh-CN" altLang="en-US"/>
            </a:p>
          </p:txBody>
        </p:sp>
        <p:sp>
          <p:nvSpPr>
            <p:cNvPr id="49" name="椭圆 48"/>
            <p:cNvSpPr/>
            <p:nvPr/>
          </p:nvSpPr>
          <p:spPr>
            <a:xfrm>
              <a:off x="3143240" y="429714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dirty="0" smtClean="0"/>
                <a:t>l</a:t>
              </a:r>
              <a:endParaRPr lang="en-US" altLang="zh-CN" dirty="0"/>
            </a:p>
          </p:txBody>
        </p:sp>
        <p:sp>
          <p:nvSpPr>
            <p:cNvPr id="50" name="椭圆 49"/>
            <p:cNvSpPr/>
            <p:nvPr/>
          </p:nvSpPr>
          <p:spPr>
            <a:xfrm>
              <a:off x="4500562" y="4297142"/>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k</a:t>
              </a:r>
              <a:endParaRPr lang="zh-CN" altLang="en-US"/>
            </a:p>
          </p:txBody>
        </p:sp>
        <p:sp>
          <p:nvSpPr>
            <p:cNvPr id="51" name="弧形 50"/>
            <p:cNvSpPr/>
            <p:nvPr/>
          </p:nvSpPr>
          <p:spPr>
            <a:xfrm>
              <a:off x="2022457" y="4082828"/>
              <a:ext cx="1214446" cy="428766"/>
            </a:xfrm>
            <a:prstGeom prst="arc">
              <a:avLst>
                <a:gd name="adj1" fmla="val 10838271"/>
                <a:gd name="adj2" fmla="val 0"/>
              </a:avLst>
            </a:prstGeom>
            <a:ln>
              <a:prstDash val="solid"/>
              <a:tailEnd type="triangle" w="med"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52" name="弧形 51"/>
            <p:cNvSpPr/>
            <p:nvPr/>
          </p:nvSpPr>
          <p:spPr>
            <a:xfrm>
              <a:off x="2011345" y="4357556"/>
              <a:ext cx="1214445" cy="428766"/>
            </a:xfrm>
            <a:prstGeom prst="arc">
              <a:avLst>
                <a:gd name="adj1" fmla="val 22009"/>
                <a:gd name="adj2" fmla="val 10609978"/>
              </a:avLst>
            </a:prstGeom>
            <a:ln>
              <a:prstDash val="solid"/>
              <a:headEnd type="triangle" w="med" len="lg"/>
              <a:tailEnd type="none" w="med"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cxnSp>
          <p:nvCxnSpPr>
            <p:cNvPr id="56" name="直接连接符 55"/>
            <p:cNvCxnSpPr>
              <a:stCxn id="0" idx="6"/>
              <a:endCxn id="0" idx="2"/>
            </p:cNvCxnSpPr>
            <p:nvPr/>
          </p:nvCxnSpPr>
          <p:spPr>
            <a:xfrm>
              <a:off x="2143108" y="4440133"/>
              <a:ext cx="1000132" cy="1588"/>
            </a:xfrm>
            <a:prstGeom prst="line">
              <a:avLst/>
            </a:prstGeom>
            <a:ln>
              <a:prstDash val="solid"/>
              <a:tailEnd type="triangle" w="med" len="lg"/>
            </a:ln>
          </p:spPr>
          <p:style>
            <a:lnRef idx="3">
              <a:schemeClr val="dk1"/>
            </a:lnRef>
            <a:fillRef idx="0">
              <a:schemeClr val="dk1"/>
            </a:fillRef>
            <a:effectRef idx="2">
              <a:schemeClr val="dk1"/>
            </a:effectRef>
            <a:fontRef idx="minor">
              <a:schemeClr val="tx1"/>
            </a:fontRef>
          </p:style>
        </p:cxnSp>
        <p:cxnSp>
          <p:nvCxnSpPr>
            <p:cNvPr id="58" name="直接连接符 57"/>
            <p:cNvCxnSpPr/>
            <p:nvPr/>
          </p:nvCxnSpPr>
          <p:spPr>
            <a:xfrm>
              <a:off x="3428992" y="4429017"/>
              <a:ext cx="1000132" cy="1589"/>
            </a:xfrm>
            <a:prstGeom prst="line">
              <a:avLst/>
            </a:prstGeom>
            <a:ln>
              <a:prstDash val="solid"/>
              <a:tailEnd type="triangle" w="med" len="lg"/>
            </a:ln>
          </p:spPr>
          <p:style>
            <a:lnRef idx="3">
              <a:schemeClr val="dk1"/>
            </a:lnRef>
            <a:fillRef idx="0">
              <a:schemeClr val="dk1"/>
            </a:fillRef>
            <a:effectRef idx="2">
              <a:schemeClr val="dk1"/>
            </a:effectRef>
            <a:fontRef idx="minor">
              <a:schemeClr val="tx1"/>
            </a:fontRef>
          </p:style>
        </p:cxnSp>
      </p:grpSp>
      <p:grpSp>
        <p:nvGrpSpPr>
          <p:cNvPr id="75" name="组合 74"/>
          <p:cNvGrpSpPr>
            <a:grpSpLocks/>
          </p:cNvGrpSpPr>
          <p:nvPr/>
        </p:nvGrpSpPr>
        <p:grpSpPr bwMode="auto">
          <a:xfrm>
            <a:off x="1857375" y="5083175"/>
            <a:ext cx="2928938" cy="285750"/>
            <a:chOff x="1857356" y="5082960"/>
            <a:chExt cx="2928958" cy="285752"/>
          </a:xfrm>
        </p:grpSpPr>
        <p:sp>
          <p:nvSpPr>
            <p:cNvPr id="59" name="椭圆 58"/>
            <p:cNvSpPr/>
            <p:nvPr/>
          </p:nvSpPr>
          <p:spPr>
            <a:xfrm>
              <a:off x="1857356" y="508296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i</a:t>
              </a:r>
              <a:endParaRPr lang="zh-CN" altLang="en-US"/>
            </a:p>
          </p:txBody>
        </p:sp>
        <p:sp>
          <p:nvSpPr>
            <p:cNvPr id="60" name="椭圆 59"/>
            <p:cNvSpPr/>
            <p:nvPr/>
          </p:nvSpPr>
          <p:spPr>
            <a:xfrm>
              <a:off x="3143240" y="508296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dirty="0"/>
                <a:t>m</a:t>
              </a:r>
            </a:p>
          </p:txBody>
        </p:sp>
        <p:sp>
          <p:nvSpPr>
            <p:cNvPr id="61" name="椭圆 60"/>
            <p:cNvSpPr/>
            <p:nvPr/>
          </p:nvSpPr>
          <p:spPr>
            <a:xfrm>
              <a:off x="4500562" y="5082960"/>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k</a:t>
              </a:r>
              <a:endParaRPr lang="zh-CN" altLang="en-US"/>
            </a:p>
          </p:txBody>
        </p:sp>
        <p:cxnSp>
          <p:nvCxnSpPr>
            <p:cNvPr id="64" name="直接连接符 63"/>
            <p:cNvCxnSpPr>
              <a:stCxn id="0" idx="6"/>
              <a:endCxn id="0" idx="2"/>
            </p:cNvCxnSpPr>
            <p:nvPr/>
          </p:nvCxnSpPr>
          <p:spPr>
            <a:xfrm>
              <a:off x="2143108" y="5225836"/>
              <a:ext cx="1000132" cy="1588"/>
            </a:xfrm>
            <a:prstGeom prst="line">
              <a:avLst/>
            </a:prstGeom>
            <a:ln>
              <a:prstDash val="solid"/>
              <a:tailEnd type="triangle" w="med" len="lg"/>
            </a:ln>
          </p:spPr>
          <p:style>
            <a:lnRef idx="3">
              <a:schemeClr val="dk1"/>
            </a:lnRef>
            <a:fillRef idx="0">
              <a:schemeClr val="dk1"/>
            </a:fillRef>
            <a:effectRef idx="2">
              <a:schemeClr val="dk1"/>
            </a:effectRef>
            <a:fontRef idx="minor">
              <a:schemeClr val="tx1"/>
            </a:fontRef>
          </p:style>
        </p:cxnSp>
        <p:cxnSp>
          <p:nvCxnSpPr>
            <p:cNvPr id="65" name="直接连接符 64"/>
            <p:cNvCxnSpPr/>
            <p:nvPr/>
          </p:nvCxnSpPr>
          <p:spPr>
            <a:xfrm>
              <a:off x="3428992" y="5214724"/>
              <a:ext cx="1000132" cy="1587"/>
            </a:xfrm>
            <a:prstGeom prst="line">
              <a:avLst/>
            </a:prstGeom>
            <a:ln>
              <a:prstDash val="solid"/>
              <a:tailEnd type="triangle" w="med" len="lg"/>
            </a:ln>
          </p:spPr>
          <p:style>
            <a:lnRef idx="3">
              <a:schemeClr val="dk1"/>
            </a:lnRef>
            <a:fillRef idx="0">
              <a:schemeClr val="dk1"/>
            </a:fillRef>
            <a:effectRef idx="2">
              <a:schemeClr val="dk1"/>
            </a:effectRef>
            <a:fontRef idx="minor">
              <a:schemeClr val="tx1"/>
            </a:fontRef>
          </p:style>
        </p:cxnSp>
      </p:grpSp>
      <p:grpSp>
        <p:nvGrpSpPr>
          <p:cNvPr id="76" name="组合 75"/>
          <p:cNvGrpSpPr>
            <a:grpSpLocks/>
          </p:cNvGrpSpPr>
          <p:nvPr/>
        </p:nvGrpSpPr>
        <p:grpSpPr bwMode="auto">
          <a:xfrm>
            <a:off x="1857375" y="5715000"/>
            <a:ext cx="2928938" cy="285750"/>
            <a:chOff x="1857356" y="5715016"/>
            <a:chExt cx="2928958" cy="285752"/>
          </a:xfrm>
        </p:grpSpPr>
        <p:sp>
          <p:nvSpPr>
            <p:cNvPr id="66" name="椭圆 65"/>
            <p:cNvSpPr/>
            <p:nvPr/>
          </p:nvSpPr>
          <p:spPr>
            <a:xfrm>
              <a:off x="1857356" y="5715016"/>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i</a:t>
              </a:r>
              <a:endParaRPr lang="zh-CN" altLang="en-US"/>
            </a:p>
          </p:txBody>
        </p:sp>
        <p:sp>
          <p:nvSpPr>
            <p:cNvPr id="67" name="椭圆 66"/>
            <p:cNvSpPr/>
            <p:nvPr/>
          </p:nvSpPr>
          <p:spPr>
            <a:xfrm>
              <a:off x="3143240" y="5715016"/>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dirty="0"/>
                <a:t>n</a:t>
              </a:r>
            </a:p>
          </p:txBody>
        </p:sp>
        <p:sp>
          <p:nvSpPr>
            <p:cNvPr id="68" name="椭圆 67"/>
            <p:cNvSpPr/>
            <p:nvPr/>
          </p:nvSpPr>
          <p:spPr>
            <a:xfrm>
              <a:off x="4500562" y="5715016"/>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k</a:t>
              </a:r>
              <a:endParaRPr lang="zh-CN" altLang="en-US"/>
            </a:p>
          </p:txBody>
        </p:sp>
        <p:cxnSp>
          <p:nvCxnSpPr>
            <p:cNvPr id="70" name="直接连接符 69"/>
            <p:cNvCxnSpPr/>
            <p:nvPr/>
          </p:nvCxnSpPr>
          <p:spPr>
            <a:xfrm>
              <a:off x="3428992" y="5846780"/>
              <a:ext cx="1000132" cy="1587"/>
            </a:xfrm>
            <a:prstGeom prst="line">
              <a:avLst/>
            </a:prstGeom>
            <a:ln>
              <a:prstDash val="solid"/>
              <a:tailEnd type="triangle" w="med" len="lg"/>
            </a:ln>
          </p:spPr>
          <p:style>
            <a:lnRef idx="3">
              <a:schemeClr val="dk1"/>
            </a:lnRef>
            <a:fillRef idx="0">
              <a:schemeClr val="dk1"/>
            </a:fillRef>
            <a:effectRef idx="2">
              <a:schemeClr val="dk1"/>
            </a:effectRef>
            <a:fontRef idx="minor">
              <a:schemeClr val="tx1"/>
            </a:fontRef>
          </p:style>
        </p:cxnSp>
      </p:grpSp>
      <p:grpSp>
        <p:nvGrpSpPr>
          <p:cNvPr id="77" name="组合 76"/>
          <p:cNvGrpSpPr>
            <a:grpSpLocks/>
          </p:cNvGrpSpPr>
          <p:nvPr/>
        </p:nvGrpSpPr>
        <p:grpSpPr bwMode="auto">
          <a:xfrm>
            <a:off x="785813" y="3594100"/>
            <a:ext cx="1038225" cy="2286000"/>
            <a:chOff x="785786" y="3593648"/>
            <a:chExt cx="1038912" cy="2286016"/>
          </a:xfrm>
        </p:grpSpPr>
        <p:sp>
          <p:nvSpPr>
            <p:cNvPr id="71" name="左大括号 70"/>
            <p:cNvSpPr/>
            <p:nvPr/>
          </p:nvSpPr>
          <p:spPr>
            <a:xfrm>
              <a:off x="1324304" y="3593648"/>
              <a:ext cx="500394" cy="2286016"/>
            </a:xfrm>
            <a:prstGeom prst="leftBrace">
              <a:avLst>
                <a:gd name="adj1" fmla="val 58401"/>
                <a:gd name="adj2" fmla="val 50000"/>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72" name="TextBox 71"/>
            <p:cNvSpPr txBox="1"/>
            <p:nvPr/>
          </p:nvSpPr>
          <p:spPr>
            <a:xfrm>
              <a:off x="785786" y="4357694"/>
              <a:ext cx="550151" cy="707886"/>
            </a:xfrm>
            <a:prstGeom prst="rect">
              <a:avLst/>
            </a:prstGeom>
            <a:noFill/>
          </p:spPr>
          <p:txBody>
            <a:bodyPr wrap="none">
              <a:spAutoFit/>
            </a:bodyPr>
            <a:lstStyle/>
            <a:p>
              <a:pPr fontAlgn="auto">
                <a:spcBef>
                  <a:spcPts val="0"/>
                </a:spcBef>
                <a:spcAft>
                  <a:spcPts val="0"/>
                </a:spcAft>
                <a:defRPr/>
              </a:pPr>
              <a:r>
                <a:rPr lang="zh-CN" altLang="en-US" sz="40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a:ea typeface="Arial Unicode MS"/>
                  <a:cs typeface="Arial Unicode MS"/>
                </a:rPr>
                <a:t>∑</a:t>
              </a:r>
              <a:endParaRPr lang="zh-CN" altLang="en-US" sz="40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endParaRPr>
            </a:p>
          </p:txBody>
        </p:sp>
      </p:grpSp>
      <p:pic>
        <p:nvPicPr>
          <p:cNvPr id="95298" name="Picture 2"/>
          <p:cNvPicPr>
            <a:picLocks noChangeAspect="1" noChangeArrowheads="1"/>
          </p:cNvPicPr>
          <p:nvPr/>
        </p:nvPicPr>
        <p:blipFill>
          <a:blip r:embed="rId2"/>
          <a:srcRect/>
          <a:stretch>
            <a:fillRect/>
          </a:stretch>
        </p:blipFill>
        <p:spPr bwMode="auto">
          <a:xfrm>
            <a:off x="7810500" y="0"/>
            <a:ext cx="13335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35" presetClass="emph" presetSubtype="0" fill="hold" grpId="1" nodeType="afterEffect">
                                  <p:stCondLst>
                                    <p:cond delay="0"/>
                                  </p:stCondLst>
                                  <p:childTnLst>
                                    <p:anim calcmode="discrete" valueType="str">
                                      <p:cBhvr>
                                        <p:cTn id="9" dur="500" fill="hold"/>
                                        <p:tgtEl>
                                          <p:spTgt spid="28"/>
                                        </p:tgtEl>
                                        <p:attrNameLst>
                                          <p:attrName>style.visibility</p:attrName>
                                        </p:attrNameLst>
                                      </p:cBhvr>
                                      <p:tavLst>
                                        <p:tav tm="0">
                                          <p:val>
                                            <p:strVal val="hidden"/>
                                          </p:val>
                                        </p:tav>
                                        <p:tav tm="50000">
                                          <p:val>
                                            <p:strVal val="visible"/>
                                          </p:val>
                                        </p:tav>
                                      </p:tavLst>
                                    </p:anim>
                                  </p:childTnLst>
                                </p:cTn>
                              </p:par>
                            </p:childTnLst>
                          </p:cTn>
                        </p:par>
                        <p:par>
                          <p:cTn id="10" fill="hold">
                            <p:stCondLst>
                              <p:cond delay="500"/>
                            </p:stCondLst>
                            <p:childTnLst>
                              <p:par>
                                <p:cTn id="11" presetID="35" presetClass="emph" presetSubtype="0" fill="hold" grpId="2" nodeType="afterEffect">
                                  <p:stCondLst>
                                    <p:cond delay="0"/>
                                  </p:stCondLst>
                                  <p:childTnLst>
                                    <p:anim calcmode="discrete" valueType="str">
                                      <p:cBhvr>
                                        <p:cTn id="12" dur="500" fill="hold"/>
                                        <p:tgtEl>
                                          <p:spTgt spid="28"/>
                                        </p:tgtEl>
                                        <p:attrNameLst>
                                          <p:attrName>style.visibility</p:attrName>
                                        </p:attrNameLst>
                                      </p:cBhvr>
                                      <p:tavLst>
                                        <p:tav tm="0">
                                          <p:val>
                                            <p:strVal val="hidden"/>
                                          </p:val>
                                        </p:tav>
                                        <p:tav tm="50000">
                                          <p:val>
                                            <p:strVal val="visible"/>
                                          </p:val>
                                        </p:tav>
                                      </p:tavLst>
                                    </p:anim>
                                  </p:childTnLst>
                                </p:cTn>
                              </p:par>
                            </p:childTnLst>
                          </p:cTn>
                        </p:par>
                        <p:par>
                          <p:cTn id="13" fill="hold">
                            <p:stCondLst>
                              <p:cond delay="1000"/>
                            </p:stCondLst>
                            <p:childTnLst>
                              <p:par>
                                <p:cTn id="14" presetID="35" presetClass="emph" presetSubtype="0" fill="hold" grpId="3" nodeType="afterEffect">
                                  <p:stCondLst>
                                    <p:cond delay="0"/>
                                  </p:stCondLst>
                                  <p:childTnLst>
                                    <p:anim calcmode="discrete" valueType="str">
                                      <p:cBhvr>
                                        <p:cTn id="15" dur="500" fill="hold"/>
                                        <p:tgtEl>
                                          <p:spTgt spid="28"/>
                                        </p:tgtEl>
                                        <p:attrNameLst>
                                          <p:attrName>style.visibility</p:attrName>
                                        </p:attrNameLst>
                                      </p:cBhvr>
                                      <p:tavLst>
                                        <p:tav tm="0">
                                          <p:val>
                                            <p:strVal val="hidden"/>
                                          </p:val>
                                        </p:tav>
                                        <p:tav tm="50000">
                                          <p:val>
                                            <p:strVal val="visible"/>
                                          </p:val>
                                        </p:tav>
                                      </p:tavLst>
                                    </p:anim>
                                  </p:childTnLst>
                                </p:cTn>
                              </p:par>
                            </p:childTnLst>
                          </p:cTn>
                        </p:par>
                        <p:par>
                          <p:cTn id="16" fill="hold">
                            <p:stCondLst>
                              <p:cond delay="1500"/>
                            </p:stCondLst>
                            <p:childTnLst>
                              <p:par>
                                <p:cTn id="17" presetID="35" presetClass="emph" presetSubtype="0" fill="hold" grpId="4" nodeType="afterEffect">
                                  <p:stCondLst>
                                    <p:cond delay="0"/>
                                  </p:stCondLst>
                                  <p:childTnLst>
                                    <p:anim calcmode="discrete" valueType="str">
                                      <p:cBhvr>
                                        <p:cTn id="18" dur="5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0"/>
                            </p:stCondLst>
                            <p:childTnLst>
                              <p:par>
                                <p:cTn id="24" presetID="35" presetClass="emph" presetSubtype="0" fill="hold" grpId="1" nodeType="afterEffect">
                                  <p:stCondLst>
                                    <p:cond delay="0"/>
                                  </p:stCondLst>
                                  <p:childTnLst>
                                    <p:anim calcmode="discrete" valueType="str">
                                      <p:cBhvr>
                                        <p:cTn id="25" dur="500" fill="hold"/>
                                        <p:tgtEl>
                                          <p:spTgt spid="29"/>
                                        </p:tgtEl>
                                        <p:attrNameLst>
                                          <p:attrName>style.visibility</p:attrName>
                                        </p:attrNameLst>
                                      </p:cBhvr>
                                      <p:tavLst>
                                        <p:tav tm="0">
                                          <p:val>
                                            <p:strVal val="hidden"/>
                                          </p:val>
                                        </p:tav>
                                        <p:tav tm="50000">
                                          <p:val>
                                            <p:strVal val="visible"/>
                                          </p:val>
                                        </p:tav>
                                      </p:tavLst>
                                    </p:anim>
                                  </p:childTnLst>
                                </p:cTn>
                              </p:par>
                            </p:childTnLst>
                          </p:cTn>
                        </p:par>
                        <p:par>
                          <p:cTn id="26" fill="hold">
                            <p:stCondLst>
                              <p:cond delay="500"/>
                            </p:stCondLst>
                            <p:childTnLst>
                              <p:par>
                                <p:cTn id="27" presetID="35" presetClass="emph" presetSubtype="0" fill="hold" grpId="2" nodeType="afterEffect">
                                  <p:stCondLst>
                                    <p:cond delay="0"/>
                                  </p:stCondLst>
                                  <p:childTnLst>
                                    <p:anim calcmode="discrete" valueType="str">
                                      <p:cBhvr>
                                        <p:cTn id="28" dur="500" fill="hold"/>
                                        <p:tgtEl>
                                          <p:spTgt spid="29"/>
                                        </p:tgtEl>
                                        <p:attrNameLst>
                                          <p:attrName>style.visibility</p:attrName>
                                        </p:attrNameLst>
                                      </p:cBhvr>
                                      <p:tavLst>
                                        <p:tav tm="0">
                                          <p:val>
                                            <p:strVal val="hidden"/>
                                          </p:val>
                                        </p:tav>
                                        <p:tav tm="50000">
                                          <p:val>
                                            <p:strVal val="visible"/>
                                          </p:val>
                                        </p:tav>
                                      </p:tavLst>
                                    </p:anim>
                                  </p:childTnLst>
                                </p:cTn>
                              </p:par>
                            </p:childTnLst>
                          </p:cTn>
                        </p:par>
                        <p:par>
                          <p:cTn id="29" fill="hold">
                            <p:stCondLst>
                              <p:cond delay="1000"/>
                            </p:stCondLst>
                            <p:childTnLst>
                              <p:par>
                                <p:cTn id="30" presetID="35" presetClass="emph" presetSubtype="0" fill="hold" grpId="3" nodeType="afterEffect">
                                  <p:stCondLst>
                                    <p:cond delay="0"/>
                                  </p:stCondLst>
                                  <p:childTnLst>
                                    <p:anim calcmode="discrete" valueType="str">
                                      <p:cBhvr>
                                        <p:cTn id="31" dur="500" fill="hold"/>
                                        <p:tgtEl>
                                          <p:spTgt spid="29"/>
                                        </p:tgtEl>
                                        <p:attrNameLst>
                                          <p:attrName>style.visibility</p:attrName>
                                        </p:attrNameLst>
                                      </p:cBhvr>
                                      <p:tavLst>
                                        <p:tav tm="0">
                                          <p:val>
                                            <p:strVal val="hidden"/>
                                          </p:val>
                                        </p:tav>
                                        <p:tav tm="50000">
                                          <p:val>
                                            <p:strVal val="visible"/>
                                          </p:val>
                                        </p:tav>
                                      </p:tavLst>
                                    </p:anim>
                                  </p:childTnLst>
                                </p:cTn>
                              </p:par>
                            </p:childTnLst>
                          </p:cTn>
                        </p:par>
                        <p:par>
                          <p:cTn id="32" fill="hold">
                            <p:stCondLst>
                              <p:cond delay="1500"/>
                            </p:stCondLst>
                            <p:childTnLst>
                              <p:par>
                                <p:cTn id="33" presetID="35" presetClass="emph" presetSubtype="0" fill="hold" grpId="4" nodeType="afterEffect">
                                  <p:stCondLst>
                                    <p:cond delay="0"/>
                                  </p:stCondLst>
                                  <p:childTnLst>
                                    <p:anim calcmode="discrete" valueType="str">
                                      <p:cBhvr>
                                        <p:cTn id="34" dur="5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dissolv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5" nodeType="clickEffect">
                                  <p:stCondLst>
                                    <p:cond delay="0"/>
                                  </p:stCondLst>
                                  <p:childTnLst>
                                    <p:set>
                                      <p:cBhvr>
                                        <p:cTn id="46" dur="1" fill="hold">
                                          <p:stCondLst>
                                            <p:cond delay="0"/>
                                          </p:stCondLst>
                                        </p:cTn>
                                        <p:tgtEl>
                                          <p:spTgt spid="2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par>
                          <p:cTn id="49" fill="hold">
                            <p:stCondLst>
                              <p:cond delay="0"/>
                            </p:stCondLst>
                            <p:childTnLst>
                              <p:par>
                                <p:cTn id="50" presetID="35" presetClass="emph" presetSubtype="0" fill="hold" grpId="1" nodeType="afterEffect">
                                  <p:stCondLst>
                                    <p:cond delay="0"/>
                                  </p:stCondLst>
                                  <p:childTnLst>
                                    <p:anim calcmode="discrete" valueType="str">
                                      <p:cBhvr>
                                        <p:cTn id="51" dur="500" fill="hold"/>
                                        <p:tgtEl>
                                          <p:spTgt spid="34"/>
                                        </p:tgtEl>
                                        <p:attrNameLst>
                                          <p:attrName>style.visibility</p:attrName>
                                        </p:attrNameLst>
                                      </p:cBhvr>
                                      <p:tavLst>
                                        <p:tav tm="0">
                                          <p:val>
                                            <p:strVal val="hidden"/>
                                          </p:val>
                                        </p:tav>
                                        <p:tav tm="50000">
                                          <p:val>
                                            <p:strVal val="visible"/>
                                          </p:val>
                                        </p:tav>
                                      </p:tavLst>
                                    </p:anim>
                                  </p:childTnLst>
                                </p:cTn>
                              </p:par>
                            </p:childTnLst>
                          </p:cTn>
                        </p:par>
                        <p:par>
                          <p:cTn id="52" fill="hold">
                            <p:stCondLst>
                              <p:cond delay="500"/>
                            </p:stCondLst>
                            <p:childTnLst>
                              <p:par>
                                <p:cTn id="53" presetID="35" presetClass="emph" presetSubtype="0" fill="hold" grpId="2" nodeType="afterEffect">
                                  <p:stCondLst>
                                    <p:cond delay="0"/>
                                  </p:stCondLst>
                                  <p:childTnLst>
                                    <p:anim calcmode="discrete" valueType="str">
                                      <p:cBhvr>
                                        <p:cTn id="54" dur="500" fill="hold"/>
                                        <p:tgtEl>
                                          <p:spTgt spid="34"/>
                                        </p:tgtEl>
                                        <p:attrNameLst>
                                          <p:attrName>style.visibility</p:attrName>
                                        </p:attrNameLst>
                                      </p:cBhvr>
                                      <p:tavLst>
                                        <p:tav tm="0">
                                          <p:val>
                                            <p:strVal val="hidden"/>
                                          </p:val>
                                        </p:tav>
                                        <p:tav tm="50000">
                                          <p:val>
                                            <p:strVal val="visible"/>
                                          </p:val>
                                        </p:tav>
                                      </p:tavLst>
                                    </p:anim>
                                  </p:childTnLst>
                                </p:cTn>
                              </p:par>
                            </p:childTnLst>
                          </p:cTn>
                        </p:par>
                        <p:par>
                          <p:cTn id="55" fill="hold">
                            <p:stCondLst>
                              <p:cond delay="1000"/>
                            </p:stCondLst>
                            <p:childTnLst>
                              <p:par>
                                <p:cTn id="56" presetID="35" presetClass="emph" presetSubtype="0" fill="hold" grpId="3" nodeType="afterEffect">
                                  <p:stCondLst>
                                    <p:cond delay="0"/>
                                  </p:stCondLst>
                                  <p:childTnLst>
                                    <p:anim calcmode="discrete" valueType="str">
                                      <p:cBhvr>
                                        <p:cTn id="57" dur="500" fill="hold"/>
                                        <p:tgtEl>
                                          <p:spTgt spid="34"/>
                                        </p:tgtEl>
                                        <p:attrNameLst>
                                          <p:attrName>style.visibility</p:attrName>
                                        </p:attrNameLst>
                                      </p:cBhvr>
                                      <p:tavLst>
                                        <p:tav tm="0">
                                          <p:val>
                                            <p:strVal val="hidden"/>
                                          </p:val>
                                        </p:tav>
                                        <p:tav tm="50000">
                                          <p:val>
                                            <p:strVal val="visible"/>
                                          </p:val>
                                        </p:tav>
                                      </p:tavLst>
                                    </p:anim>
                                  </p:childTnLst>
                                </p:cTn>
                              </p:par>
                            </p:childTnLst>
                          </p:cTn>
                        </p:par>
                        <p:par>
                          <p:cTn id="58" fill="hold">
                            <p:stCondLst>
                              <p:cond delay="1500"/>
                            </p:stCondLst>
                            <p:childTnLst>
                              <p:par>
                                <p:cTn id="59" presetID="35" presetClass="emph" presetSubtype="0" fill="hold" grpId="4" nodeType="afterEffect">
                                  <p:stCondLst>
                                    <p:cond delay="0"/>
                                  </p:stCondLst>
                                  <p:childTnLst>
                                    <p:anim calcmode="discrete" valueType="str">
                                      <p:cBhvr>
                                        <p:cTn id="60" dur="500" fill="hold"/>
                                        <p:tgtEl>
                                          <p:spTgt spid="34"/>
                                        </p:tgtEl>
                                        <p:attrNameLst>
                                          <p:attrName>style.visibility</p:attrName>
                                        </p:attrNameLst>
                                      </p:cBhvr>
                                      <p:tavLst>
                                        <p:tav tm="0">
                                          <p:val>
                                            <p:strVal val="hidden"/>
                                          </p:val>
                                        </p:tav>
                                        <p:tav tm="50000">
                                          <p:val>
                                            <p:strVal val="visible"/>
                                          </p:val>
                                        </p:tav>
                                      </p:tavLst>
                                    </p:anim>
                                  </p:childTnLst>
                                </p:cTn>
                              </p:par>
                            </p:childTnLst>
                          </p:cTn>
                        </p:par>
                        <p:par>
                          <p:cTn id="61" fill="hold">
                            <p:stCondLst>
                              <p:cond delay="2000"/>
                            </p:stCondLst>
                            <p:childTnLst>
                              <p:par>
                                <p:cTn id="62" presetID="9" presetClass="entr" presetSubtype="0"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dissolv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dissolve">
                                      <p:cBhvr>
                                        <p:cTn id="69" dur="500"/>
                                        <p:tgtEl>
                                          <p:spTgt spid="36"/>
                                        </p:tgtEl>
                                      </p:cBhvr>
                                    </p:animEffect>
                                  </p:childTnLst>
                                </p:cTn>
                              </p:par>
                            </p:childTnLst>
                          </p:cTn>
                        </p:par>
                        <p:par>
                          <p:cTn id="70" fill="hold">
                            <p:stCondLst>
                              <p:cond delay="500"/>
                            </p:stCondLst>
                            <p:childTnLst>
                              <p:par>
                                <p:cTn id="71" presetID="9" presetClass="entr" presetSubtype="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dissolve">
                                      <p:cBhvr>
                                        <p:cTn id="73" dur="500"/>
                                        <p:tgtEl>
                                          <p:spTgt spid="37"/>
                                        </p:tgtEl>
                                      </p:cBhvr>
                                    </p:animEffect>
                                  </p:childTnLst>
                                </p:cTn>
                              </p:par>
                            </p:childTnLst>
                          </p:cTn>
                        </p:par>
                        <p:par>
                          <p:cTn id="74" fill="hold">
                            <p:stCondLst>
                              <p:cond delay="1000"/>
                            </p:stCondLst>
                            <p:childTnLst>
                              <p:par>
                                <p:cTn id="75" presetID="9" presetClass="entr" presetSubtype="0"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dissolve">
                                      <p:cBhvr>
                                        <p:cTn id="77" dur="500"/>
                                        <p:tgtEl>
                                          <p:spTgt spid="38"/>
                                        </p:tgtEl>
                                      </p:cBhvr>
                                    </p:animEffect>
                                  </p:childTnLst>
                                </p:cTn>
                              </p:par>
                            </p:childTnLst>
                          </p:cTn>
                        </p:par>
                        <p:par>
                          <p:cTn id="78" fill="hold">
                            <p:stCondLst>
                              <p:cond delay="1500"/>
                            </p:stCondLst>
                            <p:childTnLst>
                              <p:par>
                                <p:cTn id="79" presetID="9" presetClass="entr" presetSubtype="0"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dissolve">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nodeType="click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checkerboard(across)">
                                      <p:cBhvr>
                                        <p:cTn id="86" dur="500"/>
                                        <p:tgtEl>
                                          <p:spTgt spid="73"/>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dissolve">
                                      <p:cBhvr>
                                        <p:cTn id="91" dur="500"/>
                                        <p:tgtEl>
                                          <p:spTgt spid="74"/>
                                        </p:tgtEl>
                                      </p:cBhvr>
                                    </p:animEffect>
                                  </p:childTnLst>
                                </p:cTn>
                              </p:par>
                            </p:childTnLst>
                          </p:cTn>
                        </p:par>
                        <p:par>
                          <p:cTn id="92" fill="hold">
                            <p:stCondLst>
                              <p:cond delay="500"/>
                            </p:stCondLst>
                            <p:childTnLst>
                              <p:par>
                                <p:cTn id="93" presetID="9" presetClass="entr" presetSubtype="0" fill="hold"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dissolve">
                                      <p:cBhvr>
                                        <p:cTn id="95" dur="500"/>
                                        <p:tgtEl>
                                          <p:spTgt spid="75"/>
                                        </p:tgtEl>
                                      </p:cBhvr>
                                    </p:animEffect>
                                  </p:childTnLst>
                                </p:cTn>
                              </p:par>
                            </p:childTnLst>
                          </p:cTn>
                        </p:par>
                        <p:par>
                          <p:cTn id="96" fill="hold">
                            <p:stCondLst>
                              <p:cond delay="1000"/>
                            </p:stCondLst>
                            <p:childTnLst>
                              <p:par>
                                <p:cTn id="97" presetID="9" presetClass="entr" presetSubtype="0" fill="hold"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dissolve">
                                      <p:cBhvr>
                                        <p:cTn id="99" dur="500"/>
                                        <p:tgtEl>
                                          <p:spTgt spid="76"/>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nodeType="click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checkerboard(across)">
                                      <p:cBhvr>
                                        <p:cTn id="10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28" grpId="3" animBg="1"/>
      <p:bldP spid="28" grpId="4" animBg="1"/>
      <p:bldP spid="29" grpId="0" animBg="1"/>
      <p:bldP spid="29" grpId="1" animBg="1"/>
      <p:bldP spid="29" grpId="2" animBg="1"/>
      <p:bldP spid="29" grpId="3" animBg="1"/>
      <p:bldP spid="29" grpId="4" animBg="1"/>
      <p:bldP spid="29" grpId="5" animBg="1"/>
      <p:bldP spid="34" grpId="0" animBg="1"/>
      <p:bldP spid="34" grpId="1" animBg="1"/>
      <p:bldP spid="34" grpId="2" animBg="1"/>
      <p:bldP spid="34" grpId="3" animBg="1"/>
      <p:bldP spid="34" grpId="4"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双括号 1"/>
          <p:cNvSpPr/>
          <p:nvPr/>
        </p:nvSpPr>
        <p:spPr>
          <a:xfrm>
            <a:off x="703263" y="1357313"/>
            <a:ext cx="2297112" cy="1500187"/>
          </a:xfrm>
          <a:prstGeom prst="bracketPair">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3" name="TextBox 2"/>
          <p:cNvSpPr txBox="1"/>
          <p:nvPr/>
        </p:nvSpPr>
        <p:spPr>
          <a:xfrm>
            <a:off x="987824" y="1417850"/>
            <a:ext cx="1785950"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2</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4" name="TextBox 3"/>
          <p:cNvSpPr txBox="1"/>
          <p:nvPr/>
        </p:nvSpPr>
        <p:spPr>
          <a:xfrm>
            <a:off x="987824" y="1775040"/>
            <a:ext cx="1785950"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5" name="TextBox 4"/>
          <p:cNvSpPr txBox="1"/>
          <p:nvPr/>
        </p:nvSpPr>
        <p:spPr>
          <a:xfrm>
            <a:off x="998710" y="2132230"/>
            <a:ext cx="177506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6" name="TextBox 5"/>
          <p:cNvSpPr txBox="1"/>
          <p:nvPr/>
        </p:nvSpPr>
        <p:spPr>
          <a:xfrm>
            <a:off x="998710" y="2492667"/>
            <a:ext cx="1775064" cy="35394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ea typeface="+mn-ea"/>
                <a:cs typeface="+mn-cs"/>
              </a:rPr>
              <a:t>    </a:t>
            </a:r>
          </a:p>
        </p:txBody>
      </p:sp>
      <p:sp>
        <p:nvSpPr>
          <p:cNvPr id="7" name="TextBox 6"/>
          <p:cNvSpPr txBox="1"/>
          <p:nvPr/>
        </p:nvSpPr>
        <p:spPr>
          <a:xfrm>
            <a:off x="-32" y="1785926"/>
            <a:ext cx="694421" cy="646331"/>
          </a:xfrm>
          <a:prstGeom prst="rect">
            <a:avLst/>
          </a:prstGeom>
          <a:noFill/>
        </p:spPr>
        <p:txBody>
          <a:bodyPr wrap="none">
            <a:spAutoFit/>
          </a:bodyPr>
          <a:lstStyle/>
          <a:p>
            <a:pPr fontAlgn="auto">
              <a:spcBef>
                <a:spcPts val="0"/>
              </a:spcBef>
              <a:spcAft>
                <a:spcPts val="0"/>
              </a:spcAft>
              <a:defRPr/>
            </a:pPr>
            <a:r>
              <a:rPr lang="en-US" altLang="zh-CN"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A=</a:t>
            </a:r>
            <a:endParaRPr lang="zh-CN" alt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endParaRPr>
          </a:p>
        </p:txBody>
      </p:sp>
      <p:grpSp>
        <p:nvGrpSpPr>
          <p:cNvPr id="8" name="组合 7"/>
          <p:cNvGrpSpPr>
            <a:grpSpLocks/>
          </p:cNvGrpSpPr>
          <p:nvPr/>
        </p:nvGrpSpPr>
        <p:grpSpPr bwMode="auto">
          <a:xfrm>
            <a:off x="5715000" y="1344613"/>
            <a:ext cx="3071813" cy="1500187"/>
            <a:chOff x="3429024" y="1357298"/>
            <a:chExt cx="3143240" cy="1500198"/>
          </a:xfrm>
        </p:grpSpPr>
        <p:sp>
          <p:nvSpPr>
            <p:cNvPr id="9" name="双括号 8"/>
            <p:cNvSpPr/>
            <p:nvPr/>
          </p:nvSpPr>
          <p:spPr>
            <a:xfrm>
              <a:off x="4275344" y="1357298"/>
              <a:ext cx="2296920" cy="1500198"/>
            </a:xfrm>
            <a:prstGeom prst="bracketPair">
              <a:avLst/>
            </a:prstGeom>
            <a:ln>
              <a:prstDash val="solid"/>
              <a:tailEnd type="none" w="sm" len="sm"/>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10" name="TextBox 9"/>
            <p:cNvSpPr txBox="1"/>
            <p:nvPr/>
          </p:nvSpPr>
          <p:spPr>
            <a:xfrm>
              <a:off x="3429024" y="1785926"/>
              <a:ext cx="849913" cy="646331"/>
            </a:xfrm>
            <a:prstGeom prst="rect">
              <a:avLst/>
            </a:prstGeom>
            <a:noFill/>
          </p:spPr>
          <p:txBody>
            <a:bodyPr wrap="none">
              <a:spAutoFit/>
            </a:bodyPr>
            <a:lstStyle/>
            <a:p>
              <a:pPr fontAlgn="auto">
                <a:spcBef>
                  <a:spcPts val="0"/>
                </a:spcBef>
                <a:spcAft>
                  <a:spcPts val="0"/>
                </a:spcAft>
                <a:defRPr/>
              </a:pPr>
              <a:r>
                <a:rPr lang="en-US" altLang="zh-CN"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A</a:t>
              </a:r>
              <a:r>
                <a:rPr lang="en-US" altLang="zh-CN" sz="3600" b="1" baseline="3000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2</a:t>
              </a:r>
              <a:r>
                <a:rPr lang="en-US" altLang="zh-CN"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a:t>
              </a:r>
              <a:endParaRPr lang="zh-CN" altLang="en-US" sz="3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endParaRPr>
            </a:p>
          </p:txBody>
        </p:sp>
      </p:grpSp>
      <p:sp>
        <p:nvSpPr>
          <p:cNvPr id="11" name="TextBox 10"/>
          <p:cNvSpPr txBox="1"/>
          <p:nvPr/>
        </p:nvSpPr>
        <p:spPr>
          <a:xfrm>
            <a:off x="6798770" y="1416594"/>
            <a:ext cx="34496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12" name="TextBox 11"/>
          <p:cNvSpPr txBox="1"/>
          <p:nvPr/>
        </p:nvSpPr>
        <p:spPr>
          <a:xfrm>
            <a:off x="7298836" y="1416594"/>
            <a:ext cx="34496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13" name="TextBox 12"/>
          <p:cNvSpPr txBox="1"/>
          <p:nvPr/>
        </p:nvSpPr>
        <p:spPr>
          <a:xfrm>
            <a:off x="7786678" y="1416594"/>
            <a:ext cx="8386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2    1</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14" name="TextBox 13"/>
          <p:cNvSpPr txBox="1"/>
          <p:nvPr/>
        </p:nvSpPr>
        <p:spPr>
          <a:xfrm>
            <a:off x="6805111" y="1761642"/>
            <a:ext cx="190949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0    0    0    1 </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15" name="TextBox 14"/>
          <p:cNvSpPr txBox="1"/>
          <p:nvPr/>
        </p:nvSpPr>
        <p:spPr>
          <a:xfrm>
            <a:off x="6805875" y="2118832"/>
            <a:ext cx="190949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0    0    1    1 </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16" name="TextBox 15"/>
          <p:cNvSpPr txBox="1"/>
          <p:nvPr/>
        </p:nvSpPr>
        <p:spPr>
          <a:xfrm>
            <a:off x="6805875" y="2488164"/>
            <a:ext cx="190949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rPr>
              <a:t>0    0    1    2 </a:t>
            </a:r>
            <a:endParaRPr lang="zh-CN" alt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mn-ea"/>
              <a:cs typeface="+mn-cs"/>
            </a:endParaRPr>
          </a:p>
        </p:txBody>
      </p:sp>
      <p:sp>
        <p:nvSpPr>
          <p:cNvPr id="96270" name="TextBox 16"/>
          <p:cNvSpPr txBox="1">
            <a:spLocks noChangeArrowheads="1"/>
          </p:cNvSpPr>
          <p:nvPr/>
        </p:nvSpPr>
        <p:spPr bwMode="auto">
          <a:xfrm>
            <a:off x="142875" y="3143250"/>
            <a:ext cx="8715375" cy="923925"/>
          </a:xfrm>
          <a:prstGeom prst="rect">
            <a:avLst/>
          </a:prstGeom>
          <a:noFill/>
          <a:ln w="9525">
            <a:noFill/>
            <a:miter lim="800000"/>
            <a:headEnd/>
            <a:tailEnd/>
          </a:ln>
        </p:spPr>
        <p:txBody>
          <a:bodyPr>
            <a:spAutoFit/>
          </a:bodyPr>
          <a:lstStyle/>
          <a:p>
            <a:r>
              <a:rPr lang="zh-CN" altLang="en-US">
                <a:latin typeface="Calibri" pitchFamily="34" charset="0"/>
              </a:rPr>
              <a:t>矩阵乘法是行向量与列向量各个位置对应乘积的和</a:t>
            </a:r>
            <a:r>
              <a:rPr lang="en-US" altLang="zh-CN">
                <a:latin typeface="Calibri" pitchFamily="34" charset="0"/>
              </a:rPr>
              <a:t>.</a:t>
            </a:r>
            <a:r>
              <a:rPr lang="zh-CN" altLang="en-US">
                <a:latin typeface="Calibri" pitchFamily="34" charset="0"/>
              </a:rPr>
              <a:t>我们首先看一下各个位置乘积的含义</a:t>
            </a:r>
            <a:r>
              <a:rPr lang="en-US" altLang="zh-CN">
                <a:latin typeface="Calibri" pitchFamily="34" charset="0"/>
              </a:rPr>
              <a:t>.</a:t>
            </a:r>
            <a:r>
              <a:rPr lang="zh-CN" altLang="en-US">
                <a:latin typeface="Calibri" pitchFamily="34" charset="0"/>
              </a:rPr>
              <a:t>例如</a:t>
            </a:r>
            <a:r>
              <a:rPr lang="en-US" altLang="zh-CN">
                <a:latin typeface="Calibri" pitchFamily="34" charset="0"/>
              </a:rPr>
              <a:t>A</a:t>
            </a:r>
            <a:r>
              <a:rPr lang="zh-CN" altLang="en-US">
                <a:latin typeface="Calibri" pitchFamily="34" charset="0"/>
              </a:rPr>
              <a:t>的第一个行向量和第三个列向量分别表示了顶点</a:t>
            </a:r>
            <a:r>
              <a:rPr lang="en-US" altLang="zh-CN">
                <a:latin typeface="Calibri" pitchFamily="34" charset="0"/>
              </a:rPr>
              <a:t>1</a:t>
            </a:r>
            <a:r>
              <a:rPr lang="zh-CN" altLang="en-US">
                <a:latin typeface="Calibri" pitchFamily="34" charset="0"/>
              </a:rPr>
              <a:t>与其它各个顶点的邻接关系以及各个顶点与顶点</a:t>
            </a:r>
            <a:r>
              <a:rPr lang="en-US" altLang="zh-CN">
                <a:latin typeface="Calibri" pitchFamily="34" charset="0"/>
              </a:rPr>
              <a:t>3</a:t>
            </a:r>
            <a:r>
              <a:rPr lang="zh-CN" altLang="en-US">
                <a:latin typeface="Calibri" pitchFamily="34" charset="0"/>
              </a:rPr>
              <a:t>的邻接关系</a:t>
            </a:r>
            <a:r>
              <a:rPr lang="en-US" altLang="zh-CN">
                <a:latin typeface="Calibri" pitchFamily="34" charset="0"/>
              </a:rPr>
              <a:t>.</a:t>
            </a:r>
          </a:p>
        </p:txBody>
      </p:sp>
      <p:sp>
        <p:nvSpPr>
          <p:cNvPr id="18" name="椭圆 17"/>
          <p:cNvSpPr/>
          <p:nvPr/>
        </p:nvSpPr>
        <p:spPr>
          <a:xfrm>
            <a:off x="3395642" y="79649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19" name="椭圆 18"/>
          <p:cNvSpPr/>
          <p:nvPr/>
        </p:nvSpPr>
        <p:spPr>
          <a:xfrm>
            <a:off x="3395642" y="229669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20" name="椭圆 19"/>
          <p:cNvSpPr/>
          <p:nvPr/>
        </p:nvSpPr>
        <p:spPr>
          <a:xfrm>
            <a:off x="5253030" y="229669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21" name="椭圆 20"/>
          <p:cNvSpPr/>
          <p:nvPr/>
        </p:nvSpPr>
        <p:spPr>
          <a:xfrm>
            <a:off x="5253030" y="79649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22" name="弧形 21"/>
          <p:cNvSpPr/>
          <p:nvPr/>
        </p:nvSpPr>
        <p:spPr>
          <a:xfrm>
            <a:off x="3422650" y="939800"/>
            <a:ext cx="500063" cy="1500188"/>
          </a:xfrm>
          <a:prstGeom prst="arc">
            <a:avLst>
              <a:gd name="adj1" fmla="val 16200000"/>
              <a:gd name="adj2" fmla="val 5421085"/>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23" name="弧形 22"/>
          <p:cNvSpPr/>
          <p:nvPr/>
        </p:nvSpPr>
        <p:spPr>
          <a:xfrm rot="10800000">
            <a:off x="3132138" y="944563"/>
            <a:ext cx="500062" cy="1500187"/>
          </a:xfrm>
          <a:prstGeom prst="arc">
            <a:avLst>
              <a:gd name="adj1" fmla="val 16200000"/>
              <a:gd name="adj2" fmla="val 5421085"/>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24" name="弧形 23"/>
          <p:cNvSpPr/>
          <p:nvPr/>
        </p:nvSpPr>
        <p:spPr>
          <a:xfrm rot="18591283">
            <a:off x="4367213" y="514350"/>
            <a:ext cx="266700" cy="2197100"/>
          </a:xfrm>
          <a:prstGeom prst="arc">
            <a:avLst>
              <a:gd name="adj1" fmla="val 16200000"/>
              <a:gd name="adj2" fmla="val 5418853"/>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25" name="弧形 24"/>
          <p:cNvSpPr/>
          <p:nvPr/>
        </p:nvSpPr>
        <p:spPr>
          <a:xfrm rot="5400000">
            <a:off x="4211638" y="1662113"/>
            <a:ext cx="428625" cy="1819275"/>
          </a:xfrm>
          <a:prstGeom prst="arc">
            <a:avLst>
              <a:gd name="adj1" fmla="val 16200000"/>
              <a:gd name="adj2" fmla="val 5418853"/>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cxnSp>
        <p:nvCxnSpPr>
          <p:cNvPr id="26" name="直接连接符 25"/>
          <p:cNvCxnSpPr>
            <a:endCxn id="0" idx="4"/>
          </p:cNvCxnSpPr>
          <p:nvPr/>
        </p:nvCxnSpPr>
        <p:spPr>
          <a:xfrm rot="5400000" flipH="1" flipV="1">
            <a:off x="4787900" y="1689100"/>
            <a:ext cx="1214438" cy="1588"/>
          </a:xfrm>
          <a:prstGeom prst="line">
            <a:avLst/>
          </a:prstGeom>
          <a:ln>
            <a:prstDash val="solid"/>
            <a:headEnd type="none"/>
            <a:tailEnd type="triangle" w="lg" len="lg"/>
          </a:ln>
        </p:spPr>
        <p:style>
          <a:lnRef idx="3">
            <a:schemeClr val="dk1"/>
          </a:lnRef>
          <a:fillRef idx="0">
            <a:schemeClr val="dk1"/>
          </a:fillRef>
          <a:effectRef idx="2">
            <a:schemeClr val="dk1"/>
          </a:effectRef>
          <a:fontRef idx="minor">
            <a:schemeClr val="tx1"/>
          </a:fontRef>
        </p:style>
      </p:cxnSp>
      <p:sp>
        <p:nvSpPr>
          <p:cNvPr id="27" name="弧形 26"/>
          <p:cNvSpPr/>
          <p:nvPr/>
        </p:nvSpPr>
        <p:spPr>
          <a:xfrm>
            <a:off x="5264150" y="939800"/>
            <a:ext cx="500063" cy="1500188"/>
          </a:xfrm>
          <a:prstGeom prst="arc">
            <a:avLst>
              <a:gd name="adj1" fmla="val 16200000"/>
              <a:gd name="adj2" fmla="val 5421085"/>
            </a:avLst>
          </a:prstGeom>
          <a:ln>
            <a:prstDash val="solid"/>
            <a:tailEnd type="triangl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28" name="弧形 27"/>
          <p:cNvSpPr/>
          <p:nvPr/>
        </p:nvSpPr>
        <p:spPr>
          <a:xfrm rot="10800000">
            <a:off x="4956175" y="22225"/>
            <a:ext cx="857250" cy="857250"/>
          </a:xfrm>
          <a:prstGeom prst="arc">
            <a:avLst>
              <a:gd name="adj1" fmla="val 17118529"/>
              <a:gd name="adj2" fmla="val 15005193"/>
            </a:avLst>
          </a:prstGeom>
          <a:ln>
            <a:prstDash val="solid"/>
            <a:headEnd type="triangle" w="lg" len="lg"/>
            <a:tailEnd type="none" w="lg" len="lg"/>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29" name="椭圆 28"/>
          <p:cNvSpPr/>
          <p:nvPr/>
        </p:nvSpPr>
        <p:spPr>
          <a:xfrm>
            <a:off x="3395642" y="79649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30" name="椭圆 29"/>
          <p:cNvSpPr/>
          <p:nvPr/>
        </p:nvSpPr>
        <p:spPr>
          <a:xfrm>
            <a:off x="3395642" y="229669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31" name="椭圆 30"/>
          <p:cNvSpPr/>
          <p:nvPr/>
        </p:nvSpPr>
        <p:spPr>
          <a:xfrm>
            <a:off x="5253030" y="229669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32" name="椭圆 31"/>
          <p:cNvSpPr/>
          <p:nvPr/>
        </p:nvSpPr>
        <p:spPr>
          <a:xfrm>
            <a:off x="5253030" y="79649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33" name="椭圆 32"/>
          <p:cNvSpPr/>
          <p:nvPr/>
        </p:nvSpPr>
        <p:spPr>
          <a:xfrm>
            <a:off x="3395642" y="79649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1</a:t>
            </a:r>
            <a:endParaRPr lang="zh-CN" altLang="en-US"/>
          </a:p>
        </p:txBody>
      </p:sp>
      <p:sp>
        <p:nvSpPr>
          <p:cNvPr id="34" name="椭圆 33"/>
          <p:cNvSpPr/>
          <p:nvPr/>
        </p:nvSpPr>
        <p:spPr>
          <a:xfrm>
            <a:off x="3395642" y="229669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2</a:t>
            </a:r>
            <a:endParaRPr lang="zh-CN" altLang="en-US"/>
          </a:p>
        </p:txBody>
      </p:sp>
      <p:sp>
        <p:nvSpPr>
          <p:cNvPr id="35" name="椭圆 34"/>
          <p:cNvSpPr/>
          <p:nvPr/>
        </p:nvSpPr>
        <p:spPr>
          <a:xfrm>
            <a:off x="5253030" y="2296697"/>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3</a:t>
            </a:r>
            <a:endParaRPr lang="zh-CN" altLang="en-US"/>
          </a:p>
        </p:txBody>
      </p:sp>
      <p:sp>
        <p:nvSpPr>
          <p:cNvPr id="36" name="椭圆 35"/>
          <p:cNvSpPr/>
          <p:nvPr/>
        </p:nvSpPr>
        <p:spPr>
          <a:xfrm>
            <a:off x="5253030" y="796499"/>
            <a:ext cx="285752" cy="28575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a:t>4</a:t>
            </a:r>
            <a:endParaRPr lang="zh-CN" altLang="en-US"/>
          </a:p>
        </p:txBody>
      </p:sp>
      <p:sp>
        <p:nvSpPr>
          <p:cNvPr id="37" name="TextBox 36"/>
          <p:cNvSpPr txBox="1"/>
          <p:nvPr/>
        </p:nvSpPr>
        <p:spPr>
          <a:xfrm>
            <a:off x="71406" y="5000636"/>
            <a:ext cx="1785950" cy="353943"/>
          </a:xfrm>
          <a:prstGeom prst="rect">
            <a:avLst/>
          </a:prstGeom>
        </p:spPr>
        <p:style>
          <a:lnRef idx="2">
            <a:schemeClr val="dk1"/>
          </a:lnRef>
          <a:fillRef idx="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rPr>
              <a:t>2</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rPr>
              <a:t>1</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rPr>
              <a:t>    </a:t>
            </a:r>
            <a:r>
              <a:rPr lang="en-US" altLang="zh-CN" sz="1700" b="1" spc="50">
                <a:ln w="11430"/>
                <a:solidFill>
                  <a:srgbClr val="00B050"/>
                </a:solidFill>
                <a:effectLst>
                  <a:outerShdw blurRad="76200" dist="50800" dir="5400000" algn="tl" rotWithShape="0">
                    <a:srgbClr val="000000">
                      <a:alpha val="65000"/>
                    </a:srgbClr>
                  </a:outerShdw>
                </a:effectLst>
                <a:latin typeface="Arial Black" pitchFamily="34" charset="0"/>
              </a:rPr>
              <a:t>0</a:t>
            </a:r>
            <a:r>
              <a:rPr lang="zh-CN" altLang="en-US" sz="1700" b="1" spc="50">
                <a:ln w="11430"/>
                <a:solidFill>
                  <a:srgbClr val="00B050"/>
                </a:solidFill>
                <a:effectLst>
                  <a:outerShdw blurRad="76200" dist="50800" dir="5400000" algn="tl" rotWithShape="0">
                    <a:srgbClr val="000000">
                      <a:alpha val="65000"/>
                    </a:srgbClr>
                  </a:outerShdw>
                </a:effectLst>
                <a:latin typeface="Arial Black" pitchFamily="34" charset="0"/>
              </a:rPr>
              <a:t>    </a:t>
            </a:r>
          </a:p>
        </p:txBody>
      </p:sp>
      <p:sp>
        <p:nvSpPr>
          <p:cNvPr id="39" name="TextBox 38"/>
          <p:cNvSpPr txBox="1"/>
          <p:nvPr/>
        </p:nvSpPr>
        <p:spPr>
          <a:xfrm>
            <a:off x="2143108" y="4429132"/>
            <a:ext cx="333746" cy="1446550"/>
          </a:xfrm>
          <a:prstGeom prst="rect">
            <a:avLst/>
          </a:prstGeom>
        </p:spPr>
        <p:style>
          <a:lnRef idx="2">
            <a:schemeClr val="dk1"/>
          </a:lnRef>
          <a:fillRef idx="1">
            <a:schemeClr val="lt1"/>
          </a:fillRef>
          <a:effectRef idx="0">
            <a:schemeClr val="dk1"/>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2200" b="1" spc="50">
                <a:ln w="11430"/>
                <a:solidFill>
                  <a:srgbClr val="00B050"/>
                </a:solidFill>
                <a:effectLst>
                  <a:outerShdw blurRad="76200" dist="50800" dir="5400000" algn="tl" rotWithShape="0">
                    <a:srgbClr val="000000">
                      <a:alpha val="65000"/>
                    </a:srgbClr>
                  </a:outerShdw>
                </a:effectLst>
              </a:rPr>
              <a:t>1</a:t>
            </a:r>
          </a:p>
          <a:p>
            <a:pPr fontAlgn="auto">
              <a:spcBef>
                <a:spcPts val="0"/>
              </a:spcBef>
              <a:spcAft>
                <a:spcPts val="0"/>
              </a:spcAft>
              <a:defRPr/>
            </a:pPr>
            <a:r>
              <a:rPr lang="en-US" altLang="zh-CN" sz="2200" b="1" spc="50">
                <a:ln w="11430"/>
                <a:solidFill>
                  <a:srgbClr val="00B050"/>
                </a:solidFill>
                <a:effectLst>
                  <a:outerShdw blurRad="76200" dist="50800" dir="5400000" algn="tl" rotWithShape="0">
                    <a:srgbClr val="000000">
                      <a:alpha val="65000"/>
                    </a:srgbClr>
                  </a:outerShdw>
                </a:effectLst>
              </a:rPr>
              <a:t>1</a:t>
            </a:r>
          </a:p>
          <a:p>
            <a:pPr fontAlgn="auto">
              <a:spcBef>
                <a:spcPts val="0"/>
              </a:spcBef>
              <a:spcAft>
                <a:spcPts val="0"/>
              </a:spcAft>
              <a:defRPr/>
            </a:pPr>
            <a:r>
              <a:rPr lang="en-US" altLang="zh-CN" sz="2200" b="1" spc="50">
                <a:ln w="11430"/>
                <a:solidFill>
                  <a:srgbClr val="00B050"/>
                </a:solidFill>
                <a:effectLst>
                  <a:outerShdw blurRad="76200" dist="50800" dir="5400000" algn="tl" rotWithShape="0">
                    <a:srgbClr val="000000">
                      <a:alpha val="65000"/>
                    </a:srgbClr>
                  </a:outerShdw>
                </a:effectLst>
              </a:rPr>
              <a:t>0</a:t>
            </a:r>
          </a:p>
          <a:p>
            <a:pPr fontAlgn="auto">
              <a:spcBef>
                <a:spcPts val="0"/>
              </a:spcBef>
              <a:spcAft>
                <a:spcPts val="0"/>
              </a:spcAft>
              <a:defRPr/>
            </a:pPr>
            <a:r>
              <a:rPr lang="en-US" altLang="zh-CN" sz="2200" b="1" spc="50">
                <a:ln w="11430"/>
                <a:solidFill>
                  <a:srgbClr val="00B050"/>
                </a:solidFill>
                <a:effectLst>
                  <a:outerShdw blurRad="76200" dist="50800" dir="5400000" algn="tl" rotWithShape="0">
                    <a:srgbClr val="000000">
                      <a:alpha val="65000"/>
                    </a:srgbClr>
                  </a:outerShdw>
                </a:effectLst>
              </a:rPr>
              <a:t>1</a:t>
            </a:r>
            <a:endParaRPr lang="zh-CN" altLang="en-US" sz="2200" b="1" spc="50">
              <a:ln w="11430"/>
              <a:solidFill>
                <a:srgbClr val="00B050"/>
              </a:solidFill>
              <a:effectLst>
                <a:outerShdw blurRad="76200" dist="50800" dir="5400000" algn="tl" rotWithShape="0">
                  <a:srgbClr val="000000">
                    <a:alpha val="65000"/>
                  </a:srgbClr>
                </a:outerShdw>
              </a:effectLst>
            </a:endParaRPr>
          </a:p>
        </p:txBody>
      </p:sp>
      <p:sp>
        <p:nvSpPr>
          <p:cNvPr id="40" name="任意多边形 39"/>
          <p:cNvSpPr/>
          <p:nvPr/>
        </p:nvSpPr>
        <p:spPr>
          <a:xfrm>
            <a:off x="461963" y="4854575"/>
            <a:ext cx="542925" cy="608013"/>
          </a:xfrm>
          <a:custGeom>
            <a:avLst/>
            <a:gdLst>
              <a:gd name="connsiteX0" fmla="*/ 341994 w 544301"/>
              <a:gd name="connsiteY0" fmla="*/ 49878 h 608678"/>
              <a:gd name="connsiteX1" fmla="*/ 303894 w 544301"/>
              <a:gd name="connsiteY1" fmla="*/ 37178 h 608678"/>
              <a:gd name="connsiteX2" fmla="*/ 75294 w 544301"/>
              <a:gd name="connsiteY2" fmla="*/ 316578 h 608678"/>
              <a:gd name="connsiteX3" fmla="*/ 87994 w 544301"/>
              <a:gd name="connsiteY3" fmla="*/ 481678 h 608678"/>
              <a:gd name="connsiteX4" fmla="*/ 100694 w 544301"/>
              <a:gd name="connsiteY4" fmla="*/ 519778 h 608678"/>
              <a:gd name="connsiteX5" fmla="*/ 138794 w 544301"/>
              <a:gd name="connsiteY5" fmla="*/ 557878 h 608678"/>
              <a:gd name="connsiteX6" fmla="*/ 214994 w 544301"/>
              <a:gd name="connsiteY6" fmla="*/ 608678 h 608678"/>
              <a:gd name="connsiteX7" fmla="*/ 405494 w 544301"/>
              <a:gd name="connsiteY7" fmla="*/ 595978 h 608678"/>
              <a:gd name="connsiteX8" fmla="*/ 481694 w 544301"/>
              <a:gd name="connsiteY8" fmla="*/ 519778 h 608678"/>
              <a:gd name="connsiteX9" fmla="*/ 494394 w 544301"/>
              <a:gd name="connsiteY9" fmla="*/ 481678 h 608678"/>
              <a:gd name="connsiteX10" fmla="*/ 468994 w 544301"/>
              <a:gd name="connsiteY10" fmla="*/ 151478 h 608678"/>
              <a:gd name="connsiteX11" fmla="*/ 418194 w 544301"/>
              <a:gd name="connsiteY11" fmla="*/ 100678 h 608678"/>
              <a:gd name="connsiteX12" fmla="*/ 341994 w 544301"/>
              <a:gd name="connsiteY12" fmla="*/ 75278 h 608678"/>
              <a:gd name="connsiteX13" fmla="*/ 303894 w 544301"/>
              <a:gd name="connsiteY13" fmla="*/ 49878 h 608678"/>
              <a:gd name="connsiteX14" fmla="*/ 265794 w 544301"/>
              <a:gd name="connsiteY14" fmla="*/ 11778 h 60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301" h="608678">
                <a:moveTo>
                  <a:pt x="341994" y="49878"/>
                </a:moveTo>
                <a:cubicBezTo>
                  <a:pt x="329294" y="45645"/>
                  <a:pt x="317281" y="37178"/>
                  <a:pt x="303894" y="37178"/>
                </a:cubicBezTo>
                <a:cubicBezTo>
                  <a:pt x="0" y="37178"/>
                  <a:pt x="90369" y="0"/>
                  <a:pt x="75294" y="316578"/>
                </a:cubicBezTo>
                <a:cubicBezTo>
                  <a:pt x="79527" y="371611"/>
                  <a:pt x="81148" y="426908"/>
                  <a:pt x="87994" y="481678"/>
                </a:cubicBezTo>
                <a:cubicBezTo>
                  <a:pt x="89654" y="494962"/>
                  <a:pt x="93268" y="508639"/>
                  <a:pt x="100694" y="519778"/>
                </a:cubicBezTo>
                <a:cubicBezTo>
                  <a:pt x="110657" y="534722"/>
                  <a:pt x="124617" y="546851"/>
                  <a:pt x="138794" y="557878"/>
                </a:cubicBezTo>
                <a:cubicBezTo>
                  <a:pt x="162891" y="576620"/>
                  <a:pt x="214994" y="608678"/>
                  <a:pt x="214994" y="608678"/>
                </a:cubicBezTo>
                <a:lnTo>
                  <a:pt x="405494" y="595978"/>
                </a:lnTo>
                <a:cubicBezTo>
                  <a:pt x="439572" y="584619"/>
                  <a:pt x="481694" y="519778"/>
                  <a:pt x="481694" y="519778"/>
                </a:cubicBezTo>
                <a:cubicBezTo>
                  <a:pt x="485927" y="507078"/>
                  <a:pt x="490716" y="494550"/>
                  <a:pt x="494394" y="481678"/>
                </a:cubicBezTo>
                <a:cubicBezTo>
                  <a:pt x="524548" y="376138"/>
                  <a:pt x="544301" y="239336"/>
                  <a:pt x="468994" y="151478"/>
                </a:cubicBezTo>
                <a:cubicBezTo>
                  <a:pt x="453409" y="133296"/>
                  <a:pt x="438729" y="112999"/>
                  <a:pt x="418194" y="100678"/>
                </a:cubicBezTo>
                <a:cubicBezTo>
                  <a:pt x="395236" y="86903"/>
                  <a:pt x="364271" y="90130"/>
                  <a:pt x="341994" y="75278"/>
                </a:cubicBezTo>
                <a:cubicBezTo>
                  <a:pt x="329294" y="66811"/>
                  <a:pt x="317546" y="56704"/>
                  <a:pt x="303894" y="49878"/>
                </a:cubicBezTo>
                <a:cubicBezTo>
                  <a:pt x="257762" y="26812"/>
                  <a:pt x="265794" y="55428"/>
                  <a:pt x="265794" y="11778"/>
                </a:cubicBezTo>
              </a:path>
            </a:pathLst>
          </a:custGeom>
          <a:ln w="25400">
            <a:solidFill>
              <a:srgbClr val="C00000"/>
            </a:solidFill>
            <a:prstDash val="dash"/>
            <a:tailEnd type="arrow"/>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41" name="任意多边形 40"/>
          <p:cNvSpPr/>
          <p:nvPr/>
        </p:nvSpPr>
        <p:spPr>
          <a:xfrm>
            <a:off x="2109788" y="4714875"/>
            <a:ext cx="428625" cy="500063"/>
          </a:xfrm>
          <a:custGeom>
            <a:avLst/>
            <a:gdLst>
              <a:gd name="connsiteX0" fmla="*/ 341994 w 544301"/>
              <a:gd name="connsiteY0" fmla="*/ 49878 h 608678"/>
              <a:gd name="connsiteX1" fmla="*/ 303894 w 544301"/>
              <a:gd name="connsiteY1" fmla="*/ 37178 h 608678"/>
              <a:gd name="connsiteX2" fmla="*/ 75294 w 544301"/>
              <a:gd name="connsiteY2" fmla="*/ 316578 h 608678"/>
              <a:gd name="connsiteX3" fmla="*/ 87994 w 544301"/>
              <a:gd name="connsiteY3" fmla="*/ 481678 h 608678"/>
              <a:gd name="connsiteX4" fmla="*/ 100694 w 544301"/>
              <a:gd name="connsiteY4" fmla="*/ 519778 h 608678"/>
              <a:gd name="connsiteX5" fmla="*/ 138794 w 544301"/>
              <a:gd name="connsiteY5" fmla="*/ 557878 h 608678"/>
              <a:gd name="connsiteX6" fmla="*/ 214994 w 544301"/>
              <a:gd name="connsiteY6" fmla="*/ 608678 h 608678"/>
              <a:gd name="connsiteX7" fmla="*/ 405494 w 544301"/>
              <a:gd name="connsiteY7" fmla="*/ 595978 h 608678"/>
              <a:gd name="connsiteX8" fmla="*/ 481694 w 544301"/>
              <a:gd name="connsiteY8" fmla="*/ 519778 h 608678"/>
              <a:gd name="connsiteX9" fmla="*/ 494394 w 544301"/>
              <a:gd name="connsiteY9" fmla="*/ 481678 h 608678"/>
              <a:gd name="connsiteX10" fmla="*/ 468994 w 544301"/>
              <a:gd name="connsiteY10" fmla="*/ 151478 h 608678"/>
              <a:gd name="connsiteX11" fmla="*/ 418194 w 544301"/>
              <a:gd name="connsiteY11" fmla="*/ 100678 h 608678"/>
              <a:gd name="connsiteX12" fmla="*/ 341994 w 544301"/>
              <a:gd name="connsiteY12" fmla="*/ 75278 h 608678"/>
              <a:gd name="connsiteX13" fmla="*/ 303894 w 544301"/>
              <a:gd name="connsiteY13" fmla="*/ 49878 h 608678"/>
              <a:gd name="connsiteX14" fmla="*/ 265794 w 544301"/>
              <a:gd name="connsiteY14" fmla="*/ 11778 h 60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301" h="608678">
                <a:moveTo>
                  <a:pt x="341994" y="49878"/>
                </a:moveTo>
                <a:cubicBezTo>
                  <a:pt x="329294" y="45645"/>
                  <a:pt x="317281" y="37178"/>
                  <a:pt x="303894" y="37178"/>
                </a:cubicBezTo>
                <a:cubicBezTo>
                  <a:pt x="0" y="37178"/>
                  <a:pt x="90369" y="0"/>
                  <a:pt x="75294" y="316578"/>
                </a:cubicBezTo>
                <a:cubicBezTo>
                  <a:pt x="79527" y="371611"/>
                  <a:pt x="81148" y="426908"/>
                  <a:pt x="87994" y="481678"/>
                </a:cubicBezTo>
                <a:cubicBezTo>
                  <a:pt x="89654" y="494962"/>
                  <a:pt x="93268" y="508639"/>
                  <a:pt x="100694" y="519778"/>
                </a:cubicBezTo>
                <a:cubicBezTo>
                  <a:pt x="110657" y="534722"/>
                  <a:pt x="124617" y="546851"/>
                  <a:pt x="138794" y="557878"/>
                </a:cubicBezTo>
                <a:cubicBezTo>
                  <a:pt x="162891" y="576620"/>
                  <a:pt x="214994" y="608678"/>
                  <a:pt x="214994" y="608678"/>
                </a:cubicBezTo>
                <a:lnTo>
                  <a:pt x="405494" y="595978"/>
                </a:lnTo>
                <a:cubicBezTo>
                  <a:pt x="439572" y="584619"/>
                  <a:pt x="481694" y="519778"/>
                  <a:pt x="481694" y="519778"/>
                </a:cubicBezTo>
                <a:cubicBezTo>
                  <a:pt x="485927" y="507078"/>
                  <a:pt x="490716" y="494550"/>
                  <a:pt x="494394" y="481678"/>
                </a:cubicBezTo>
                <a:cubicBezTo>
                  <a:pt x="524548" y="376138"/>
                  <a:pt x="544301" y="239336"/>
                  <a:pt x="468994" y="151478"/>
                </a:cubicBezTo>
                <a:cubicBezTo>
                  <a:pt x="453409" y="133296"/>
                  <a:pt x="438729" y="112999"/>
                  <a:pt x="418194" y="100678"/>
                </a:cubicBezTo>
                <a:cubicBezTo>
                  <a:pt x="395236" y="86903"/>
                  <a:pt x="364271" y="90130"/>
                  <a:pt x="341994" y="75278"/>
                </a:cubicBezTo>
                <a:cubicBezTo>
                  <a:pt x="329294" y="66811"/>
                  <a:pt x="317546" y="56704"/>
                  <a:pt x="303894" y="49878"/>
                </a:cubicBezTo>
                <a:cubicBezTo>
                  <a:pt x="257762" y="26812"/>
                  <a:pt x="265794" y="55428"/>
                  <a:pt x="265794" y="11778"/>
                </a:cubicBezTo>
              </a:path>
            </a:pathLst>
          </a:custGeom>
          <a:ln w="25400">
            <a:solidFill>
              <a:srgbClr val="C00000"/>
            </a:solidFill>
            <a:prstDash val="dash"/>
            <a:tailEnd type="arrow"/>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42" name="任意多边形 41"/>
          <p:cNvSpPr/>
          <p:nvPr/>
        </p:nvSpPr>
        <p:spPr>
          <a:xfrm>
            <a:off x="714375" y="4103688"/>
            <a:ext cx="2667000" cy="800100"/>
          </a:xfrm>
          <a:custGeom>
            <a:avLst/>
            <a:gdLst>
              <a:gd name="connsiteX0" fmla="*/ 0 w 2667000"/>
              <a:gd name="connsiteY0" fmla="*/ 800870 h 800870"/>
              <a:gd name="connsiteX1" fmla="*/ 50800 w 2667000"/>
              <a:gd name="connsiteY1" fmla="*/ 762770 h 800870"/>
              <a:gd name="connsiteX2" fmla="*/ 101600 w 2667000"/>
              <a:gd name="connsiteY2" fmla="*/ 711970 h 800870"/>
              <a:gd name="connsiteX3" fmla="*/ 165100 w 2667000"/>
              <a:gd name="connsiteY3" fmla="*/ 673870 h 800870"/>
              <a:gd name="connsiteX4" fmla="*/ 203200 w 2667000"/>
              <a:gd name="connsiteY4" fmla="*/ 635770 h 800870"/>
              <a:gd name="connsiteX5" fmla="*/ 266700 w 2667000"/>
              <a:gd name="connsiteY5" fmla="*/ 584970 h 800870"/>
              <a:gd name="connsiteX6" fmla="*/ 330200 w 2667000"/>
              <a:gd name="connsiteY6" fmla="*/ 546870 h 800870"/>
              <a:gd name="connsiteX7" fmla="*/ 508000 w 2667000"/>
              <a:gd name="connsiteY7" fmla="*/ 407170 h 800870"/>
              <a:gd name="connsiteX8" fmla="*/ 558800 w 2667000"/>
              <a:gd name="connsiteY8" fmla="*/ 369070 h 800870"/>
              <a:gd name="connsiteX9" fmla="*/ 698500 w 2667000"/>
              <a:gd name="connsiteY9" fmla="*/ 254770 h 800870"/>
              <a:gd name="connsiteX10" fmla="*/ 762000 w 2667000"/>
              <a:gd name="connsiteY10" fmla="*/ 203970 h 800870"/>
              <a:gd name="connsiteX11" fmla="*/ 825500 w 2667000"/>
              <a:gd name="connsiteY11" fmla="*/ 165870 h 800870"/>
              <a:gd name="connsiteX12" fmla="*/ 850900 w 2667000"/>
              <a:gd name="connsiteY12" fmla="*/ 127770 h 800870"/>
              <a:gd name="connsiteX13" fmla="*/ 889000 w 2667000"/>
              <a:gd name="connsiteY13" fmla="*/ 115070 h 800870"/>
              <a:gd name="connsiteX14" fmla="*/ 990600 w 2667000"/>
              <a:gd name="connsiteY14" fmla="*/ 76970 h 800870"/>
              <a:gd name="connsiteX15" fmla="*/ 1231900 w 2667000"/>
              <a:gd name="connsiteY15" fmla="*/ 26170 h 800870"/>
              <a:gd name="connsiteX16" fmla="*/ 1422400 w 2667000"/>
              <a:gd name="connsiteY16" fmla="*/ 13470 h 800870"/>
              <a:gd name="connsiteX17" fmla="*/ 1485900 w 2667000"/>
              <a:gd name="connsiteY17" fmla="*/ 770 h 800870"/>
              <a:gd name="connsiteX18" fmla="*/ 1778000 w 2667000"/>
              <a:gd name="connsiteY18" fmla="*/ 26170 h 800870"/>
              <a:gd name="connsiteX19" fmla="*/ 1879600 w 2667000"/>
              <a:gd name="connsiteY19" fmla="*/ 51570 h 800870"/>
              <a:gd name="connsiteX20" fmla="*/ 1968500 w 2667000"/>
              <a:gd name="connsiteY20" fmla="*/ 76970 h 800870"/>
              <a:gd name="connsiteX21" fmla="*/ 2082800 w 2667000"/>
              <a:gd name="connsiteY21" fmla="*/ 127770 h 800870"/>
              <a:gd name="connsiteX22" fmla="*/ 2133600 w 2667000"/>
              <a:gd name="connsiteY22" fmla="*/ 153170 h 800870"/>
              <a:gd name="connsiteX23" fmla="*/ 2184400 w 2667000"/>
              <a:gd name="connsiteY23" fmla="*/ 203970 h 800870"/>
              <a:gd name="connsiteX24" fmla="*/ 2235200 w 2667000"/>
              <a:gd name="connsiteY24" fmla="*/ 242070 h 800870"/>
              <a:gd name="connsiteX25" fmla="*/ 2374900 w 2667000"/>
              <a:gd name="connsiteY25" fmla="*/ 407170 h 800870"/>
              <a:gd name="connsiteX26" fmla="*/ 2413000 w 2667000"/>
              <a:gd name="connsiteY26" fmla="*/ 419870 h 800870"/>
              <a:gd name="connsiteX27" fmla="*/ 2451100 w 2667000"/>
              <a:gd name="connsiteY27" fmla="*/ 457970 h 800870"/>
              <a:gd name="connsiteX28" fmla="*/ 2489200 w 2667000"/>
              <a:gd name="connsiteY28" fmla="*/ 483370 h 800870"/>
              <a:gd name="connsiteX29" fmla="*/ 2514600 w 2667000"/>
              <a:gd name="connsiteY29" fmla="*/ 521470 h 800870"/>
              <a:gd name="connsiteX30" fmla="*/ 2590800 w 2667000"/>
              <a:gd name="connsiteY30" fmla="*/ 610370 h 800870"/>
              <a:gd name="connsiteX31" fmla="*/ 2603500 w 2667000"/>
              <a:gd name="connsiteY31" fmla="*/ 648470 h 800870"/>
              <a:gd name="connsiteX32" fmla="*/ 2628900 w 2667000"/>
              <a:gd name="connsiteY32" fmla="*/ 686570 h 800870"/>
              <a:gd name="connsiteX33" fmla="*/ 2667000 w 2667000"/>
              <a:gd name="connsiteY33" fmla="*/ 762770 h 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7000" h="800870">
                <a:moveTo>
                  <a:pt x="0" y="800870"/>
                </a:moveTo>
                <a:cubicBezTo>
                  <a:pt x="16933" y="788170"/>
                  <a:pt x="34870" y="776708"/>
                  <a:pt x="50800" y="762770"/>
                </a:cubicBezTo>
                <a:cubicBezTo>
                  <a:pt x="68822" y="747001"/>
                  <a:pt x="82697" y="726672"/>
                  <a:pt x="101600" y="711970"/>
                </a:cubicBezTo>
                <a:cubicBezTo>
                  <a:pt x="121085" y="696815"/>
                  <a:pt x="145353" y="688681"/>
                  <a:pt x="165100" y="673870"/>
                </a:cubicBezTo>
                <a:cubicBezTo>
                  <a:pt x="179468" y="663094"/>
                  <a:pt x="189683" y="647597"/>
                  <a:pt x="203200" y="635770"/>
                </a:cubicBezTo>
                <a:cubicBezTo>
                  <a:pt x="223600" y="617920"/>
                  <a:pt x="244493" y="600515"/>
                  <a:pt x="266700" y="584970"/>
                </a:cubicBezTo>
                <a:cubicBezTo>
                  <a:pt x="286922" y="570814"/>
                  <a:pt x="310114" y="561217"/>
                  <a:pt x="330200" y="546870"/>
                </a:cubicBezTo>
                <a:cubicBezTo>
                  <a:pt x="393265" y="501824"/>
                  <a:pt x="447599" y="454149"/>
                  <a:pt x="508000" y="407170"/>
                </a:cubicBezTo>
                <a:cubicBezTo>
                  <a:pt x="524708" y="394175"/>
                  <a:pt x="542418" y="382474"/>
                  <a:pt x="558800" y="369070"/>
                </a:cubicBezTo>
                <a:lnTo>
                  <a:pt x="698500" y="254770"/>
                </a:lnTo>
                <a:cubicBezTo>
                  <a:pt x="719538" y="237677"/>
                  <a:pt x="738756" y="217916"/>
                  <a:pt x="762000" y="203970"/>
                </a:cubicBezTo>
                <a:lnTo>
                  <a:pt x="825500" y="165870"/>
                </a:lnTo>
                <a:cubicBezTo>
                  <a:pt x="833967" y="153170"/>
                  <a:pt x="838981" y="137305"/>
                  <a:pt x="850900" y="127770"/>
                </a:cubicBezTo>
                <a:cubicBezTo>
                  <a:pt x="861353" y="119407"/>
                  <a:pt x="876695" y="120343"/>
                  <a:pt x="889000" y="115070"/>
                </a:cubicBezTo>
                <a:cubicBezTo>
                  <a:pt x="1007373" y="64339"/>
                  <a:pt x="873527" y="110419"/>
                  <a:pt x="990600" y="76970"/>
                </a:cubicBezTo>
                <a:cubicBezTo>
                  <a:pt x="1093388" y="47602"/>
                  <a:pt x="1019091" y="40357"/>
                  <a:pt x="1231900" y="26170"/>
                </a:cubicBezTo>
                <a:lnTo>
                  <a:pt x="1422400" y="13470"/>
                </a:lnTo>
                <a:cubicBezTo>
                  <a:pt x="1443567" y="9237"/>
                  <a:pt x="1464328" y="0"/>
                  <a:pt x="1485900" y="770"/>
                </a:cubicBezTo>
                <a:cubicBezTo>
                  <a:pt x="1583572" y="4258"/>
                  <a:pt x="1680822" y="15758"/>
                  <a:pt x="1778000" y="26170"/>
                </a:cubicBezTo>
                <a:cubicBezTo>
                  <a:pt x="1834058" y="32176"/>
                  <a:pt x="1833778" y="37823"/>
                  <a:pt x="1879600" y="51570"/>
                </a:cubicBezTo>
                <a:cubicBezTo>
                  <a:pt x="1909119" y="60426"/>
                  <a:pt x="1939044" y="67907"/>
                  <a:pt x="1968500" y="76970"/>
                </a:cubicBezTo>
                <a:cubicBezTo>
                  <a:pt x="2088609" y="113927"/>
                  <a:pt x="2005646" y="83682"/>
                  <a:pt x="2082800" y="127770"/>
                </a:cubicBezTo>
                <a:cubicBezTo>
                  <a:pt x="2099238" y="137163"/>
                  <a:pt x="2118454" y="141811"/>
                  <a:pt x="2133600" y="153170"/>
                </a:cubicBezTo>
                <a:cubicBezTo>
                  <a:pt x="2152758" y="167538"/>
                  <a:pt x="2166378" y="188201"/>
                  <a:pt x="2184400" y="203970"/>
                </a:cubicBezTo>
                <a:cubicBezTo>
                  <a:pt x="2200330" y="217908"/>
                  <a:pt x="2220897" y="226467"/>
                  <a:pt x="2235200" y="242070"/>
                </a:cubicBezTo>
                <a:cubicBezTo>
                  <a:pt x="2262527" y="271881"/>
                  <a:pt x="2327813" y="373536"/>
                  <a:pt x="2374900" y="407170"/>
                </a:cubicBezTo>
                <a:cubicBezTo>
                  <a:pt x="2385793" y="414951"/>
                  <a:pt x="2400300" y="415637"/>
                  <a:pt x="2413000" y="419870"/>
                </a:cubicBezTo>
                <a:cubicBezTo>
                  <a:pt x="2425700" y="432570"/>
                  <a:pt x="2437302" y="446472"/>
                  <a:pt x="2451100" y="457970"/>
                </a:cubicBezTo>
                <a:cubicBezTo>
                  <a:pt x="2462826" y="467741"/>
                  <a:pt x="2478407" y="472577"/>
                  <a:pt x="2489200" y="483370"/>
                </a:cubicBezTo>
                <a:cubicBezTo>
                  <a:pt x="2499993" y="494163"/>
                  <a:pt x="2505728" y="509050"/>
                  <a:pt x="2514600" y="521470"/>
                </a:cubicBezTo>
                <a:cubicBezTo>
                  <a:pt x="2555330" y="578492"/>
                  <a:pt x="2544645" y="564215"/>
                  <a:pt x="2590800" y="610370"/>
                </a:cubicBezTo>
                <a:cubicBezTo>
                  <a:pt x="2595033" y="623070"/>
                  <a:pt x="2597513" y="636496"/>
                  <a:pt x="2603500" y="648470"/>
                </a:cubicBezTo>
                <a:cubicBezTo>
                  <a:pt x="2610326" y="662122"/>
                  <a:pt x="2622887" y="672541"/>
                  <a:pt x="2628900" y="686570"/>
                </a:cubicBezTo>
                <a:cubicBezTo>
                  <a:pt x="2664009" y="768491"/>
                  <a:pt x="2615877" y="711647"/>
                  <a:pt x="2667000" y="762770"/>
                </a:cubicBezTo>
              </a:path>
            </a:pathLst>
          </a:custGeom>
          <a:ln>
            <a:prstDash val="dash"/>
            <a:tailEnd type="arrow"/>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43" name="任意多边形 42"/>
          <p:cNvSpPr/>
          <p:nvPr/>
        </p:nvSpPr>
        <p:spPr>
          <a:xfrm>
            <a:off x="2517775" y="4824413"/>
            <a:ext cx="863600" cy="142875"/>
          </a:xfrm>
          <a:custGeom>
            <a:avLst/>
            <a:gdLst>
              <a:gd name="connsiteX0" fmla="*/ 0 w 863600"/>
              <a:gd name="connsiteY0" fmla="*/ 143292 h 143292"/>
              <a:gd name="connsiteX1" fmla="*/ 355600 w 863600"/>
              <a:gd name="connsiteY1" fmla="*/ 105192 h 143292"/>
              <a:gd name="connsiteX2" fmla="*/ 508000 w 863600"/>
              <a:gd name="connsiteY2" fmla="*/ 79792 h 143292"/>
              <a:gd name="connsiteX3" fmla="*/ 609600 w 863600"/>
              <a:gd name="connsiteY3" fmla="*/ 54392 h 143292"/>
              <a:gd name="connsiteX4" fmla="*/ 787400 w 863600"/>
              <a:gd name="connsiteY4" fmla="*/ 3592 h 143292"/>
              <a:gd name="connsiteX5" fmla="*/ 863600 w 863600"/>
              <a:gd name="connsiteY5" fmla="*/ 3592 h 14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600" h="143292">
                <a:moveTo>
                  <a:pt x="0" y="143292"/>
                </a:moveTo>
                <a:cubicBezTo>
                  <a:pt x="56066" y="137685"/>
                  <a:pt x="262584" y="119144"/>
                  <a:pt x="355600" y="105192"/>
                </a:cubicBezTo>
                <a:cubicBezTo>
                  <a:pt x="406531" y="97552"/>
                  <a:pt x="458037" y="92283"/>
                  <a:pt x="508000" y="79792"/>
                </a:cubicBezTo>
                <a:cubicBezTo>
                  <a:pt x="541867" y="71325"/>
                  <a:pt x="576482" y="65431"/>
                  <a:pt x="609600" y="54392"/>
                </a:cubicBezTo>
                <a:cubicBezTo>
                  <a:pt x="663880" y="36299"/>
                  <a:pt x="731586" y="11565"/>
                  <a:pt x="787400" y="3592"/>
                </a:cubicBezTo>
                <a:cubicBezTo>
                  <a:pt x="812545" y="0"/>
                  <a:pt x="838200" y="3592"/>
                  <a:pt x="863600" y="3592"/>
                </a:cubicBezTo>
              </a:path>
            </a:pathLst>
          </a:custGeom>
          <a:ln>
            <a:prstDash val="dash"/>
            <a:tailEnd type="arrow"/>
          </a:ln>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96320" name="TextBox 43"/>
          <p:cNvSpPr txBox="1">
            <a:spLocks noChangeArrowheads="1"/>
          </p:cNvSpPr>
          <p:nvPr/>
        </p:nvSpPr>
        <p:spPr bwMode="auto">
          <a:xfrm>
            <a:off x="3357563" y="4286250"/>
            <a:ext cx="2357437" cy="1477963"/>
          </a:xfrm>
          <a:prstGeom prst="rect">
            <a:avLst/>
          </a:prstGeom>
          <a:noFill/>
          <a:ln w="9525">
            <a:noFill/>
            <a:miter lim="800000"/>
            <a:headEnd/>
            <a:tailEnd/>
          </a:ln>
        </p:spPr>
        <p:txBody>
          <a:bodyPr>
            <a:spAutoFit/>
          </a:bodyPr>
          <a:lstStyle/>
          <a:p>
            <a:r>
              <a:rPr lang="zh-CN" altLang="en-US">
                <a:latin typeface="Calibri" pitchFamily="34" charset="0"/>
              </a:rPr>
              <a:t>前者表示顶点</a:t>
            </a:r>
            <a:r>
              <a:rPr lang="en-US" altLang="zh-CN">
                <a:latin typeface="Calibri" pitchFamily="34" charset="0"/>
              </a:rPr>
              <a:t>1</a:t>
            </a:r>
            <a:r>
              <a:rPr lang="zh-CN" altLang="en-US">
                <a:latin typeface="Calibri" pitchFamily="34" charset="0"/>
              </a:rPr>
              <a:t>与顶点</a:t>
            </a:r>
            <a:r>
              <a:rPr lang="en-US" altLang="zh-CN">
                <a:latin typeface="Calibri" pitchFamily="34" charset="0"/>
              </a:rPr>
              <a:t>2</a:t>
            </a:r>
            <a:r>
              <a:rPr lang="zh-CN" altLang="en-US">
                <a:latin typeface="Calibri" pitchFamily="34" charset="0"/>
              </a:rPr>
              <a:t>存在两条距离为</a:t>
            </a:r>
            <a:r>
              <a:rPr lang="en-US" altLang="zh-CN">
                <a:latin typeface="Calibri" pitchFamily="34" charset="0"/>
              </a:rPr>
              <a:t>1</a:t>
            </a:r>
            <a:r>
              <a:rPr lang="zh-CN" altLang="en-US">
                <a:latin typeface="Calibri" pitchFamily="34" charset="0"/>
              </a:rPr>
              <a:t>的通路</a:t>
            </a:r>
            <a:r>
              <a:rPr lang="en-US" altLang="zh-CN">
                <a:latin typeface="Calibri" pitchFamily="34" charset="0"/>
              </a:rPr>
              <a:t>,</a:t>
            </a:r>
            <a:r>
              <a:rPr lang="zh-CN" altLang="en-US">
                <a:latin typeface="Calibri" pitchFamily="34" charset="0"/>
              </a:rPr>
              <a:t>后者表示顶点</a:t>
            </a:r>
            <a:r>
              <a:rPr lang="en-US" altLang="zh-CN">
                <a:latin typeface="Calibri" pitchFamily="34" charset="0"/>
              </a:rPr>
              <a:t>2</a:t>
            </a:r>
            <a:r>
              <a:rPr lang="zh-CN" altLang="en-US">
                <a:latin typeface="Calibri" pitchFamily="34" charset="0"/>
              </a:rPr>
              <a:t>到顶点</a:t>
            </a:r>
            <a:r>
              <a:rPr lang="en-US" altLang="zh-CN">
                <a:latin typeface="Calibri" pitchFamily="34" charset="0"/>
              </a:rPr>
              <a:t>3</a:t>
            </a:r>
            <a:r>
              <a:rPr lang="zh-CN" altLang="en-US">
                <a:latin typeface="Calibri" pitchFamily="34" charset="0"/>
              </a:rPr>
              <a:t>存在</a:t>
            </a:r>
            <a:r>
              <a:rPr lang="en-US" altLang="zh-CN">
                <a:latin typeface="Calibri" pitchFamily="34" charset="0"/>
              </a:rPr>
              <a:t>1</a:t>
            </a:r>
            <a:r>
              <a:rPr lang="zh-CN" altLang="en-US">
                <a:latin typeface="Calibri" pitchFamily="34" charset="0"/>
              </a:rPr>
              <a:t>条距离为</a:t>
            </a:r>
            <a:r>
              <a:rPr lang="en-US" altLang="zh-CN">
                <a:latin typeface="Calibri" pitchFamily="34" charset="0"/>
              </a:rPr>
              <a:t>1</a:t>
            </a:r>
            <a:r>
              <a:rPr lang="zh-CN" altLang="en-US">
                <a:latin typeface="Calibri" pitchFamily="34" charset="0"/>
              </a:rPr>
              <a:t>的通路</a:t>
            </a:r>
            <a:r>
              <a:rPr lang="en-US" altLang="zh-CN">
                <a:latin typeface="Calibri" pitchFamily="34" charset="0"/>
              </a:rPr>
              <a:t>.</a:t>
            </a:r>
            <a:endParaRPr lang="zh-CN" altLang="en-US">
              <a:latin typeface="Calibri" pitchFamily="34" charset="0"/>
            </a:endParaRPr>
          </a:p>
        </p:txBody>
      </p:sp>
      <p:sp>
        <p:nvSpPr>
          <p:cNvPr id="96321" name="TextBox 44"/>
          <p:cNvSpPr txBox="1">
            <a:spLocks noChangeArrowheads="1"/>
          </p:cNvSpPr>
          <p:nvPr/>
        </p:nvSpPr>
        <p:spPr bwMode="auto">
          <a:xfrm>
            <a:off x="6357938" y="4000500"/>
            <a:ext cx="2357437" cy="2308225"/>
          </a:xfrm>
          <a:prstGeom prst="rect">
            <a:avLst/>
          </a:prstGeom>
          <a:noFill/>
          <a:ln w="9525">
            <a:noFill/>
            <a:miter lim="800000"/>
            <a:headEnd/>
            <a:tailEnd/>
          </a:ln>
        </p:spPr>
        <p:txBody>
          <a:bodyPr>
            <a:spAutoFit/>
          </a:bodyPr>
          <a:lstStyle/>
          <a:p>
            <a:r>
              <a:rPr lang="zh-CN" altLang="en-US">
                <a:latin typeface="Calibri" pitchFamily="34" charset="0"/>
              </a:rPr>
              <a:t>从图上可以看出来</a:t>
            </a:r>
            <a:r>
              <a:rPr lang="en-US" altLang="zh-CN">
                <a:latin typeface="Calibri" pitchFamily="34" charset="0"/>
              </a:rPr>
              <a:t>,</a:t>
            </a:r>
            <a:r>
              <a:rPr lang="zh-CN" altLang="en-US">
                <a:latin typeface="Calibri" pitchFamily="34" charset="0"/>
              </a:rPr>
              <a:t>发自顶点</a:t>
            </a:r>
            <a:r>
              <a:rPr lang="en-US" altLang="zh-CN">
                <a:latin typeface="Calibri" pitchFamily="34" charset="0"/>
              </a:rPr>
              <a:t>1,</a:t>
            </a:r>
            <a:r>
              <a:rPr lang="zh-CN" altLang="en-US">
                <a:latin typeface="Calibri" pitchFamily="34" charset="0"/>
              </a:rPr>
              <a:t>经过顶点</a:t>
            </a:r>
            <a:r>
              <a:rPr lang="en-US" altLang="zh-CN">
                <a:latin typeface="Calibri" pitchFamily="34" charset="0"/>
              </a:rPr>
              <a:t>2,</a:t>
            </a:r>
            <a:r>
              <a:rPr lang="zh-CN" altLang="en-US">
                <a:latin typeface="Calibri" pitchFamily="34" charset="0"/>
              </a:rPr>
              <a:t>再到顶点</a:t>
            </a:r>
            <a:r>
              <a:rPr lang="en-US" altLang="zh-CN">
                <a:latin typeface="Calibri" pitchFamily="34" charset="0"/>
              </a:rPr>
              <a:t>3</a:t>
            </a:r>
            <a:r>
              <a:rPr lang="zh-CN" altLang="en-US">
                <a:latin typeface="Calibri" pitchFamily="34" charset="0"/>
              </a:rPr>
              <a:t>的总的通路数量可以看成是顶点</a:t>
            </a:r>
            <a:r>
              <a:rPr lang="en-US" altLang="zh-CN">
                <a:latin typeface="Calibri" pitchFamily="34" charset="0"/>
              </a:rPr>
              <a:t>1</a:t>
            </a:r>
            <a:r>
              <a:rPr lang="zh-CN" altLang="en-US">
                <a:latin typeface="Calibri" pitchFamily="34" charset="0"/>
              </a:rPr>
              <a:t>与顶点</a:t>
            </a:r>
            <a:r>
              <a:rPr lang="en-US" altLang="zh-CN">
                <a:latin typeface="Calibri" pitchFamily="34" charset="0"/>
              </a:rPr>
              <a:t>2</a:t>
            </a:r>
            <a:r>
              <a:rPr lang="zh-CN" altLang="en-US">
                <a:latin typeface="Calibri" pitchFamily="34" charset="0"/>
              </a:rPr>
              <a:t>之间以及顶点</a:t>
            </a:r>
            <a:r>
              <a:rPr lang="en-US" altLang="zh-CN">
                <a:latin typeface="Calibri" pitchFamily="34" charset="0"/>
              </a:rPr>
              <a:t>2</a:t>
            </a:r>
            <a:r>
              <a:rPr lang="zh-CN" altLang="en-US">
                <a:latin typeface="Calibri" pitchFamily="34" charset="0"/>
              </a:rPr>
              <a:t>与顶点</a:t>
            </a:r>
            <a:r>
              <a:rPr lang="en-US" altLang="zh-CN">
                <a:latin typeface="Calibri" pitchFamily="34" charset="0"/>
              </a:rPr>
              <a:t>3</a:t>
            </a:r>
            <a:r>
              <a:rPr lang="zh-CN" altLang="en-US">
                <a:latin typeface="Calibri" pitchFamily="34" charset="0"/>
              </a:rPr>
              <a:t>之间距离为</a:t>
            </a:r>
            <a:r>
              <a:rPr lang="en-US" altLang="zh-CN">
                <a:latin typeface="Calibri" pitchFamily="34" charset="0"/>
              </a:rPr>
              <a:t>1</a:t>
            </a:r>
            <a:r>
              <a:rPr lang="zh-CN" altLang="en-US">
                <a:latin typeface="Calibri" pitchFamily="34" charset="0"/>
              </a:rPr>
              <a:t>的两段通路的</a:t>
            </a:r>
            <a:r>
              <a:rPr lang="zh-CN" altLang="en-US" b="1">
                <a:solidFill>
                  <a:srgbClr val="FF0000"/>
                </a:solidFill>
                <a:latin typeface="Calibri" pitchFamily="34" charset="0"/>
              </a:rPr>
              <a:t>组合</a:t>
            </a:r>
            <a:r>
              <a:rPr lang="en-US" altLang="zh-CN">
                <a:latin typeface="Calibri" pitchFamily="34" charset="0"/>
              </a:rPr>
              <a:t>.</a:t>
            </a:r>
            <a:r>
              <a:rPr lang="zh-CN" altLang="en-US">
                <a:latin typeface="Calibri" pitchFamily="34" charset="0"/>
              </a:rPr>
              <a:t>也就是两者相乘。</a:t>
            </a:r>
          </a:p>
        </p:txBody>
      </p:sp>
      <p:sp>
        <p:nvSpPr>
          <p:cNvPr id="46" name="右箭头 45"/>
          <p:cNvSpPr/>
          <p:nvPr/>
        </p:nvSpPr>
        <p:spPr>
          <a:xfrm>
            <a:off x="5715000" y="4714875"/>
            <a:ext cx="500063" cy="42862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2"/>
          <p:cNvSpPr txBox="1">
            <a:spLocks noChangeArrowheads="1"/>
          </p:cNvSpPr>
          <p:nvPr/>
        </p:nvSpPr>
        <p:spPr bwMode="auto">
          <a:xfrm>
            <a:off x="285750" y="1357313"/>
            <a:ext cx="8501063" cy="2800350"/>
          </a:xfrm>
          <a:prstGeom prst="rect">
            <a:avLst/>
          </a:prstGeom>
          <a:noFill/>
          <a:ln w="9525">
            <a:noFill/>
            <a:miter lim="800000"/>
            <a:headEnd/>
            <a:tailEnd/>
          </a:ln>
        </p:spPr>
        <p:txBody>
          <a:bodyPr>
            <a:spAutoFit/>
          </a:bodyPr>
          <a:lstStyle/>
          <a:p>
            <a:r>
              <a:rPr lang="zh-CN" altLang="en-US" sz="2200">
                <a:latin typeface="Calibri" pitchFamily="34" charset="0"/>
              </a:rPr>
              <a:t>同样道理，顶点</a:t>
            </a:r>
            <a:r>
              <a:rPr lang="en-US" altLang="zh-CN" sz="2200">
                <a:latin typeface="Calibri" pitchFamily="34" charset="0"/>
              </a:rPr>
              <a:t>1</a:t>
            </a:r>
            <a:r>
              <a:rPr lang="zh-CN" altLang="en-US" sz="2200">
                <a:latin typeface="Calibri" pitchFamily="34" charset="0"/>
              </a:rPr>
              <a:t>行向量与顶点</a:t>
            </a:r>
            <a:r>
              <a:rPr lang="en-US" altLang="zh-CN" sz="2200">
                <a:latin typeface="Calibri" pitchFamily="34" charset="0"/>
              </a:rPr>
              <a:t>3</a:t>
            </a:r>
            <a:r>
              <a:rPr lang="zh-CN" altLang="en-US" sz="2200">
                <a:latin typeface="Calibri" pitchFamily="34" charset="0"/>
              </a:rPr>
              <a:t>列向量各自第一个位置的乘积表示顶点</a:t>
            </a:r>
            <a:r>
              <a:rPr lang="en-US" altLang="zh-CN" sz="2200">
                <a:latin typeface="Calibri" pitchFamily="34" charset="0"/>
              </a:rPr>
              <a:t>1</a:t>
            </a:r>
            <a:r>
              <a:rPr lang="zh-CN" altLang="en-US" sz="2200">
                <a:latin typeface="Calibri" pitchFamily="34" charset="0"/>
              </a:rPr>
              <a:t>经过到自身的环之后再到顶点</a:t>
            </a:r>
            <a:r>
              <a:rPr lang="en-US" altLang="zh-CN" sz="2200">
                <a:latin typeface="Calibri" pitchFamily="34" charset="0"/>
              </a:rPr>
              <a:t>3</a:t>
            </a:r>
            <a:r>
              <a:rPr lang="zh-CN" altLang="en-US" sz="2200">
                <a:latin typeface="Calibri" pitchFamily="34" charset="0"/>
              </a:rPr>
              <a:t>所形成的所有可能的通路组合。由于顶点</a:t>
            </a:r>
            <a:r>
              <a:rPr lang="en-US" altLang="zh-CN" sz="2200">
                <a:latin typeface="Calibri" pitchFamily="34" charset="0"/>
              </a:rPr>
              <a:t>1</a:t>
            </a:r>
            <a:r>
              <a:rPr lang="zh-CN" altLang="en-US" sz="2200">
                <a:latin typeface="Calibri" pitchFamily="34" charset="0"/>
              </a:rPr>
              <a:t>到自身不存在环，因此组合数为</a:t>
            </a:r>
            <a:r>
              <a:rPr lang="en-US" altLang="zh-CN" sz="2200">
                <a:latin typeface="Calibri" pitchFamily="34" charset="0"/>
              </a:rPr>
              <a:t>0</a:t>
            </a:r>
            <a:r>
              <a:rPr lang="zh-CN" altLang="en-US" sz="2200">
                <a:latin typeface="Calibri" pitchFamily="34" charset="0"/>
              </a:rPr>
              <a:t>，意味着不可能有这样的通路。</a:t>
            </a:r>
            <a:endParaRPr lang="en-US" altLang="zh-CN" sz="2200">
              <a:latin typeface="Calibri" pitchFamily="34" charset="0"/>
            </a:endParaRPr>
          </a:p>
          <a:p>
            <a:endParaRPr lang="en-US" altLang="zh-CN" sz="2200">
              <a:latin typeface="Calibri" pitchFamily="34" charset="0"/>
            </a:endParaRPr>
          </a:p>
          <a:p>
            <a:r>
              <a:rPr lang="zh-CN" altLang="en-US" sz="2200">
                <a:latin typeface="Calibri" pitchFamily="34" charset="0"/>
              </a:rPr>
              <a:t>以此类推，顶点</a:t>
            </a:r>
            <a:r>
              <a:rPr lang="en-US" altLang="zh-CN" sz="2200">
                <a:latin typeface="Calibri" pitchFamily="34" charset="0"/>
              </a:rPr>
              <a:t>1</a:t>
            </a:r>
            <a:r>
              <a:rPr lang="zh-CN" altLang="en-US" sz="2200">
                <a:latin typeface="Calibri" pitchFamily="34" charset="0"/>
              </a:rPr>
              <a:t>行向量与顶点</a:t>
            </a:r>
            <a:r>
              <a:rPr lang="en-US" altLang="zh-CN" sz="2200">
                <a:latin typeface="Calibri" pitchFamily="34" charset="0"/>
              </a:rPr>
              <a:t>3</a:t>
            </a:r>
            <a:r>
              <a:rPr lang="zh-CN" altLang="en-US" sz="2200">
                <a:latin typeface="Calibri" pitchFamily="34" charset="0"/>
              </a:rPr>
              <a:t>列向量的乘积表示从顶点</a:t>
            </a:r>
            <a:r>
              <a:rPr lang="en-US" altLang="zh-CN" sz="2200">
                <a:latin typeface="Calibri" pitchFamily="34" charset="0"/>
              </a:rPr>
              <a:t>1</a:t>
            </a:r>
            <a:r>
              <a:rPr lang="zh-CN" altLang="en-US" sz="2200">
                <a:latin typeface="Calibri" pitchFamily="34" charset="0"/>
              </a:rPr>
              <a:t>出发，经过顶点</a:t>
            </a:r>
            <a:r>
              <a:rPr lang="en-US" altLang="zh-CN" sz="2200">
                <a:latin typeface="Calibri" pitchFamily="34" charset="0"/>
              </a:rPr>
              <a:t>1</a:t>
            </a:r>
            <a:r>
              <a:rPr lang="zh-CN" altLang="en-US" sz="2200">
                <a:latin typeface="Calibri" pitchFamily="34" charset="0"/>
              </a:rPr>
              <a:t>或顶点</a:t>
            </a:r>
            <a:r>
              <a:rPr lang="en-US" altLang="zh-CN" sz="2200">
                <a:latin typeface="Calibri" pitchFamily="34" charset="0"/>
              </a:rPr>
              <a:t>2</a:t>
            </a:r>
            <a:r>
              <a:rPr lang="zh-CN" altLang="en-US" sz="2200">
                <a:latin typeface="Calibri" pitchFamily="34" charset="0"/>
              </a:rPr>
              <a:t>或顶点</a:t>
            </a:r>
            <a:r>
              <a:rPr lang="en-US" altLang="zh-CN" sz="2200">
                <a:latin typeface="Calibri" pitchFamily="34" charset="0"/>
              </a:rPr>
              <a:t>3</a:t>
            </a:r>
            <a:r>
              <a:rPr lang="zh-CN" altLang="en-US" sz="2200">
                <a:latin typeface="Calibri" pitchFamily="34" charset="0"/>
              </a:rPr>
              <a:t>或顶点</a:t>
            </a:r>
            <a:r>
              <a:rPr lang="en-US" altLang="zh-CN" sz="2200">
                <a:latin typeface="Calibri" pitchFamily="34" charset="0"/>
              </a:rPr>
              <a:t>4</a:t>
            </a:r>
            <a:r>
              <a:rPr lang="zh-CN" altLang="en-US" sz="2200">
                <a:latin typeface="Calibri" pitchFamily="34" charset="0"/>
              </a:rPr>
              <a:t>之后，再从这些顶点到达顶点</a:t>
            </a:r>
            <a:r>
              <a:rPr lang="en-US" altLang="zh-CN" sz="2200">
                <a:latin typeface="Calibri" pitchFamily="34" charset="0"/>
              </a:rPr>
              <a:t>3</a:t>
            </a:r>
            <a:r>
              <a:rPr lang="zh-CN" altLang="en-US" sz="2200">
                <a:latin typeface="Calibri" pitchFamily="34" charset="0"/>
              </a:rPr>
              <a:t>的通路的组合的全部。</a:t>
            </a:r>
            <a:endParaRPr lang="en-US" altLang="zh-CN" sz="2200">
              <a:latin typeface="Calibri" pitchFamily="34" charset="0"/>
            </a:endParaRPr>
          </a:p>
        </p:txBody>
      </p:sp>
      <p:sp>
        <p:nvSpPr>
          <p:cNvPr id="97282" name="矩形 3"/>
          <p:cNvSpPr>
            <a:spLocks noChangeArrowheads="1"/>
          </p:cNvSpPr>
          <p:nvPr/>
        </p:nvSpPr>
        <p:spPr bwMode="auto">
          <a:xfrm>
            <a:off x="357188" y="4357688"/>
            <a:ext cx="8501062" cy="708025"/>
          </a:xfrm>
          <a:prstGeom prst="rect">
            <a:avLst/>
          </a:prstGeom>
          <a:noFill/>
          <a:ln w="9525">
            <a:noFill/>
            <a:miter lim="800000"/>
            <a:headEnd/>
            <a:tailEnd/>
          </a:ln>
        </p:spPr>
        <p:txBody>
          <a:bodyPr>
            <a:spAutoFit/>
          </a:bodyPr>
          <a:lstStyle/>
          <a:p>
            <a:r>
              <a:rPr lang="zh-CN" altLang="en-US" sz="2000">
                <a:latin typeface="Calibri" pitchFamily="34" charset="0"/>
              </a:rPr>
              <a:t>实际上从图中可以看出，全部组合只有两种情况，那就是从顶点</a:t>
            </a:r>
            <a:r>
              <a:rPr lang="en-US" altLang="zh-CN" sz="2000">
                <a:latin typeface="Calibri" pitchFamily="34" charset="0"/>
              </a:rPr>
              <a:t>1</a:t>
            </a:r>
            <a:r>
              <a:rPr lang="zh-CN" altLang="en-US" sz="2000">
                <a:latin typeface="Calibri" pitchFamily="34" charset="0"/>
              </a:rPr>
              <a:t>走到顶点</a:t>
            </a:r>
            <a:r>
              <a:rPr lang="en-US" altLang="zh-CN" sz="2000">
                <a:latin typeface="Calibri" pitchFamily="34" charset="0"/>
              </a:rPr>
              <a:t>2</a:t>
            </a:r>
            <a:r>
              <a:rPr lang="zh-CN" altLang="en-US" sz="2000">
                <a:latin typeface="Calibri" pitchFamily="34" charset="0"/>
              </a:rPr>
              <a:t>，再从顶点</a:t>
            </a:r>
            <a:r>
              <a:rPr lang="en-US" altLang="zh-CN" sz="2000">
                <a:latin typeface="Calibri" pitchFamily="34" charset="0"/>
              </a:rPr>
              <a:t>2</a:t>
            </a:r>
            <a:r>
              <a:rPr lang="zh-CN" altLang="en-US" sz="2000">
                <a:latin typeface="Calibri" pitchFamily="34" charset="0"/>
              </a:rPr>
              <a:t>走到顶点</a:t>
            </a:r>
            <a:r>
              <a:rPr lang="en-US" altLang="zh-CN" sz="2000">
                <a:latin typeface="Calibri" pitchFamily="34" charset="0"/>
              </a:rPr>
              <a:t>3</a:t>
            </a:r>
            <a:r>
              <a:rPr lang="zh-CN" altLang="en-US" sz="2000">
                <a:latin typeface="Calibri" pitchFamily="34" charset="0"/>
              </a:rPr>
              <a:t>，反映在向量上就是相应位置上均不为零。</a:t>
            </a:r>
            <a:endParaRPr lang="en-US" altLang="zh-CN" sz="200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新闻纸"/>
          <p:cNvSpPr>
            <a:spLocks noChangeArrowheads="1"/>
          </p:cNvSpPr>
          <p:nvPr/>
        </p:nvSpPr>
        <p:spPr bwMode="auto">
          <a:xfrm>
            <a:off x="214313" y="4143375"/>
            <a:ext cx="8734425" cy="1500188"/>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邻接矩阵</a:t>
            </a:r>
          </a:p>
        </p:txBody>
      </p:sp>
      <p:sp>
        <p:nvSpPr>
          <p:cNvPr id="3" name="Rectangle 5" descr="新闻纸"/>
          <p:cNvSpPr>
            <a:spLocks noChangeArrowheads="1"/>
          </p:cNvSpPr>
          <p:nvPr/>
        </p:nvSpPr>
        <p:spPr bwMode="auto">
          <a:xfrm>
            <a:off x="195263" y="1285875"/>
            <a:ext cx="8734425" cy="2428875"/>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98308" name="Rectangle 3"/>
          <p:cNvSpPr txBox="1">
            <a:spLocks noChangeArrowheads="1"/>
          </p:cNvSpPr>
          <p:nvPr/>
        </p:nvSpPr>
        <p:spPr bwMode="auto">
          <a:xfrm>
            <a:off x="214313" y="1357313"/>
            <a:ext cx="1214437"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定理</a:t>
            </a:r>
            <a:r>
              <a:rPr lang="en-US" altLang="zh-CN" b="1">
                <a:latin typeface="Calibri" pitchFamily="34" charset="0"/>
              </a:rPr>
              <a:t>14.11</a:t>
            </a:r>
            <a:endParaRPr lang="zh-CN" altLang="en-US" sz="3200" b="1">
              <a:latin typeface="Calibri" pitchFamily="34" charset="0"/>
            </a:endParaRPr>
          </a:p>
        </p:txBody>
      </p:sp>
      <p:sp>
        <p:nvSpPr>
          <p:cNvPr id="5" name="TextBox 4"/>
          <p:cNvSpPr txBox="1"/>
          <p:nvPr/>
        </p:nvSpPr>
        <p:spPr>
          <a:xfrm>
            <a:off x="1428750" y="1357313"/>
            <a:ext cx="7143750" cy="2308225"/>
          </a:xfrm>
          <a:prstGeom prst="rect">
            <a:avLst/>
          </a:prstGeom>
          <a:noFill/>
        </p:spPr>
        <p:txBody>
          <a:bodyPr>
            <a:spAutoFit/>
          </a:bodyPr>
          <a:lstStyle/>
          <a:p>
            <a:pPr fontAlgn="auto">
              <a:spcBef>
                <a:spcPts val="0"/>
              </a:spcBef>
              <a:spcAft>
                <a:spcPts val="0"/>
              </a:spcAft>
              <a:defRPr/>
            </a:pPr>
            <a:r>
              <a:rPr lang="zh-CN" altLang="en-US" sz="2400">
                <a:latin typeface="+mn-lt"/>
                <a:ea typeface="+mn-ea"/>
                <a:cs typeface="+mn-cs"/>
              </a:rPr>
              <a:t>设</a:t>
            </a:r>
            <a:r>
              <a:rPr lang="en-US" altLang="zh-CN" sz="2400">
                <a:latin typeface="+mn-lt"/>
                <a:ea typeface="+mn-ea"/>
                <a:cs typeface="+mn-cs"/>
              </a:rPr>
              <a:t>A</a:t>
            </a:r>
            <a:r>
              <a:rPr lang="zh-CN" altLang="en-US" sz="2400">
                <a:latin typeface="+mn-lt"/>
                <a:ea typeface="+mn-ea"/>
                <a:cs typeface="+mn-cs"/>
              </a:rPr>
              <a:t>为有向图</a:t>
            </a:r>
            <a:r>
              <a:rPr lang="en-US" altLang="zh-CN" sz="2400">
                <a:latin typeface="+mn-lt"/>
                <a:ea typeface="+mn-ea"/>
                <a:cs typeface="+mn-cs"/>
              </a:rPr>
              <a:t>D</a:t>
            </a:r>
            <a:r>
              <a:rPr lang="zh-CN" altLang="en-US" sz="2400">
                <a:latin typeface="+mn-lt"/>
                <a:ea typeface="+mn-ea"/>
                <a:cs typeface="+mn-cs"/>
              </a:rPr>
              <a:t>的邻接矩阵，</a:t>
            </a:r>
            <a:r>
              <a:rPr lang="en-US" altLang="zh-CN" sz="2400">
                <a:latin typeface="+mn-lt"/>
                <a:ea typeface="+mn-ea"/>
                <a:cs typeface="+mn-cs"/>
              </a:rPr>
              <a:t>D</a:t>
            </a:r>
            <a:r>
              <a:rPr lang="zh-CN" altLang="en-US" sz="2400">
                <a:latin typeface="+mn-lt"/>
                <a:ea typeface="+mn-ea"/>
                <a:cs typeface="+mn-cs"/>
              </a:rPr>
              <a:t>的顶点集</a:t>
            </a:r>
            <a:r>
              <a:rPr lang="en-US" altLang="zh-CN" sz="2400">
                <a:latin typeface="+mn-lt"/>
                <a:ea typeface="+mn-ea"/>
                <a:cs typeface="+mn-cs"/>
              </a:rPr>
              <a:t>V={v</a:t>
            </a:r>
            <a:r>
              <a:rPr lang="en-US" altLang="zh-CN" sz="2400" baseline="-25000">
                <a:latin typeface="+mn-lt"/>
                <a:ea typeface="+mn-ea"/>
                <a:cs typeface="+mn-cs"/>
              </a:rPr>
              <a:t>1</a:t>
            </a:r>
            <a:r>
              <a:rPr lang="en-US" altLang="zh-CN" sz="2400">
                <a:latin typeface="+mn-lt"/>
                <a:ea typeface="+mn-ea"/>
                <a:cs typeface="+mn-cs"/>
              </a:rPr>
              <a:t>,v</a:t>
            </a:r>
            <a:r>
              <a:rPr lang="en-US" altLang="zh-CN" sz="2400" baseline="-25000">
                <a:latin typeface="+mn-lt"/>
                <a:ea typeface="+mn-ea"/>
                <a:cs typeface="+mn-cs"/>
              </a:rPr>
              <a:t>2</a:t>
            </a:r>
            <a:r>
              <a:rPr lang="en-US" altLang="zh-CN" sz="2400">
                <a:latin typeface="+mn-lt"/>
                <a:ea typeface="+mn-ea"/>
                <a:cs typeface="+mn-cs"/>
              </a:rPr>
              <a:t>, … , </a:t>
            </a:r>
            <a:r>
              <a:rPr lang="en-US" altLang="zh-CN" sz="2400" err="1">
                <a:latin typeface="+mn-lt"/>
                <a:ea typeface="+mn-ea"/>
                <a:cs typeface="+mn-cs"/>
              </a:rPr>
              <a:t>v</a:t>
            </a:r>
            <a:r>
              <a:rPr lang="en-US" altLang="zh-CN" sz="2400" baseline="-25000" err="1">
                <a:latin typeface="+mn-lt"/>
                <a:ea typeface="+mn-ea"/>
                <a:cs typeface="+mn-cs"/>
              </a:rPr>
              <a:t>n</a:t>
            </a:r>
            <a:r>
              <a:rPr lang="en-US" altLang="zh-CN" sz="2400">
                <a:latin typeface="+mn-lt"/>
                <a:ea typeface="+mn-ea"/>
                <a:cs typeface="+mn-cs"/>
              </a:rPr>
              <a:t>}</a:t>
            </a:r>
            <a:r>
              <a:rPr lang="zh-CN" altLang="en-US" sz="2400">
                <a:latin typeface="+mn-lt"/>
                <a:ea typeface="+mn-ea"/>
                <a:cs typeface="+mn-cs"/>
              </a:rPr>
              <a:t>，则</a:t>
            </a:r>
            <a:r>
              <a:rPr lang="en-US" altLang="zh-CN" sz="2400">
                <a:latin typeface="+mn-lt"/>
                <a:ea typeface="+mn-ea"/>
                <a:cs typeface="+mn-cs"/>
              </a:rPr>
              <a:t>A</a:t>
            </a:r>
            <a:r>
              <a:rPr lang="zh-CN" altLang="en-US" sz="2400">
                <a:latin typeface="+mn-lt"/>
                <a:ea typeface="+mn-ea"/>
                <a:cs typeface="+mn-cs"/>
              </a:rPr>
              <a:t>的</a:t>
            </a:r>
            <a:r>
              <a:rPr lang="en-US" altLang="zh-CN" sz="2400" i="1">
                <a:latin typeface="Comic Sans MS" pitchFamily="66" charset="0"/>
                <a:ea typeface="+mn-ea"/>
                <a:cs typeface="+mn-cs"/>
              </a:rPr>
              <a:t>l</a:t>
            </a:r>
            <a:r>
              <a:rPr lang="zh-CN" altLang="en-US" sz="2400" i="1">
                <a:latin typeface="Comic Sans MS" pitchFamily="66" charset="0"/>
                <a:ea typeface="+mn-ea"/>
                <a:cs typeface="+mn-cs"/>
              </a:rPr>
              <a:t> </a:t>
            </a:r>
            <a:r>
              <a:rPr lang="zh-CN" altLang="en-US" sz="2400">
                <a:latin typeface="+mn-lt"/>
                <a:ea typeface="+mn-ea"/>
                <a:cs typeface="+mn-cs"/>
              </a:rPr>
              <a:t>次幂</a:t>
            </a:r>
            <a:r>
              <a:rPr lang="en-US" altLang="zh-CN" sz="2400">
                <a:latin typeface="+mn-lt"/>
                <a:ea typeface="+mn-ea"/>
                <a:cs typeface="+mn-cs"/>
              </a:rPr>
              <a:t>A</a:t>
            </a:r>
            <a:r>
              <a:rPr lang="en-US" altLang="zh-CN" sz="2400" i="1" baseline="30000">
                <a:latin typeface="Comic Sans MS" pitchFamily="66" charset="0"/>
                <a:ea typeface="+mn-ea"/>
                <a:cs typeface="+mn-cs"/>
              </a:rPr>
              <a:t>l</a:t>
            </a:r>
            <a:r>
              <a:rPr lang="zh-CN" altLang="en-US" sz="2400" i="1">
                <a:latin typeface="Comic Sans MS" pitchFamily="66" charset="0"/>
                <a:ea typeface="+mn-ea"/>
                <a:cs typeface="+mn-cs"/>
              </a:rPr>
              <a:t> </a:t>
            </a:r>
            <a:r>
              <a:rPr lang="en-US" altLang="zh-CN" sz="2400">
                <a:latin typeface="+mn-lt"/>
                <a:ea typeface="+mn-ea"/>
                <a:cs typeface="+mn-cs"/>
              </a:rPr>
              <a:t>(</a:t>
            </a:r>
            <a:r>
              <a:rPr lang="en-US" altLang="zh-CN" sz="2400" i="1">
                <a:latin typeface="+mn-ea"/>
                <a:ea typeface="+mn-ea"/>
                <a:cs typeface="+mn-cs"/>
              </a:rPr>
              <a:t>l</a:t>
            </a:r>
            <a:r>
              <a:rPr lang="zh-CN" altLang="en-US" sz="2400">
                <a:latin typeface="+mn-ea"/>
                <a:ea typeface="+mn-ea"/>
                <a:cs typeface="+mn-cs"/>
              </a:rPr>
              <a:t>≥</a:t>
            </a:r>
            <a:r>
              <a:rPr lang="en-US" altLang="zh-CN" sz="2400">
                <a:latin typeface="+mn-ea"/>
                <a:ea typeface="+mn-ea"/>
                <a:cs typeface="+mn-cs"/>
              </a:rPr>
              <a:t>1</a:t>
            </a:r>
            <a:r>
              <a:rPr lang="en-US" altLang="zh-CN" sz="2400">
                <a:latin typeface="+mn-lt"/>
                <a:ea typeface="+mn-ea"/>
                <a:cs typeface="+mn-cs"/>
              </a:rPr>
              <a:t>)</a:t>
            </a:r>
            <a:r>
              <a:rPr lang="zh-CN" altLang="en-US" sz="2400">
                <a:latin typeface="+mn-lt"/>
                <a:ea typeface="+mn-ea"/>
                <a:cs typeface="+mn-cs"/>
              </a:rPr>
              <a:t>中元素</a:t>
            </a:r>
            <a:r>
              <a:rPr lang="en-US" altLang="zh-CN" sz="2400">
                <a:latin typeface="+mn-lt"/>
                <a:ea typeface="+mn-ea"/>
                <a:cs typeface="+mn-cs"/>
              </a:rPr>
              <a:t>(a</a:t>
            </a:r>
            <a:r>
              <a:rPr lang="en-US" altLang="zh-CN" sz="2400" baseline="-25000">
                <a:latin typeface="+mn-lt"/>
                <a:ea typeface="+mn-ea"/>
                <a:cs typeface="+mn-cs"/>
              </a:rPr>
              <a:t>ij</a:t>
            </a:r>
            <a:r>
              <a:rPr lang="en-US" altLang="zh-CN" sz="2400" baseline="30000">
                <a:latin typeface="+mn-lt"/>
                <a:ea typeface="+mn-ea"/>
                <a:cs typeface="+mn-cs"/>
              </a:rPr>
              <a:t>(</a:t>
            </a:r>
            <a:r>
              <a:rPr lang="en-US" altLang="zh-CN" sz="2400" i="1" baseline="30000">
                <a:latin typeface="+mn-lt"/>
                <a:ea typeface="+mn-ea"/>
                <a:cs typeface="+mn-cs"/>
              </a:rPr>
              <a:t>l</a:t>
            </a:r>
            <a:r>
              <a:rPr lang="en-US" altLang="zh-CN" sz="2400" baseline="30000">
                <a:latin typeface="+mn-lt"/>
                <a:ea typeface="+mn-ea"/>
                <a:cs typeface="+mn-cs"/>
              </a:rPr>
              <a:t>)</a:t>
            </a:r>
            <a:r>
              <a:rPr lang="en-US" altLang="zh-CN" sz="2400">
                <a:latin typeface="+mn-lt"/>
                <a:ea typeface="+mn-ea"/>
                <a:cs typeface="+mn-cs"/>
              </a:rPr>
              <a:t>)</a:t>
            </a:r>
            <a:r>
              <a:rPr lang="zh-CN" altLang="en-US" sz="2400">
                <a:latin typeface="+mn-lt"/>
                <a:ea typeface="+mn-ea"/>
                <a:cs typeface="+mn-cs"/>
              </a:rPr>
              <a:t>为</a:t>
            </a:r>
            <a:r>
              <a:rPr lang="en-US" altLang="zh-CN" sz="2400">
                <a:latin typeface="+mn-lt"/>
                <a:ea typeface="+mn-ea"/>
                <a:cs typeface="+mn-cs"/>
              </a:rPr>
              <a:t>D</a:t>
            </a:r>
            <a:r>
              <a:rPr lang="zh-CN" altLang="en-US" sz="2400">
                <a:latin typeface="+mn-lt"/>
                <a:ea typeface="+mn-ea"/>
                <a:cs typeface="+mn-cs"/>
              </a:rPr>
              <a:t>中顶点</a:t>
            </a:r>
            <a:r>
              <a:rPr lang="en-US" altLang="zh-CN" sz="2400">
                <a:latin typeface="+mn-lt"/>
                <a:ea typeface="+mn-ea"/>
                <a:cs typeface="+mn-cs"/>
              </a:rPr>
              <a:t>v</a:t>
            </a:r>
            <a:r>
              <a:rPr lang="en-US" altLang="zh-CN" sz="2400" baseline="-25000">
                <a:latin typeface="+mn-lt"/>
                <a:ea typeface="+mn-ea"/>
                <a:cs typeface="+mn-cs"/>
              </a:rPr>
              <a:t>i</a:t>
            </a:r>
            <a:r>
              <a:rPr lang="zh-CN" altLang="en-US" sz="2400">
                <a:latin typeface="+mn-lt"/>
                <a:ea typeface="+mn-ea"/>
                <a:cs typeface="+mn-cs"/>
              </a:rPr>
              <a:t>到</a:t>
            </a:r>
            <a:r>
              <a:rPr lang="en-US" altLang="zh-CN" sz="2400">
                <a:latin typeface="+mn-lt"/>
                <a:ea typeface="+mn-ea"/>
                <a:cs typeface="+mn-cs"/>
              </a:rPr>
              <a:t>v</a:t>
            </a:r>
            <a:r>
              <a:rPr lang="en-US" altLang="zh-CN" sz="2400" baseline="-25000">
                <a:latin typeface="+mn-lt"/>
                <a:ea typeface="+mn-ea"/>
                <a:cs typeface="+mn-cs"/>
              </a:rPr>
              <a:t>j</a:t>
            </a:r>
            <a:r>
              <a:rPr lang="zh-CN" altLang="en-US" sz="2400">
                <a:latin typeface="+mn-lt"/>
                <a:ea typeface="+mn-ea"/>
                <a:cs typeface="+mn-cs"/>
              </a:rPr>
              <a:t>的长度为</a:t>
            </a:r>
            <a:r>
              <a:rPr lang="en-US" altLang="zh-CN" sz="2400" i="1">
                <a:latin typeface="Comic Sans MS" pitchFamily="66" charset="0"/>
                <a:ea typeface="+mn-ea"/>
                <a:cs typeface="+mn-cs"/>
              </a:rPr>
              <a:t>l</a:t>
            </a:r>
            <a:r>
              <a:rPr lang="zh-CN" altLang="en-US" sz="2400" i="1">
                <a:latin typeface="Comic Sans MS" pitchFamily="66" charset="0"/>
                <a:ea typeface="+mn-ea"/>
                <a:cs typeface="+mn-cs"/>
              </a:rPr>
              <a:t> </a:t>
            </a:r>
            <a:r>
              <a:rPr lang="zh-CN" altLang="en-US" sz="2400">
                <a:latin typeface="+mn-lt"/>
                <a:ea typeface="+mn-ea"/>
                <a:cs typeface="+mn-cs"/>
              </a:rPr>
              <a:t>的通路总数。</a:t>
            </a:r>
            <a:r>
              <a:rPr lang="en-US" altLang="zh-CN" sz="2400">
                <a:latin typeface="+mn-lt"/>
                <a:ea typeface="+mn-ea"/>
                <a:cs typeface="+mn-cs"/>
              </a:rPr>
              <a:t>A</a:t>
            </a:r>
            <a:r>
              <a:rPr lang="zh-CN" altLang="en-US" sz="2400">
                <a:latin typeface="+mn-lt"/>
                <a:ea typeface="+mn-ea"/>
                <a:cs typeface="+mn-cs"/>
              </a:rPr>
              <a:t>中对角线上的元素为各个顶点长度为</a:t>
            </a:r>
            <a:r>
              <a:rPr lang="en-US" altLang="zh-CN" sz="2400" i="1">
                <a:latin typeface="Comic Sans MS" pitchFamily="66" charset="0"/>
                <a:ea typeface="+mn-ea"/>
                <a:cs typeface="+mn-cs"/>
              </a:rPr>
              <a:t>l</a:t>
            </a:r>
            <a:r>
              <a:rPr lang="zh-CN" altLang="en-US" sz="2400" i="1">
                <a:latin typeface="Comic Sans MS" pitchFamily="66" charset="0"/>
                <a:ea typeface="+mn-ea"/>
                <a:cs typeface="+mn-cs"/>
              </a:rPr>
              <a:t> </a:t>
            </a:r>
            <a:r>
              <a:rPr lang="zh-CN" altLang="en-US" sz="2400">
                <a:latin typeface="Comic Sans MS" pitchFamily="66" charset="0"/>
                <a:ea typeface="+mn-ea"/>
                <a:cs typeface="+mn-cs"/>
              </a:rPr>
              <a:t>的回路数。</a:t>
            </a:r>
            <a:r>
              <a:rPr lang="en-US" altLang="zh-CN" sz="2400">
                <a:latin typeface="+mn-lt"/>
                <a:ea typeface="+mn-ea"/>
                <a:cs typeface="+mn-cs"/>
              </a:rPr>
              <a:t>A</a:t>
            </a:r>
            <a:r>
              <a:rPr lang="zh-CN" altLang="en-US" sz="2400">
                <a:latin typeface="+mn-lt"/>
                <a:ea typeface="+mn-ea"/>
                <a:cs typeface="+mn-cs"/>
              </a:rPr>
              <a:t>中元素总和为</a:t>
            </a:r>
            <a:r>
              <a:rPr lang="en-US" altLang="zh-CN" sz="2400">
                <a:latin typeface="+mn-lt"/>
                <a:ea typeface="+mn-ea"/>
                <a:cs typeface="+mn-cs"/>
              </a:rPr>
              <a:t>D</a:t>
            </a:r>
            <a:r>
              <a:rPr lang="zh-CN" altLang="en-US" sz="2400">
                <a:latin typeface="+mn-lt"/>
                <a:ea typeface="+mn-ea"/>
                <a:cs typeface="+mn-cs"/>
              </a:rPr>
              <a:t>中长度为</a:t>
            </a:r>
            <a:r>
              <a:rPr lang="en-US" altLang="zh-CN" sz="2400" i="1">
                <a:latin typeface="Comic Sans MS" pitchFamily="66" charset="0"/>
                <a:ea typeface="+mn-ea"/>
                <a:cs typeface="+mn-cs"/>
              </a:rPr>
              <a:t>l</a:t>
            </a:r>
            <a:r>
              <a:rPr lang="zh-CN" altLang="en-US" sz="2400" i="1">
                <a:latin typeface="Comic Sans MS" pitchFamily="66" charset="0"/>
                <a:ea typeface="+mn-ea"/>
                <a:cs typeface="+mn-cs"/>
              </a:rPr>
              <a:t> </a:t>
            </a:r>
            <a:r>
              <a:rPr lang="zh-CN" altLang="en-US" sz="2400">
                <a:latin typeface="+mn-lt"/>
                <a:ea typeface="+mn-ea"/>
                <a:cs typeface="+mn-cs"/>
              </a:rPr>
              <a:t>的通路总数。</a:t>
            </a:r>
            <a:r>
              <a:rPr lang="en-US" altLang="zh-CN" sz="2400">
                <a:latin typeface="+mn-lt"/>
                <a:ea typeface="+mn-ea"/>
                <a:cs typeface="+mn-cs"/>
              </a:rPr>
              <a:t>A</a:t>
            </a:r>
            <a:r>
              <a:rPr lang="zh-CN" altLang="en-US" sz="2400">
                <a:latin typeface="+mn-lt"/>
                <a:ea typeface="+mn-ea"/>
                <a:cs typeface="+mn-cs"/>
              </a:rPr>
              <a:t>中对角线元素之和为</a:t>
            </a:r>
            <a:r>
              <a:rPr lang="en-US" altLang="zh-CN" sz="2400">
                <a:latin typeface="+mn-lt"/>
                <a:ea typeface="+mn-ea"/>
                <a:cs typeface="+mn-cs"/>
              </a:rPr>
              <a:t>D</a:t>
            </a:r>
            <a:r>
              <a:rPr lang="zh-CN" altLang="en-US" sz="2400">
                <a:latin typeface="+mn-lt"/>
                <a:ea typeface="+mn-ea"/>
                <a:cs typeface="+mn-cs"/>
              </a:rPr>
              <a:t>中长度为</a:t>
            </a:r>
            <a:r>
              <a:rPr lang="en-US" altLang="zh-CN" sz="2400" i="1">
                <a:latin typeface="Comic Sans MS" pitchFamily="66" charset="0"/>
                <a:ea typeface="+mn-ea"/>
                <a:cs typeface="+mn-cs"/>
              </a:rPr>
              <a:t>l</a:t>
            </a:r>
            <a:r>
              <a:rPr lang="zh-CN" altLang="en-US" sz="2400" i="1">
                <a:latin typeface="Comic Sans MS" pitchFamily="66" charset="0"/>
                <a:ea typeface="+mn-ea"/>
                <a:cs typeface="+mn-cs"/>
              </a:rPr>
              <a:t> </a:t>
            </a:r>
            <a:r>
              <a:rPr lang="zh-CN" altLang="en-US" sz="2400">
                <a:latin typeface="Comic Sans MS" pitchFamily="66" charset="0"/>
                <a:ea typeface="+mn-ea"/>
                <a:cs typeface="+mn-cs"/>
              </a:rPr>
              <a:t>的回路总数</a:t>
            </a:r>
            <a:r>
              <a:rPr lang="zh-CN" altLang="en-US">
                <a:latin typeface="Comic Sans MS" pitchFamily="66" charset="0"/>
                <a:ea typeface="+mn-ea"/>
                <a:cs typeface="+mn-cs"/>
              </a:rPr>
              <a:t>。</a:t>
            </a:r>
            <a:endParaRPr lang="zh-CN" altLang="en-US">
              <a:latin typeface="+mn-lt"/>
              <a:ea typeface="+mn-ea"/>
              <a:cs typeface="+mn-cs"/>
            </a:endParaRPr>
          </a:p>
        </p:txBody>
      </p:sp>
      <p:sp>
        <p:nvSpPr>
          <p:cNvPr id="6" name="TextBox 5"/>
          <p:cNvSpPr txBox="1"/>
          <p:nvPr/>
        </p:nvSpPr>
        <p:spPr>
          <a:xfrm>
            <a:off x="857250" y="4214813"/>
            <a:ext cx="8001000" cy="1200150"/>
          </a:xfrm>
          <a:prstGeom prst="rect">
            <a:avLst/>
          </a:prstGeom>
          <a:noFill/>
        </p:spPr>
        <p:txBody>
          <a:bodyPr>
            <a:spAutoFit/>
          </a:bodyPr>
          <a:lstStyle/>
          <a:p>
            <a:pPr fontAlgn="auto">
              <a:spcBef>
                <a:spcPts val="0"/>
              </a:spcBef>
              <a:spcAft>
                <a:spcPts val="0"/>
              </a:spcAft>
              <a:defRPr/>
            </a:pPr>
            <a:r>
              <a:rPr lang="zh-CN" altLang="en-US" sz="2400">
                <a:latin typeface="+mn-lt"/>
                <a:ea typeface="+mn-ea"/>
                <a:cs typeface="+mn-cs"/>
              </a:rPr>
              <a:t>设</a:t>
            </a:r>
            <a:r>
              <a:rPr lang="en-US" altLang="zh-CN" sz="2400">
                <a:latin typeface="+mn-lt"/>
                <a:ea typeface="+mn-ea"/>
                <a:cs typeface="+mn-cs"/>
              </a:rPr>
              <a:t>B</a:t>
            </a:r>
            <a:r>
              <a:rPr lang="en-US" altLang="zh-CN" sz="2400" i="1" baseline="-25000">
                <a:latin typeface="Comic Sans MS" pitchFamily="66" charset="0"/>
                <a:ea typeface="+mn-ea"/>
                <a:cs typeface="+mn-cs"/>
              </a:rPr>
              <a:t>l </a:t>
            </a:r>
            <a:r>
              <a:rPr lang="en-US" altLang="zh-CN" sz="2400">
                <a:latin typeface="+mn-lt"/>
                <a:ea typeface="+mn-ea"/>
                <a:cs typeface="+mn-cs"/>
              </a:rPr>
              <a:t>=A+A</a:t>
            </a:r>
            <a:r>
              <a:rPr lang="en-US" altLang="zh-CN" sz="2400" baseline="30000">
                <a:latin typeface="+mn-lt"/>
                <a:ea typeface="+mn-ea"/>
                <a:cs typeface="+mn-cs"/>
              </a:rPr>
              <a:t>2</a:t>
            </a:r>
            <a:r>
              <a:rPr lang="en-US" altLang="zh-CN" sz="2400">
                <a:latin typeface="+mn-lt"/>
                <a:ea typeface="+mn-ea"/>
                <a:cs typeface="+mn-cs"/>
              </a:rPr>
              <a:t>+ … +A</a:t>
            </a:r>
            <a:r>
              <a:rPr lang="en-US" altLang="zh-CN" sz="2400" i="1" baseline="30000">
                <a:latin typeface="Comic Sans MS" pitchFamily="66" charset="0"/>
                <a:ea typeface="+mn-ea"/>
                <a:cs typeface="+mn-cs"/>
              </a:rPr>
              <a:t>l </a:t>
            </a:r>
            <a:r>
              <a:rPr lang="en-US" altLang="zh-CN" sz="2400">
                <a:latin typeface="+mn-lt"/>
                <a:ea typeface="+mn-ea"/>
                <a:cs typeface="+mn-cs"/>
              </a:rPr>
              <a:t>(</a:t>
            </a:r>
            <a:r>
              <a:rPr lang="en-US" altLang="zh-CN" sz="2400" i="1">
                <a:latin typeface="+mn-ea"/>
                <a:ea typeface="+mn-ea"/>
                <a:cs typeface="+mn-cs"/>
              </a:rPr>
              <a:t>l</a:t>
            </a:r>
            <a:r>
              <a:rPr lang="zh-CN" altLang="en-US" sz="2400">
                <a:latin typeface="+mn-ea"/>
                <a:ea typeface="+mn-ea"/>
                <a:cs typeface="+mn-cs"/>
              </a:rPr>
              <a:t>≥</a:t>
            </a:r>
            <a:r>
              <a:rPr lang="en-US" altLang="zh-CN" sz="2400">
                <a:latin typeface="+mn-ea"/>
                <a:ea typeface="+mn-ea"/>
                <a:cs typeface="+mn-cs"/>
              </a:rPr>
              <a:t>1</a:t>
            </a:r>
            <a:r>
              <a:rPr lang="en-US" altLang="zh-CN" sz="2400">
                <a:latin typeface="+mn-lt"/>
                <a:ea typeface="+mn-ea"/>
                <a:cs typeface="+mn-cs"/>
              </a:rPr>
              <a:t>)</a:t>
            </a:r>
            <a:r>
              <a:rPr lang="zh-CN" altLang="en-US" sz="2400">
                <a:latin typeface="+mn-lt"/>
                <a:ea typeface="+mn-ea"/>
                <a:cs typeface="+mn-cs"/>
              </a:rPr>
              <a:t>，则</a:t>
            </a:r>
            <a:r>
              <a:rPr lang="en-US" altLang="zh-CN" sz="2400">
                <a:latin typeface="+mn-lt"/>
                <a:ea typeface="+mn-ea"/>
                <a:cs typeface="+mn-cs"/>
              </a:rPr>
              <a:t>B</a:t>
            </a:r>
            <a:r>
              <a:rPr lang="en-US" altLang="zh-CN" sz="2400" i="1" baseline="-25000">
                <a:latin typeface="Comic Sans MS" pitchFamily="66" charset="0"/>
                <a:ea typeface="+mn-ea"/>
                <a:cs typeface="+mn-cs"/>
              </a:rPr>
              <a:t>l</a:t>
            </a:r>
            <a:r>
              <a:rPr lang="zh-CN" altLang="en-US" sz="2400">
                <a:latin typeface="+mn-lt"/>
                <a:ea typeface="+mn-ea"/>
                <a:cs typeface="+mn-cs"/>
              </a:rPr>
              <a:t>中元素之和为</a:t>
            </a:r>
            <a:r>
              <a:rPr lang="en-US" altLang="zh-CN" sz="2400">
                <a:latin typeface="+mn-lt"/>
                <a:ea typeface="+mn-ea"/>
                <a:cs typeface="+mn-cs"/>
              </a:rPr>
              <a:t>D</a:t>
            </a:r>
            <a:r>
              <a:rPr lang="zh-CN" altLang="en-US" sz="2400">
                <a:latin typeface="+mn-lt"/>
                <a:ea typeface="+mn-ea"/>
                <a:cs typeface="+mn-cs"/>
              </a:rPr>
              <a:t>中长度小于等于</a:t>
            </a:r>
            <a:r>
              <a:rPr lang="en-US" altLang="zh-CN" sz="2400" i="1">
                <a:latin typeface="Comic Sans MS" pitchFamily="66" charset="0"/>
                <a:ea typeface="+mn-ea"/>
                <a:cs typeface="+mn-cs"/>
              </a:rPr>
              <a:t>l</a:t>
            </a:r>
            <a:r>
              <a:rPr lang="zh-CN" altLang="en-US" sz="2400" i="1">
                <a:latin typeface="Comic Sans MS" pitchFamily="66" charset="0"/>
                <a:ea typeface="+mn-ea"/>
                <a:cs typeface="+mn-cs"/>
              </a:rPr>
              <a:t> </a:t>
            </a:r>
            <a:r>
              <a:rPr lang="zh-CN" altLang="en-US" sz="2400">
                <a:latin typeface="+mn-lt"/>
                <a:ea typeface="+mn-ea"/>
                <a:cs typeface="+mn-cs"/>
              </a:rPr>
              <a:t>的通路总数，</a:t>
            </a:r>
            <a:r>
              <a:rPr lang="en-US" altLang="zh-CN" sz="2400">
                <a:latin typeface="+mn-lt"/>
                <a:ea typeface="+mn-ea"/>
                <a:cs typeface="+mn-cs"/>
              </a:rPr>
              <a:t> B</a:t>
            </a:r>
            <a:r>
              <a:rPr lang="en-US" altLang="zh-CN" sz="2400" i="1" baseline="-25000">
                <a:latin typeface="Comic Sans MS" pitchFamily="66" charset="0"/>
                <a:ea typeface="+mn-ea"/>
                <a:cs typeface="+mn-cs"/>
              </a:rPr>
              <a:t>l</a:t>
            </a:r>
            <a:r>
              <a:rPr lang="zh-CN" altLang="en-US" sz="2400">
                <a:latin typeface="+mn-lt"/>
                <a:ea typeface="+mn-ea"/>
                <a:cs typeface="+mn-cs"/>
              </a:rPr>
              <a:t>中对角线上元素之和为</a:t>
            </a:r>
            <a:r>
              <a:rPr lang="en-US" altLang="zh-CN" sz="2400">
                <a:latin typeface="+mn-lt"/>
                <a:ea typeface="+mn-ea"/>
                <a:cs typeface="+mn-cs"/>
              </a:rPr>
              <a:t>D</a:t>
            </a:r>
            <a:r>
              <a:rPr lang="zh-CN" altLang="en-US" sz="2400">
                <a:latin typeface="+mn-lt"/>
                <a:ea typeface="+mn-ea"/>
                <a:cs typeface="+mn-cs"/>
              </a:rPr>
              <a:t>中长度小于等于</a:t>
            </a:r>
            <a:r>
              <a:rPr lang="en-US" altLang="zh-CN" sz="2400" i="1">
                <a:latin typeface="Comic Sans MS" pitchFamily="66" charset="0"/>
                <a:ea typeface="+mn-ea"/>
                <a:cs typeface="+mn-cs"/>
              </a:rPr>
              <a:t>l</a:t>
            </a:r>
            <a:r>
              <a:rPr lang="zh-CN" altLang="en-US" sz="2400" i="1">
                <a:latin typeface="Comic Sans MS" pitchFamily="66" charset="0"/>
                <a:ea typeface="+mn-ea"/>
                <a:cs typeface="+mn-cs"/>
              </a:rPr>
              <a:t> </a:t>
            </a:r>
            <a:r>
              <a:rPr lang="zh-CN" altLang="en-US" sz="2400">
                <a:latin typeface="+mn-lt"/>
                <a:ea typeface="+mn-ea"/>
                <a:cs typeface="+mn-cs"/>
              </a:rPr>
              <a:t>的回路总数。</a:t>
            </a:r>
            <a:endParaRPr lang="en-US" altLang="zh-CN" sz="2400">
              <a:latin typeface="+mn-lt"/>
              <a:ea typeface="+mn-ea"/>
              <a:cs typeface="+mn-cs"/>
            </a:endParaRPr>
          </a:p>
        </p:txBody>
      </p:sp>
      <p:sp>
        <p:nvSpPr>
          <p:cNvPr id="98311" name="Rectangle 3"/>
          <p:cNvSpPr txBox="1">
            <a:spLocks noChangeArrowheads="1"/>
          </p:cNvSpPr>
          <p:nvPr/>
        </p:nvSpPr>
        <p:spPr bwMode="auto">
          <a:xfrm>
            <a:off x="233363" y="4214813"/>
            <a:ext cx="838200"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推论</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图的基本术语</a:t>
            </a:r>
          </a:p>
        </p:txBody>
      </p:sp>
      <p:grpSp>
        <p:nvGrpSpPr>
          <p:cNvPr id="20" name="组合 19"/>
          <p:cNvGrpSpPr>
            <a:grpSpLocks/>
          </p:cNvGrpSpPr>
          <p:nvPr/>
        </p:nvGrpSpPr>
        <p:grpSpPr bwMode="auto">
          <a:xfrm>
            <a:off x="123825" y="1143000"/>
            <a:ext cx="8662988" cy="1214438"/>
            <a:chOff x="123884" y="1214422"/>
            <a:chExt cx="8662958" cy="1214446"/>
          </a:xfrm>
        </p:grpSpPr>
        <p:sp>
          <p:nvSpPr>
            <p:cNvPr id="4" name="Rectangle 5" descr="新闻纸"/>
            <p:cNvSpPr>
              <a:spLocks noChangeArrowheads="1"/>
            </p:cNvSpPr>
            <p:nvPr/>
          </p:nvSpPr>
          <p:spPr bwMode="auto">
            <a:xfrm>
              <a:off x="338196" y="1300148"/>
              <a:ext cx="8448646" cy="112872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sz="2000">
                <a:latin typeface="微软雅黑" pitchFamily="34" charset="-122"/>
                <a:ea typeface="微软雅黑" pitchFamily="34" charset="-122"/>
                <a:cs typeface="+mn-cs"/>
              </a:endParaRPr>
            </a:p>
          </p:txBody>
        </p:sp>
        <p:sp>
          <p:nvSpPr>
            <p:cNvPr id="21524" name="TextBox 4"/>
            <p:cNvSpPr txBox="1">
              <a:spLocks noChangeArrowheads="1"/>
            </p:cNvSpPr>
            <p:nvPr/>
          </p:nvSpPr>
          <p:spPr bwMode="auto">
            <a:xfrm>
              <a:off x="623918" y="1345266"/>
              <a:ext cx="8001056" cy="1015663"/>
            </a:xfrm>
            <a:prstGeom prst="rect">
              <a:avLst/>
            </a:prstGeom>
            <a:noFill/>
            <a:ln w="9525">
              <a:noFill/>
              <a:miter lim="800000"/>
              <a:headEnd/>
              <a:tailEnd/>
            </a:ln>
          </p:spPr>
          <p:txBody>
            <a:bodyPr>
              <a:spAutoFit/>
            </a:bodyPr>
            <a:lstStyle/>
            <a:p>
              <a:r>
                <a:rPr lang="zh-CN" altLang="en-US" sz="2000">
                  <a:latin typeface="微软雅黑" pitchFamily="34" charset="-122"/>
                  <a:ea typeface="微软雅黑" pitchFamily="34" charset="-122"/>
                </a:rPr>
                <a:t>通常用</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表示无向图，</a:t>
              </a:r>
              <a:r>
                <a:rPr lang="en-US" altLang="zh-CN" sz="2000">
                  <a:latin typeface="微软雅黑" pitchFamily="34" charset="-122"/>
                  <a:ea typeface="微软雅黑" pitchFamily="34" charset="-122"/>
                </a:rPr>
                <a:t>D</a:t>
              </a:r>
              <a:r>
                <a:rPr lang="zh-CN" altLang="en-US" sz="2000">
                  <a:latin typeface="微软雅黑" pitchFamily="34" charset="-122"/>
                  <a:ea typeface="微软雅黑" pitchFamily="34" charset="-122"/>
                </a:rPr>
                <a:t>表示有向图，但</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也可以泛指图。</a:t>
              </a:r>
              <a:r>
                <a:rPr lang="en-US" altLang="zh-CN" sz="2000">
                  <a:latin typeface="微软雅黑" pitchFamily="34" charset="-122"/>
                  <a:ea typeface="微软雅黑" pitchFamily="34" charset="-122"/>
                </a:rPr>
                <a:t>V(G)</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E(G)</a:t>
              </a:r>
              <a:r>
                <a:rPr lang="zh-CN" altLang="en-US" sz="2000">
                  <a:latin typeface="微软雅黑" pitchFamily="34" charset="-122"/>
                  <a:ea typeface="微软雅黑" pitchFamily="34" charset="-122"/>
                </a:rPr>
                <a:t>分别表示</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的顶点集和边集。</a:t>
              </a:r>
              <a:r>
                <a:rPr lang="en-US" altLang="zh-CN" sz="2000">
                  <a:latin typeface="微软雅黑" pitchFamily="34" charset="-122"/>
                  <a:ea typeface="微软雅黑" pitchFamily="34" charset="-122"/>
                </a:rPr>
                <a:t>|V(G)|,|E(G)|</a:t>
              </a:r>
              <a:r>
                <a:rPr lang="zh-CN" altLang="en-US" sz="2000">
                  <a:latin typeface="微软雅黑" pitchFamily="34" charset="-122"/>
                  <a:ea typeface="微软雅黑" pitchFamily="34" charset="-122"/>
                </a:rPr>
                <a:t>分别表示</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的顶点数和边数，若</a:t>
              </a:r>
              <a:r>
                <a:rPr lang="en-US" altLang="zh-CN" sz="2000">
                  <a:latin typeface="微软雅黑" pitchFamily="34" charset="-122"/>
                  <a:ea typeface="微软雅黑" pitchFamily="34" charset="-122"/>
                </a:rPr>
                <a:t>|V(G)|</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n</a:t>
              </a:r>
              <a:r>
                <a:rPr lang="zh-CN" altLang="en-US" sz="2000">
                  <a:latin typeface="微软雅黑" pitchFamily="34" charset="-122"/>
                  <a:ea typeface="微软雅黑" pitchFamily="34" charset="-122"/>
                </a:rPr>
                <a:t>，则称</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为</a:t>
              </a:r>
              <a:r>
                <a:rPr lang="en-US" altLang="zh-CN" sz="2000">
                  <a:latin typeface="微软雅黑" pitchFamily="34" charset="-122"/>
                  <a:ea typeface="微软雅黑" pitchFamily="34" charset="-122"/>
                </a:rPr>
                <a:t>n</a:t>
              </a:r>
              <a:r>
                <a:rPr lang="zh-CN" altLang="en-US" sz="2000">
                  <a:latin typeface="微软雅黑" pitchFamily="34" charset="-122"/>
                  <a:ea typeface="微软雅黑" pitchFamily="34" charset="-122"/>
                </a:rPr>
                <a:t>阶图。</a:t>
              </a:r>
            </a:p>
          </p:txBody>
        </p:sp>
        <p:sp>
          <p:nvSpPr>
            <p:cNvPr id="6" name="椭圆 5"/>
            <p:cNvSpPr/>
            <p:nvPr/>
          </p:nvSpPr>
          <p:spPr>
            <a:xfrm>
              <a:off x="123884" y="1214422"/>
              <a:ext cx="500066" cy="500066"/>
            </a:xfrm>
            <a:prstGeom prst="ellipse">
              <a:avLst/>
            </a:prstGeom>
            <a:ln w="76200">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1</a:t>
              </a:r>
              <a:endParaRPr lang="zh-CN" altLang="en-US" sz="2000">
                <a:latin typeface="微软雅黑" pitchFamily="34" charset="-122"/>
                <a:ea typeface="微软雅黑" pitchFamily="34" charset="-122"/>
              </a:endParaRPr>
            </a:p>
          </p:txBody>
        </p:sp>
      </p:grpSp>
      <p:grpSp>
        <p:nvGrpSpPr>
          <p:cNvPr id="21" name="组合 20"/>
          <p:cNvGrpSpPr>
            <a:grpSpLocks/>
          </p:cNvGrpSpPr>
          <p:nvPr/>
        </p:nvGrpSpPr>
        <p:grpSpPr bwMode="auto">
          <a:xfrm>
            <a:off x="142875" y="2476500"/>
            <a:ext cx="8662988" cy="642938"/>
            <a:chOff x="142844" y="2404804"/>
            <a:chExt cx="8662958" cy="642942"/>
          </a:xfrm>
        </p:grpSpPr>
        <p:sp>
          <p:nvSpPr>
            <p:cNvPr id="7" name="Rectangle 5" descr="新闻纸"/>
            <p:cNvSpPr>
              <a:spLocks noChangeArrowheads="1"/>
            </p:cNvSpPr>
            <p:nvPr/>
          </p:nvSpPr>
          <p:spPr bwMode="auto">
            <a:xfrm>
              <a:off x="357156" y="2490530"/>
              <a:ext cx="8448646" cy="557216"/>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sz="2000">
                <a:latin typeface="微软雅黑" pitchFamily="34" charset="-122"/>
                <a:ea typeface="微软雅黑" pitchFamily="34" charset="-122"/>
                <a:cs typeface="+mn-cs"/>
              </a:endParaRPr>
            </a:p>
          </p:txBody>
        </p:sp>
        <p:sp>
          <p:nvSpPr>
            <p:cNvPr id="21521" name="TextBox 7"/>
            <p:cNvSpPr txBox="1">
              <a:spLocks noChangeArrowheads="1"/>
            </p:cNvSpPr>
            <p:nvPr/>
          </p:nvSpPr>
          <p:spPr bwMode="auto">
            <a:xfrm>
              <a:off x="642878" y="2535648"/>
              <a:ext cx="8001056" cy="400110"/>
            </a:xfrm>
            <a:prstGeom prst="rect">
              <a:avLst/>
            </a:prstGeom>
            <a:noFill/>
            <a:ln w="9525">
              <a:noFill/>
              <a:miter lim="800000"/>
              <a:headEnd/>
              <a:tailEnd/>
            </a:ln>
          </p:spPr>
          <p:txBody>
            <a:bodyPr>
              <a:spAutoFit/>
            </a:bodyPr>
            <a:lstStyle/>
            <a:p>
              <a:r>
                <a:rPr lang="zh-CN" altLang="en-US" sz="2000">
                  <a:latin typeface="微软雅黑" pitchFamily="34" charset="-122"/>
                  <a:ea typeface="微软雅黑" pitchFamily="34" charset="-122"/>
                </a:rPr>
                <a:t>若</a:t>
              </a:r>
              <a:r>
                <a:rPr lang="en-US" altLang="zh-CN" sz="2000">
                  <a:latin typeface="微软雅黑" pitchFamily="34" charset="-122"/>
                  <a:ea typeface="微软雅黑" pitchFamily="34" charset="-122"/>
                </a:rPr>
                <a:t>|V(G)|,|E(G)|</a:t>
              </a:r>
              <a:r>
                <a:rPr lang="zh-CN" altLang="en-US" sz="2000">
                  <a:latin typeface="微软雅黑" pitchFamily="34" charset="-122"/>
                  <a:ea typeface="微软雅黑" pitchFamily="34" charset="-122"/>
                </a:rPr>
                <a:t>均为有限数，则称</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为有限图。</a:t>
              </a:r>
            </a:p>
          </p:txBody>
        </p:sp>
        <p:sp>
          <p:nvSpPr>
            <p:cNvPr id="9" name="椭圆 8"/>
            <p:cNvSpPr/>
            <p:nvPr/>
          </p:nvSpPr>
          <p:spPr>
            <a:xfrm>
              <a:off x="142844" y="2404804"/>
              <a:ext cx="500066" cy="500066"/>
            </a:xfrm>
            <a:prstGeom prst="ellipse">
              <a:avLst/>
            </a:prstGeom>
            <a:ln w="76200">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2</a:t>
              </a:r>
              <a:endParaRPr lang="zh-CN" alt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grpSp>
      <p:grpSp>
        <p:nvGrpSpPr>
          <p:cNvPr id="22" name="组合 21"/>
          <p:cNvGrpSpPr>
            <a:grpSpLocks/>
          </p:cNvGrpSpPr>
          <p:nvPr/>
        </p:nvGrpSpPr>
        <p:grpSpPr bwMode="auto">
          <a:xfrm>
            <a:off x="142875" y="3238500"/>
            <a:ext cx="8662988" cy="857250"/>
            <a:chOff x="142844" y="3166558"/>
            <a:chExt cx="8662958" cy="857256"/>
          </a:xfrm>
        </p:grpSpPr>
        <p:sp>
          <p:nvSpPr>
            <p:cNvPr id="10" name="Rectangle 5" descr="新闻纸"/>
            <p:cNvSpPr>
              <a:spLocks noChangeArrowheads="1"/>
            </p:cNvSpPr>
            <p:nvPr/>
          </p:nvSpPr>
          <p:spPr bwMode="auto">
            <a:xfrm>
              <a:off x="357156" y="3252284"/>
              <a:ext cx="8448646" cy="77153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sz="2000">
                <a:latin typeface="微软雅黑" pitchFamily="34" charset="-122"/>
                <a:ea typeface="微软雅黑" pitchFamily="34" charset="-122"/>
                <a:cs typeface="+mn-cs"/>
              </a:endParaRPr>
            </a:p>
          </p:txBody>
        </p:sp>
        <p:sp>
          <p:nvSpPr>
            <p:cNvPr id="11" name="椭圆 10"/>
            <p:cNvSpPr/>
            <p:nvPr/>
          </p:nvSpPr>
          <p:spPr>
            <a:xfrm>
              <a:off x="142844" y="3166558"/>
              <a:ext cx="500066" cy="500066"/>
            </a:xfrm>
            <a:prstGeom prst="ellipse">
              <a:avLst/>
            </a:prstGeom>
            <a:ln w="76200">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3</a:t>
              </a:r>
              <a:endParaRPr lang="zh-CN" alt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21519" name="TextBox 11"/>
            <p:cNvSpPr txBox="1">
              <a:spLocks noChangeArrowheads="1"/>
            </p:cNvSpPr>
            <p:nvPr/>
          </p:nvSpPr>
          <p:spPr bwMode="auto">
            <a:xfrm>
              <a:off x="642910" y="3309434"/>
              <a:ext cx="7929618" cy="707886"/>
            </a:xfrm>
            <a:prstGeom prst="rect">
              <a:avLst/>
            </a:prstGeom>
            <a:noFill/>
            <a:ln w="9525">
              <a:noFill/>
              <a:miter lim="800000"/>
              <a:headEnd/>
              <a:tailEnd/>
            </a:ln>
          </p:spPr>
          <p:txBody>
            <a:bodyPr>
              <a:spAutoFit/>
            </a:bodyPr>
            <a:lstStyle/>
            <a:p>
              <a:r>
                <a:rPr lang="zh-CN" altLang="en-US" sz="2000">
                  <a:latin typeface="微软雅黑" pitchFamily="34" charset="-122"/>
                  <a:ea typeface="微软雅黑" pitchFamily="34" charset="-122"/>
                </a:rPr>
                <a:t>若图</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中，边集为空，则称之为零图，若</a:t>
              </a:r>
              <a:r>
                <a:rPr lang="en-US" altLang="zh-CN" sz="2000">
                  <a:latin typeface="微软雅黑" pitchFamily="34" charset="-122"/>
                  <a:ea typeface="微软雅黑" pitchFamily="34" charset="-122"/>
                </a:rPr>
                <a:t>G</a:t>
              </a:r>
              <a:r>
                <a:rPr lang="zh-CN" altLang="en-US" sz="2000">
                  <a:latin typeface="微软雅黑" pitchFamily="34" charset="-122"/>
                  <a:ea typeface="微软雅黑" pitchFamily="34" charset="-122"/>
                </a:rPr>
                <a:t>为</a:t>
              </a:r>
              <a:r>
                <a:rPr lang="en-US" altLang="zh-CN" sz="2000">
                  <a:latin typeface="微软雅黑" pitchFamily="34" charset="-122"/>
                  <a:ea typeface="微软雅黑" pitchFamily="34" charset="-122"/>
                </a:rPr>
                <a:t>n</a:t>
              </a:r>
              <a:r>
                <a:rPr lang="zh-CN" altLang="en-US" sz="2000">
                  <a:latin typeface="微软雅黑" pitchFamily="34" charset="-122"/>
                  <a:ea typeface="微软雅黑" pitchFamily="34" charset="-122"/>
                </a:rPr>
                <a:t>阶图，则称之为</a:t>
              </a:r>
              <a:r>
                <a:rPr lang="en-US" altLang="zh-CN" sz="2000">
                  <a:latin typeface="微软雅黑" pitchFamily="34" charset="-122"/>
                  <a:ea typeface="微软雅黑" pitchFamily="34" charset="-122"/>
                </a:rPr>
                <a:t>n</a:t>
              </a:r>
              <a:r>
                <a:rPr lang="zh-CN" altLang="en-US" sz="2000">
                  <a:latin typeface="微软雅黑" pitchFamily="34" charset="-122"/>
                  <a:ea typeface="微软雅黑" pitchFamily="34" charset="-122"/>
                </a:rPr>
                <a:t>阶零图记为</a:t>
              </a:r>
              <a:r>
                <a:rPr lang="en-US" altLang="zh-CN" sz="2000">
                  <a:latin typeface="微软雅黑" pitchFamily="34" charset="-122"/>
                  <a:ea typeface="微软雅黑" pitchFamily="34" charset="-122"/>
                </a:rPr>
                <a:t>N</a:t>
              </a:r>
              <a:r>
                <a:rPr lang="en-US" altLang="zh-CN" sz="2000" baseline="-25000">
                  <a:latin typeface="微软雅黑" pitchFamily="34" charset="-122"/>
                  <a:ea typeface="微软雅黑" pitchFamily="34" charset="-122"/>
                </a:rPr>
                <a:t>n</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N</a:t>
              </a:r>
              <a:r>
                <a:rPr lang="en-US" altLang="zh-CN" sz="2000" baseline="-25000">
                  <a:latin typeface="微软雅黑" pitchFamily="34" charset="-122"/>
                  <a:ea typeface="微软雅黑" pitchFamily="34" charset="-122"/>
                </a:rPr>
                <a:t>1</a:t>
              </a:r>
              <a:r>
                <a:rPr lang="zh-CN" altLang="en-US" sz="2000">
                  <a:latin typeface="微软雅黑" pitchFamily="34" charset="-122"/>
                  <a:ea typeface="微软雅黑" pitchFamily="34" charset="-122"/>
                </a:rPr>
                <a:t>称为平凡图。顶点集为空的图记为空图。</a:t>
              </a:r>
            </a:p>
          </p:txBody>
        </p:sp>
      </p:grpSp>
      <p:grpSp>
        <p:nvGrpSpPr>
          <p:cNvPr id="23" name="组合 22"/>
          <p:cNvGrpSpPr>
            <a:grpSpLocks/>
          </p:cNvGrpSpPr>
          <p:nvPr/>
        </p:nvGrpSpPr>
        <p:grpSpPr bwMode="auto">
          <a:xfrm>
            <a:off x="142875" y="4189413"/>
            <a:ext cx="8662988" cy="857250"/>
            <a:chOff x="142844" y="4118562"/>
            <a:chExt cx="8662958" cy="857256"/>
          </a:xfrm>
        </p:grpSpPr>
        <p:sp>
          <p:nvSpPr>
            <p:cNvPr id="13" name="Rectangle 5" descr="新闻纸"/>
            <p:cNvSpPr>
              <a:spLocks noChangeArrowheads="1"/>
            </p:cNvSpPr>
            <p:nvPr/>
          </p:nvSpPr>
          <p:spPr bwMode="auto">
            <a:xfrm>
              <a:off x="357156" y="4204288"/>
              <a:ext cx="8448646" cy="77153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sz="2000">
                <a:latin typeface="微软雅黑" pitchFamily="34" charset="-122"/>
                <a:ea typeface="微软雅黑" pitchFamily="34" charset="-122"/>
                <a:cs typeface="+mn-cs"/>
              </a:endParaRPr>
            </a:p>
          </p:txBody>
        </p:sp>
        <p:sp>
          <p:nvSpPr>
            <p:cNvPr id="14" name="椭圆 13"/>
            <p:cNvSpPr/>
            <p:nvPr/>
          </p:nvSpPr>
          <p:spPr>
            <a:xfrm>
              <a:off x="142844" y="4118562"/>
              <a:ext cx="500066" cy="500066"/>
            </a:xfrm>
            <a:prstGeom prst="ellipse">
              <a:avLst/>
            </a:prstGeom>
            <a:ln w="76200">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4</a:t>
              </a:r>
              <a:endParaRPr lang="zh-CN" alt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21516" name="TextBox 14"/>
            <p:cNvSpPr txBox="1">
              <a:spLocks noChangeArrowheads="1"/>
            </p:cNvSpPr>
            <p:nvPr/>
          </p:nvSpPr>
          <p:spPr bwMode="auto">
            <a:xfrm>
              <a:off x="642910" y="4261438"/>
              <a:ext cx="7929618" cy="707886"/>
            </a:xfrm>
            <a:prstGeom prst="rect">
              <a:avLst/>
            </a:prstGeom>
            <a:noFill/>
            <a:ln w="9525">
              <a:noFill/>
              <a:miter lim="800000"/>
              <a:headEnd/>
              <a:tailEnd/>
            </a:ln>
          </p:spPr>
          <p:txBody>
            <a:bodyPr>
              <a:spAutoFit/>
            </a:bodyPr>
            <a:lstStyle/>
            <a:p>
              <a:r>
                <a:rPr lang="zh-CN" altLang="en-US" sz="2000">
                  <a:latin typeface="微软雅黑" pitchFamily="34" charset="-122"/>
                  <a:ea typeface="微软雅黑" pitchFamily="34" charset="-122"/>
                </a:rPr>
                <a:t>称顶点或边用字母标定的图为标定图，否则称为非标定图。另外，将有向边改为无向边后的图称为原图的基图。</a:t>
              </a:r>
            </a:p>
          </p:txBody>
        </p:sp>
      </p:grpSp>
      <p:grpSp>
        <p:nvGrpSpPr>
          <p:cNvPr id="24" name="组合 23"/>
          <p:cNvGrpSpPr>
            <a:grpSpLocks/>
          </p:cNvGrpSpPr>
          <p:nvPr/>
        </p:nvGrpSpPr>
        <p:grpSpPr bwMode="auto">
          <a:xfrm>
            <a:off x="142875" y="5118100"/>
            <a:ext cx="8662988" cy="1525588"/>
            <a:chOff x="142844" y="5047256"/>
            <a:chExt cx="8662958" cy="1525016"/>
          </a:xfrm>
        </p:grpSpPr>
        <p:sp>
          <p:nvSpPr>
            <p:cNvPr id="17" name="Rectangle 5" descr="新闻纸"/>
            <p:cNvSpPr>
              <a:spLocks noChangeArrowheads="1"/>
            </p:cNvSpPr>
            <p:nvPr/>
          </p:nvSpPr>
          <p:spPr bwMode="auto">
            <a:xfrm>
              <a:off x="357156" y="5132949"/>
              <a:ext cx="8448646" cy="1439323"/>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sz="2000">
                <a:latin typeface="微软雅黑" pitchFamily="34" charset="-122"/>
                <a:ea typeface="微软雅黑" pitchFamily="34" charset="-122"/>
                <a:cs typeface="+mn-cs"/>
              </a:endParaRPr>
            </a:p>
          </p:txBody>
        </p:sp>
        <p:sp>
          <p:nvSpPr>
            <p:cNvPr id="18" name="椭圆 17"/>
            <p:cNvSpPr/>
            <p:nvPr/>
          </p:nvSpPr>
          <p:spPr>
            <a:xfrm>
              <a:off x="142844" y="5047256"/>
              <a:ext cx="500066" cy="500066"/>
            </a:xfrm>
            <a:prstGeom prst="ellipse">
              <a:avLst/>
            </a:prstGeom>
            <a:ln w="76200">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5</a:t>
              </a:r>
              <a:endParaRPr lang="zh-CN" alt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21513" name="TextBox 18"/>
            <p:cNvSpPr txBox="1">
              <a:spLocks noChangeArrowheads="1"/>
            </p:cNvSpPr>
            <p:nvPr/>
          </p:nvSpPr>
          <p:spPr bwMode="auto">
            <a:xfrm>
              <a:off x="642910" y="5143512"/>
              <a:ext cx="8072494" cy="1323439"/>
            </a:xfrm>
            <a:prstGeom prst="rect">
              <a:avLst/>
            </a:prstGeom>
            <a:noFill/>
            <a:ln w="9525">
              <a:noFill/>
              <a:miter lim="800000"/>
              <a:headEnd/>
              <a:tailEnd/>
            </a:ln>
          </p:spPr>
          <p:txBody>
            <a:bodyPr>
              <a:spAutoFit/>
            </a:bodyPr>
            <a:lstStyle/>
            <a:p>
              <a:r>
                <a:rPr lang="zh-CN" altLang="en-US" sz="2000">
                  <a:latin typeface="微软雅黑" pitchFamily="34" charset="-122"/>
                  <a:ea typeface="微软雅黑" pitchFamily="34" charset="-122"/>
                </a:rPr>
                <a:t>设</a:t>
              </a:r>
              <a:r>
                <a:rPr lang="en-US" altLang="zh-CN" sz="2000">
                  <a:latin typeface="微软雅黑" pitchFamily="34" charset="-122"/>
                  <a:ea typeface="微软雅黑" pitchFamily="34" charset="-122"/>
                </a:rPr>
                <a:t>G=&lt;V,E&gt;</a:t>
              </a:r>
              <a:r>
                <a:rPr lang="zh-CN" altLang="en-US" sz="2000">
                  <a:latin typeface="微软雅黑" pitchFamily="34" charset="-122"/>
                  <a:ea typeface="微软雅黑" pitchFamily="34" charset="-122"/>
                </a:rPr>
                <a:t>为无向图，</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en-US" altLang="zh-CN" sz="2000">
                  <a:latin typeface="微软雅黑" pitchFamily="34" charset="-122"/>
                  <a:ea typeface="微软雅黑" pitchFamily="34" charset="-122"/>
                </a:rPr>
                <a:t>)∈E,</a:t>
              </a:r>
              <a:r>
                <a:rPr lang="zh-CN" altLang="en-US" sz="2000">
                  <a:latin typeface="微软雅黑" pitchFamily="34" charset="-122"/>
                  <a:ea typeface="微软雅黑" pitchFamily="34" charset="-122"/>
                </a:rPr>
                <a:t>则称</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为</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的端点， </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或</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是彼此关联的。若</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，则称</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或</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的关联次数为</a:t>
              </a:r>
              <a:r>
                <a:rPr lang="en-US" altLang="zh-CN" sz="2000">
                  <a:latin typeface="微软雅黑" pitchFamily="34" charset="-122"/>
                  <a:ea typeface="微软雅黑" pitchFamily="34" charset="-122"/>
                </a:rPr>
                <a:t>1</a:t>
              </a:r>
              <a:r>
                <a:rPr lang="zh-CN" altLang="en-US" sz="2000">
                  <a:latin typeface="微软雅黑" pitchFamily="34" charset="-122"/>
                  <a:ea typeface="微软雅黑" pitchFamily="34" charset="-122"/>
                </a:rPr>
                <a:t>，若</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，则称</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的关联次数为</a:t>
              </a:r>
              <a:r>
                <a:rPr lang="en-US" altLang="zh-CN" sz="2000">
                  <a:latin typeface="微软雅黑" pitchFamily="34" charset="-122"/>
                  <a:ea typeface="微软雅黑" pitchFamily="34" charset="-122"/>
                </a:rPr>
                <a:t>2</a:t>
              </a:r>
              <a:r>
                <a:rPr lang="zh-CN" altLang="en-US" sz="2000">
                  <a:latin typeface="微软雅黑" pitchFamily="34" charset="-122"/>
                  <a:ea typeface="微软雅黑" pitchFamily="34" charset="-122"/>
                </a:rPr>
                <a:t>，并称为环。任意的</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l</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，若</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l</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且</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l</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en-US" altLang="zh-CN" sz="2000">
                  <a:latin typeface="微软雅黑" pitchFamily="34" charset="-122"/>
                  <a:ea typeface="微软雅黑" pitchFamily="34" charset="-122"/>
                </a:rPr>
                <a:t> </a:t>
              </a:r>
              <a:r>
                <a:rPr lang="zh-CN" altLang="en-US" sz="2000">
                  <a:latin typeface="微软雅黑" pitchFamily="34" charset="-122"/>
                  <a:ea typeface="微软雅黑" pitchFamily="34" charset="-122"/>
                </a:rPr>
                <a:t>，则称</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l</a:t>
              </a:r>
              <a:r>
                <a:rPr lang="zh-CN" altLang="en-US" sz="2000">
                  <a:latin typeface="微软雅黑" pitchFamily="34" charset="-122"/>
                  <a:ea typeface="微软雅黑" pitchFamily="34" charset="-122"/>
                </a:rPr>
                <a:t>的关联次数为</a:t>
              </a:r>
              <a:r>
                <a:rPr lang="en-US" altLang="zh-CN" sz="2000">
                  <a:latin typeface="微软雅黑" pitchFamily="34" charset="-122"/>
                  <a:ea typeface="微软雅黑" pitchFamily="34" charset="-122"/>
                </a:rPr>
                <a:t>0</a:t>
              </a:r>
              <a:r>
                <a:rPr lang="zh-CN" altLang="en-US" sz="2000">
                  <a:latin typeface="微软雅黑" pitchFamily="34" charset="-122"/>
                  <a:ea typeface="微软雅黑" pitchFamily="34" charset="-122"/>
                </a:rPr>
                <a:t>。</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可达矩阵</a:t>
            </a:r>
          </a:p>
        </p:txBody>
      </p:sp>
      <p:sp>
        <p:nvSpPr>
          <p:cNvPr id="3" name="Rectangle 5" descr="新闻纸"/>
          <p:cNvSpPr>
            <a:spLocks noChangeArrowheads="1"/>
          </p:cNvSpPr>
          <p:nvPr/>
        </p:nvSpPr>
        <p:spPr bwMode="auto">
          <a:xfrm>
            <a:off x="195263" y="1285875"/>
            <a:ext cx="8734425" cy="1643063"/>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80903"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14.26</a:t>
            </a:r>
            <a:endParaRPr lang="zh-CN" altLang="en-US" sz="3200" b="1">
              <a:latin typeface="Calibri" pitchFamily="34" charset="0"/>
            </a:endParaRPr>
          </a:p>
        </p:txBody>
      </p:sp>
      <p:sp>
        <p:nvSpPr>
          <p:cNvPr id="80904" name="矩形 4"/>
          <p:cNvSpPr>
            <a:spLocks noChangeArrowheads="1"/>
          </p:cNvSpPr>
          <p:nvPr/>
        </p:nvSpPr>
        <p:spPr bwMode="auto">
          <a:xfrm>
            <a:off x="1643063" y="1357313"/>
            <a:ext cx="6643687" cy="708025"/>
          </a:xfrm>
          <a:prstGeom prst="rect">
            <a:avLst/>
          </a:prstGeom>
          <a:noFill/>
          <a:ln w="9525">
            <a:noFill/>
            <a:miter lim="800000"/>
            <a:headEnd/>
            <a:tailEnd/>
          </a:ln>
        </p:spPr>
        <p:txBody>
          <a:bodyPr>
            <a:spAutoFit/>
          </a:bodyPr>
          <a:lstStyle/>
          <a:p>
            <a:r>
              <a:rPr lang="zh-CN" altLang="en-US" sz="2000">
                <a:latin typeface="Calibri" pitchFamily="34" charset="0"/>
                <a:ea typeface="仿宋_GB2312"/>
                <a:cs typeface="仿宋_GB2312"/>
              </a:rPr>
              <a:t>设</a:t>
            </a:r>
            <a:r>
              <a:rPr lang="en-US" altLang="zh-CN" sz="2000">
                <a:latin typeface="Calibri" pitchFamily="34" charset="0"/>
                <a:ea typeface="仿宋_GB2312"/>
                <a:cs typeface="仿宋_GB2312"/>
              </a:rPr>
              <a:t>D</a:t>
            </a:r>
            <a:r>
              <a:rPr lang="zh-CN" altLang="en-US" sz="2000">
                <a:latin typeface="Calibri" pitchFamily="34" charset="0"/>
                <a:ea typeface="仿宋_GB2312"/>
                <a:cs typeface="仿宋_GB2312"/>
              </a:rPr>
              <a:t>＝＜Ｖ，Ｅ＞是有向图，</a:t>
            </a:r>
            <a:r>
              <a:rPr lang="en-US" altLang="zh-CN" sz="2000">
                <a:latin typeface="Calibri" pitchFamily="34" charset="0"/>
              </a:rPr>
              <a:t> D</a:t>
            </a:r>
            <a:r>
              <a:rPr lang="zh-CN" altLang="en-US" sz="2000">
                <a:latin typeface="Calibri" pitchFamily="34" charset="0"/>
              </a:rPr>
              <a:t>的顶点集</a:t>
            </a:r>
            <a:r>
              <a:rPr lang="en-US" altLang="zh-CN" sz="2000">
                <a:latin typeface="Calibri" pitchFamily="34" charset="0"/>
              </a:rPr>
              <a:t>V={v</a:t>
            </a:r>
            <a:r>
              <a:rPr lang="en-US" altLang="zh-CN" sz="2000" baseline="-25000">
                <a:latin typeface="Calibri" pitchFamily="34" charset="0"/>
              </a:rPr>
              <a:t>1</a:t>
            </a:r>
            <a:r>
              <a:rPr lang="en-US" altLang="zh-CN" sz="2000">
                <a:latin typeface="Calibri" pitchFamily="34" charset="0"/>
              </a:rPr>
              <a:t>,v</a:t>
            </a:r>
            <a:r>
              <a:rPr lang="en-US" altLang="zh-CN" sz="2000" baseline="-25000">
                <a:latin typeface="Calibri" pitchFamily="34" charset="0"/>
              </a:rPr>
              <a:t>2</a:t>
            </a:r>
            <a:r>
              <a:rPr lang="en-US" altLang="zh-CN" sz="2000">
                <a:latin typeface="Calibri" pitchFamily="34" charset="0"/>
              </a:rPr>
              <a:t>, … , v</a:t>
            </a:r>
            <a:r>
              <a:rPr lang="en-US" altLang="zh-CN" sz="2000" baseline="-25000">
                <a:latin typeface="Calibri" pitchFamily="34" charset="0"/>
              </a:rPr>
              <a:t>n</a:t>
            </a:r>
            <a:r>
              <a:rPr lang="en-US" altLang="zh-CN" sz="2000">
                <a:latin typeface="Calibri" pitchFamily="34" charset="0"/>
              </a:rPr>
              <a:t>} </a:t>
            </a:r>
            <a:r>
              <a:rPr lang="zh-CN" altLang="en-US" sz="2000">
                <a:latin typeface="Calibri" pitchFamily="34" charset="0"/>
                <a:ea typeface="仿宋_GB2312"/>
                <a:cs typeface="仿宋_GB2312"/>
              </a:rPr>
              <a:t>，令：</a:t>
            </a:r>
            <a:endParaRPr lang="zh-CN" altLang="en-US" sz="2000">
              <a:latin typeface="Calibri" pitchFamily="34" charset="0"/>
            </a:endParaRPr>
          </a:p>
        </p:txBody>
      </p:sp>
      <p:graphicFrame>
        <p:nvGraphicFramePr>
          <p:cNvPr id="642052" name="Object 4"/>
          <p:cNvGraphicFramePr>
            <a:graphicFrameLocks noChangeAspect="1"/>
          </p:cNvGraphicFramePr>
          <p:nvPr/>
        </p:nvGraphicFramePr>
        <p:xfrm>
          <a:off x="3328988" y="1778000"/>
          <a:ext cx="2700337" cy="695325"/>
        </p:xfrm>
        <a:graphic>
          <a:graphicData uri="http://schemas.openxmlformats.org/presentationml/2006/ole">
            <mc:AlternateContent xmlns:mc="http://schemas.openxmlformats.org/markup-compatibility/2006">
              <mc:Choice xmlns:v="urn:schemas-microsoft-com:vml" Requires="v">
                <p:oleObj spid="_x0000_s80937" name="公式" r:id="rId4" imgW="2006280" imgH="533160" progId="Equation.3">
                  <p:embed/>
                </p:oleObj>
              </mc:Choice>
              <mc:Fallback>
                <p:oleObj name="公式" r:id="rId4" imgW="2006280" imgH="533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988" y="1778000"/>
                        <a:ext cx="2700337"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5" name="TextBox 6"/>
          <p:cNvSpPr txBox="1">
            <a:spLocks noChangeArrowheads="1"/>
          </p:cNvSpPr>
          <p:nvPr/>
        </p:nvSpPr>
        <p:spPr bwMode="auto">
          <a:xfrm>
            <a:off x="1692275" y="2471738"/>
            <a:ext cx="7000875" cy="369887"/>
          </a:xfrm>
          <a:prstGeom prst="rect">
            <a:avLst/>
          </a:prstGeom>
          <a:noFill/>
          <a:ln w="9525">
            <a:noFill/>
            <a:miter lim="800000"/>
            <a:headEnd/>
            <a:tailEnd/>
          </a:ln>
        </p:spPr>
        <p:txBody>
          <a:bodyPr>
            <a:spAutoFit/>
          </a:bodyPr>
          <a:lstStyle/>
          <a:p>
            <a:r>
              <a:rPr lang="zh-CN" altLang="en-US">
                <a:latin typeface="Calibri" pitchFamily="34" charset="0"/>
              </a:rPr>
              <a:t>称</a:t>
            </a:r>
            <a:r>
              <a:rPr lang="en-US" altLang="zh-CN">
                <a:latin typeface="Calibri" pitchFamily="34" charset="0"/>
              </a:rPr>
              <a:t>(p</a:t>
            </a:r>
            <a:r>
              <a:rPr lang="en-US" altLang="zh-CN" baseline="-25000">
                <a:latin typeface="Calibri" pitchFamily="34" charset="0"/>
              </a:rPr>
              <a:t>ij</a:t>
            </a:r>
            <a:r>
              <a:rPr lang="en-US" altLang="zh-CN">
                <a:latin typeface="Calibri" pitchFamily="34" charset="0"/>
              </a:rPr>
              <a:t>)</a:t>
            </a:r>
            <a:r>
              <a:rPr lang="en-US" altLang="zh-CN" baseline="-25000">
                <a:latin typeface="Calibri" pitchFamily="34" charset="0"/>
              </a:rPr>
              <a:t>nxn</a:t>
            </a:r>
            <a:r>
              <a:rPr lang="zh-CN" altLang="en-US">
                <a:latin typeface="Calibri" pitchFamily="34" charset="0"/>
              </a:rPr>
              <a:t>为</a:t>
            </a:r>
            <a:r>
              <a:rPr lang="en-US" altLang="zh-CN">
                <a:latin typeface="Calibri" pitchFamily="34" charset="0"/>
              </a:rPr>
              <a:t>D</a:t>
            </a:r>
            <a:r>
              <a:rPr lang="zh-CN" altLang="en-US">
                <a:latin typeface="Calibri" pitchFamily="34" charset="0"/>
              </a:rPr>
              <a:t>的可达矩阵，记作</a:t>
            </a:r>
            <a:r>
              <a:rPr lang="en-US" altLang="zh-CN" b="1" i="1">
                <a:latin typeface="Calibri" pitchFamily="34" charset="0"/>
              </a:rPr>
              <a:t>P</a:t>
            </a:r>
            <a:r>
              <a:rPr lang="en-US" altLang="zh-CN">
                <a:latin typeface="Calibri" pitchFamily="34" charset="0"/>
              </a:rPr>
              <a:t>(D)</a:t>
            </a:r>
            <a:r>
              <a:rPr lang="zh-CN" altLang="en-US">
                <a:latin typeface="Calibri" pitchFamily="34" charset="0"/>
              </a:rPr>
              <a:t>，简记为</a:t>
            </a:r>
            <a:r>
              <a:rPr lang="en-US" altLang="zh-CN" b="1" i="1">
                <a:latin typeface="Calibri" pitchFamily="34" charset="0"/>
              </a:rPr>
              <a:t>P</a:t>
            </a:r>
            <a:r>
              <a:rPr lang="zh-CN" altLang="en-US">
                <a:latin typeface="Calibri" pitchFamily="34" charset="0"/>
              </a:rPr>
              <a:t>。</a:t>
            </a:r>
            <a:endParaRPr lang="zh-CN" altLang="en-US" baseline="-25000">
              <a:latin typeface="Calibri" pitchFamily="34" charset="0"/>
            </a:endParaRPr>
          </a:p>
        </p:txBody>
      </p:sp>
      <p:sp>
        <p:nvSpPr>
          <p:cNvPr id="8" name="TextBox 7"/>
          <p:cNvSpPr txBox="1"/>
          <p:nvPr/>
        </p:nvSpPr>
        <p:spPr>
          <a:xfrm rot="20359376">
            <a:off x="5425270" y="2724826"/>
            <a:ext cx="2148345"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rPr>
              <a:t>对角线上元素全为</a:t>
            </a:r>
            <a:r>
              <a:rPr lang="en-US" altLang="zh-CN">
                <a:ln w="317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5" descr="159"/>
          <p:cNvPicPr>
            <a:picLocks noChangeAspect="1" noChangeArrowheads="1"/>
          </p:cNvPicPr>
          <p:nvPr/>
        </p:nvPicPr>
        <p:blipFill>
          <a:blip r:embed="rId6"/>
          <a:srcRect/>
          <a:stretch>
            <a:fillRect/>
          </a:stretch>
        </p:blipFill>
        <p:spPr bwMode="auto">
          <a:xfrm>
            <a:off x="428625" y="3429000"/>
            <a:ext cx="2500313" cy="2405063"/>
          </a:xfrm>
          <a:prstGeom prst="rect">
            <a:avLst/>
          </a:prstGeom>
          <a:noFill/>
          <a:ln w="9525">
            <a:noFill/>
            <a:miter lim="800000"/>
            <a:headEnd/>
            <a:tailEnd/>
          </a:ln>
        </p:spPr>
      </p:pic>
      <p:graphicFrame>
        <p:nvGraphicFramePr>
          <p:cNvPr id="646148" name="Object 3"/>
          <p:cNvGraphicFramePr>
            <a:graphicFrameLocks noChangeAspect="1"/>
          </p:cNvGraphicFramePr>
          <p:nvPr/>
        </p:nvGraphicFramePr>
        <p:xfrm>
          <a:off x="3357563" y="4000500"/>
          <a:ext cx="2579687" cy="1428750"/>
        </p:xfrm>
        <a:graphic>
          <a:graphicData uri="http://schemas.openxmlformats.org/presentationml/2006/ole">
            <mc:AlternateContent xmlns:mc="http://schemas.openxmlformats.org/markup-compatibility/2006">
              <mc:Choice xmlns:v="urn:schemas-microsoft-com:vml" Requires="v">
                <p:oleObj spid="_x0000_s80938" name="公式" r:id="rId7" imgW="1650960" imgH="914400" progId="Equation.3">
                  <p:embed/>
                </p:oleObj>
              </mc:Choice>
              <mc:Fallback>
                <p:oleObj name="公式" r:id="rId7" imgW="1650960" imgH="9144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563" y="4000500"/>
                        <a:ext cx="2579687"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8197" name="Object 5"/>
          <p:cNvGraphicFramePr>
            <a:graphicFrameLocks noChangeAspect="1"/>
          </p:cNvGraphicFramePr>
          <p:nvPr/>
        </p:nvGraphicFramePr>
        <p:xfrm>
          <a:off x="6662738" y="4000500"/>
          <a:ext cx="1493837" cy="1428750"/>
        </p:xfrm>
        <a:graphic>
          <a:graphicData uri="http://schemas.openxmlformats.org/presentationml/2006/ole">
            <mc:AlternateContent xmlns:mc="http://schemas.openxmlformats.org/markup-compatibility/2006">
              <mc:Choice xmlns:v="urn:schemas-microsoft-com:vml" Requires="v">
                <p:oleObj spid="_x0000_s80939" name="公式" r:id="rId9" imgW="952200" imgH="914400" progId="Equation.3">
                  <p:embed/>
                </p:oleObj>
              </mc:Choice>
              <mc:Fallback>
                <p:oleObj name="公式" r:id="rId9" imgW="952200" imgH="9144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2738" y="4000500"/>
                        <a:ext cx="1493837"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矩形 11"/>
          <p:cNvSpPr/>
          <p:nvPr/>
        </p:nvSpPr>
        <p:spPr>
          <a:xfrm rot="20560467">
            <a:off x="6356024" y="5365851"/>
            <a:ext cx="250902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ea typeface="仿宋_GB2312" pitchFamily="49" charset="-122"/>
              </a:rPr>
              <a:t>任何顶点之间是可达的</a:t>
            </a:r>
            <a:endParaRPr lang="zh-CN" altLang="en-US">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5" name="组合 14"/>
          <p:cNvGrpSpPr>
            <a:grpSpLocks/>
          </p:cNvGrpSpPr>
          <p:nvPr/>
        </p:nvGrpSpPr>
        <p:grpSpPr bwMode="auto">
          <a:xfrm>
            <a:off x="4000500" y="4929188"/>
            <a:ext cx="785813" cy="728662"/>
            <a:chOff x="4000496" y="4929198"/>
            <a:chExt cx="785818" cy="728668"/>
          </a:xfrm>
        </p:grpSpPr>
        <p:sp>
          <p:nvSpPr>
            <p:cNvPr id="13" name="右大括号 12"/>
            <p:cNvSpPr/>
            <p:nvPr/>
          </p:nvSpPr>
          <p:spPr>
            <a:xfrm rot="5400000">
              <a:off x="4214810" y="4714884"/>
              <a:ext cx="357190" cy="785818"/>
            </a:xfrm>
            <a:prstGeom prst="rightBrace">
              <a:avLst/>
            </a:prstGeom>
            <a:ln>
              <a:tailEnd type="none" w="sm" len="sm"/>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80911" name="TextBox 13"/>
            <p:cNvSpPr txBox="1">
              <a:spLocks noChangeArrowheads="1"/>
            </p:cNvSpPr>
            <p:nvPr/>
          </p:nvSpPr>
          <p:spPr bwMode="auto">
            <a:xfrm>
              <a:off x="4110034" y="5229238"/>
              <a:ext cx="642942" cy="428628"/>
            </a:xfrm>
            <a:prstGeom prst="rect">
              <a:avLst/>
            </a:prstGeom>
            <a:noFill/>
            <a:ln w="9525">
              <a:noFill/>
              <a:miter lim="800000"/>
              <a:headEnd/>
              <a:tailEnd/>
            </a:ln>
          </p:spPr>
          <p:txBody>
            <a:bodyPr>
              <a:spAutoFit/>
            </a:bodyPr>
            <a:lstStyle/>
            <a:p>
              <a:pPr algn="ctr"/>
              <a:r>
                <a:rPr lang="en-US" altLang="zh-CN" sz="2200">
                  <a:latin typeface="Calibri" pitchFamily="34" charset="0"/>
                </a:rPr>
                <a:t>n-1</a:t>
              </a:r>
              <a:endParaRPr lang="zh-CN" altLang="en-US" sz="2200">
                <a:latin typeface="Calibri" pitchFamily="34" charset="0"/>
              </a:endParaRPr>
            </a:p>
          </p:txBody>
        </p:sp>
      </p:grpSp>
      <p:sp>
        <p:nvSpPr>
          <p:cNvPr id="5" name="矩形 4"/>
          <p:cNvSpPr/>
          <p:nvPr/>
        </p:nvSpPr>
        <p:spPr>
          <a:xfrm>
            <a:off x="214311" y="3105834"/>
            <a:ext cx="8648807" cy="369332"/>
          </a:xfrm>
          <a:prstGeom prst="rect">
            <a:avLst/>
          </a:prstGeom>
        </p:spPr>
        <p:txBody>
          <a:bodyPr wrap="square">
            <a:spAutoFit/>
          </a:bodyPr>
          <a:lstStyle/>
          <a:p>
            <a:pPr>
              <a:buFont typeface="Wingdings" pitchFamily="2" charset="2"/>
              <a:buNone/>
            </a:pPr>
            <a:r>
              <a:rPr lang="zh-CN" altLang="en-US" b="1" dirty="0">
                <a:solidFill>
                  <a:srgbClr val="FF0000"/>
                </a:solidFill>
              </a:rPr>
              <a:t>可</a:t>
            </a:r>
            <a:r>
              <a:rPr lang="zh-CN" altLang="en-US" b="1" dirty="0" smtClean="0">
                <a:solidFill>
                  <a:srgbClr val="FF0000"/>
                </a:solidFill>
              </a:rPr>
              <a:t>达矩阵的计算方法：</a:t>
            </a:r>
            <a:r>
              <a:rPr lang="zh-CN" altLang="en-US" b="1" dirty="0">
                <a:solidFill>
                  <a:srgbClr val="FF0000"/>
                </a:solidFill>
              </a:rPr>
              <a:t>若</a:t>
            </a:r>
            <a:r>
              <a:rPr lang="en-US" altLang="zh-CN" b="1" dirty="0">
                <a:solidFill>
                  <a:srgbClr val="FF0000"/>
                </a:solidFill>
              </a:rPr>
              <a:t>B</a:t>
            </a:r>
            <a:r>
              <a:rPr lang="en-US" altLang="zh-CN" b="1" baseline="-25000" dirty="0">
                <a:solidFill>
                  <a:srgbClr val="FF0000"/>
                </a:solidFill>
              </a:rPr>
              <a:t>n-1</a:t>
            </a:r>
            <a:r>
              <a:rPr lang="zh-CN" altLang="en-US" b="1" dirty="0">
                <a:solidFill>
                  <a:srgbClr val="FF0000"/>
                </a:solidFill>
              </a:rPr>
              <a:t>中（</a:t>
            </a:r>
            <a:r>
              <a:rPr lang="en-US" altLang="zh-CN" b="1" dirty="0">
                <a:solidFill>
                  <a:srgbClr val="FF0000"/>
                </a:solidFill>
              </a:rPr>
              <a:t>i ,j</a:t>
            </a:r>
            <a:r>
              <a:rPr lang="zh-CN" altLang="en-US" b="1" dirty="0">
                <a:solidFill>
                  <a:srgbClr val="FF0000"/>
                </a:solidFill>
              </a:rPr>
              <a:t>）是非“</a:t>
            </a:r>
            <a:r>
              <a:rPr lang="en-US" altLang="zh-CN" b="1" dirty="0">
                <a:solidFill>
                  <a:srgbClr val="FF0000"/>
                </a:solidFill>
              </a:rPr>
              <a:t>0”</a:t>
            </a:r>
            <a:r>
              <a:rPr lang="zh-CN" altLang="en-US" b="1" dirty="0">
                <a:solidFill>
                  <a:srgbClr val="FF0000"/>
                </a:solidFill>
              </a:rPr>
              <a:t>元素，则对应的</a:t>
            </a:r>
            <a:r>
              <a:rPr lang="en-US" altLang="zh-CN" b="1" dirty="0">
                <a:solidFill>
                  <a:srgbClr val="FF0000"/>
                </a:solidFill>
              </a:rPr>
              <a:t>P</a:t>
            </a:r>
            <a:r>
              <a:rPr lang="en-US" altLang="zh-CN" b="1" baseline="-25000" dirty="0">
                <a:solidFill>
                  <a:srgbClr val="FF0000"/>
                </a:solidFill>
              </a:rPr>
              <a:t>i,j</a:t>
            </a:r>
            <a:r>
              <a:rPr lang="en-US" altLang="zh-CN" b="1" dirty="0">
                <a:solidFill>
                  <a:srgbClr val="FF0000"/>
                </a:solidFill>
              </a:rPr>
              <a:t>=1</a:t>
            </a:r>
            <a:r>
              <a:rPr lang="zh-CN" altLang="en-US" b="1" dirty="0">
                <a:solidFill>
                  <a:srgbClr val="FF0000"/>
                </a:solidFill>
              </a:rPr>
              <a:t>，否则</a:t>
            </a:r>
            <a:r>
              <a:rPr lang="en-US" altLang="zh-CN" b="1" dirty="0">
                <a:solidFill>
                  <a:srgbClr val="FF0000"/>
                </a:solidFill>
              </a:rPr>
              <a:t>P</a:t>
            </a:r>
            <a:r>
              <a:rPr lang="en-US" altLang="zh-CN" b="1" baseline="-25000" dirty="0">
                <a:solidFill>
                  <a:srgbClr val="FF0000"/>
                </a:solidFill>
              </a:rPr>
              <a:t>i,j </a:t>
            </a:r>
            <a:r>
              <a:rPr lang="en-US" altLang="zh-CN" b="1" dirty="0">
                <a:solidFill>
                  <a:srgbClr val="FF0000"/>
                </a:solidFill>
              </a:rPr>
              <a:t>=0</a:t>
            </a:r>
            <a:r>
              <a:rPr lang="zh-CN" altLang="en-US" b="1" dirty="0">
                <a:solidFill>
                  <a:srgbClr val="FF0000"/>
                </a:solidFill>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6461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64819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style.rotation</p:attrName>
                                        </p:attrNameLst>
                                      </p:cBhvr>
                                      <p:tavLst>
                                        <p:tav tm="0">
                                          <p:val>
                                            <p:fltVal val="720"/>
                                          </p:val>
                                        </p:tav>
                                        <p:tav tm="100000">
                                          <p:val>
                                            <p:fltVal val="0"/>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图的运算</a:t>
            </a:r>
          </a:p>
        </p:txBody>
      </p:sp>
      <p:sp>
        <p:nvSpPr>
          <p:cNvPr id="3" name="Rectangle 5" descr="新闻纸"/>
          <p:cNvSpPr>
            <a:spLocks noChangeArrowheads="1"/>
          </p:cNvSpPr>
          <p:nvPr/>
        </p:nvSpPr>
        <p:spPr bwMode="auto">
          <a:xfrm>
            <a:off x="142875" y="1285875"/>
            <a:ext cx="8734425" cy="85725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01379" name="Rectangle 3"/>
          <p:cNvSpPr txBox="1">
            <a:spLocks noChangeArrowheads="1"/>
          </p:cNvSpPr>
          <p:nvPr/>
        </p:nvSpPr>
        <p:spPr bwMode="auto">
          <a:xfrm>
            <a:off x="214313" y="1357313"/>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14.27</a:t>
            </a:r>
            <a:endParaRPr lang="zh-CN" altLang="en-US" sz="3200" b="1">
              <a:latin typeface="Calibri" pitchFamily="34" charset="0"/>
            </a:endParaRPr>
          </a:p>
        </p:txBody>
      </p:sp>
      <p:sp>
        <p:nvSpPr>
          <p:cNvPr id="101380" name="TextBox 4"/>
          <p:cNvSpPr txBox="1">
            <a:spLocks noChangeArrowheads="1"/>
          </p:cNvSpPr>
          <p:nvPr/>
        </p:nvSpPr>
        <p:spPr bwMode="auto">
          <a:xfrm>
            <a:off x="1571625" y="1379538"/>
            <a:ext cx="6929438" cy="646112"/>
          </a:xfrm>
          <a:prstGeom prst="rect">
            <a:avLst/>
          </a:prstGeom>
          <a:noFill/>
          <a:ln w="9525">
            <a:noFill/>
            <a:miter lim="800000"/>
            <a:headEnd/>
            <a:tailEnd/>
          </a:ln>
        </p:spPr>
        <p:txBody>
          <a:bodyPr>
            <a:spAutoFit/>
          </a:bodyPr>
          <a:lstStyle/>
          <a:p>
            <a:r>
              <a:rPr lang="zh-CN" altLang="en-US">
                <a:latin typeface="Calibri" pitchFamily="34" charset="0"/>
              </a:rPr>
              <a:t>设图</a:t>
            </a:r>
            <a:r>
              <a:rPr lang="en-US" altLang="zh-CN">
                <a:latin typeface="Calibri" pitchFamily="34" charset="0"/>
              </a:rPr>
              <a:t>G</a:t>
            </a:r>
            <a:r>
              <a:rPr lang="en-US" altLang="zh-CN" baseline="-25000">
                <a:latin typeface="Calibri" pitchFamily="34" charset="0"/>
              </a:rPr>
              <a:t>1</a:t>
            </a:r>
            <a:r>
              <a:rPr lang="en-US" altLang="zh-CN">
                <a:latin typeface="Calibri" pitchFamily="34" charset="0"/>
              </a:rPr>
              <a:t>=&lt;V</a:t>
            </a:r>
            <a:r>
              <a:rPr lang="en-US" altLang="zh-CN" baseline="-25000">
                <a:latin typeface="Calibri" pitchFamily="34" charset="0"/>
              </a:rPr>
              <a:t>1</a:t>
            </a:r>
            <a:r>
              <a:rPr lang="en-US" altLang="zh-CN">
                <a:latin typeface="Calibri" pitchFamily="34" charset="0"/>
              </a:rPr>
              <a:t> , E</a:t>
            </a:r>
            <a:r>
              <a:rPr lang="en-US" altLang="zh-CN" baseline="-25000">
                <a:latin typeface="Calibri" pitchFamily="34" charset="0"/>
              </a:rPr>
              <a:t>1</a:t>
            </a:r>
            <a:r>
              <a:rPr lang="en-US" altLang="zh-CN">
                <a:latin typeface="Calibri" pitchFamily="34" charset="0"/>
              </a:rPr>
              <a:t>&gt;</a:t>
            </a:r>
            <a:r>
              <a:rPr lang="zh-CN" altLang="en-US">
                <a:latin typeface="Calibri" pitchFamily="34" charset="0"/>
              </a:rPr>
              <a:t>，</a:t>
            </a:r>
            <a:r>
              <a:rPr lang="en-US" altLang="zh-CN">
                <a:latin typeface="Calibri" pitchFamily="34" charset="0"/>
              </a:rPr>
              <a:t>G</a:t>
            </a:r>
            <a:r>
              <a:rPr lang="en-US" altLang="zh-CN" baseline="-25000">
                <a:latin typeface="Calibri" pitchFamily="34" charset="0"/>
              </a:rPr>
              <a:t>2</a:t>
            </a:r>
            <a:r>
              <a:rPr lang="en-US" altLang="zh-CN">
                <a:latin typeface="Calibri" pitchFamily="34" charset="0"/>
              </a:rPr>
              <a:t>=&lt;V</a:t>
            </a:r>
            <a:r>
              <a:rPr lang="en-US" altLang="zh-CN" baseline="-25000">
                <a:latin typeface="Calibri" pitchFamily="34" charset="0"/>
              </a:rPr>
              <a:t>2</a:t>
            </a:r>
            <a:r>
              <a:rPr lang="en-US" altLang="zh-CN">
                <a:latin typeface="Calibri" pitchFamily="34" charset="0"/>
              </a:rPr>
              <a:t> , E</a:t>
            </a:r>
            <a:r>
              <a:rPr lang="en-US" altLang="zh-CN" baseline="-25000">
                <a:latin typeface="Calibri" pitchFamily="34" charset="0"/>
              </a:rPr>
              <a:t>2</a:t>
            </a:r>
            <a:r>
              <a:rPr lang="en-US" altLang="zh-CN">
                <a:latin typeface="Calibri" pitchFamily="34" charset="0"/>
              </a:rPr>
              <a:t>&gt;</a:t>
            </a:r>
            <a:r>
              <a:rPr lang="zh-CN" altLang="en-US">
                <a:latin typeface="Calibri" pitchFamily="34" charset="0"/>
              </a:rPr>
              <a:t>，若</a:t>
            </a:r>
            <a:r>
              <a:rPr lang="en-US" altLang="zh-CN">
                <a:latin typeface="Calibri" pitchFamily="34" charset="0"/>
              </a:rPr>
              <a:t>V</a:t>
            </a:r>
            <a:r>
              <a:rPr lang="en-US" altLang="zh-CN" baseline="-25000">
                <a:latin typeface="Calibri" pitchFamily="34" charset="0"/>
              </a:rPr>
              <a:t>1</a:t>
            </a:r>
            <a:r>
              <a:rPr lang="en-US" altLang="zh-CN">
                <a:latin typeface="Calibri" pitchFamily="34" charset="0"/>
              </a:rPr>
              <a:t>∩V</a:t>
            </a:r>
            <a:r>
              <a:rPr lang="en-US" altLang="zh-CN" baseline="-25000">
                <a:latin typeface="Calibri" pitchFamily="34" charset="0"/>
              </a:rPr>
              <a:t>2</a:t>
            </a:r>
            <a:r>
              <a:rPr lang="en-US" altLang="zh-CN">
                <a:latin typeface="Calibri" pitchFamily="34" charset="0"/>
              </a:rPr>
              <a:t>=</a:t>
            </a:r>
            <a:r>
              <a:rPr lang="el-GR" altLang="zh-CN">
                <a:latin typeface="Calibri" pitchFamily="34" charset="0"/>
              </a:rPr>
              <a:t>φ</a:t>
            </a:r>
            <a:r>
              <a:rPr lang="zh-CN" altLang="en-US">
                <a:latin typeface="Calibri" pitchFamily="34" charset="0"/>
              </a:rPr>
              <a:t>，则称</a:t>
            </a:r>
            <a:r>
              <a:rPr lang="en-US" altLang="zh-CN">
                <a:latin typeface="Calibri" pitchFamily="34" charset="0"/>
              </a:rPr>
              <a:t>G</a:t>
            </a:r>
            <a:r>
              <a:rPr lang="en-US" altLang="zh-CN" baseline="-25000">
                <a:latin typeface="Calibri" pitchFamily="34" charset="0"/>
              </a:rPr>
              <a:t>1</a:t>
            </a:r>
            <a:r>
              <a:rPr lang="zh-CN" altLang="en-US">
                <a:latin typeface="Calibri" pitchFamily="34" charset="0"/>
              </a:rPr>
              <a:t>与</a:t>
            </a:r>
            <a:r>
              <a:rPr lang="en-US" altLang="zh-CN">
                <a:latin typeface="Calibri" pitchFamily="34" charset="0"/>
              </a:rPr>
              <a:t>G</a:t>
            </a:r>
            <a:r>
              <a:rPr lang="en-US" altLang="zh-CN" baseline="-25000">
                <a:latin typeface="Calibri" pitchFamily="34" charset="0"/>
              </a:rPr>
              <a:t>2</a:t>
            </a:r>
            <a:r>
              <a:rPr lang="zh-CN" altLang="en-US">
                <a:latin typeface="Calibri" pitchFamily="34" charset="0"/>
              </a:rPr>
              <a:t>不相交，若</a:t>
            </a:r>
            <a:r>
              <a:rPr lang="en-US" altLang="zh-CN">
                <a:latin typeface="Calibri" pitchFamily="34" charset="0"/>
              </a:rPr>
              <a:t>E</a:t>
            </a:r>
            <a:r>
              <a:rPr lang="en-US" altLang="zh-CN" baseline="-25000">
                <a:latin typeface="Calibri" pitchFamily="34" charset="0"/>
              </a:rPr>
              <a:t>1</a:t>
            </a:r>
            <a:r>
              <a:rPr lang="en-US" altLang="zh-CN">
                <a:latin typeface="Calibri" pitchFamily="34" charset="0"/>
              </a:rPr>
              <a:t> ∩E</a:t>
            </a:r>
            <a:r>
              <a:rPr lang="en-US" altLang="zh-CN" baseline="-25000">
                <a:latin typeface="Calibri" pitchFamily="34" charset="0"/>
              </a:rPr>
              <a:t>2</a:t>
            </a:r>
            <a:r>
              <a:rPr lang="en-US" altLang="zh-CN">
                <a:latin typeface="Calibri" pitchFamily="34" charset="0"/>
              </a:rPr>
              <a:t>=</a:t>
            </a:r>
            <a:r>
              <a:rPr lang="el-GR" altLang="zh-CN">
                <a:latin typeface="Calibri" pitchFamily="34" charset="0"/>
              </a:rPr>
              <a:t> φ</a:t>
            </a:r>
            <a:r>
              <a:rPr lang="zh-CN" altLang="en-US">
                <a:latin typeface="Calibri" pitchFamily="34" charset="0"/>
              </a:rPr>
              <a:t>，则称</a:t>
            </a:r>
            <a:r>
              <a:rPr lang="en-US" altLang="zh-CN">
                <a:latin typeface="Calibri" pitchFamily="34" charset="0"/>
              </a:rPr>
              <a:t>G</a:t>
            </a:r>
            <a:r>
              <a:rPr lang="en-US" altLang="zh-CN" baseline="-25000">
                <a:latin typeface="Calibri" pitchFamily="34" charset="0"/>
              </a:rPr>
              <a:t>1</a:t>
            </a:r>
            <a:r>
              <a:rPr lang="zh-CN" altLang="en-US">
                <a:latin typeface="Calibri" pitchFamily="34" charset="0"/>
              </a:rPr>
              <a:t>与</a:t>
            </a:r>
            <a:r>
              <a:rPr lang="en-US" altLang="zh-CN">
                <a:latin typeface="Calibri" pitchFamily="34" charset="0"/>
              </a:rPr>
              <a:t>G</a:t>
            </a:r>
            <a:r>
              <a:rPr lang="en-US" altLang="zh-CN" baseline="-25000">
                <a:latin typeface="Calibri" pitchFamily="34" charset="0"/>
              </a:rPr>
              <a:t>2</a:t>
            </a:r>
            <a:r>
              <a:rPr lang="zh-CN" altLang="en-US">
                <a:latin typeface="Calibri" pitchFamily="34" charset="0"/>
              </a:rPr>
              <a:t>是边不相交或边不重。</a:t>
            </a:r>
          </a:p>
        </p:txBody>
      </p:sp>
      <p:sp>
        <p:nvSpPr>
          <p:cNvPr id="6" name="Rectangle 5" descr="新闻纸"/>
          <p:cNvSpPr>
            <a:spLocks noChangeArrowheads="1"/>
          </p:cNvSpPr>
          <p:nvPr/>
        </p:nvSpPr>
        <p:spPr bwMode="auto">
          <a:xfrm>
            <a:off x="214313" y="2357438"/>
            <a:ext cx="8734425" cy="3500437"/>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01382" name="Rectangle 3"/>
          <p:cNvSpPr txBox="1">
            <a:spLocks noChangeArrowheads="1"/>
          </p:cNvSpPr>
          <p:nvPr/>
        </p:nvSpPr>
        <p:spPr bwMode="auto">
          <a:xfrm>
            <a:off x="233363" y="2428875"/>
            <a:ext cx="1304925" cy="4286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zh-CN" altLang="en-US" b="1">
                <a:latin typeface="Calibri" pitchFamily="34" charset="0"/>
              </a:rPr>
              <a:t>定义</a:t>
            </a:r>
            <a:r>
              <a:rPr lang="en-US" altLang="zh-CN" b="1">
                <a:latin typeface="Calibri" pitchFamily="34" charset="0"/>
              </a:rPr>
              <a:t>14.28</a:t>
            </a:r>
            <a:endParaRPr lang="zh-CN" altLang="en-US" sz="3200" b="1">
              <a:latin typeface="Calibri" pitchFamily="34" charset="0"/>
            </a:endParaRPr>
          </a:p>
        </p:txBody>
      </p:sp>
      <p:sp>
        <p:nvSpPr>
          <p:cNvPr id="101383" name="TextBox 7"/>
          <p:cNvSpPr txBox="1">
            <a:spLocks noChangeArrowheads="1"/>
          </p:cNvSpPr>
          <p:nvPr/>
        </p:nvSpPr>
        <p:spPr bwMode="auto">
          <a:xfrm>
            <a:off x="1643063" y="2439988"/>
            <a:ext cx="7215187" cy="646112"/>
          </a:xfrm>
          <a:prstGeom prst="rect">
            <a:avLst/>
          </a:prstGeom>
          <a:noFill/>
          <a:ln w="9525">
            <a:noFill/>
            <a:miter lim="800000"/>
            <a:headEnd/>
            <a:tailEnd/>
          </a:ln>
        </p:spPr>
        <p:txBody>
          <a:bodyPr>
            <a:spAutoFit/>
          </a:bodyPr>
          <a:lstStyle/>
          <a:p>
            <a:r>
              <a:rPr lang="zh-CN" altLang="en-US">
                <a:latin typeface="Calibri" pitchFamily="34" charset="0"/>
              </a:rPr>
              <a:t>设</a:t>
            </a:r>
            <a:r>
              <a:rPr lang="en-US" altLang="zh-CN">
                <a:latin typeface="Calibri" pitchFamily="34" charset="0"/>
              </a:rPr>
              <a:t>G</a:t>
            </a:r>
            <a:r>
              <a:rPr lang="en-US" altLang="zh-CN" baseline="-25000">
                <a:latin typeface="Calibri" pitchFamily="34" charset="0"/>
              </a:rPr>
              <a:t>1</a:t>
            </a:r>
            <a:r>
              <a:rPr lang="en-US" altLang="zh-CN">
                <a:latin typeface="Calibri" pitchFamily="34" charset="0"/>
              </a:rPr>
              <a:t>=&lt;V</a:t>
            </a:r>
            <a:r>
              <a:rPr lang="en-US" altLang="zh-CN" baseline="-25000">
                <a:latin typeface="Calibri" pitchFamily="34" charset="0"/>
              </a:rPr>
              <a:t>1</a:t>
            </a:r>
            <a:r>
              <a:rPr lang="en-US" altLang="zh-CN">
                <a:latin typeface="Calibri" pitchFamily="34" charset="0"/>
              </a:rPr>
              <a:t> , E</a:t>
            </a:r>
            <a:r>
              <a:rPr lang="en-US" altLang="zh-CN" baseline="-25000">
                <a:latin typeface="Calibri" pitchFamily="34" charset="0"/>
              </a:rPr>
              <a:t>1</a:t>
            </a:r>
            <a:r>
              <a:rPr lang="en-US" altLang="zh-CN">
                <a:latin typeface="Calibri" pitchFamily="34" charset="0"/>
              </a:rPr>
              <a:t>&gt;</a:t>
            </a:r>
            <a:r>
              <a:rPr lang="zh-CN" altLang="en-US">
                <a:latin typeface="Calibri" pitchFamily="34" charset="0"/>
              </a:rPr>
              <a:t>，</a:t>
            </a:r>
            <a:r>
              <a:rPr lang="en-US" altLang="zh-CN">
                <a:latin typeface="Calibri" pitchFamily="34" charset="0"/>
              </a:rPr>
              <a:t>G</a:t>
            </a:r>
            <a:r>
              <a:rPr lang="en-US" altLang="zh-CN" baseline="-25000">
                <a:latin typeface="Calibri" pitchFamily="34" charset="0"/>
              </a:rPr>
              <a:t>2</a:t>
            </a:r>
            <a:r>
              <a:rPr lang="en-US" altLang="zh-CN">
                <a:latin typeface="Calibri" pitchFamily="34" charset="0"/>
              </a:rPr>
              <a:t>=&lt;V</a:t>
            </a:r>
            <a:r>
              <a:rPr lang="en-US" altLang="zh-CN" baseline="-25000">
                <a:latin typeface="Calibri" pitchFamily="34" charset="0"/>
              </a:rPr>
              <a:t>2</a:t>
            </a:r>
            <a:r>
              <a:rPr lang="en-US" altLang="zh-CN">
                <a:latin typeface="Calibri" pitchFamily="34" charset="0"/>
              </a:rPr>
              <a:t> , E</a:t>
            </a:r>
            <a:r>
              <a:rPr lang="en-US" altLang="zh-CN" baseline="-25000">
                <a:latin typeface="Calibri" pitchFamily="34" charset="0"/>
              </a:rPr>
              <a:t>2</a:t>
            </a:r>
            <a:r>
              <a:rPr lang="en-US" altLang="zh-CN">
                <a:latin typeface="Calibri" pitchFamily="34" charset="0"/>
              </a:rPr>
              <a:t>&gt;</a:t>
            </a:r>
            <a:r>
              <a:rPr lang="zh-CN" altLang="en-US">
                <a:latin typeface="Calibri" pitchFamily="34" charset="0"/>
              </a:rPr>
              <a:t>为不含孤立点的两个图（同为无向图或同为有向图）：</a:t>
            </a:r>
          </a:p>
        </p:txBody>
      </p:sp>
      <p:sp>
        <p:nvSpPr>
          <p:cNvPr id="101384" name="TextBox 8"/>
          <p:cNvSpPr txBox="1">
            <a:spLocks noChangeArrowheads="1"/>
          </p:cNvSpPr>
          <p:nvPr/>
        </p:nvSpPr>
        <p:spPr bwMode="auto">
          <a:xfrm>
            <a:off x="1638300" y="3071813"/>
            <a:ext cx="7000875" cy="369887"/>
          </a:xfrm>
          <a:prstGeom prst="rect">
            <a:avLst/>
          </a:prstGeom>
          <a:noFill/>
          <a:ln w="9525">
            <a:noFill/>
            <a:miter lim="800000"/>
            <a:headEnd/>
            <a:tailEnd/>
          </a:ln>
        </p:spPr>
        <p:txBody>
          <a:bodyPr>
            <a:spAutoFit/>
          </a:bodyPr>
          <a:lstStyle/>
          <a:p>
            <a:r>
              <a:rPr lang="zh-CN" altLang="en-US">
                <a:latin typeface="Calibri" pitchFamily="34" charset="0"/>
                <a:ea typeface="仿宋_GB2312"/>
                <a:cs typeface="仿宋_GB2312"/>
              </a:rPr>
              <a:t>定义为图</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=&lt;V</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&gt; </a:t>
            </a:r>
            <a:r>
              <a:rPr lang="zh-CN" altLang="en-US">
                <a:latin typeface="Calibri" pitchFamily="34" charset="0"/>
                <a:ea typeface="仿宋_GB2312"/>
                <a:cs typeface="仿宋_GB2312"/>
              </a:rPr>
              <a:t>，其中</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en-US" altLang="zh-CN">
                <a:latin typeface="Calibri" pitchFamily="34" charset="0"/>
              </a:rPr>
              <a:t>=</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2</a:t>
            </a:r>
            <a:r>
              <a:rPr lang="en-US" altLang="zh-CN">
                <a:latin typeface="Calibri" pitchFamily="34" charset="0"/>
                <a:ea typeface="仿宋_GB2312"/>
                <a:cs typeface="仿宋_GB2312"/>
              </a:rPr>
              <a:t>, V</a:t>
            </a:r>
            <a:r>
              <a:rPr lang="en-US" altLang="zh-CN" baseline="-25000">
                <a:latin typeface="Calibri" pitchFamily="34" charset="0"/>
                <a:ea typeface="仿宋_GB2312"/>
                <a:cs typeface="仿宋_GB2312"/>
              </a:rPr>
              <a:t>3</a:t>
            </a:r>
            <a:r>
              <a:rPr lang="en-US" altLang="zh-CN">
                <a:latin typeface="Calibri" pitchFamily="34" charset="0"/>
              </a:rPr>
              <a:t>=</a:t>
            </a:r>
            <a:r>
              <a:rPr lang="en-US" altLang="zh-CN">
                <a:latin typeface="Calibri" pitchFamily="34" charset="0"/>
                <a:ea typeface="仿宋_GB2312"/>
                <a:cs typeface="仿宋_GB2312"/>
              </a:rPr>
              <a:t>V</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∪V</a:t>
            </a:r>
            <a:r>
              <a:rPr lang="en-US" altLang="zh-CN" baseline="-25000">
                <a:latin typeface="Calibri" pitchFamily="34" charset="0"/>
                <a:ea typeface="仿宋_GB2312"/>
                <a:cs typeface="仿宋_GB2312"/>
              </a:rPr>
              <a:t>2</a:t>
            </a:r>
            <a:r>
              <a:rPr lang="zh-CN" altLang="en-US">
                <a:latin typeface="Calibri" pitchFamily="34" charset="0"/>
                <a:ea typeface="仿宋_GB2312"/>
                <a:cs typeface="仿宋_GB2312"/>
              </a:rPr>
              <a:t>，记为</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2</a:t>
            </a:r>
            <a:endParaRPr lang="zh-CN" altLang="en-US">
              <a:latin typeface="Calibri" pitchFamily="34" charset="0"/>
            </a:endParaRPr>
          </a:p>
        </p:txBody>
      </p:sp>
      <p:sp>
        <p:nvSpPr>
          <p:cNvPr id="101385" name="矩形 9"/>
          <p:cNvSpPr>
            <a:spLocks noChangeArrowheads="1"/>
          </p:cNvSpPr>
          <p:nvPr/>
        </p:nvSpPr>
        <p:spPr bwMode="auto">
          <a:xfrm>
            <a:off x="357188" y="3078163"/>
            <a:ext cx="1325562" cy="369887"/>
          </a:xfrm>
          <a:prstGeom prst="rect">
            <a:avLst/>
          </a:prstGeom>
          <a:noFill/>
          <a:ln w="9525">
            <a:noFill/>
            <a:miter lim="800000"/>
            <a:headEnd/>
            <a:tailEnd/>
          </a:ln>
        </p:spPr>
        <p:txBody>
          <a:bodyPr wrap="none">
            <a:spAutoFit/>
          </a:bodyPr>
          <a:lstStyle/>
          <a:p>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1</a:t>
            </a:r>
            <a:r>
              <a:rPr lang="zh-CN" altLang="en-US" b="1">
                <a:solidFill>
                  <a:srgbClr val="0070C0"/>
                </a:solidFill>
                <a:latin typeface="Calibri" pitchFamily="34" charset="0"/>
                <a:ea typeface="仿宋_GB2312"/>
                <a:cs typeface="仿宋_GB2312"/>
              </a:rPr>
              <a:t>和</a:t>
            </a:r>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2</a:t>
            </a:r>
            <a:r>
              <a:rPr lang="zh-CN" altLang="en-US" b="1">
                <a:solidFill>
                  <a:srgbClr val="0070C0"/>
                </a:solidFill>
                <a:latin typeface="Calibri" pitchFamily="34" charset="0"/>
                <a:ea typeface="仿宋_GB2312"/>
                <a:cs typeface="仿宋_GB2312"/>
              </a:rPr>
              <a:t>的并</a:t>
            </a:r>
            <a:endParaRPr lang="zh-CN" altLang="en-US" b="1">
              <a:solidFill>
                <a:srgbClr val="0070C0"/>
              </a:solidFill>
              <a:latin typeface="Calibri" pitchFamily="34" charset="0"/>
            </a:endParaRPr>
          </a:p>
        </p:txBody>
      </p:sp>
      <p:sp>
        <p:nvSpPr>
          <p:cNvPr id="101386" name="矩形 10"/>
          <p:cNvSpPr>
            <a:spLocks noChangeArrowheads="1"/>
          </p:cNvSpPr>
          <p:nvPr/>
        </p:nvSpPr>
        <p:spPr bwMode="auto">
          <a:xfrm>
            <a:off x="357188" y="3487738"/>
            <a:ext cx="1325562" cy="369887"/>
          </a:xfrm>
          <a:prstGeom prst="rect">
            <a:avLst/>
          </a:prstGeom>
          <a:noFill/>
          <a:ln w="9525">
            <a:noFill/>
            <a:miter lim="800000"/>
            <a:headEnd/>
            <a:tailEnd/>
          </a:ln>
        </p:spPr>
        <p:txBody>
          <a:bodyPr wrap="none">
            <a:spAutoFit/>
          </a:bodyPr>
          <a:lstStyle/>
          <a:p>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1</a:t>
            </a:r>
            <a:r>
              <a:rPr lang="zh-CN" altLang="en-US" b="1">
                <a:solidFill>
                  <a:srgbClr val="0070C0"/>
                </a:solidFill>
                <a:latin typeface="Calibri" pitchFamily="34" charset="0"/>
                <a:ea typeface="仿宋_GB2312"/>
                <a:cs typeface="仿宋_GB2312"/>
              </a:rPr>
              <a:t>和</a:t>
            </a:r>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2</a:t>
            </a:r>
            <a:r>
              <a:rPr lang="zh-CN" altLang="en-US" b="1">
                <a:solidFill>
                  <a:srgbClr val="0070C0"/>
                </a:solidFill>
                <a:latin typeface="Calibri" pitchFamily="34" charset="0"/>
                <a:ea typeface="仿宋_GB2312"/>
                <a:cs typeface="仿宋_GB2312"/>
              </a:rPr>
              <a:t>的差</a:t>
            </a:r>
            <a:endParaRPr lang="en-US" altLang="zh-CN" b="1">
              <a:solidFill>
                <a:srgbClr val="0070C0"/>
              </a:solidFill>
              <a:latin typeface="Calibri" pitchFamily="34" charset="0"/>
            </a:endParaRPr>
          </a:p>
        </p:txBody>
      </p:sp>
      <p:sp>
        <p:nvSpPr>
          <p:cNvPr id="101387" name="矩形 11"/>
          <p:cNvSpPr>
            <a:spLocks noChangeArrowheads="1"/>
          </p:cNvSpPr>
          <p:nvPr/>
        </p:nvSpPr>
        <p:spPr bwMode="auto">
          <a:xfrm>
            <a:off x="1643063" y="3489325"/>
            <a:ext cx="6858000" cy="646113"/>
          </a:xfrm>
          <a:prstGeom prst="rect">
            <a:avLst/>
          </a:prstGeom>
          <a:noFill/>
          <a:ln w="9525">
            <a:noFill/>
            <a:miter lim="800000"/>
            <a:headEnd/>
            <a:tailEnd/>
          </a:ln>
        </p:spPr>
        <p:txBody>
          <a:bodyPr>
            <a:spAutoFit/>
          </a:bodyPr>
          <a:lstStyle/>
          <a:p>
            <a:r>
              <a:rPr lang="zh-CN" altLang="en-US">
                <a:latin typeface="Calibri" pitchFamily="34" charset="0"/>
                <a:ea typeface="仿宋_GB2312"/>
                <a:cs typeface="仿宋_GB2312"/>
              </a:rPr>
              <a:t>定义为图</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=&lt;V</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&gt; </a:t>
            </a:r>
            <a:r>
              <a:rPr lang="zh-CN" altLang="en-US">
                <a:latin typeface="Calibri" pitchFamily="34" charset="0"/>
                <a:ea typeface="仿宋_GB2312"/>
                <a:cs typeface="仿宋_GB2312"/>
              </a:rPr>
              <a:t>，其中，</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1</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2</a:t>
            </a:r>
            <a:r>
              <a:rPr lang="en-US" altLang="zh-CN">
                <a:latin typeface="Calibri" pitchFamily="34" charset="0"/>
                <a:ea typeface="仿宋_GB2312"/>
                <a:cs typeface="仿宋_GB2312"/>
              </a:rPr>
              <a:t>, V</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为</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中边所关联的顶点集，记为</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1</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2</a:t>
            </a:r>
            <a:endParaRPr lang="zh-CN" altLang="en-US">
              <a:latin typeface="Calibri" pitchFamily="34" charset="0"/>
            </a:endParaRPr>
          </a:p>
        </p:txBody>
      </p:sp>
      <p:sp>
        <p:nvSpPr>
          <p:cNvPr id="101388" name="矩形 12"/>
          <p:cNvSpPr>
            <a:spLocks noChangeArrowheads="1"/>
          </p:cNvSpPr>
          <p:nvPr/>
        </p:nvSpPr>
        <p:spPr bwMode="auto">
          <a:xfrm>
            <a:off x="368300" y="4138613"/>
            <a:ext cx="1325563" cy="369887"/>
          </a:xfrm>
          <a:prstGeom prst="rect">
            <a:avLst/>
          </a:prstGeom>
          <a:noFill/>
          <a:ln w="9525">
            <a:noFill/>
            <a:miter lim="800000"/>
            <a:headEnd/>
            <a:tailEnd/>
          </a:ln>
        </p:spPr>
        <p:txBody>
          <a:bodyPr wrap="none">
            <a:spAutoFit/>
          </a:bodyPr>
          <a:lstStyle/>
          <a:p>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1</a:t>
            </a:r>
            <a:r>
              <a:rPr lang="zh-CN" altLang="en-US" b="1">
                <a:solidFill>
                  <a:srgbClr val="0070C0"/>
                </a:solidFill>
                <a:latin typeface="Calibri" pitchFamily="34" charset="0"/>
                <a:ea typeface="仿宋_GB2312"/>
                <a:cs typeface="仿宋_GB2312"/>
              </a:rPr>
              <a:t>和</a:t>
            </a:r>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2</a:t>
            </a:r>
            <a:r>
              <a:rPr lang="zh-CN" altLang="en-US" b="1">
                <a:solidFill>
                  <a:srgbClr val="0070C0"/>
                </a:solidFill>
                <a:latin typeface="Calibri" pitchFamily="34" charset="0"/>
                <a:ea typeface="仿宋_GB2312"/>
                <a:cs typeface="仿宋_GB2312"/>
              </a:rPr>
              <a:t>的交</a:t>
            </a:r>
            <a:endParaRPr lang="zh-CN" altLang="en-US" b="1">
              <a:solidFill>
                <a:srgbClr val="0070C0"/>
              </a:solidFill>
              <a:latin typeface="Calibri" pitchFamily="34" charset="0"/>
            </a:endParaRPr>
          </a:p>
        </p:txBody>
      </p:sp>
      <p:sp>
        <p:nvSpPr>
          <p:cNvPr id="101389" name="矩形 13"/>
          <p:cNvSpPr>
            <a:spLocks noChangeArrowheads="1"/>
          </p:cNvSpPr>
          <p:nvPr/>
        </p:nvSpPr>
        <p:spPr bwMode="auto">
          <a:xfrm>
            <a:off x="1643063" y="4143375"/>
            <a:ext cx="6858000" cy="646113"/>
          </a:xfrm>
          <a:prstGeom prst="rect">
            <a:avLst/>
          </a:prstGeom>
          <a:noFill/>
          <a:ln w="9525">
            <a:noFill/>
            <a:miter lim="800000"/>
            <a:headEnd/>
            <a:tailEnd/>
          </a:ln>
        </p:spPr>
        <p:txBody>
          <a:bodyPr>
            <a:spAutoFit/>
          </a:bodyPr>
          <a:lstStyle/>
          <a:p>
            <a:r>
              <a:rPr lang="zh-CN" altLang="en-US">
                <a:latin typeface="Calibri" pitchFamily="34" charset="0"/>
                <a:ea typeface="仿宋_GB2312"/>
                <a:cs typeface="仿宋_GB2312"/>
              </a:rPr>
              <a:t>定义为图</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=&lt;V</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&gt; </a:t>
            </a:r>
            <a:r>
              <a:rPr lang="zh-CN" altLang="en-US">
                <a:latin typeface="Calibri" pitchFamily="34" charset="0"/>
                <a:ea typeface="仿宋_GB2312"/>
                <a:cs typeface="仿宋_GB2312"/>
              </a:rPr>
              <a:t>，其中，</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2</a:t>
            </a:r>
            <a:r>
              <a:rPr lang="en-US" altLang="zh-CN">
                <a:latin typeface="Calibri" pitchFamily="34" charset="0"/>
                <a:ea typeface="仿宋_GB2312"/>
                <a:cs typeface="仿宋_GB2312"/>
              </a:rPr>
              <a:t>, V</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为</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2</a:t>
            </a:r>
            <a:r>
              <a:rPr lang="zh-CN" altLang="en-US">
                <a:latin typeface="Calibri" pitchFamily="34" charset="0"/>
                <a:ea typeface="仿宋_GB2312"/>
                <a:cs typeface="仿宋_GB2312"/>
              </a:rPr>
              <a:t>中边关联的顶点集，记为</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 ∩</a:t>
            </a:r>
            <a:r>
              <a:rPr lang="zh-CN" altLang="en-US">
                <a:latin typeface="Calibri" pitchFamily="34" charset="0"/>
                <a:ea typeface="仿宋_GB2312"/>
                <a:cs typeface="仿宋_GB2312"/>
              </a:rPr>
              <a:t> </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2</a:t>
            </a:r>
            <a:endParaRPr lang="zh-CN" altLang="en-US">
              <a:latin typeface="Calibri" pitchFamily="34" charset="0"/>
            </a:endParaRPr>
          </a:p>
        </p:txBody>
      </p:sp>
      <p:sp>
        <p:nvSpPr>
          <p:cNvPr id="101390" name="矩形 14"/>
          <p:cNvSpPr>
            <a:spLocks noChangeArrowheads="1"/>
          </p:cNvSpPr>
          <p:nvPr/>
        </p:nvSpPr>
        <p:spPr bwMode="auto">
          <a:xfrm>
            <a:off x="142875" y="4797425"/>
            <a:ext cx="1557338" cy="369888"/>
          </a:xfrm>
          <a:prstGeom prst="rect">
            <a:avLst/>
          </a:prstGeom>
          <a:noFill/>
          <a:ln w="9525">
            <a:noFill/>
            <a:miter lim="800000"/>
            <a:headEnd/>
            <a:tailEnd/>
          </a:ln>
        </p:spPr>
        <p:txBody>
          <a:bodyPr wrap="none">
            <a:spAutoFit/>
          </a:bodyPr>
          <a:lstStyle/>
          <a:p>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1</a:t>
            </a:r>
            <a:r>
              <a:rPr lang="zh-CN" altLang="en-US" b="1">
                <a:solidFill>
                  <a:srgbClr val="0070C0"/>
                </a:solidFill>
                <a:latin typeface="Calibri" pitchFamily="34" charset="0"/>
                <a:ea typeface="仿宋_GB2312"/>
                <a:cs typeface="仿宋_GB2312"/>
              </a:rPr>
              <a:t>和</a:t>
            </a:r>
            <a:r>
              <a:rPr lang="en-US" altLang="zh-CN" b="1">
                <a:solidFill>
                  <a:srgbClr val="0070C0"/>
                </a:solidFill>
                <a:latin typeface="Calibri" pitchFamily="34" charset="0"/>
                <a:ea typeface="仿宋_GB2312"/>
                <a:cs typeface="仿宋_GB2312"/>
              </a:rPr>
              <a:t>G</a:t>
            </a:r>
            <a:r>
              <a:rPr lang="en-US" altLang="zh-CN" b="1" baseline="-25000">
                <a:solidFill>
                  <a:srgbClr val="0070C0"/>
                </a:solidFill>
                <a:latin typeface="Calibri" pitchFamily="34" charset="0"/>
                <a:ea typeface="仿宋_GB2312"/>
                <a:cs typeface="仿宋_GB2312"/>
              </a:rPr>
              <a:t>2</a:t>
            </a:r>
            <a:r>
              <a:rPr lang="zh-CN" altLang="en-US" b="1">
                <a:solidFill>
                  <a:srgbClr val="0070C0"/>
                </a:solidFill>
                <a:latin typeface="Calibri" pitchFamily="34" charset="0"/>
                <a:ea typeface="仿宋_GB2312"/>
                <a:cs typeface="仿宋_GB2312"/>
              </a:rPr>
              <a:t>的环和</a:t>
            </a:r>
            <a:endParaRPr lang="zh-CN" altLang="en-US" b="1">
              <a:solidFill>
                <a:srgbClr val="0070C0"/>
              </a:solidFill>
              <a:latin typeface="Calibri" pitchFamily="34" charset="0"/>
            </a:endParaRPr>
          </a:p>
        </p:txBody>
      </p:sp>
      <p:sp>
        <p:nvSpPr>
          <p:cNvPr id="101391" name="矩形 15"/>
          <p:cNvSpPr>
            <a:spLocks noChangeArrowheads="1"/>
          </p:cNvSpPr>
          <p:nvPr/>
        </p:nvSpPr>
        <p:spPr bwMode="auto">
          <a:xfrm>
            <a:off x="1643063" y="4783138"/>
            <a:ext cx="6858000" cy="646112"/>
          </a:xfrm>
          <a:prstGeom prst="rect">
            <a:avLst/>
          </a:prstGeom>
          <a:noFill/>
          <a:ln w="9525">
            <a:noFill/>
            <a:miter lim="800000"/>
            <a:headEnd/>
            <a:tailEnd/>
          </a:ln>
        </p:spPr>
        <p:txBody>
          <a:bodyPr>
            <a:spAutoFit/>
          </a:bodyPr>
          <a:lstStyle/>
          <a:p>
            <a:r>
              <a:rPr lang="zh-CN" altLang="en-US">
                <a:latin typeface="Calibri" pitchFamily="34" charset="0"/>
                <a:ea typeface="仿宋_GB2312"/>
                <a:cs typeface="仿宋_GB2312"/>
              </a:rPr>
              <a:t>定义为图</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=&lt;V</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en-US" altLang="zh-CN">
                <a:latin typeface="Calibri" pitchFamily="34" charset="0"/>
                <a:ea typeface="仿宋_GB2312"/>
                <a:cs typeface="仿宋_GB2312"/>
              </a:rPr>
              <a:t>&gt; </a:t>
            </a:r>
            <a:r>
              <a:rPr lang="zh-CN" altLang="en-US">
                <a:latin typeface="Calibri" pitchFamily="34" charset="0"/>
                <a:ea typeface="仿宋_GB2312"/>
                <a:cs typeface="仿宋_GB2312"/>
              </a:rPr>
              <a:t>，其中，</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1</a:t>
            </a:r>
            <a:r>
              <a:rPr lang="en-US" altLang="zh-CN">
                <a:latin typeface="Arial Unicode MS" pitchFamily="34" charset="-122"/>
                <a:ea typeface="Arial Unicode MS" pitchFamily="34" charset="-122"/>
                <a:cs typeface="Arial Unicode MS" pitchFamily="34" charset="-122"/>
              </a:rPr>
              <a:t>⊕</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2</a:t>
            </a:r>
            <a:r>
              <a:rPr lang="en-US" altLang="zh-CN">
                <a:latin typeface="Calibri" pitchFamily="34" charset="0"/>
                <a:ea typeface="仿宋_GB2312"/>
                <a:cs typeface="仿宋_GB2312"/>
              </a:rPr>
              <a:t>, </a:t>
            </a:r>
            <a:r>
              <a:rPr lang="zh-CN" altLang="en-US">
                <a:latin typeface="Calibri" pitchFamily="34" charset="0"/>
                <a:ea typeface="仿宋_GB2312"/>
                <a:cs typeface="仿宋_GB2312"/>
              </a:rPr>
              <a:t>即删除</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1</a:t>
            </a:r>
            <a:r>
              <a:rPr lang="zh-CN" altLang="en-US">
                <a:latin typeface="Calibri" pitchFamily="34" charset="0"/>
                <a:ea typeface="仿宋_GB2312"/>
                <a:cs typeface="仿宋_GB2312"/>
              </a:rPr>
              <a:t>和</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2</a:t>
            </a:r>
            <a:r>
              <a:rPr lang="zh-CN" altLang="en-US">
                <a:latin typeface="Calibri" pitchFamily="34" charset="0"/>
                <a:ea typeface="仿宋_GB2312"/>
                <a:cs typeface="仿宋_GB2312"/>
              </a:rPr>
              <a:t>中相同的边（异或操作），</a:t>
            </a:r>
            <a:r>
              <a:rPr lang="en-US" altLang="zh-CN" baseline="-25000">
                <a:latin typeface="Calibri" pitchFamily="34" charset="0"/>
                <a:ea typeface="仿宋_GB2312"/>
                <a:cs typeface="仿宋_GB2312"/>
              </a:rPr>
              <a:t> </a:t>
            </a:r>
            <a:r>
              <a:rPr lang="en-US" altLang="zh-CN">
                <a:latin typeface="Calibri" pitchFamily="34" charset="0"/>
                <a:ea typeface="仿宋_GB2312"/>
                <a:cs typeface="仿宋_GB2312"/>
              </a:rPr>
              <a:t>V</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为</a:t>
            </a:r>
            <a:r>
              <a:rPr lang="en-US" altLang="zh-CN">
                <a:latin typeface="Calibri" pitchFamily="34" charset="0"/>
                <a:ea typeface="仿宋_GB2312"/>
                <a:cs typeface="仿宋_GB2312"/>
              </a:rPr>
              <a:t>E</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中边关联的顶点集，记为</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3</a:t>
            </a:r>
            <a:r>
              <a:rPr lang="zh-CN" altLang="en-US">
                <a:latin typeface="Calibri" pitchFamily="34" charset="0"/>
                <a:ea typeface="仿宋_GB2312"/>
                <a:cs typeface="仿宋_GB2312"/>
              </a:rPr>
              <a:t>＝</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1</a:t>
            </a:r>
            <a:r>
              <a:rPr lang="en-US" altLang="zh-CN">
                <a:latin typeface="Calibri" pitchFamily="34" charset="0"/>
                <a:ea typeface="仿宋_GB2312"/>
                <a:cs typeface="仿宋_GB2312"/>
              </a:rPr>
              <a:t> </a:t>
            </a:r>
            <a:r>
              <a:rPr lang="en-US" altLang="zh-CN">
                <a:latin typeface="Arial Unicode MS" pitchFamily="34" charset="-122"/>
                <a:ea typeface="Arial Unicode MS" pitchFamily="34" charset="-122"/>
                <a:cs typeface="Arial Unicode MS" pitchFamily="34" charset="-122"/>
              </a:rPr>
              <a:t>⊕ </a:t>
            </a:r>
            <a:r>
              <a:rPr lang="en-US" altLang="zh-CN">
                <a:latin typeface="Calibri" pitchFamily="34" charset="0"/>
                <a:ea typeface="仿宋_GB2312"/>
                <a:cs typeface="仿宋_GB2312"/>
              </a:rPr>
              <a:t>G</a:t>
            </a:r>
            <a:r>
              <a:rPr lang="en-US" altLang="zh-CN" baseline="-25000">
                <a:latin typeface="Calibri" pitchFamily="34" charset="0"/>
                <a:ea typeface="仿宋_GB2312"/>
                <a:cs typeface="仿宋_GB2312"/>
              </a:rPr>
              <a:t>2</a:t>
            </a:r>
            <a:endParaRPr lang="zh-CN" altLang="en-US">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图的运算</a:t>
            </a:r>
          </a:p>
        </p:txBody>
      </p:sp>
      <p:pic>
        <p:nvPicPr>
          <p:cNvPr id="102402" name="Picture 2"/>
          <p:cNvPicPr>
            <a:picLocks noChangeAspect="1" noChangeArrowheads="1"/>
          </p:cNvPicPr>
          <p:nvPr/>
        </p:nvPicPr>
        <p:blipFill>
          <a:blip r:embed="rId3"/>
          <a:srcRect/>
          <a:stretch>
            <a:fillRect/>
          </a:stretch>
        </p:blipFill>
        <p:spPr bwMode="auto">
          <a:xfrm>
            <a:off x="1000125" y="1428750"/>
            <a:ext cx="6756400" cy="4216400"/>
          </a:xfrm>
          <a:prstGeom prst="rect">
            <a:avLst/>
          </a:prstGeom>
          <a:noFill/>
          <a:ln w="9525">
            <a:noFill/>
            <a:miter lim="800000"/>
            <a:headEnd/>
            <a:tailEnd/>
          </a:ln>
        </p:spPr>
      </p:pic>
      <p:sp>
        <p:nvSpPr>
          <p:cNvPr id="55" name="矩形 54"/>
          <p:cNvSpPr/>
          <p:nvPr/>
        </p:nvSpPr>
        <p:spPr>
          <a:xfrm>
            <a:off x="785813" y="1285875"/>
            <a:ext cx="7215187" cy="4500563"/>
          </a:xfrm>
          <a:prstGeom prst="rect">
            <a:avLst/>
          </a:prstGeom>
          <a:solidFill>
            <a:schemeClr val="bg1">
              <a:alpha val="95000"/>
            </a:schemeClr>
          </a:solidFill>
          <a:ln>
            <a:noFill/>
          </a:ln>
          <a:effectLst/>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pSp>
        <p:nvGrpSpPr>
          <p:cNvPr id="246" name="组合 245"/>
          <p:cNvGrpSpPr>
            <a:grpSpLocks/>
          </p:cNvGrpSpPr>
          <p:nvPr/>
        </p:nvGrpSpPr>
        <p:grpSpPr bwMode="auto">
          <a:xfrm>
            <a:off x="2000250" y="2000250"/>
            <a:ext cx="1714500" cy="2214563"/>
            <a:chOff x="2000232" y="2000240"/>
            <a:chExt cx="1714512" cy="2214578"/>
          </a:xfrm>
        </p:grpSpPr>
        <p:sp>
          <p:nvSpPr>
            <p:cNvPr id="5" name="椭圆 4"/>
            <p:cNvSpPr/>
            <p:nvPr/>
          </p:nvSpPr>
          <p:spPr>
            <a:xfrm>
              <a:off x="2285984" y="2000240"/>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2571736" y="2214554"/>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2428860" y="2500306"/>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a:off x="2000232" y="2500306"/>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57" name="直接连接符 56"/>
            <p:cNvCxnSpPr>
              <a:stCxn id="0" idx="5"/>
              <a:endCxn id="0" idx="1"/>
            </p:cNvCxnSpPr>
            <p:nvPr/>
          </p:nvCxnSpPr>
          <p:spPr>
            <a:xfrm rot="16200000" flipH="1">
              <a:off x="2443942" y="2086760"/>
              <a:ext cx="112713" cy="18415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63" name="直接连接符 62"/>
            <p:cNvCxnSpPr>
              <a:stCxn id="0" idx="3"/>
              <a:endCxn id="0" idx="0"/>
            </p:cNvCxnSpPr>
            <p:nvPr/>
          </p:nvCxnSpPr>
          <p:spPr>
            <a:xfrm rot="5400000">
              <a:off x="2464579" y="2372512"/>
              <a:ext cx="163514" cy="920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65" name="直接连接符 64"/>
            <p:cNvCxnSpPr>
              <a:stCxn id="0" idx="2"/>
              <a:endCxn id="0" idx="6"/>
            </p:cNvCxnSpPr>
            <p:nvPr/>
          </p:nvCxnSpPr>
          <p:spPr>
            <a:xfrm rot="10800000">
              <a:off x="2143108" y="2571744"/>
              <a:ext cx="285752" cy="158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67" name="直接连接符 66"/>
            <p:cNvCxnSpPr>
              <a:stCxn id="0" idx="3"/>
              <a:endCxn id="0" idx="7"/>
            </p:cNvCxnSpPr>
            <p:nvPr/>
          </p:nvCxnSpPr>
          <p:spPr>
            <a:xfrm rot="5400000">
              <a:off x="2015314" y="2229636"/>
              <a:ext cx="398465" cy="18415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69" name="直接连接符 68"/>
            <p:cNvCxnSpPr>
              <a:stCxn id="0" idx="5"/>
              <a:endCxn id="0" idx="1"/>
            </p:cNvCxnSpPr>
            <p:nvPr/>
          </p:nvCxnSpPr>
          <p:spPr>
            <a:xfrm rot="16200000" flipH="1">
              <a:off x="2551099" y="2622544"/>
              <a:ext cx="327027" cy="327027"/>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72" name="直接连接符 71"/>
            <p:cNvCxnSpPr>
              <a:stCxn id="0" idx="4"/>
              <a:endCxn id="0" idx="0"/>
            </p:cNvCxnSpPr>
            <p:nvPr/>
          </p:nvCxnSpPr>
          <p:spPr>
            <a:xfrm rot="5400000">
              <a:off x="2250265" y="2821778"/>
              <a:ext cx="428628" cy="71439"/>
            </a:xfrm>
            <a:prstGeom prst="line">
              <a:avLst/>
            </a:prstGeom>
            <a:ln>
              <a:tailEnd type="none" w="sm" len="sm"/>
            </a:ln>
          </p:spPr>
          <p:style>
            <a:lnRef idx="2">
              <a:schemeClr val="dk1"/>
            </a:lnRef>
            <a:fillRef idx="0">
              <a:schemeClr val="dk1"/>
            </a:fillRef>
            <a:effectRef idx="1">
              <a:schemeClr val="dk1"/>
            </a:effectRef>
            <a:fontRef idx="minor">
              <a:schemeClr val="tx1"/>
            </a:fontRef>
          </p:style>
        </p:cxnSp>
        <p:sp>
          <p:nvSpPr>
            <p:cNvPr id="216" name="椭圆 215"/>
            <p:cNvSpPr/>
            <p:nvPr/>
          </p:nvSpPr>
          <p:spPr>
            <a:xfrm>
              <a:off x="2857488" y="2928934"/>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17" name="椭圆 216"/>
            <p:cNvSpPr/>
            <p:nvPr/>
          </p:nvSpPr>
          <p:spPr>
            <a:xfrm>
              <a:off x="3071802" y="335756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18" name="椭圆 217"/>
            <p:cNvSpPr/>
            <p:nvPr/>
          </p:nvSpPr>
          <p:spPr>
            <a:xfrm>
              <a:off x="2703726" y="371475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19" name="椭圆 218"/>
            <p:cNvSpPr/>
            <p:nvPr/>
          </p:nvSpPr>
          <p:spPr>
            <a:xfrm>
              <a:off x="2357422" y="3071810"/>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20" name="椭圆 219"/>
            <p:cNvSpPr/>
            <p:nvPr/>
          </p:nvSpPr>
          <p:spPr>
            <a:xfrm>
              <a:off x="3571868" y="3571876"/>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21" name="椭圆 220"/>
            <p:cNvSpPr/>
            <p:nvPr/>
          </p:nvSpPr>
          <p:spPr>
            <a:xfrm>
              <a:off x="2714612" y="407194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cxnSp>
          <p:nvCxnSpPr>
            <p:cNvPr id="222" name="直接连接符 221"/>
            <p:cNvCxnSpPr>
              <a:stCxn id="0" idx="5"/>
              <a:endCxn id="0" idx="0"/>
            </p:cNvCxnSpPr>
            <p:nvPr/>
          </p:nvCxnSpPr>
          <p:spPr>
            <a:xfrm rot="16200000" flipH="1">
              <a:off x="2908288" y="3122611"/>
              <a:ext cx="306390" cy="163513"/>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23" name="直接连接符 222"/>
            <p:cNvCxnSpPr>
              <a:stCxn id="0" idx="5"/>
              <a:endCxn id="0" idx="1"/>
            </p:cNvCxnSpPr>
            <p:nvPr/>
          </p:nvCxnSpPr>
          <p:spPr>
            <a:xfrm rot="16200000" flipH="1">
              <a:off x="2331228" y="3342480"/>
              <a:ext cx="541342" cy="244477"/>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24" name="直接连接符 223"/>
            <p:cNvCxnSpPr>
              <a:stCxn id="0" idx="4"/>
              <a:endCxn id="0" idx="0"/>
            </p:cNvCxnSpPr>
            <p:nvPr/>
          </p:nvCxnSpPr>
          <p:spPr>
            <a:xfrm rot="5400000">
              <a:off x="2530461" y="3316287"/>
              <a:ext cx="642941" cy="153989"/>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25" name="直接连接符 224"/>
            <p:cNvCxnSpPr>
              <a:stCxn id="0" idx="4"/>
              <a:endCxn id="0" idx="0"/>
            </p:cNvCxnSpPr>
            <p:nvPr/>
          </p:nvCxnSpPr>
          <p:spPr>
            <a:xfrm rot="16200000" flipH="1">
              <a:off x="2673337" y="3959228"/>
              <a:ext cx="214314" cy="11113"/>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26" name="直接连接符 225"/>
            <p:cNvCxnSpPr>
              <a:stCxn id="0" idx="6"/>
              <a:endCxn id="0" idx="1"/>
            </p:cNvCxnSpPr>
            <p:nvPr/>
          </p:nvCxnSpPr>
          <p:spPr>
            <a:xfrm>
              <a:off x="3214679" y="3429000"/>
              <a:ext cx="377828" cy="163514"/>
            </a:xfrm>
            <a:prstGeom prst="line">
              <a:avLst/>
            </a:prstGeom>
            <a:ln>
              <a:tailEnd type="none" w="sm" len="sm"/>
            </a:ln>
          </p:spPr>
          <p:style>
            <a:lnRef idx="2">
              <a:schemeClr val="dk1"/>
            </a:lnRef>
            <a:fillRef idx="0">
              <a:schemeClr val="dk1"/>
            </a:fillRef>
            <a:effectRef idx="1">
              <a:schemeClr val="dk1"/>
            </a:effectRef>
            <a:fontRef idx="minor">
              <a:schemeClr val="tx1"/>
            </a:fontRef>
          </p:style>
        </p:cxnSp>
      </p:grpSp>
      <p:grpSp>
        <p:nvGrpSpPr>
          <p:cNvPr id="259" name="组合 258"/>
          <p:cNvGrpSpPr>
            <a:grpSpLocks/>
          </p:cNvGrpSpPr>
          <p:nvPr/>
        </p:nvGrpSpPr>
        <p:grpSpPr bwMode="auto">
          <a:xfrm>
            <a:off x="1428750" y="1571625"/>
            <a:ext cx="5165725" cy="4071938"/>
            <a:chOff x="1428728" y="1571612"/>
            <a:chExt cx="5165308" cy="4071966"/>
          </a:xfrm>
        </p:grpSpPr>
        <p:sp>
          <p:nvSpPr>
            <p:cNvPr id="15" name="椭圆 14"/>
            <p:cNvSpPr/>
            <p:nvPr/>
          </p:nvSpPr>
          <p:spPr>
            <a:xfrm>
              <a:off x="3286116" y="4357694"/>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a:off x="3357554" y="3857628"/>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a:off x="2357422" y="4429132"/>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2143108" y="4929198"/>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571604" y="4786322"/>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1428728" y="5286388"/>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1" name="椭圆 20"/>
            <p:cNvSpPr/>
            <p:nvPr/>
          </p:nvSpPr>
          <p:spPr>
            <a:xfrm>
              <a:off x="1928794" y="5500702"/>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a:off x="2786050" y="5072074"/>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3071802" y="4786322"/>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3929058" y="4357694"/>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4214810" y="3643314"/>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a:xfrm>
              <a:off x="4143372" y="3214686"/>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4643438" y="3367086"/>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6451160" y="4440018"/>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50" name="椭圆 49"/>
            <p:cNvSpPr/>
            <p:nvPr/>
          </p:nvSpPr>
          <p:spPr>
            <a:xfrm>
              <a:off x="5907550" y="4753664"/>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51" name="椭圆 50"/>
            <p:cNvSpPr/>
            <p:nvPr/>
          </p:nvSpPr>
          <p:spPr>
            <a:xfrm>
              <a:off x="4693104" y="4643446"/>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52" name="椭圆 51"/>
            <p:cNvSpPr/>
            <p:nvPr/>
          </p:nvSpPr>
          <p:spPr>
            <a:xfrm>
              <a:off x="4500562" y="4286256"/>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sp>
          <p:nvSpPr>
            <p:cNvPr id="53" name="椭圆 52"/>
            <p:cNvSpPr/>
            <p:nvPr/>
          </p:nvSpPr>
          <p:spPr>
            <a:xfrm>
              <a:off x="5000628" y="4857760"/>
              <a:ext cx="142876" cy="142876"/>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zh-CN" altLang="en-US"/>
            </a:p>
          </p:txBody>
        </p:sp>
        <p:cxnSp>
          <p:nvCxnSpPr>
            <p:cNvPr id="86" name="直接连接符 85"/>
            <p:cNvCxnSpPr>
              <a:stCxn id="0" idx="5"/>
              <a:endCxn id="0" idx="1"/>
            </p:cNvCxnSpPr>
            <p:nvPr/>
          </p:nvCxnSpPr>
          <p:spPr>
            <a:xfrm rot="16200000" flipH="1">
              <a:off x="3086720" y="3586966"/>
              <a:ext cx="398466" cy="184135"/>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91" name="直接连接符 90"/>
            <p:cNvCxnSpPr>
              <a:stCxn id="0" idx="3"/>
              <a:endCxn id="0" idx="6"/>
            </p:cNvCxnSpPr>
            <p:nvPr/>
          </p:nvCxnSpPr>
          <p:spPr>
            <a:xfrm rot="5400000">
              <a:off x="3035935" y="3801294"/>
              <a:ext cx="163513" cy="52065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94" name="直接连接符 93"/>
            <p:cNvCxnSpPr>
              <a:stCxn id="0" idx="4"/>
              <a:endCxn id="0" idx="7"/>
            </p:cNvCxnSpPr>
            <p:nvPr/>
          </p:nvCxnSpPr>
          <p:spPr>
            <a:xfrm rot="5400000">
              <a:off x="3479605" y="3714759"/>
              <a:ext cx="163514" cy="163500"/>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97" name="直接连接符 96"/>
            <p:cNvCxnSpPr>
              <a:stCxn id="0" idx="5"/>
              <a:endCxn id="0" idx="1"/>
            </p:cNvCxnSpPr>
            <p:nvPr/>
          </p:nvCxnSpPr>
          <p:spPr>
            <a:xfrm rot="16200000" flipH="1">
              <a:off x="3515311" y="3944168"/>
              <a:ext cx="398465" cy="469862"/>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00" name="直接连接符 99"/>
            <p:cNvCxnSpPr>
              <a:stCxn id="0" idx="4"/>
              <a:endCxn id="0" idx="0"/>
            </p:cNvCxnSpPr>
            <p:nvPr/>
          </p:nvCxnSpPr>
          <p:spPr>
            <a:xfrm rot="5400000">
              <a:off x="3214506" y="4143383"/>
              <a:ext cx="357190" cy="7143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02" name="直接连接符 101"/>
            <p:cNvCxnSpPr>
              <a:endCxn id="0" idx="7"/>
            </p:cNvCxnSpPr>
            <p:nvPr/>
          </p:nvCxnSpPr>
          <p:spPr>
            <a:xfrm rot="5400000">
              <a:off x="3122441" y="4572015"/>
              <a:ext cx="306389" cy="163500"/>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05" name="直接连接符 104"/>
            <p:cNvCxnSpPr>
              <a:stCxn id="0" idx="3"/>
              <a:endCxn id="0" idx="7"/>
            </p:cNvCxnSpPr>
            <p:nvPr/>
          </p:nvCxnSpPr>
          <p:spPr>
            <a:xfrm rot="5400000">
              <a:off x="2479557" y="4194191"/>
              <a:ext cx="255590" cy="255567"/>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07" name="直接连接符 106"/>
            <p:cNvCxnSpPr>
              <a:stCxn id="0" idx="5"/>
              <a:endCxn id="0" idx="2"/>
            </p:cNvCxnSpPr>
            <p:nvPr/>
          </p:nvCxnSpPr>
          <p:spPr>
            <a:xfrm rot="16200000" flipH="1">
              <a:off x="2622418" y="4408520"/>
              <a:ext cx="306389" cy="592090"/>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09" name="直接连接符 108"/>
            <p:cNvCxnSpPr>
              <a:stCxn id="0" idx="3"/>
              <a:endCxn id="0" idx="6"/>
            </p:cNvCxnSpPr>
            <p:nvPr/>
          </p:nvCxnSpPr>
          <p:spPr>
            <a:xfrm rot="5400000">
              <a:off x="1893021" y="4372804"/>
              <a:ext cx="306389" cy="66352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11" name="直接连接符 110"/>
            <p:cNvCxnSpPr>
              <a:stCxn id="0" idx="4"/>
              <a:endCxn id="0" idx="7"/>
            </p:cNvCxnSpPr>
            <p:nvPr/>
          </p:nvCxnSpPr>
          <p:spPr>
            <a:xfrm rot="5400000">
              <a:off x="2158109" y="4679173"/>
              <a:ext cx="377828" cy="163499"/>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14" name="直接连接符 113"/>
            <p:cNvCxnSpPr>
              <a:stCxn id="0" idx="4"/>
              <a:endCxn id="0" idx="0"/>
            </p:cNvCxnSpPr>
            <p:nvPr/>
          </p:nvCxnSpPr>
          <p:spPr>
            <a:xfrm rot="5400000">
              <a:off x="1392997" y="5036361"/>
              <a:ext cx="357189" cy="142863"/>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17" name="直接连接符 116"/>
            <p:cNvCxnSpPr>
              <a:stCxn id="0" idx="3"/>
              <a:endCxn id="0" idx="0"/>
            </p:cNvCxnSpPr>
            <p:nvPr/>
          </p:nvCxnSpPr>
          <p:spPr>
            <a:xfrm rot="5400000">
              <a:off x="1857299" y="5194319"/>
              <a:ext cx="449266" cy="163500"/>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19" name="直接连接符 118"/>
            <p:cNvCxnSpPr>
              <a:stCxn id="0" idx="6"/>
              <a:endCxn id="0" idx="2"/>
            </p:cNvCxnSpPr>
            <p:nvPr/>
          </p:nvCxnSpPr>
          <p:spPr>
            <a:xfrm>
              <a:off x="2285909" y="5000636"/>
              <a:ext cx="500023" cy="1428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21" name="直接连接符 120"/>
            <p:cNvCxnSpPr>
              <a:stCxn id="0" idx="4"/>
              <a:endCxn id="0" idx="6"/>
            </p:cNvCxnSpPr>
            <p:nvPr/>
          </p:nvCxnSpPr>
          <p:spPr>
            <a:xfrm rot="5400000">
              <a:off x="2928786" y="4929207"/>
              <a:ext cx="214313" cy="214295"/>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23" name="直接连接符 122"/>
            <p:cNvCxnSpPr>
              <a:stCxn id="0" idx="5"/>
              <a:endCxn id="0" idx="2"/>
            </p:cNvCxnSpPr>
            <p:nvPr/>
          </p:nvCxnSpPr>
          <p:spPr>
            <a:xfrm rot="16200000" flipH="1">
              <a:off x="1658097" y="5301485"/>
              <a:ext cx="163513" cy="377795"/>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26" name="直接连接符 125"/>
            <p:cNvCxnSpPr>
              <a:stCxn id="0" idx="6"/>
              <a:endCxn id="0" idx="1"/>
            </p:cNvCxnSpPr>
            <p:nvPr/>
          </p:nvCxnSpPr>
          <p:spPr>
            <a:xfrm>
              <a:off x="1714455" y="4857760"/>
              <a:ext cx="234931" cy="663580"/>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29" name="直接连接符 128"/>
            <p:cNvCxnSpPr>
              <a:stCxn id="0" idx="6"/>
              <a:endCxn id="0" idx="2"/>
            </p:cNvCxnSpPr>
            <p:nvPr/>
          </p:nvCxnSpPr>
          <p:spPr>
            <a:xfrm>
              <a:off x="3714543" y="3643314"/>
              <a:ext cx="500023" cy="71437"/>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31" name="直接连接符 130"/>
            <p:cNvCxnSpPr>
              <a:stCxn id="0" idx="4"/>
              <a:endCxn id="0" idx="0"/>
            </p:cNvCxnSpPr>
            <p:nvPr/>
          </p:nvCxnSpPr>
          <p:spPr>
            <a:xfrm rot="16200000" flipH="1">
              <a:off x="4107406" y="3464722"/>
              <a:ext cx="285752" cy="7143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33" name="直接连接符 132"/>
            <p:cNvCxnSpPr>
              <a:stCxn id="0" idx="6"/>
              <a:endCxn id="0" idx="2"/>
            </p:cNvCxnSpPr>
            <p:nvPr/>
          </p:nvCxnSpPr>
          <p:spPr>
            <a:xfrm>
              <a:off x="4285997" y="3286124"/>
              <a:ext cx="357159" cy="15240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35" name="直接连接符 134"/>
            <p:cNvCxnSpPr>
              <a:stCxn id="0" idx="4"/>
              <a:endCxn id="0" idx="0"/>
            </p:cNvCxnSpPr>
            <p:nvPr/>
          </p:nvCxnSpPr>
          <p:spPr>
            <a:xfrm rot="5400000">
              <a:off x="4001046" y="3001166"/>
              <a:ext cx="428628" cy="1587"/>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48" name="直接连接符 147"/>
            <p:cNvCxnSpPr>
              <a:stCxn id="0" idx="4"/>
              <a:endCxn id="0" idx="7"/>
            </p:cNvCxnSpPr>
            <p:nvPr/>
          </p:nvCxnSpPr>
          <p:spPr>
            <a:xfrm rot="5400000">
              <a:off x="4510585" y="3040857"/>
              <a:ext cx="601666" cy="9206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52" name="直接连接符 151"/>
            <p:cNvCxnSpPr>
              <a:stCxn id="0" idx="4"/>
              <a:endCxn id="0" idx="1"/>
            </p:cNvCxnSpPr>
            <p:nvPr/>
          </p:nvCxnSpPr>
          <p:spPr>
            <a:xfrm rot="16200000" flipH="1">
              <a:off x="4143111" y="3929077"/>
              <a:ext cx="520704" cy="23493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54" name="直接连接符 153"/>
            <p:cNvCxnSpPr>
              <a:stCxn id="0" idx="6"/>
              <a:endCxn id="0" idx="3"/>
            </p:cNvCxnSpPr>
            <p:nvPr/>
          </p:nvCxnSpPr>
          <p:spPr>
            <a:xfrm flipV="1">
              <a:off x="4071703" y="4408495"/>
              <a:ext cx="449226" cy="20637"/>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56" name="直接连接符 155"/>
            <p:cNvCxnSpPr>
              <a:stCxn id="0" idx="4"/>
              <a:endCxn id="0" idx="1"/>
            </p:cNvCxnSpPr>
            <p:nvPr/>
          </p:nvCxnSpPr>
          <p:spPr>
            <a:xfrm rot="16200000" flipH="1">
              <a:off x="4525681" y="4475175"/>
              <a:ext cx="234952" cy="142863"/>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58" name="直接连接符 157"/>
            <p:cNvCxnSpPr>
              <a:stCxn id="0" idx="5"/>
              <a:endCxn id="0" idx="1"/>
            </p:cNvCxnSpPr>
            <p:nvPr/>
          </p:nvCxnSpPr>
          <p:spPr>
            <a:xfrm rot="16200000" flipH="1">
              <a:off x="4861415" y="4718862"/>
              <a:ext cx="112714" cy="20635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61" name="直接连接符 160"/>
            <p:cNvCxnSpPr>
              <a:stCxn id="0" idx="6"/>
              <a:endCxn id="0" idx="2"/>
            </p:cNvCxnSpPr>
            <p:nvPr/>
          </p:nvCxnSpPr>
          <p:spPr>
            <a:xfrm flipV="1">
              <a:off x="5143178" y="4824422"/>
              <a:ext cx="765113" cy="1047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63" name="直接连接符 162"/>
            <p:cNvCxnSpPr>
              <a:stCxn id="0" idx="5"/>
              <a:endCxn id="0" idx="0"/>
            </p:cNvCxnSpPr>
            <p:nvPr/>
          </p:nvCxnSpPr>
          <p:spPr>
            <a:xfrm rot="16200000" flipH="1">
              <a:off x="5681284" y="4454544"/>
              <a:ext cx="322264" cy="27461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65" name="直接连接符 164"/>
            <p:cNvCxnSpPr>
              <a:stCxn id="0" idx="2"/>
              <a:endCxn id="0" idx="7"/>
            </p:cNvCxnSpPr>
            <p:nvPr/>
          </p:nvCxnSpPr>
          <p:spPr>
            <a:xfrm rot="10800000" flipV="1">
              <a:off x="4814593" y="4379919"/>
              <a:ext cx="768288" cy="284164"/>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67" name="直接连接符 166"/>
            <p:cNvCxnSpPr>
              <a:stCxn id="0" idx="5"/>
              <a:endCxn id="0" idx="1"/>
            </p:cNvCxnSpPr>
            <p:nvPr/>
          </p:nvCxnSpPr>
          <p:spPr>
            <a:xfrm rot="16200000" flipH="1">
              <a:off x="6234492" y="4223565"/>
              <a:ext cx="125413" cy="349222"/>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04" name="直接连接符 203"/>
            <p:cNvCxnSpPr>
              <a:stCxn id="0" idx="4"/>
              <a:endCxn id="0" idx="7"/>
            </p:cNvCxnSpPr>
            <p:nvPr/>
          </p:nvCxnSpPr>
          <p:spPr>
            <a:xfrm rot="5400000">
              <a:off x="6179724" y="4432328"/>
              <a:ext cx="192088" cy="493673"/>
            </a:xfrm>
            <a:prstGeom prst="line">
              <a:avLst/>
            </a:prstGeom>
            <a:ln>
              <a:tailEnd type="none" w="sm" len="sm"/>
            </a:ln>
          </p:spPr>
          <p:style>
            <a:lnRef idx="2">
              <a:schemeClr val="dk1"/>
            </a:lnRef>
            <a:fillRef idx="0">
              <a:schemeClr val="dk1"/>
            </a:fillRef>
            <a:effectRef idx="1">
              <a:schemeClr val="dk1"/>
            </a:effectRef>
            <a:fontRef idx="minor">
              <a:schemeClr val="tx1"/>
            </a:fontRef>
          </p:style>
        </p:cxnSp>
        <p:sp>
          <p:nvSpPr>
            <p:cNvPr id="34" name="椭圆 33"/>
            <p:cNvSpPr/>
            <p:nvPr/>
          </p:nvSpPr>
          <p:spPr>
            <a:xfrm>
              <a:off x="5143504" y="157161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7" name="椭圆 46"/>
            <p:cNvSpPr/>
            <p:nvPr/>
          </p:nvSpPr>
          <p:spPr>
            <a:xfrm>
              <a:off x="5583018" y="4308028"/>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cxnSp>
          <p:nvCxnSpPr>
            <p:cNvPr id="146" name="直接连接符 145"/>
            <p:cNvCxnSpPr>
              <a:stCxn id="0" idx="6"/>
              <a:endCxn id="0" idx="2"/>
            </p:cNvCxnSpPr>
            <p:nvPr/>
          </p:nvCxnSpPr>
          <p:spPr>
            <a:xfrm>
              <a:off x="4928883" y="2714620"/>
              <a:ext cx="366682" cy="1428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02" name="直接连接符 201"/>
            <p:cNvCxnSpPr>
              <a:stCxn id="0" idx="6"/>
              <a:endCxn id="0" idx="2"/>
            </p:cNvCxnSpPr>
            <p:nvPr/>
          </p:nvCxnSpPr>
          <p:spPr>
            <a:xfrm flipV="1">
              <a:off x="5725744" y="4284669"/>
              <a:ext cx="274615" cy="9525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06" name="直接连接符 205"/>
            <p:cNvCxnSpPr>
              <a:stCxn id="0" idx="4"/>
              <a:endCxn id="0" idx="1"/>
            </p:cNvCxnSpPr>
            <p:nvPr/>
          </p:nvCxnSpPr>
          <p:spPr>
            <a:xfrm rot="16200000" flipH="1">
              <a:off x="5643178" y="3857638"/>
              <a:ext cx="520704" cy="23493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08" name="直接连接符 207"/>
            <p:cNvCxnSpPr>
              <a:stCxn id="0" idx="3"/>
              <a:endCxn id="0" idx="7"/>
            </p:cNvCxnSpPr>
            <p:nvPr/>
          </p:nvCxnSpPr>
          <p:spPr>
            <a:xfrm rot="5400000">
              <a:off x="4551056" y="3622703"/>
              <a:ext cx="755655" cy="612726"/>
            </a:xfrm>
            <a:prstGeom prst="line">
              <a:avLst/>
            </a:prstGeom>
            <a:ln>
              <a:tailEnd type="none" w="sm" len="sm"/>
            </a:ln>
          </p:spPr>
          <p:style>
            <a:lnRef idx="2">
              <a:schemeClr val="dk1"/>
            </a:lnRef>
            <a:fillRef idx="0">
              <a:schemeClr val="dk1"/>
            </a:fillRef>
            <a:effectRef idx="1">
              <a:schemeClr val="dk1"/>
            </a:effectRef>
            <a:fontRef idx="minor">
              <a:schemeClr val="tx1"/>
            </a:fontRef>
          </p:style>
        </p:cxnSp>
        <p:sp>
          <p:nvSpPr>
            <p:cNvPr id="8" name="椭圆 7"/>
            <p:cNvSpPr/>
            <p:nvPr/>
          </p:nvSpPr>
          <p:spPr>
            <a:xfrm>
              <a:off x="2857488" y="2928934"/>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3071802" y="335756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2703726" y="371475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2357422" y="3071810"/>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3571868" y="3571876"/>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2714612" y="407194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cxnSp>
          <p:nvCxnSpPr>
            <p:cNvPr id="76" name="直接连接符 75"/>
            <p:cNvCxnSpPr>
              <a:stCxn id="0" idx="5"/>
              <a:endCxn id="0" idx="0"/>
            </p:cNvCxnSpPr>
            <p:nvPr/>
          </p:nvCxnSpPr>
          <p:spPr>
            <a:xfrm rot="16200000" flipH="1">
              <a:off x="2908145" y="3122618"/>
              <a:ext cx="306390" cy="163499"/>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79" name="直接连接符 78"/>
            <p:cNvCxnSpPr>
              <a:stCxn id="0" idx="5"/>
              <a:endCxn id="0" idx="1"/>
            </p:cNvCxnSpPr>
            <p:nvPr/>
          </p:nvCxnSpPr>
          <p:spPr>
            <a:xfrm rot="16200000" flipH="1">
              <a:off x="2331125" y="3342491"/>
              <a:ext cx="541342" cy="244455"/>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84" name="直接连接符 83"/>
            <p:cNvCxnSpPr>
              <a:stCxn id="0" idx="4"/>
              <a:endCxn id="0" idx="0"/>
            </p:cNvCxnSpPr>
            <p:nvPr/>
          </p:nvCxnSpPr>
          <p:spPr>
            <a:xfrm rot="5400000">
              <a:off x="2530336" y="3316294"/>
              <a:ext cx="642941" cy="1539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89" name="直接连接符 88"/>
            <p:cNvCxnSpPr>
              <a:stCxn id="0" idx="4"/>
              <a:endCxn id="0" idx="0"/>
            </p:cNvCxnSpPr>
            <p:nvPr/>
          </p:nvCxnSpPr>
          <p:spPr>
            <a:xfrm rot="16200000" flipH="1">
              <a:off x="2673218" y="3959229"/>
              <a:ext cx="214314" cy="11112"/>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12" name="直接连接符 211"/>
            <p:cNvCxnSpPr>
              <a:stCxn id="0" idx="6"/>
              <a:endCxn id="0" idx="1"/>
            </p:cNvCxnSpPr>
            <p:nvPr/>
          </p:nvCxnSpPr>
          <p:spPr>
            <a:xfrm>
              <a:off x="3214522" y="3429000"/>
              <a:ext cx="377795" cy="163514"/>
            </a:xfrm>
            <a:prstGeom prst="line">
              <a:avLst/>
            </a:prstGeom>
            <a:ln>
              <a:tailEnd type="none" w="sm" len="sm"/>
            </a:ln>
          </p:spPr>
          <p:style>
            <a:lnRef idx="2">
              <a:schemeClr val="dk1"/>
            </a:lnRef>
            <a:fillRef idx="0">
              <a:schemeClr val="dk1"/>
            </a:fillRef>
            <a:effectRef idx="1">
              <a:schemeClr val="dk1"/>
            </a:effectRef>
            <a:fontRef idx="minor">
              <a:schemeClr val="tx1"/>
            </a:fontRef>
          </p:style>
        </p:cxnSp>
        <p:sp>
          <p:nvSpPr>
            <p:cNvPr id="46" name="椭圆 45"/>
            <p:cNvSpPr/>
            <p:nvPr/>
          </p:nvSpPr>
          <p:spPr>
            <a:xfrm>
              <a:off x="6000760" y="4213827"/>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a:xfrm>
              <a:off x="4143372" y="264318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a:xfrm>
              <a:off x="4786314" y="2643182"/>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4500562" y="2214554"/>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p:cNvSpPr/>
            <p:nvPr/>
          </p:nvSpPr>
          <p:spPr>
            <a:xfrm>
              <a:off x="4500562" y="1785926"/>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5" name="椭圆 34"/>
            <p:cNvSpPr/>
            <p:nvPr/>
          </p:nvSpPr>
          <p:spPr>
            <a:xfrm>
              <a:off x="5295904" y="2786058"/>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p:nvPr/>
          </p:nvSpPr>
          <p:spPr>
            <a:xfrm>
              <a:off x="5715008" y="3571876"/>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54" name="椭圆 53"/>
            <p:cNvSpPr/>
            <p:nvPr/>
          </p:nvSpPr>
          <p:spPr>
            <a:xfrm>
              <a:off x="5214942" y="3429000"/>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cxnSp>
          <p:nvCxnSpPr>
            <p:cNvPr id="137" name="直接连接符 136"/>
            <p:cNvCxnSpPr>
              <a:stCxn id="0" idx="6"/>
              <a:endCxn id="0" idx="2"/>
            </p:cNvCxnSpPr>
            <p:nvPr/>
          </p:nvCxnSpPr>
          <p:spPr>
            <a:xfrm>
              <a:off x="4285997" y="2714620"/>
              <a:ext cx="500023" cy="158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39" name="直接连接符 138"/>
            <p:cNvCxnSpPr>
              <a:stCxn id="0" idx="3"/>
              <a:endCxn id="0" idx="7"/>
            </p:cNvCxnSpPr>
            <p:nvPr/>
          </p:nvCxnSpPr>
          <p:spPr>
            <a:xfrm rot="5400000">
              <a:off x="4229632" y="2372523"/>
              <a:ext cx="327027" cy="25556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41" name="直接连接符 140"/>
            <p:cNvCxnSpPr>
              <a:stCxn id="0" idx="5"/>
              <a:endCxn id="0" idx="0"/>
            </p:cNvCxnSpPr>
            <p:nvPr/>
          </p:nvCxnSpPr>
          <p:spPr>
            <a:xfrm rot="16200000" flipH="1">
              <a:off x="4586791" y="2372522"/>
              <a:ext cx="306390" cy="23493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50" name="直接连接符 149"/>
            <p:cNvCxnSpPr>
              <a:stCxn id="0" idx="4"/>
              <a:endCxn id="0" idx="0"/>
            </p:cNvCxnSpPr>
            <p:nvPr/>
          </p:nvCxnSpPr>
          <p:spPr>
            <a:xfrm rot="5400000">
              <a:off x="5076488" y="3138488"/>
              <a:ext cx="500065" cy="8095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70" name="直接连接符 169"/>
            <p:cNvCxnSpPr>
              <a:stCxn id="0" idx="4"/>
              <a:endCxn id="0" idx="0"/>
            </p:cNvCxnSpPr>
            <p:nvPr/>
          </p:nvCxnSpPr>
          <p:spPr>
            <a:xfrm rot="5400000">
              <a:off x="4429642" y="2072472"/>
              <a:ext cx="285752" cy="158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72" name="直接连接符 171"/>
            <p:cNvCxnSpPr>
              <a:stCxn id="0" idx="7"/>
              <a:endCxn id="0" idx="3"/>
            </p:cNvCxnSpPr>
            <p:nvPr/>
          </p:nvCxnSpPr>
          <p:spPr>
            <a:xfrm rot="5400000" flipH="1" flipV="1">
              <a:off x="4836811" y="1479560"/>
              <a:ext cx="112713" cy="541294"/>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98" name="直接连接符 197"/>
            <p:cNvCxnSpPr>
              <a:stCxn id="0" idx="6"/>
              <a:endCxn id="0" idx="1"/>
            </p:cNvCxnSpPr>
            <p:nvPr/>
          </p:nvCxnSpPr>
          <p:spPr>
            <a:xfrm>
              <a:off x="5357474" y="3500438"/>
              <a:ext cx="377795" cy="92076"/>
            </a:xfrm>
            <a:prstGeom prst="line">
              <a:avLst/>
            </a:prstGeom>
            <a:ln>
              <a:tailEnd type="none" w="sm" len="sm"/>
            </a:ln>
          </p:spPr>
          <p:style>
            <a:lnRef idx="2">
              <a:schemeClr val="dk1"/>
            </a:lnRef>
            <a:fillRef idx="0">
              <a:schemeClr val="dk1"/>
            </a:fillRef>
            <a:effectRef idx="1">
              <a:schemeClr val="dk1"/>
            </a:effectRef>
            <a:fontRef idx="minor">
              <a:schemeClr val="tx1"/>
            </a:fontRef>
          </p:style>
        </p:cxnSp>
      </p:grpSp>
      <p:grpSp>
        <p:nvGrpSpPr>
          <p:cNvPr id="258" name="组合 257"/>
          <p:cNvGrpSpPr>
            <a:grpSpLocks/>
          </p:cNvGrpSpPr>
          <p:nvPr/>
        </p:nvGrpSpPr>
        <p:grpSpPr bwMode="auto">
          <a:xfrm>
            <a:off x="4143375" y="1577975"/>
            <a:ext cx="3643313" cy="2879725"/>
            <a:chOff x="4143372" y="1570621"/>
            <a:chExt cx="3643338" cy="2879292"/>
          </a:xfrm>
        </p:grpSpPr>
        <p:sp>
          <p:nvSpPr>
            <p:cNvPr id="37" name="椭圆 36"/>
            <p:cNvSpPr/>
            <p:nvPr/>
          </p:nvSpPr>
          <p:spPr>
            <a:xfrm>
              <a:off x="5786446" y="2285001"/>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grpSp>
          <p:nvGrpSpPr>
            <p:cNvPr id="102416" name="组合 256"/>
            <p:cNvGrpSpPr>
              <a:grpSpLocks/>
            </p:cNvGrpSpPr>
            <p:nvPr/>
          </p:nvGrpSpPr>
          <p:grpSpPr bwMode="auto">
            <a:xfrm>
              <a:off x="4143372" y="1570621"/>
              <a:ext cx="3643338" cy="2879292"/>
              <a:chOff x="4143372" y="1570621"/>
              <a:chExt cx="3643338" cy="2879292"/>
            </a:xfrm>
          </p:grpSpPr>
          <p:sp>
            <p:nvSpPr>
              <p:cNvPr id="36" name="椭圆 35"/>
              <p:cNvSpPr/>
              <p:nvPr/>
            </p:nvSpPr>
            <p:spPr>
              <a:xfrm>
                <a:off x="5857884" y="2785067"/>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39" name="椭圆 38"/>
              <p:cNvSpPr/>
              <p:nvPr/>
            </p:nvSpPr>
            <p:spPr>
              <a:xfrm>
                <a:off x="6357950" y="2427877"/>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0" name="椭圆 39"/>
              <p:cNvSpPr/>
              <p:nvPr/>
            </p:nvSpPr>
            <p:spPr>
              <a:xfrm>
                <a:off x="6215074" y="1999249"/>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1" name="椭圆 40"/>
              <p:cNvSpPr/>
              <p:nvPr/>
            </p:nvSpPr>
            <p:spPr>
              <a:xfrm>
                <a:off x="7643834" y="1927811"/>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2" name="椭圆 41"/>
              <p:cNvSpPr/>
              <p:nvPr/>
            </p:nvSpPr>
            <p:spPr>
              <a:xfrm>
                <a:off x="7072330" y="2080211"/>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3" name="椭圆 42"/>
              <p:cNvSpPr/>
              <p:nvPr/>
            </p:nvSpPr>
            <p:spPr>
              <a:xfrm>
                <a:off x="7215206" y="2570753"/>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7215206" y="3213695"/>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cxnSp>
            <p:nvCxnSpPr>
              <p:cNvPr id="175" name="直接连接符 174"/>
              <p:cNvCxnSpPr>
                <a:stCxn id="0" idx="6"/>
                <a:endCxn id="0" idx="2"/>
              </p:cNvCxnSpPr>
              <p:nvPr/>
            </p:nvCxnSpPr>
            <p:spPr>
              <a:xfrm>
                <a:off x="5438781" y="2856303"/>
                <a:ext cx="419103" cy="158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77" name="直接连接符 176"/>
              <p:cNvCxnSpPr>
                <a:stCxn id="0" idx="0"/>
                <a:endCxn id="0" idx="4"/>
              </p:cNvCxnSpPr>
              <p:nvPr/>
            </p:nvCxnSpPr>
            <p:spPr>
              <a:xfrm rot="16200000" flipV="1">
                <a:off x="5715036" y="2570590"/>
                <a:ext cx="357134" cy="7143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79" name="直接连接符 178"/>
              <p:cNvCxnSpPr>
                <a:endCxn id="0" idx="2"/>
              </p:cNvCxnSpPr>
              <p:nvPr/>
            </p:nvCxnSpPr>
            <p:spPr>
              <a:xfrm>
                <a:off x="5929322" y="2356316"/>
                <a:ext cx="428628" cy="142854"/>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81" name="直接连接符 180"/>
              <p:cNvCxnSpPr>
                <a:stCxn id="0" idx="0"/>
                <a:endCxn id="0" idx="5"/>
              </p:cNvCxnSpPr>
              <p:nvPr/>
            </p:nvCxnSpPr>
            <p:spPr>
              <a:xfrm rot="16200000" flipV="1">
                <a:off x="6230179" y="2228534"/>
                <a:ext cx="306341" cy="920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83" name="直接连接符 182"/>
              <p:cNvCxnSpPr>
                <a:stCxn id="0" idx="0"/>
                <a:endCxn id="0" idx="2"/>
              </p:cNvCxnSpPr>
              <p:nvPr/>
            </p:nvCxnSpPr>
            <p:spPr>
              <a:xfrm rot="5400000" flipH="1" flipV="1">
                <a:off x="5929339" y="1999153"/>
                <a:ext cx="214280" cy="357190"/>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85" name="直接连接符 184"/>
              <p:cNvCxnSpPr>
                <a:stCxn id="0" idx="6"/>
                <a:endCxn id="0" idx="2"/>
              </p:cNvCxnSpPr>
              <p:nvPr/>
            </p:nvCxnSpPr>
            <p:spPr>
              <a:xfrm>
                <a:off x="6357950" y="2070609"/>
                <a:ext cx="714380" cy="80950"/>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87" name="直接连接符 186"/>
              <p:cNvCxnSpPr>
                <a:stCxn id="0" idx="5"/>
                <a:endCxn id="0" idx="0"/>
              </p:cNvCxnSpPr>
              <p:nvPr/>
            </p:nvCxnSpPr>
            <p:spPr>
              <a:xfrm rot="16200000" flipH="1">
                <a:off x="7056484" y="2340435"/>
                <a:ext cx="368245" cy="920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90" name="直接连接符 189"/>
              <p:cNvCxnSpPr>
                <a:stCxn id="0" idx="6"/>
                <a:endCxn id="0" idx="2"/>
              </p:cNvCxnSpPr>
              <p:nvPr/>
            </p:nvCxnSpPr>
            <p:spPr>
              <a:xfrm>
                <a:off x="6500826" y="2499169"/>
                <a:ext cx="714380" cy="142854"/>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92" name="直接连接符 191"/>
              <p:cNvCxnSpPr>
                <a:stCxn id="0" idx="4"/>
                <a:endCxn id="0" idx="0"/>
              </p:cNvCxnSpPr>
              <p:nvPr/>
            </p:nvCxnSpPr>
            <p:spPr>
              <a:xfrm rot="5400000">
                <a:off x="7036651" y="2963442"/>
                <a:ext cx="499987" cy="3175"/>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94" name="直接连接符 193"/>
              <p:cNvCxnSpPr>
                <a:stCxn id="0" idx="6"/>
                <a:endCxn id="0" idx="2"/>
              </p:cNvCxnSpPr>
              <p:nvPr/>
            </p:nvCxnSpPr>
            <p:spPr>
              <a:xfrm flipV="1">
                <a:off x="7215206" y="1999182"/>
                <a:ext cx="428628" cy="152377"/>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196" name="直接连接符 195"/>
              <p:cNvCxnSpPr>
                <a:stCxn id="0" idx="4"/>
                <a:endCxn id="0" idx="0"/>
              </p:cNvCxnSpPr>
              <p:nvPr/>
            </p:nvCxnSpPr>
            <p:spPr>
              <a:xfrm rot="5400000">
                <a:off x="5536464" y="3177712"/>
                <a:ext cx="642840" cy="142876"/>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00" name="直接连接符 199"/>
              <p:cNvCxnSpPr>
                <a:stCxn id="0" idx="2"/>
                <a:endCxn id="0" idx="7"/>
              </p:cNvCxnSpPr>
              <p:nvPr/>
            </p:nvCxnSpPr>
            <p:spPr>
              <a:xfrm rot="10800000" flipV="1">
                <a:off x="5418144" y="2356316"/>
                <a:ext cx="368303" cy="449194"/>
              </a:xfrm>
              <a:prstGeom prst="line">
                <a:avLst/>
              </a:prstGeom>
              <a:ln>
                <a:tailEnd type="none" w="sm" len="sm"/>
              </a:ln>
            </p:spPr>
            <p:style>
              <a:lnRef idx="2">
                <a:schemeClr val="dk1"/>
              </a:lnRef>
              <a:fillRef idx="0">
                <a:schemeClr val="dk1"/>
              </a:fillRef>
              <a:effectRef idx="1">
                <a:schemeClr val="dk1"/>
              </a:effectRef>
              <a:fontRef idx="minor">
                <a:schemeClr val="tx1"/>
              </a:fontRef>
            </p:style>
          </p:cxnSp>
          <p:sp>
            <p:nvSpPr>
              <p:cNvPr id="227" name="椭圆 226"/>
              <p:cNvSpPr/>
              <p:nvPr/>
            </p:nvSpPr>
            <p:spPr>
              <a:xfrm>
                <a:off x="4143372" y="2642191"/>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28" name="椭圆 227"/>
              <p:cNvSpPr/>
              <p:nvPr/>
            </p:nvSpPr>
            <p:spPr>
              <a:xfrm>
                <a:off x="4786314" y="2642191"/>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29" name="椭圆 228"/>
              <p:cNvSpPr/>
              <p:nvPr/>
            </p:nvSpPr>
            <p:spPr>
              <a:xfrm>
                <a:off x="4500562" y="2213563"/>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30" name="椭圆 229"/>
              <p:cNvSpPr/>
              <p:nvPr/>
            </p:nvSpPr>
            <p:spPr>
              <a:xfrm>
                <a:off x="4500562" y="1784935"/>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31" name="椭圆 230"/>
              <p:cNvSpPr/>
              <p:nvPr/>
            </p:nvSpPr>
            <p:spPr>
              <a:xfrm>
                <a:off x="5143504" y="1570621"/>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32" name="椭圆 231"/>
              <p:cNvSpPr/>
              <p:nvPr/>
            </p:nvSpPr>
            <p:spPr>
              <a:xfrm>
                <a:off x="5295904" y="2785067"/>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33" name="椭圆 232"/>
              <p:cNvSpPr/>
              <p:nvPr/>
            </p:nvSpPr>
            <p:spPr>
              <a:xfrm>
                <a:off x="5715008" y="3570885"/>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34" name="椭圆 233"/>
              <p:cNvSpPr/>
              <p:nvPr/>
            </p:nvSpPr>
            <p:spPr>
              <a:xfrm>
                <a:off x="5583018" y="4307037"/>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35" name="椭圆 234"/>
              <p:cNvSpPr/>
              <p:nvPr/>
            </p:nvSpPr>
            <p:spPr>
              <a:xfrm>
                <a:off x="5214942" y="3428009"/>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cxnSp>
            <p:nvCxnSpPr>
              <p:cNvPr id="236" name="直接连接符 235"/>
              <p:cNvCxnSpPr>
                <a:stCxn id="0" idx="6"/>
                <a:endCxn id="0" idx="2"/>
              </p:cNvCxnSpPr>
              <p:nvPr/>
            </p:nvCxnSpPr>
            <p:spPr>
              <a:xfrm>
                <a:off x="4286248" y="2713449"/>
                <a:ext cx="500066" cy="1588"/>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37" name="直接连接符 236"/>
              <p:cNvCxnSpPr>
                <a:stCxn id="0" idx="3"/>
                <a:endCxn id="0" idx="7"/>
              </p:cNvCxnSpPr>
              <p:nvPr/>
            </p:nvCxnSpPr>
            <p:spPr>
              <a:xfrm rot="5400000">
                <a:off x="4229917" y="2371374"/>
                <a:ext cx="326976" cy="255589"/>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38" name="直接连接符 237"/>
              <p:cNvCxnSpPr>
                <a:stCxn id="0" idx="5"/>
                <a:endCxn id="0" idx="0"/>
              </p:cNvCxnSpPr>
              <p:nvPr/>
            </p:nvCxnSpPr>
            <p:spPr>
              <a:xfrm rot="16200000" flipH="1">
                <a:off x="4587105" y="2371376"/>
                <a:ext cx="306342" cy="234952"/>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39" name="直接连接符 238"/>
              <p:cNvCxnSpPr>
                <a:stCxn id="0" idx="6"/>
                <a:endCxn id="0" idx="2"/>
              </p:cNvCxnSpPr>
              <p:nvPr/>
            </p:nvCxnSpPr>
            <p:spPr>
              <a:xfrm>
                <a:off x="4929190" y="2713449"/>
                <a:ext cx="366715" cy="142854"/>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40" name="直接连接符 239"/>
              <p:cNvCxnSpPr>
                <a:stCxn id="0" idx="4"/>
                <a:endCxn id="0" idx="0"/>
              </p:cNvCxnSpPr>
              <p:nvPr/>
            </p:nvCxnSpPr>
            <p:spPr>
              <a:xfrm rot="5400000">
                <a:off x="5076869" y="3137241"/>
                <a:ext cx="499987" cy="80964"/>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41" name="直接连接符 240"/>
              <p:cNvCxnSpPr>
                <a:stCxn id="0" idx="4"/>
                <a:endCxn id="0" idx="0"/>
              </p:cNvCxnSpPr>
              <p:nvPr/>
            </p:nvCxnSpPr>
            <p:spPr>
              <a:xfrm rot="5400000">
                <a:off x="4429147" y="2070608"/>
                <a:ext cx="285707" cy="3175"/>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42" name="直接连接符 241"/>
              <p:cNvCxnSpPr>
                <a:stCxn id="0" idx="7"/>
                <a:endCxn id="0" idx="3"/>
              </p:cNvCxnSpPr>
              <p:nvPr/>
            </p:nvCxnSpPr>
            <p:spPr>
              <a:xfrm rot="5400000" flipH="1" flipV="1">
                <a:off x="4837124" y="1478517"/>
                <a:ext cx="112695" cy="541342"/>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43" name="直接连接符 242"/>
              <p:cNvCxnSpPr>
                <a:stCxn id="0" idx="6"/>
                <a:endCxn id="0" idx="1"/>
              </p:cNvCxnSpPr>
              <p:nvPr/>
            </p:nvCxnSpPr>
            <p:spPr>
              <a:xfrm>
                <a:off x="5357818" y="3499144"/>
                <a:ext cx="377828" cy="92061"/>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44" name="直接连接符 243"/>
              <p:cNvCxnSpPr>
                <a:stCxn id="0" idx="6"/>
              </p:cNvCxnSpPr>
              <p:nvPr/>
            </p:nvCxnSpPr>
            <p:spPr>
              <a:xfrm flipV="1">
                <a:off x="5726121" y="4284838"/>
                <a:ext cx="274639" cy="93649"/>
              </a:xfrm>
              <a:prstGeom prst="line">
                <a:avLst/>
              </a:prstGeom>
              <a:ln>
                <a:tailEnd type="none" w="sm" len="sm"/>
              </a:ln>
            </p:spPr>
            <p:style>
              <a:lnRef idx="2">
                <a:schemeClr val="dk1"/>
              </a:lnRef>
              <a:fillRef idx="0">
                <a:schemeClr val="dk1"/>
              </a:fillRef>
              <a:effectRef idx="1">
                <a:schemeClr val="dk1"/>
              </a:effectRef>
              <a:fontRef idx="minor">
                <a:schemeClr val="tx1"/>
              </a:fontRef>
            </p:style>
          </p:cxnSp>
          <p:cxnSp>
            <p:nvCxnSpPr>
              <p:cNvPr id="245" name="直接连接符 244"/>
              <p:cNvCxnSpPr>
                <a:stCxn id="0" idx="4"/>
                <a:endCxn id="0" idx="1"/>
              </p:cNvCxnSpPr>
              <p:nvPr/>
            </p:nvCxnSpPr>
            <p:spPr>
              <a:xfrm rot="16200000" flipH="1">
                <a:off x="5642817" y="3857053"/>
                <a:ext cx="522209" cy="234952"/>
              </a:xfrm>
              <a:prstGeom prst="line">
                <a:avLst/>
              </a:prstGeom>
              <a:ln>
                <a:tailEnd type="none" w="sm" len="sm"/>
              </a:ln>
            </p:spPr>
            <p:style>
              <a:lnRef idx="2">
                <a:schemeClr val="dk1"/>
              </a:lnRef>
              <a:fillRef idx="0">
                <a:schemeClr val="dk1"/>
              </a:fillRef>
              <a:effectRef idx="1">
                <a:schemeClr val="dk1"/>
              </a:effectRef>
              <a:fontRef idx="minor">
                <a:schemeClr val="tx1"/>
              </a:fontRef>
            </p:style>
          </p:cxnSp>
          <p:sp>
            <p:nvSpPr>
              <p:cNvPr id="251" name="椭圆 250"/>
              <p:cNvSpPr/>
              <p:nvPr/>
            </p:nvSpPr>
            <p:spPr>
              <a:xfrm>
                <a:off x="6000760" y="4214818"/>
                <a:ext cx="142876" cy="14287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260" name="TextBox 259"/>
          <p:cNvSpPr txBox="1"/>
          <p:nvPr/>
        </p:nvSpPr>
        <p:spPr>
          <a:xfrm>
            <a:off x="5500694" y="5286388"/>
            <a:ext cx="3357586" cy="584775"/>
          </a:xfrm>
          <a:prstGeom prst="rect">
            <a:avLst/>
          </a:prstGeom>
          <a:noFill/>
        </p:spPr>
        <p:txBody>
          <a:bodyPr>
            <a:spAutoFit/>
          </a:bodyPr>
          <a:lstStyle/>
          <a:p>
            <a:pPr algn="ctr" fontAlgn="auto">
              <a:spcBef>
                <a:spcPts val="0"/>
              </a:spcBef>
              <a:spcAft>
                <a:spcPts val="0"/>
              </a:spcAft>
              <a:defRPr/>
            </a:pPr>
            <a:r>
              <a:rPr lang="en-US" altLang="zh-CN"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G</a:t>
            </a:r>
            <a:r>
              <a:rPr lang="zh-CN" altLang="en-US" sz="3200" b="1" baseline="-25000">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轴心国</a:t>
            </a:r>
            <a:r>
              <a:rPr lang="zh-CN" altLang="en-US"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 </a:t>
            </a:r>
            <a:r>
              <a:rPr lang="en-US" altLang="zh-CN"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a:t>
            </a:r>
            <a:r>
              <a:rPr lang="zh-CN" altLang="en-US"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 </a:t>
            </a:r>
            <a:r>
              <a:rPr lang="en-US" altLang="zh-CN"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G</a:t>
            </a:r>
            <a:r>
              <a:rPr lang="zh-CN" altLang="en-US" sz="3200" b="1" baseline="-25000">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同盟国</a:t>
            </a:r>
            <a:r>
              <a:rPr lang="en-US" altLang="zh-CN"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 </a:t>
            </a:r>
            <a:r>
              <a:rPr lang="zh-CN" altLang="en-US"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 </a:t>
            </a:r>
          </a:p>
        </p:txBody>
      </p:sp>
      <p:sp>
        <p:nvSpPr>
          <p:cNvPr id="261" name="任意多边形 260"/>
          <p:cNvSpPr/>
          <p:nvPr/>
        </p:nvSpPr>
        <p:spPr>
          <a:xfrm>
            <a:off x="1352550" y="3044825"/>
            <a:ext cx="5656263" cy="2703513"/>
          </a:xfrm>
          <a:custGeom>
            <a:avLst/>
            <a:gdLst>
              <a:gd name="connsiteX0" fmla="*/ 5172075 w 5655839"/>
              <a:gd name="connsiteY0" fmla="*/ 1250533 h 2703844"/>
              <a:gd name="connsiteX1" fmla="*/ 5095875 w 5655839"/>
              <a:gd name="connsiteY1" fmla="*/ 1269583 h 2703844"/>
              <a:gd name="connsiteX2" fmla="*/ 5076825 w 5655839"/>
              <a:gd name="connsiteY2" fmla="*/ 1298158 h 2703844"/>
              <a:gd name="connsiteX3" fmla="*/ 5019675 w 5655839"/>
              <a:gd name="connsiteY3" fmla="*/ 1326733 h 2703844"/>
              <a:gd name="connsiteX4" fmla="*/ 4981575 w 5655839"/>
              <a:gd name="connsiteY4" fmla="*/ 1355308 h 2703844"/>
              <a:gd name="connsiteX5" fmla="*/ 4953000 w 5655839"/>
              <a:gd name="connsiteY5" fmla="*/ 1364833 h 2703844"/>
              <a:gd name="connsiteX6" fmla="*/ 4914900 w 5655839"/>
              <a:gd name="connsiteY6" fmla="*/ 1383883 h 2703844"/>
              <a:gd name="connsiteX7" fmla="*/ 4838700 w 5655839"/>
              <a:gd name="connsiteY7" fmla="*/ 1402933 h 2703844"/>
              <a:gd name="connsiteX8" fmla="*/ 4810125 w 5655839"/>
              <a:gd name="connsiteY8" fmla="*/ 1421983 h 2703844"/>
              <a:gd name="connsiteX9" fmla="*/ 4695825 w 5655839"/>
              <a:gd name="connsiteY9" fmla="*/ 1441033 h 2703844"/>
              <a:gd name="connsiteX10" fmla="*/ 4610100 w 5655839"/>
              <a:gd name="connsiteY10" fmla="*/ 1479133 h 2703844"/>
              <a:gd name="connsiteX11" fmla="*/ 4581525 w 5655839"/>
              <a:gd name="connsiteY11" fmla="*/ 1488658 h 2703844"/>
              <a:gd name="connsiteX12" fmla="*/ 4505325 w 5655839"/>
              <a:gd name="connsiteY12" fmla="*/ 1507708 h 2703844"/>
              <a:gd name="connsiteX13" fmla="*/ 4352925 w 5655839"/>
              <a:gd name="connsiteY13" fmla="*/ 1517233 h 2703844"/>
              <a:gd name="connsiteX14" fmla="*/ 4105275 w 5655839"/>
              <a:gd name="connsiteY14" fmla="*/ 1507708 h 2703844"/>
              <a:gd name="connsiteX15" fmla="*/ 4000500 w 5655839"/>
              <a:gd name="connsiteY15" fmla="*/ 1498183 h 2703844"/>
              <a:gd name="connsiteX16" fmla="*/ 3924300 w 5655839"/>
              <a:gd name="connsiteY16" fmla="*/ 1479133 h 2703844"/>
              <a:gd name="connsiteX17" fmla="*/ 3895725 w 5655839"/>
              <a:gd name="connsiteY17" fmla="*/ 1460083 h 2703844"/>
              <a:gd name="connsiteX18" fmla="*/ 3829050 w 5655839"/>
              <a:gd name="connsiteY18" fmla="*/ 1441033 h 2703844"/>
              <a:gd name="connsiteX19" fmla="*/ 3762375 w 5655839"/>
              <a:gd name="connsiteY19" fmla="*/ 1412458 h 2703844"/>
              <a:gd name="connsiteX20" fmla="*/ 3686175 w 5655839"/>
              <a:gd name="connsiteY20" fmla="*/ 1364833 h 2703844"/>
              <a:gd name="connsiteX21" fmla="*/ 3590925 w 5655839"/>
              <a:gd name="connsiteY21" fmla="*/ 1298158 h 2703844"/>
              <a:gd name="connsiteX22" fmla="*/ 3562350 w 5655839"/>
              <a:gd name="connsiteY22" fmla="*/ 1288633 h 2703844"/>
              <a:gd name="connsiteX23" fmla="*/ 3543300 w 5655839"/>
              <a:gd name="connsiteY23" fmla="*/ 1260058 h 2703844"/>
              <a:gd name="connsiteX24" fmla="*/ 3514725 w 5655839"/>
              <a:gd name="connsiteY24" fmla="*/ 1241008 h 2703844"/>
              <a:gd name="connsiteX25" fmla="*/ 3505200 w 5655839"/>
              <a:gd name="connsiteY25" fmla="*/ 1193383 h 2703844"/>
              <a:gd name="connsiteX26" fmla="*/ 3438525 w 5655839"/>
              <a:gd name="connsiteY26" fmla="*/ 1088608 h 2703844"/>
              <a:gd name="connsiteX27" fmla="*/ 3419475 w 5655839"/>
              <a:gd name="connsiteY27" fmla="*/ 1031458 h 2703844"/>
              <a:gd name="connsiteX28" fmla="*/ 3371850 w 5655839"/>
              <a:gd name="connsiteY28" fmla="*/ 974308 h 2703844"/>
              <a:gd name="connsiteX29" fmla="*/ 3333750 w 5655839"/>
              <a:gd name="connsiteY29" fmla="*/ 917158 h 2703844"/>
              <a:gd name="connsiteX30" fmla="*/ 3295650 w 5655839"/>
              <a:gd name="connsiteY30" fmla="*/ 850483 h 2703844"/>
              <a:gd name="connsiteX31" fmla="*/ 3305175 w 5655839"/>
              <a:gd name="connsiteY31" fmla="*/ 707608 h 2703844"/>
              <a:gd name="connsiteX32" fmla="*/ 3362325 w 5655839"/>
              <a:gd name="connsiteY32" fmla="*/ 631408 h 2703844"/>
              <a:gd name="connsiteX33" fmla="*/ 3381375 w 5655839"/>
              <a:gd name="connsiteY33" fmla="*/ 602833 h 2703844"/>
              <a:gd name="connsiteX34" fmla="*/ 3514725 w 5655839"/>
              <a:gd name="connsiteY34" fmla="*/ 555208 h 2703844"/>
              <a:gd name="connsiteX35" fmla="*/ 3543300 w 5655839"/>
              <a:gd name="connsiteY35" fmla="*/ 545683 h 2703844"/>
              <a:gd name="connsiteX36" fmla="*/ 3657600 w 5655839"/>
              <a:gd name="connsiteY36" fmla="*/ 526633 h 2703844"/>
              <a:gd name="connsiteX37" fmla="*/ 3705225 w 5655839"/>
              <a:gd name="connsiteY37" fmla="*/ 469483 h 2703844"/>
              <a:gd name="connsiteX38" fmla="*/ 3714750 w 5655839"/>
              <a:gd name="connsiteY38" fmla="*/ 440908 h 2703844"/>
              <a:gd name="connsiteX39" fmla="*/ 3705225 w 5655839"/>
              <a:gd name="connsiteY39" fmla="*/ 336133 h 2703844"/>
              <a:gd name="connsiteX40" fmla="*/ 3686175 w 5655839"/>
              <a:gd name="connsiteY40" fmla="*/ 298033 h 2703844"/>
              <a:gd name="connsiteX41" fmla="*/ 3619500 w 5655839"/>
              <a:gd name="connsiteY41" fmla="*/ 221833 h 2703844"/>
              <a:gd name="connsiteX42" fmla="*/ 3590925 w 5655839"/>
              <a:gd name="connsiteY42" fmla="*/ 202783 h 2703844"/>
              <a:gd name="connsiteX43" fmla="*/ 3562350 w 5655839"/>
              <a:gd name="connsiteY43" fmla="*/ 193258 h 2703844"/>
              <a:gd name="connsiteX44" fmla="*/ 3476625 w 5655839"/>
              <a:gd name="connsiteY44" fmla="*/ 155158 h 2703844"/>
              <a:gd name="connsiteX45" fmla="*/ 3448050 w 5655839"/>
              <a:gd name="connsiteY45" fmla="*/ 145633 h 2703844"/>
              <a:gd name="connsiteX46" fmla="*/ 3362325 w 5655839"/>
              <a:gd name="connsiteY46" fmla="*/ 107533 h 2703844"/>
              <a:gd name="connsiteX47" fmla="*/ 3019425 w 5655839"/>
              <a:gd name="connsiteY47" fmla="*/ 69433 h 2703844"/>
              <a:gd name="connsiteX48" fmla="*/ 2981325 w 5655839"/>
              <a:gd name="connsiteY48" fmla="*/ 59908 h 2703844"/>
              <a:gd name="connsiteX49" fmla="*/ 2905125 w 5655839"/>
              <a:gd name="connsiteY49" fmla="*/ 50383 h 2703844"/>
              <a:gd name="connsiteX50" fmla="*/ 2838450 w 5655839"/>
              <a:gd name="connsiteY50" fmla="*/ 40858 h 2703844"/>
              <a:gd name="connsiteX51" fmla="*/ 2676525 w 5655839"/>
              <a:gd name="connsiteY51" fmla="*/ 88483 h 2703844"/>
              <a:gd name="connsiteX52" fmla="*/ 2657475 w 5655839"/>
              <a:gd name="connsiteY52" fmla="*/ 117058 h 2703844"/>
              <a:gd name="connsiteX53" fmla="*/ 2667000 w 5655839"/>
              <a:gd name="connsiteY53" fmla="*/ 345658 h 2703844"/>
              <a:gd name="connsiteX54" fmla="*/ 2705100 w 5655839"/>
              <a:gd name="connsiteY54" fmla="*/ 440908 h 2703844"/>
              <a:gd name="connsiteX55" fmla="*/ 2724150 w 5655839"/>
              <a:gd name="connsiteY55" fmla="*/ 507583 h 2703844"/>
              <a:gd name="connsiteX56" fmla="*/ 2733675 w 5655839"/>
              <a:gd name="connsiteY56" fmla="*/ 593308 h 2703844"/>
              <a:gd name="connsiteX57" fmla="*/ 2724150 w 5655839"/>
              <a:gd name="connsiteY57" fmla="*/ 745708 h 2703844"/>
              <a:gd name="connsiteX58" fmla="*/ 2676525 w 5655839"/>
              <a:gd name="connsiteY58" fmla="*/ 783808 h 2703844"/>
              <a:gd name="connsiteX59" fmla="*/ 2638425 w 5655839"/>
              <a:gd name="connsiteY59" fmla="*/ 793333 h 2703844"/>
              <a:gd name="connsiteX60" fmla="*/ 2581275 w 5655839"/>
              <a:gd name="connsiteY60" fmla="*/ 812383 h 2703844"/>
              <a:gd name="connsiteX61" fmla="*/ 2505075 w 5655839"/>
              <a:gd name="connsiteY61" fmla="*/ 821908 h 2703844"/>
              <a:gd name="connsiteX62" fmla="*/ 2247900 w 5655839"/>
              <a:gd name="connsiteY62" fmla="*/ 802858 h 2703844"/>
              <a:gd name="connsiteX63" fmla="*/ 2162175 w 5655839"/>
              <a:gd name="connsiteY63" fmla="*/ 755233 h 2703844"/>
              <a:gd name="connsiteX64" fmla="*/ 2124075 w 5655839"/>
              <a:gd name="connsiteY64" fmla="*/ 726658 h 2703844"/>
              <a:gd name="connsiteX65" fmla="*/ 2066925 w 5655839"/>
              <a:gd name="connsiteY65" fmla="*/ 707608 h 2703844"/>
              <a:gd name="connsiteX66" fmla="*/ 1981200 w 5655839"/>
              <a:gd name="connsiteY66" fmla="*/ 688558 h 2703844"/>
              <a:gd name="connsiteX67" fmla="*/ 1866900 w 5655839"/>
              <a:gd name="connsiteY67" fmla="*/ 698083 h 2703844"/>
              <a:gd name="connsiteX68" fmla="*/ 1847850 w 5655839"/>
              <a:gd name="connsiteY68" fmla="*/ 736183 h 2703844"/>
              <a:gd name="connsiteX69" fmla="*/ 1790700 w 5655839"/>
              <a:gd name="connsiteY69" fmla="*/ 802858 h 2703844"/>
              <a:gd name="connsiteX70" fmla="*/ 1781175 w 5655839"/>
              <a:gd name="connsiteY70" fmla="*/ 831433 h 2703844"/>
              <a:gd name="connsiteX71" fmla="*/ 1752600 w 5655839"/>
              <a:gd name="connsiteY71" fmla="*/ 860008 h 2703844"/>
              <a:gd name="connsiteX72" fmla="*/ 1724025 w 5655839"/>
              <a:gd name="connsiteY72" fmla="*/ 964783 h 2703844"/>
              <a:gd name="connsiteX73" fmla="*/ 1714500 w 5655839"/>
              <a:gd name="connsiteY73" fmla="*/ 1002883 h 2703844"/>
              <a:gd name="connsiteX74" fmla="*/ 1695450 w 5655839"/>
              <a:gd name="connsiteY74" fmla="*/ 1031458 h 2703844"/>
              <a:gd name="connsiteX75" fmla="*/ 1685925 w 5655839"/>
              <a:gd name="connsiteY75" fmla="*/ 1060033 h 2703844"/>
              <a:gd name="connsiteX76" fmla="*/ 1676400 w 5655839"/>
              <a:gd name="connsiteY76" fmla="*/ 1164808 h 2703844"/>
              <a:gd name="connsiteX77" fmla="*/ 1666875 w 5655839"/>
              <a:gd name="connsiteY77" fmla="*/ 1193383 h 2703844"/>
              <a:gd name="connsiteX78" fmla="*/ 1581150 w 5655839"/>
              <a:gd name="connsiteY78" fmla="*/ 1269583 h 2703844"/>
              <a:gd name="connsiteX79" fmla="*/ 1552575 w 5655839"/>
              <a:gd name="connsiteY79" fmla="*/ 1279108 h 2703844"/>
              <a:gd name="connsiteX80" fmla="*/ 1314450 w 5655839"/>
              <a:gd name="connsiteY80" fmla="*/ 1260058 h 2703844"/>
              <a:gd name="connsiteX81" fmla="*/ 1276350 w 5655839"/>
              <a:gd name="connsiteY81" fmla="*/ 1221958 h 2703844"/>
              <a:gd name="connsiteX82" fmla="*/ 1181100 w 5655839"/>
              <a:gd name="connsiteY82" fmla="*/ 1193383 h 2703844"/>
              <a:gd name="connsiteX83" fmla="*/ 1076325 w 5655839"/>
              <a:gd name="connsiteY83" fmla="*/ 1202908 h 2703844"/>
              <a:gd name="connsiteX84" fmla="*/ 1038225 w 5655839"/>
              <a:gd name="connsiteY84" fmla="*/ 1221958 h 2703844"/>
              <a:gd name="connsiteX85" fmla="*/ 942975 w 5655839"/>
              <a:gd name="connsiteY85" fmla="*/ 1241008 h 2703844"/>
              <a:gd name="connsiteX86" fmla="*/ 895350 w 5655839"/>
              <a:gd name="connsiteY86" fmla="*/ 1260058 h 2703844"/>
              <a:gd name="connsiteX87" fmla="*/ 838200 w 5655839"/>
              <a:gd name="connsiteY87" fmla="*/ 1279108 h 2703844"/>
              <a:gd name="connsiteX88" fmla="*/ 800100 w 5655839"/>
              <a:gd name="connsiteY88" fmla="*/ 1307683 h 2703844"/>
              <a:gd name="connsiteX89" fmla="*/ 742950 w 5655839"/>
              <a:gd name="connsiteY89" fmla="*/ 1326733 h 2703844"/>
              <a:gd name="connsiteX90" fmla="*/ 714375 w 5655839"/>
              <a:gd name="connsiteY90" fmla="*/ 1336258 h 2703844"/>
              <a:gd name="connsiteX91" fmla="*/ 685800 w 5655839"/>
              <a:gd name="connsiteY91" fmla="*/ 1355308 h 2703844"/>
              <a:gd name="connsiteX92" fmla="*/ 657225 w 5655839"/>
              <a:gd name="connsiteY92" fmla="*/ 1364833 h 2703844"/>
              <a:gd name="connsiteX93" fmla="*/ 485775 w 5655839"/>
              <a:gd name="connsiteY93" fmla="*/ 1393408 h 2703844"/>
              <a:gd name="connsiteX94" fmla="*/ 457200 w 5655839"/>
              <a:gd name="connsiteY94" fmla="*/ 1402933 h 2703844"/>
              <a:gd name="connsiteX95" fmla="*/ 409575 w 5655839"/>
              <a:gd name="connsiteY95" fmla="*/ 1421983 h 2703844"/>
              <a:gd name="connsiteX96" fmla="*/ 371475 w 5655839"/>
              <a:gd name="connsiteY96" fmla="*/ 1431508 h 2703844"/>
              <a:gd name="connsiteX97" fmla="*/ 314325 w 5655839"/>
              <a:gd name="connsiteY97" fmla="*/ 1450558 h 2703844"/>
              <a:gd name="connsiteX98" fmla="*/ 285750 w 5655839"/>
              <a:gd name="connsiteY98" fmla="*/ 1479133 h 2703844"/>
              <a:gd name="connsiteX99" fmla="*/ 257175 w 5655839"/>
              <a:gd name="connsiteY99" fmla="*/ 1488658 h 2703844"/>
              <a:gd name="connsiteX100" fmla="*/ 171450 w 5655839"/>
              <a:gd name="connsiteY100" fmla="*/ 1583908 h 2703844"/>
              <a:gd name="connsiteX101" fmla="*/ 123825 w 5655839"/>
              <a:gd name="connsiteY101" fmla="*/ 1641058 h 2703844"/>
              <a:gd name="connsiteX102" fmla="*/ 95250 w 5655839"/>
              <a:gd name="connsiteY102" fmla="*/ 1736308 h 2703844"/>
              <a:gd name="connsiteX103" fmla="*/ 85725 w 5655839"/>
              <a:gd name="connsiteY103" fmla="*/ 1802983 h 2703844"/>
              <a:gd name="connsiteX104" fmla="*/ 76200 w 5655839"/>
              <a:gd name="connsiteY104" fmla="*/ 1831558 h 2703844"/>
              <a:gd name="connsiteX105" fmla="*/ 66675 w 5655839"/>
              <a:gd name="connsiteY105" fmla="*/ 1869658 h 2703844"/>
              <a:gd name="connsiteX106" fmla="*/ 57150 w 5655839"/>
              <a:gd name="connsiteY106" fmla="*/ 1917283 h 2703844"/>
              <a:gd name="connsiteX107" fmla="*/ 19050 w 5655839"/>
              <a:gd name="connsiteY107" fmla="*/ 2012533 h 2703844"/>
              <a:gd name="connsiteX108" fmla="*/ 0 w 5655839"/>
              <a:gd name="connsiteY108" fmla="*/ 2098258 h 2703844"/>
              <a:gd name="connsiteX109" fmla="*/ 9525 w 5655839"/>
              <a:gd name="connsiteY109" fmla="*/ 2326858 h 2703844"/>
              <a:gd name="connsiteX110" fmla="*/ 19050 w 5655839"/>
              <a:gd name="connsiteY110" fmla="*/ 2364958 h 2703844"/>
              <a:gd name="connsiteX111" fmla="*/ 47625 w 5655839"/>
              <a:gd name="connsiteY111" fmla="*/ 2393533 h 2703844"/>
              <a:gd name="connsiteX112" fmla="*/ 57150 w 5655839"/>
              <a:gd name="connsiteY112" fmla="*/ 2431633 h 2703844"/>
              <a:gd name="connsiteX113" fmla="*/ 95250 w 5655839"/>
              <a:gd name="connsiteY113" fmla="*/ 2498308 h 2703844"/>
              <a:gd name="connsiteX114" fmla="*/ 123825 w 5655839"/>
              <a:gd name="connsiteY114" fmla="*/ 2536408 h 2703844"/>
              <a:gd name="connsiteX115" fmla="*/ 142875 w 5655839"/>
              <a:gd name="connsiteY115" fmla="*/ 2564983 h 2703844"/>
              <a:gd name="connsiteX116" fmla="*/ 200025 w 5655839"/>
              <a:gd name="connsiteY116" fmla="*/ 2622133 h 2703844"/>
              <a:gd name="connsiteX117" fmla="*/ 228600 w 5655839"/>
              <a:gd name="connsiteY117" fmla="*/ 2631658 h 2703844"/>
              <a:gd name="connsiteX118" fmla="*/ 314325 w 5655839"/>
              <a:gd name="connsiteY118" fmla="*/ 2669758 h 2703844"/>
              <a:gd name="connsiteX119" fmla="*/ 514350 w 5655839"/>
              <a:gd name="connsiteY119" fmla="*/ 2679283 h 2703844"/>
              <a:gd name="connsiteX120" fmla="*/ 581025 w 5655839"/>
              <a:gd name="connsiteY120" fmla="*/ 2688808 h 2703844"/>
              <a:gd name="connsiteX121" fmla="*/ 942975 w 5655839"/>
              <a:gd name="connsiteY121" fmla="*/ 2660233 h 2703844"/>
              <a:gd name="connsiteX122" fmla="*/ 1000125 w 5655839"/>
              <a:gd name="connsiteY122" fmla="*/ 2622133 h 2703844"/>
              <a:gd name="connsiteX123" fmla="*/ 1057275 w 5655839"/>
              <a:gd name="connsiteY123" fmla="*/ 2574508 h 2703844"/>
              <a:gd name="connsiteX124" fmla="*/ 1066800 w 5655839"/>
              <a:gd name="connsiteY124" fmla="*/ 2431633 h 2703844"/>
              <a:gd name="connsiteX125" fmla="*/ 1076325 w 5655839"/>
              <a:gd name="connsiteY125" fmla="*/ 2384008 h 2703844"/>
              <a:gd name="connsiteX126" fmla="*/ 1095375 w 5655839"/>
              <a:gd name="connsiteY126" fmla="*/ 2326858 h 2703844"/>
              <a:gd name="connsiteX127" fmla="*/ 1114425 w 5655839"/>
              <a:gd name="connsiteY127" fmla="*/ 2298283 h 2703844"/>
              <a:gd name="connsiteX128" fmla="*/ 1676400 w 5655839"/>
              <a:gd name="connsiteY128" fmla="*/ 2279233 h 2703844"/>
              <a:gd name="connsiteX129" fmla="*/ 1743075 w 5655839"/>
              <a:gd name="connsiteY129" fmla="*/ 2269708 h 2703844"/>
              <a:gd name="connsiteX130" fmla="*/ 1819275 w 5655839"/>
              <a:gd name="connsiteY130" fmla="*/ 2250658 h 2703844"/>
              <a:gd name="connsiteX131" fmla="*/ 1857375 w 5655839"/>
              <a:gd name="connsiteY131" fmla="*/ 2222083 h 2703844"/>
              <a:gd name="connsiteX132" fmla="*/ 1933575 w 5655839"/>
              <a:gd name="connsiteY132" fmla="*/ 2203033 h 2703844"/>
              <a:gd name="connsiteX133" fmla="*/ 1971675 w 5655839"/>
              <a:gd name="connsiteY133" fmla="*/ 2174458 h 2703844"/>
              <a:gd name="connsiteX134" fmla="*/ 2085975 w 5655839"/>
              <a:gd name="connsiteY134" fmla="*/ 2098258 h 2703844"/>
              <a:gd name="connsiteX135" fmla="*/ 2133600 w 5655839"/>
              <a:gd name="connsiteY135" fmla="*/ 2060158 h 2703844"/>
              <a:gd name="connsiteX136" fmla="*/ 2152650 w 5655839"/>
              <a:gd name="connsiteY136" fmla="*/ 2031583 h 2703844"/>
              <a:gd name="connsiteX137" fmla="*/ 2171700 w 5655839"/>
              <a:gd name="connsiteY137" fmla="*/ 1974433 h 2703844"/>
              <a:gd name="connsiteX138" fmla="*/ 2200275 w 5655839"/>
              <a:gd name="connsiteY138" fmla="*/ 1707733 h 2703844"/>
              <a:gd name="connsiteX139" fmla="*/ 2266950 w 5655839"/>
              <a:gd name="connsiteY139" fmla="*/ 1679158 h 2703844"/>
              <a:gd name="connsiteX140" fmla="*/ 2447925 w 5655839"/>
              <a:gd name="connsiteY140" fmla="*/ 1688683 h 2703844"/>
              <a:gd name="connsiteX141" fmla="*/ 2476500 w 5655839"/>
              <a:gd name="connsiteY141" fmla="*/ 1707733 h 2703844"/>
              <a:gd name="connsiteX142" fmla="*/ 2505075 w 5655839"/>
              <a:gd name="connsiteY142" fmla="*/ 1717258 h 2703844"/>
              <a:gd name="connsiteX143" fmla="*/ 2533650 w 5655839"/>
              <a:gd name="connsiteY143" fmla="*/ 1736308 h 2703844"/>
              <a:gd name="connsiteX144" fmla="*/ 2600325 w 5655839"/>
              <a:gd name="connsiteY144" fmla="*/ 1755358 h 2703844"/>
              <a:gd name="connsiteX145" fmla="*/ 2857500 w 5655839"/>
              <a:gd name="connsiteY145" fmla="*/ 1764883 h 2703844"/>
              <a:gd name="connsiteX146" fmla="*/ 2924175 w 5655839"/>
              <a:gd name="connsiteY146" fmla="*/ 1793458 h 2703844"/>
              <a:gd name="connsiteX147" fmla="*/ 2962275 w 5655839"/>
              <a:gd name="connsiteY147" fmla="*/ 1802983 h 2703844"/>
              <a:gd name="connsiteX148" fmla="*/ 3009900 w 5655839"/>
              <a:gd name="connsiteY148" fmla="*/ 1841083 h 2703844"/>
              <a:gd name="connsiteX149" fmla="*/ 3048000 w 5655839"/>
              <a:gd name="connsiteY149" fmla="*/ 1869658 h 2703844"/>
              <a:gd name="connsiteX150" fmla="*/ 3086100 w 5655839"/>
              <a:gd name="connsiteY150" fmla="*/ 1888708 h 2703844"/>
              <a:gd name="connsiteX151" fmla="*/ 3143250 w 5655839"/>
              <a:gd name="connsiteY151" fmla="*/ 1936333 h 2703844"/>
              <a:gd name="connsiteX152" fmla="*/ 3200400 w 5655839"/>
              <a:gd name="connsiteY152" fmla="*/ 1964908 h 2703844"/>
              <a:gd name="connsiteX153" fmla="*/ 3267075 w 5655839"/>
              <a:gd name="connsiteY153" fmla="*/ 2022058 h 2703844"/>
              <a:gd name="connsiteX154" fmla="*/ 3295650 w 5655839"/>
              <a:gd name="connsiteY154" fmla="*/ 2031583 h 2703844"/>
              <a:gd name="connsiteX155" fmla="*/ 3324225 w 5655839"/>
              <a:gd name="connsiteY155" fmla="*/ 2050633 h 2703844"/>
              <a:gd name="connsiteX156" fmla="*/ 3381375 w 5655839"/>
              <a:gd name="connsiteY156" fmla="*/ 2069683 h 2703844"/>
              <a:gd name="connsiteX157" fmla="*/ 3467100 w 5655839"/>
              <a:gd name="connsiteY157" fmla="*/ 2088733 h 2703844"/>
              <a:gd name="connsiteX158" fmla="*/ 3543300 w 5655839"/>
              <a:gd name="connsiteY158" fmla="*/ 2098258 h 2703844"/>
              <a:gd name="connsiteX159" fmla="*/ 3790950 w 5655839"/>
              <a:gd name="connsiteY159" fmla="*/ 2088733 h 2703844"/>
              <a:gd name="connsiteX160" fmla="*/ 4638675 w 5655839"/>
              <a:gd name="connsiteY160" fmla="*/ 2079208 h 2703844"/>
              <a:gd name="connsiteX161" fmla="*/ 4667250 w 5655839"/>
              <a:gd name="connsiteY161" fmla="*/ 2069683 h 2703844"/>
              <a:gd name="connsiteX162" fmla="*/ 4705350 w 5655839"/>
              <a:gd name="connsiteY162" fmla="*/ 2060158 h 2703844"/>
              <a:gd name="connsiteX163" fmla="*/ 4762500 w 5655839"/>
              <a:gd name="connsiteY163" fmla="*/ 2041108 h 2703844"/>
              <a:gd name="connsiteX164" fmla="*/ 4829175 w 5655839"/>
              <a:gd name="connsiteY164" fmla="*/ 2031583 h 2703844"/>
              <a:gd name="connsiteX165" fmla="*/ 4867275 w 5655839"/>
              <a:gd name="connsiteY165" fmla="*/ 2022058 h 2703844"/>
              <a:gd name="connsiteX166" fmla="*/ 4895850 w 5655839"/>
              <a:gd name="connsiteY166" fmla="*/ 2012533 h 2703844"/>
              <a:gd name="connsiteX167" fmla="*/ 4972050 w 5655839"/>
              <a:gd name="connsiteY167" fmla="*/ 2003008 h 2703844"/>
              <a:gd name="connsiteX168" fmla="*/ 5057775 w 5655839"/>
              <a:gd name="connsiteY168" fmla="*/ 1974433 h 2703844"/>
              <a:gd name="connsiteX169" fmla="*/ 5095875 w 5655839"/>
              <a:gd name="connsiteY169" fmla="*/ 1945858 h 2703844"/>
              <a:gd name="connsiteX170" fmla="*/ 5143500 w 5655839"/>
              <a:gd name="connsiteY170" fmla="*/ 1926808 h 2703844"/>
              <a:gd name="connsiteX171" fmla="*/ 5181600 w 5655839"/>
              <a:gd name="connsiteY171" fmla="*/ 1898233 h 2703844"/>
              <a:gd name="connsiteX172" fmla="*/ 5238750 w 5655839"/>
              <a:gd name="connsiteY172" fmla="*/ 1888708 h 2703844"/>
              <a:gd name="connsiteX173" fmla="*/ 5276850 w 5655839"/>
              <a:gd name="connsiteY173" fmla="*/ 1879183 h 2703844"/>
              <a:gd name="connsiteX174" fmla="*/ 5429250 w 5655839"/>
              <a:gd name="connsiteY174" fmla="*/ 1812508 h 2703844"/>
              <a:gd name="connsiteX175" fmla="*/ 5457825 w 5655839"/>
              <a:gd name="connsiteY175" fmla="*/ 1783933 h 2703844"/>
              <a:gd name="connsiteX176" fmla="*/ 5486400 w 5655839"/>
              <a:gd name="connsiteY176" fmla="*/ 1764883 h 2703844"/>
              <a:gd name="connsiteX177" fmla="*/ 5505450 w 5655839"/>
              <a:gd name="connsiteY177" fmla="*/ 1736308 h 2703844"/>
              <a:gd name="connsiteX178" fmla="*/ 5514975 w 5655839"/>
              <a:gd name="connsiteY178" fmla="*/ 1707733 h 2703844"/>
              <a:gd name="connsiteX179" fmla="*/ 5562600 w 5655839"/>
              <a:gd name="connsiteY179" fmla="*/ 1641058 h 2703844"/>
              <a:gd name="connsiteX180" fmla="*/ 5600700 w 5655839"/>
              <a:gd name="connsiteY180" fmla="*/ 1564858 h 2703844"/>
              <a:gd name="connsiteX181" fmla="*/ 5638800 w 5655839"/>
              <a:gd name="connsiteY181" fmla="*/ 1507708 h 2703844"/>
              <a:gd name="connsiteX182" fmla="*/ 5629275 w 5655839"/>
              <a:gd name="connsiteY182" fmla="*/ 1383883 h 2703844"/>
              <a:gd name="connsiteX183" fmla="*/ 5467350 w 5655839"/>
              <a:gd name="connsiteY183" fmla="*/ 1307683 h 2703844"/>
              <a:gd name="connsiteX184" fmla="*/ 5410200 w 5655839"/>
              <a:gd name="connsiteY184" fmla="*/ 1288633 h 2703844"/>
              <a:gd name="connsiteX185" fmla="*/ 5267325 w 5655839"/>
              <a:gd name="connsiteY185" fmla="*/ 1260058 h 2703844"/>
              <a:gd name="connsiteX186" fmla="*/ 5238750 w 5655839"/>
              <a:gd name="connsiteY186" fmla="*/ 1250533 h 2703844"/>
              <a:gd name="connsiteX187" fmla="*/ 5143500 w 5655839"/>
              <a:gd name="connsiteY187" fmla="*/ 1231483 h 2703844"/>
              <a:gd name="connsiteX188" fmla="*/ 5172075 w 5655839"/>
              <a:gd name="connsiteY188" fmla="*/ 1250533 h 27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55839" h="2703844">
                <a:moveTo>
                  <a:pt x="5172075" y="1250533"/>
                </a:moveTo>
                <a:cubicBezTo>
                  <a:pt x="5164138" y="1256883"/>
                  <a:pt x="5105638" y="1261773"/>
                  <a:pt x="5095875" y="1269583"/>
                </a:cubicBezTo>
                <a:cubicBezTo>
                  <a:pt x="5086936" y="1276734"/>
                  <a:pt x="5084920" y="1290063"/>
                  <a:pt x="5076825" y="1298158"/>
                </a:cubicBezTo>
                <a:cubicBezTo>
                  <a:pt x="5058361" y="1316622"/>
                  <a:pt x="5042916" y="1318986"/>
                  <a:pt x="5019675" y="1326733"/>
                </a:cubicBezTo>
                <a:cubicBezTo>
                  <a:pt x="5006975" y="1336258"/>
                  <a:pt x="4995358" y="1347432"/>
                  <a:pt x="4981575" y="1355308"/>
                </a:cubicBezTo>
                <a:cubicBezTo>
                  <a:pt x="4972858" y="1360289"/>
                  <a:pt x="4962228" y="1360878"/>
                  <a:pt x="4953000" y="1364833"/>
                </a:cubicBezTo>
                <a:cubicBezTo>
                  <a:pt x="4939949" y="1370426"/>
                  <a:pt x="4927951" y="1378290"/>
                  <a:pt x="4914900" y="1383883"/>
                </a:cubicBezTo>
                <a:cubicBezTo>
                  <a:pt x="4889272" y="1394866"/>
                  <a:pt x="4866653" y="1397342"/>
                  <a:pt x="4838700" y="1402933"/>
                </a:cubicBezTo>
                <a:cubicBezTo>
                  <a:pt x="4829175" y="1409283"/>
                  <a:pt x="4820647" y="1417474"/>
                  <a:pt x="4810125" y="1421983"/>
                </a:cubicBezTo>
                <a:cubicBezTo>
                  <a:pt x="4784211" y="1433089"/>
                  <a:pt x="4712627" y="1438933"/>
                  <a:pt x="4695825" y="1441033"/>
                </a:cubicBezTo>
                <a:cubicBezTo>
                  <a:pt x="4650542" y="1471222"/>
                  <a:pt x="4678110" y="1456463"/>
                  <a:pt x="4610100" y="1479133"/>
                </a:cubicBezTo>
                <a:lnTo>
                  <a:pt x="4581525" y="1488658"/>
                </a:lnTo>
                <a:cubicBezTo>
                  <a:pt x="4553274" y="1498075"/>
                  <a:pt x="4537508" y="1504643"/>
                  <a:pt x="4505325" y="1507708"/>
                </a:cubicBezTo>
                <a:cubicBezTo>
                  <a:pt x="4454655" y="1512534"/>
                  <a:pt x="4403725" y="1514058"/>
                  <a:pt x="4352925" y="1517233"/>
                </a:cubicBezTo>
                <a:lnTo>
                  <a:pt x="4105275" y="1507708"/>
                </a:lnTo>
                <a:cubicBezTo>
                  <a:pt x="4070257" y="1505815"/>
                  <a:pt x="4035140" y="1503652"/>
                  <a:pt x="4000500" y="1498183"/>
                </a:cubicBezTo>
                <a:cubicBezTo>
                  <a:pt x="3974639" y="1494100"/>
                  <a:pt x="3924300" y="1479133"/>
                  <a:pt x="3924300" y="1479133"/>
                </a:cubicBezTo>
                <a:cubicBezTo>
                  <a:pt x="3914775" y="1472783"/>
                  <a:pt x="3906247" y="1464592"/>
                  <a:pt x="3895725" y="1460083"/>
                </a:cubicBezTo>
                <a:cubicBezTo>
                  <a:pt x="3852999" y="1441772"/>
                  <a:pt x="3866121" y="1459569"/>
                  <a:pt x="3829050" y="1441033"/>
                </a:cubicBezTo>
                <a:cubicBezTo>
                  <a:pt x="3763271" y="1408144"/>
                  <a:pt x="3841669" y="1432282"/>
                  <a:pt x="3762375" y="1412458"/>
                </a:cubicBezTo>
                <a:cubicBezTo>
                  <a:pt x="3654444" y="1331510"/>
                  <a:pt x="3790773" y="1430207"/>
                  <a:pt x="3686175" y="1364833"/>
                </a:cubicBezTo>
                <a:cubicBezTo>
                  <a:pt x="3661335" y="1349308"/>
                  <a:pt x="3615744" y="1306431"/>
                  <a:pt x="3590925" y="1298158"/>
                </a:cubicBezTo>
                <a:lnTo>
                  <a:pt x="3562350" y="1288633"/>
                </a:lnTo>
                <a:cubicBezTo>
                  <a:pt x="3556000" y="1279108"/>
                  <a:pt x="3551395" y="1268153"/>
                  <a:pt x="3543300" y="1260058"/>
                </a:cubicBezTo>
                <a:cubicBezTo>
                  <a:pt x="3535205" y="1251963"/>
                  <a:pt x="3520405" y="1250947"/>
                  <a:pt x="3514725" y="1241008"/>
                </a:cubicBezTo>
                <a:cubicBezTo>
                  <a:pt x="3506693" y="1226952"/>
                  <a:pt x="3511012" y="1208493"/>
                  <a:pt x="3505200" y="1193383"/>
                </a:cubicBezTo>
                <a:cubicBezTo>
                  <a:pt x="3477622" y="1121681"/>
                  <a:pt x="3479332" y="1129415"/>
                  <a:pt x="3438525" y="1088608"/>
                </a:cubicBezTo>
                <a:cubicBezTo>
                  <a:pt x="3432175" y="1069558"/>
                  <a:pt x="3430614" y="1048166"/>
                  <a:pt x="3419475" y="1031458"/>
                </a:cubicBezTo>
                <a:cubicBezTo>
                  <a:pt x="3351402" y="929348"/>
                  <a:pt x="3457413" y="1084317"/>
                  <a:pt x="3371850" y="974308"/>
                </a:cubicBezTo>
                <a:cubicBezTo>
                  <a:pt x="3357794" y="956236"/>
                  <a:pt x="3346450" y="936208"/>
                  <a:pt x="3333750" y="917158"/>
                </a:cubicBezTo>
                <a:cubicBezTo>
                  <a:pt x="3306824" y="876769"/>
                  <a:pt x="3319820" y="898822"/>
                  <a:pt x="3295650" y="850483"/>
                </a:cubicBezTo>
                <a:cubicBezTo>
                  <a:pt x="3298825" y="802858"/>
                  <a:pt x="3298095" y="754811"/>
                  <a:pt x="3305175" y="707608"/>
                </a:cubicBezTo>
                <a:cubicBezTo>
                  <a:pt x="3314239" y="647184"/>
                  <a:pt x="3325293" y="668440"/>
                  <a:pt x="3362325" y="631408"/>
                </a:cubicBezTo>
                <a:cubicBezTo>
                  <a:pt x="3370420" y="623313"/>
                  <a:pt x="3372760" y="610371"/>
                  <a:pt x="3381375" y="602833"/>
                </a:cubicBezTo>
                <a:cubicBezTo>
                  <a:pt x="3438032" y="553258"/>
                  <a:pt x="3440170" y="564527"/>
                  <a:pt x="3514725" y="555208"/>
                </a:cubicBezTo>
                <a:cubicBezTo>
                  <a:pt x="3524250" y="552033"/>
                  <a:pt x="3533455" y="547652"/>
                  <a:pt x="3543300" y="545683"/>
                </a:cubicBezTo>
                <a:cubicBezTo>
                  <a:pt x="3581175" y="538108"/>
                  <a:pt x="3657600" y="526633"/>
                  <a:pt x="3657600" y="526633"/>
                </a:cubicBezTo>
                <a:cubicBezTo>
                  <a:pt x="3678666" y="505567"/>
                  <a:pt x="3691964" y="496005"/>
                  <a:pt x="3705225" y="469483"/>
                </a:cubicBezTo>
                <a:cubicBezTo>
                  <a:pt x="3709715" y="460503"/>
                  <a:pt x="3711575" y="450433"/>
                  <a:pt x="3714750" y="440908"/>
                </a:cubicBezTo>
                <a:cubicBezTo>
                  <a:pt x="3711575" y="405983"/>
                  <a:pt x="3712103" y="370521"/>
                  <a:pt x="3705225" y="336133"/>
                </a:cubicBezTo>
                <a:cubicBezTo>
                  <a:pt x="3702440" y="322210"/>
                  <a:pt x="3693220" y="310361"/>
                  <a:pt x="3686175" y="298033"/>
                </a:cubicBezTo>
                <a:cubicBezTo>
                  <a:pt x="3667731" y="265757"/>
                  <a:pt x="3649607" y="248177"/>
                  <a:pt x="3619500" y="221833"/>
                </a:cubicBezTo>
                <a:cubicBezTo>
                  <a:pt x="3610885" y="214295"/>
                  <a:pt x="3601164" y="207903"/>
                  <a:pt x="3590925" y="202783"/>
                </a:cubicBezTo>
                <a:cubicBezTo>
                  <a:pt x="3581945" y="198293"/>
                  <a:pt x="3571330" y="197748"/>
                  <a:pt x="3562350" y="193258"/>
                </a:cubicBezTo>
                <a:cubicBezTo>
                  <a:pt x="3471784" y="147975"/>
                  <a:pt x="3624067" y="204305"/>
                  <a:pt x="3476625" y="155158"/>
                </a:cubicBezTo>
                <a:lnTo>
                  <a:pt x="3448050" y="145633"/>
                </a:lnTo>
                <a:cubicBezTo>
                  <a:pt x="3407456" y="105039"/>
                  <a:pt x="3430414" y="116925"/>
                  <a:pt x="3362325" y="107533"/>
                </a:cubicBezTo>
                <a:cubicBezTo>
                  <a:pt x="3134163" y="76062"/>
                  <a:pt x="3198710" y="83224"/>
                  <a:pt x="3019425" y="69433"/>
                </a:cubicBezTo>
                <a:cubicBezTo>
                  <a:pt x="3006725" y="66258"/>
                  <a:pt x="2994238" y="62060"/>
                  <a:pt x="2981325" y="59908"/>
                </a:cubicBezTo>
                <a:cubicBezTo>
                  <a:pt x="2956076" y="55700"/>
                  <a:pt x="2930498" y="53766"/>
                  <a:pt x="2905125" y="50383"/>
                </a:cubicBezTo>
                <a:lnTo>
                  <a:pt x="2838450" y="40858"/>
                </a:lnTo>
                <a:cubicBezTo>
                  <a:pt x="2610575" y="55100"/>
                  <a:pt x="2714446" y="0"/>
                  <a:pt x="2676525" y="88483"/>
                </a:cubicBezTo>
                <a:cubicBezTo>
                  <a:pt x="2672016" y="99005"/>
                  <a:pt x="2663825" y="107533"/>
                  <a:pt x="2657475" y="117058"/>
                </a:cubicBezTo>
                <a:cubicBezTo>
                  <a:pt x="2660650" y="193258"/>
                  <a:pt x="2661566" y="269586"/>
                  <a:pt x="2667000" y="345658"/>
                </a:cubicBezTo>
                <a:cubicBezTo>
                  <a:pt x="2669638" y="382593"/>
                  <a:pt x="2690280" y="407562"/>
                  <a:pt x="2705100" y="440908"/>
                </a:cubicBezTo>
                <a:cubicBezTo>
                  <a:pt x="2712908" y="458477"/>
                  <a:pt x="2719826" y="490285"/>
                  <a:pt x="2724150" y="507583"/>
                </a:cubicBezTo>
                <a:cubicBezTo>
                  <a:pt x="2727325" y="536158"/>
                  <a:pt x="2733675" y="564557"/>
                  <a:pt x="2733675" y="593308"/>
                </a:cubicBezTo>
                <a:cubicBezTo>
                  <a:pt x="2733675" y="644207"/>
                  <a:pt x="2732088" y="695432"/>
                  <a:pt x="2724150" y="745708"/>
                </a:cubicBezTo>
                <a:cubicBezTo>
                  <a:pt x="2719561" y="774773"/>
                  <a:pt x="2698393" y="777560"/>
                  <a:pt x="2676525" y="783808"/>
                </a:cubicBezTo>
                <a:cubicBezTo>
                  <a:pt x="2663938" y="787404"/>
                  <a:pt x="2650964" y="789571"/>
                  <a:pt x="2638425" y="793333"/>
                </a:cubicBezTo>
                <a:cubicBezTo>
                  <a:pt x="2619191" y="799103"/>
                  <a:pt x="2601200" y="809892"/>
                  <a:pt x="2581275" y="812383"/>
                </a:cubicBezTo>
                <a:lnTo>
                  <a:pt x="2505075" y="821908"/>
                </a:lnTo>
                <a:cubicBezTo>
                  <a:pt x="2362662" y="815716"/>
                  <a:pt x="2340839" y="829412"/>
                  <a:pt x="2247900" y="802858"/>
                </a:cubicBezTo>
                <a:cubicBezTo>
                  <a:pt x="2207919" y="791435"/>
                  <a:pt x="2204159" y="786721"/>
                  <a:pt x="2162175" y="755233"/>
                </a:cubicBezTo>
                <a:cubicBezTo>
                  <a:pt x="2149475" y="745708"/>
                  <a:pt x="2138274" y="733758"/>
                  <a:pt x="2124075" y="726658"/>
                </a:cubicBezTo>
                <a:cubicBezTo>
                  <a:pt x="2106114" y="717678"/>
                  <a:pt x="2085975" y="713958"/>
                  <a:pt x="2066925" y="707608"/>
                </a:cubicBezTo>
                <a:cubicBezTo>
                  <a:pt x="2020028" y="691976"/>
                  <a:pt x="2048254" y="699734"/>
                  <a:pt x="1981200" y="688558"/>
                </a:cubicBezTo>
                <a:cubicBezTo>
                  <a:pt x="1943100" y="691733"/>
                  <a:pt x="1902905" y="685224"/>
                  <a:pt x="1866900" y="698083"/>
                </a:cubicBezTo>
                <a:cubicBezTo>
                  <a:pt x="1853528" y="702859"/>
                  <a:pt x="1855375" y="724142"/>
                  <a:pt x="1847850" y="736183"/>
                </a:cubicBezTo>
                <a:cubicBezTo>
                  <a:pt x="1827485" y="768767"/>
                  <a:pt x="1816676" y="776882"/>
                  <a:pt x="1790700" y="802858"/>
                </a:cubicBezTo>
                <a:cubicBezTo>
                  <a:pt x="1787525" y="812383"/>
                  <a:pt x="1786744" y="823079"/>
                  <a:pt x="1781175" y="831433"/>
                </a:cubicBezTo>
                <a:cubicBezTo>
                  <a:pt x="1773703" y="842641"/>
                  <a:pt x="1757203" y="847349"/>
                  <a:pt x="1752600" y="860008"/>
                </a:cubicBezTo>
                <a:cubicBezTo>
                  <a:pt x="1695687" y="1016520"/>
                  <a:pt x="1777832" y="884073"/>
                  <a:pt x="1724025" y="964783"/>
                </a:cubicBezTo>
                <a:cubicBezTo>
                  <a:pt x="1720850" y="977483"/>
                  <a:pt x="1719657" y="990851"/>
                  <a:pt x="1714500" y="1002883"/>
                </a:cubicBezTo>
                <a:cubicBezTo>
                  <a:pt x="1709991" y="1013405"/>
                  <a:pt x="1700570" y="1021219"/>
                  <a:pt x="1695450" y="1031458"/>
                </a:cubicBezTo>
                <a:cubicBezTo>
                  <a:pt x="1690960" y="1040438"/>
                  <a:pt x="1689100" y="1050508"/>
                  <a:pt x="1685925" y="1060033"/>
                </a:cubicBezTo>
                <a:cubicBezTo>
                  <a:pt x="1682750" y="1094958"/>
                  <a:pt x="1681360" y="1130091"/>
                  <a:pt x="1676400" y="1164808"/>
                </a:cubicBezTo>
                <a:cubicBezTo>
                  <a:pt x="1674980" y="1174747"/>
                  <a:pt x="1671856" y="1184666"/>
                  <a:pt x="1666875" y="1193383"/>
                </a:cubicBezTo>
                <a:cubicBezTo>
                  <a:pt x="1648486" y="1225563"/>
                  <a:pt x="1617006" y="1257631"/>
                  <a:pt x="1581150" y="1269583"/>
                </a:cubicBezTo>
                <a:lnTo>
                  <a:pt x="1552575" y="1279108"/>
                </a:lnTo>
                <a:cubicBezTo>
                  <a:pt x="1473200" y="1272758"/>
                  <a:pt x="1393625" y="1268541"/>
                  <a:pt x="1314450" y="1260058"/>
                </a:cubicBezTo>
                <a:cubicBezTo>
                  <a:pt x="1242732" y="1252374"/>
                  <a:pt x="1322668" y="1255042"/>
                  <a:pt x="1276350" y="1221958"/>
                </a:cubicBezTo>
                <a:cubicBezTo>
                  <a:pt x="1263863" y="1213039"/>
                  <a:pt x="1201468" y="1198475"/>
                  <a:pt x="1181100" y="1193383"/>
                </a:cubicBezTo>
                <a:cubicBezTo>
                  <a:pt x="1146175" y="1196558"/>
                  <a:pt x="1110713" y="1196030"/>
                  <a:pt x="1076325" y="1202908"/>
                </a:cubicBezTo>
                <a:cubicBezTo>
                  <a:pt x="1062402" y="1205693"/>
                  <a:pt x="1051276" y="1216365"/>
                  <a:pt x="1038225" y="1221958"/>
                </a:cubicBezTo>
                <a:cubicBezTo>
                  <a:pt x="1004976" y="1236208"/>
                  <a:pt x="982416" y="1235374"/>
                  <a:pt x="942975" y="1241008"/>
                </a:cubicBezTo>
                <a:cubicBezTo>
                  <a:pt x="927100" y="1247358"/>
                  <a:pt x="911418" y="1254215"/>
                  <a:pt x="895350" y="1260058"/>
                </a:cubicBezTo>
                <a:cubicBezTo>
                  <a:pt x="876479" y="1266920"/>
                  <a:pt x="838200" y="1279108"/>
                  <a:pt x="838200" y="1279108"/>
                </a:cubicBezTo>
                <a:cubicBezTo>
                  <a:pt x="825500" y="1288633"/>
                  <a:pt x="814299" y="1300583"/>
                  <a:pt x="800100" y="1307683"/>
                </a:cubicBezTo>
                <a:cubicBezTo>
                  <a:pt x="782139" y="1316663"/>
                  <a:pt x="762000" y="1320383"/>
                  <a:pt x="742950" y="1326733"/>
                </a:cubicBezTo>
                <a:cubicBezTo>
                  <a:pt x="733425" y="1329908"/>
                  <a:pt x="722729" y="1330689"/>
                  <a:pt x="714375" y="1336258"/>
                </a:cubicBezTo>
                <a:cubicBezTo>
                  <a:pt x="704850" y="1342608"/>
                  <a:pt x="696039" y="1350188"/>
                  <a:pt x="685800" y="1355308"/>
                </a:cubicBezTo>
                <a:cubicBezTo>
                  <a:pt x="676820" y="1359798"/>
                  <a:pt x="666842" y="1361948"/>
                  <a:pt x="657225" y="1364833"/>
                </a:cubicBezTo>
                <a:cubicBezTo>
                  <a:pt x="563690" y="1392894"/>
                  <a:pt x="603163" y="1382736"/>
                  <a:pt x="485775" y="1393408"/>
                </a:cubicBezTo>
                <a:cubicBezTo>
                  <a:pt x="476250" y="1396583"/>
                  <a:pt x="466601" y="1399408"/>
                  <a:pt x="457200" y="1402933"/>
                </a:cubicBezTo>
                <a:cubicBezTo>
                  <a:pt x="441191" y="1408936"/>
                  <a:pt x="425795" y="1416576"/>
                  <a:pt x="409575" y="1421983"/>
                </a:cubicBezTo>
                <a:cubicBezTo>
                  <a:pt x="397156" y="1426123"/>
                  <a:pt x="384014" y="1427746"/>
                  <a:pt x="371475" y="1431508"/>
                </a:cubicBezTo>
                <a:cubicBezTo>
                  <a:pt x="352241" y="1437278"/>
                  <a:pt x="333375" y="1444208"/>
                  <a:pt x="314325" y="1450558"/>
                </a:cubicBezTo>
                <a:cubicBezTo>
                  <a:pt x="304800" y="1460083"/>
                  <a:pt x="296958" y="1471661"/>
                  <a:pt x="285750" y="1479133"/>
                </a:cubicBezTo>
                <a:cubicBezTo>
                  <a:pt x="277396" y="1484702"/>
                  <a:pt x="265100" y="1482494"/>
                  <a:pt x="257175" y="1488658"/>
                </a:cubicBezTo>
                <a:cubicBezTo>
                  <a:pt x="195332" y="1536758"/>
                  <a:pt x="212340" y="1536203"/>
                  <a:pt x="171450" y="1583908"/>
                </a:cubicBezTo>
                <a:cubicBezTo>
                  <a:pt x="150745" y="1608064"/>
                  <a:pt x="136780" y="1611909"/>
                  <a:pt x="123825" y="1641058"/>
                </a:cubicBezTo>
                <a:cubicBezTo>
                  <a:pt x="116178" y="1658263"/>
                  <a:pt x="99513" y="1712864"/>
                  <a:pt x="95250" y="1736308"/>
                </a:cubicBezTo>
                <a:cubicBezTo>
                  <a:pt x="91234" y="1758397"/>
                  <a:pt x="90128" y="1780968"/>
                  <a:pt x="85725" y="1802983"/>
                </a:cubicBezTo>
                <a:cubicBezTo>
                  <a:pt x="83756" y="1812828"/>
                  <a:pt x="78958" y="1821904"/>
                  <a:pt x="76200" y="1831558"/>
                </a:cubicBezTo>
                <a:cubicBezTo>
                  <a:pt x="72604" y="1844145"/>
                  <a:pt x="69515" y="1856879"/>
                  <a:pt x="66675" y="1869658"/>
                </a:cubicBezTo>
                <a:cubicBezTo>
                  <a:pt x="63163" y="1885462"/>
                  <a:pt x="62270" y="1901924"/>
                  <a:pt x="57150" y="1917283"/>
                </a:cubicBezTo>
                <a:cubicBezTo>
                  <a:pt x="36422" y="1979468"/>
                  <a:pt x="32264" y="1933251"/>
                  <a:pt x="19050" y="2012533"/>
                </a:cubicBezTo>
                <a:cubicBezTo>
                  <a:pt x="7874" y="2079587"/>
                  <a:pt x="15632" y="2051361"/>
                  <a:pt x="0" y="2098258"/>
                </a:cubicBezTo>
                <a:cubicBezTo>
                  <a:pt x="3175" y="2174458"/>
                  <a:pt x="4091" y="2250786"/>
                  <a:pt x="9525" y="2326858"/>
                </a:cubicBezTo>
                <a:cubicBezTo>
                  <a:pt x="10458" y="2339916"/>
                  <a:pt x="12555" y="2353592"/>
                  <a:pt x="19050" y="2364958"/>
                </a:cubicBezTo>
                <a:cubicBezTo>
                  <a:pt x="25733" y="2376654"/>
                  <a:pt x="38100" y="2384008"/>
                  <a:pt x="47625" y="2393533"/>
                </a:cubicBezTo>
                <a:cubicBezTo>
                  <a:pt x="50800" y="2406233"/>
                  <a:pt x="52553" y="2419376"/>
                  <a:pt x="57150" y="2431633"/>
                </a:cubicBezTo>
                <a:cubicBezTo>
                  <a:pt x="65962" y="2455132"/>
                  <a:pt x="80705" y="2477946"/>
                  <a:pt x="95250" y="2498308"/>
                </a:cubicBezTo>
                <a:cubicBezTo>
                  <a:pt x="104477" y="2511226"/>
                  <a:pt x="114598" y="2523490"/>
                  <a:pt x="123825" y="2536408"/>
                </a:cubicBezTo>
                <a:cubicBezTo>
                  <a:pt x="130479" y="2545723"/>
                  <a:pt x="135270" y="2556427"/>
                  <a:pt x="142875" y="2564983"/>
                </a:cubicBezTo>
                <a:cubicBezTo>
                  <a:pt x="160773" y="2585119"/>
                  <a:pt x="174467" y="2613614"/>
                  <a:pt x="200025" y="2622133"/>
                </a:cubicBezTo>
                <a:cubicBezTo>
                  <a:pt x="209550" y="2625308"/>
                  <a:pt x="219620" y="2627168"/>
                  <a:pt x="228600" y="2631658"/>
                </a:cubicBezTo>
                <a:cubicBezTo>
                  <a:pt x="271135" y="2652925"/>
                  <a:pt x="251136" y="2662737"/>
                  <a:pt x="314325" y="2669758"/>
                </a:cubicBezTo>
                <a:cubicBezTo>
                  <a:pt x="380667" y="2677129"/>
                  <a:pt x="447675" y="2676108"/>
                  <a:pt x="514350" y="2679283"/>
                </a:cubicBezTo>
                <a:cubicBezTo>
                  <a:pt x="536575" y="2682458"/>
                  <a:pt x="558581" y="2689342"/>
                  <a:pt x="581025" y="2688808"/>
                </a:cubicBezTo>
                <a:cubicBezTo>
                  <a:pt x="887442" y="2681512"/>
                  <a:pt x="812141" y="2703844"/>
                  <a:pt x="942975" y="2660233"/>
                </a:cubicBezTo>
                <a:cubicBezTo>
                  <a:pt x="997144" y="2606064"/>
                  <a:pt x="944986" y="2649702"/>
                  <a:pt x="1000125" y="2622133"/>
                </a:cubicBezTo>
                <a:cubicBezTo>
                  <a:pt x="1026647" y="2608872"/>
                  <a:pt x="1036209" y="2595574"/>
                  <a:pt x="1057275" y="2574508"/>
                </a:cubicBezTo>
                <a:cubicBezTo>
                  <a:pt x="1060450" y="2526883"/>
                  <a:pt x="1062051" y="2479127"/>
                  <a:pt x="1066800" y="2431633"/>
                </a:cubicBezTo>
                <a:cubicBezTo>
                  <a:pt x="1068411" y="2415524"/>
                  <a:pt x="1072065" y="2399627"/>
                  <a:pt x="1076325" y="2384008"/>
                </a:cubicBezTo>
                <a:cubicBezTo>
                  <a:pt x="1081609" y="2364635"/>
                  <a:pt x="1084236" y="2343566"/>
                  <a:pt x="1095375" y="2326858"/>
                </a:cubicBezTo>
                <a:cubicBezTo>
                  <a:pt x="1101725" y="2317333"/>
                  <a:pt x="1103016" y="2299218"/>
                  <a:pt x="1114425" y="2298283"/>
                </a:cubicBezTo>
                <a:cubicBezTo>
                  <a:pt x="1301231" y="2282971"/>
                  <a:pt x="1489075" y="2285583"/>
                  <a:pt x="1676400" y="2279233"/>
                </a:cubicBezTo>
                <a:cubicBezTo>
                  <a:pt x="1698625" y="2276058"/>
                  <a:pt x="1721060" y="2274111"/>
                  <a:pt x="1743075" y="2269708"/>
                </a:cubicBezTo>
                <a:cubicBezTo>
                  <a:pt x="1768748" y="2264573"/>
                  <a:pt x="1819275" y="2250658"/>
                  <a:pt x="1819275" y="2250658"/>
                </a:cubicBezTo>
                <a:cubicBezTo>
                  <a:pt x="1831975" y="2241133"/>
                  <a:pt x="1842721" y="2228189"/>
                  <a:pt x="1857375" y="2222083"/>
                </a:cubicBezTo>
                <a:cubicBezTo>
                  <a:pt x="1881543" y="2212013"/>
                  <a:pt x="1933575" y="2203033"/>
                  <a:pt x="1933575" y="2203033"/>
                </a:cubicBezTo>
                <a:cubicBezTo>
                  <a:pt x="1946275" y="2193508"/>
                  <a:pt x="1958213" y="2182872"/>
                  <a:pt x="1971675" y="2174458"/>
                </a:cubicBezTo>
                <a:cubicBezTo>
                  <a:pt x="2014109" y="2147937"/>
                  <a:pt x="2052225" y="2148884"/>
                  <a:pt x="2085975" y="2098258"/>
                </a:cubicBezTo>
                <a:cubicBezTo>
                  <a:pt x="2110594" y="2061329"/>
                  <a:pt x="2094165" y="2073303"/>
                  <a:pt x="2133600" y="2060158"/>
                </a:cubicBezTo>
                <a:cubicBezTo>
                  <a:pt x="2139950" y="2050633"/>
                  <a:pt x="2148001" y="2042044"/>
                  <a:pt x="2152650" y="2031583"/>
                </a:cubicBezTo>
                <a:cubicBezTo>
                  <a:pt x="2160805" y="2013233"/>
                  <a:pt x="2171700" y="1974433"/>
                  <a:pt x="2171700" y="1974433"/>
                </a:cubicBezTo>
                <a:cubicBezTo>
                  <a:pt x="2175887" y="1920005"/>
                  <a:pt x="2186226" y="1755498"/>
                  <a:pt x="2200275" y="1707733"/>
                </a:cubicBezTo>
                <a:cubicBezTo>
                  <a:pt x="2205496" y="1689983"/>
                  <a:pt x="2256907" y="1681669"/>
                  <a:pt x="2266950" y="1679158"/>
                </a:cubicBezTo>
                <a:cubicBezTo>
                  <a:pt x="2327275" y="1682333"/>
                  <a:pt x="2388070" y="1680521"/>
                  <a:pt x="2447925" y="1688683"/>
                </a:cubicBezTo>
                <a:cubicBezTo>
                  <a:pt x="2459268" y="1690230"/>
                  <a:pt x="2466261" y="1702613"/>
                  <a:pt x="2476500" y="1707733"/>
                </a:cubicBezTo>
                <a:cubicBezTo>
                  <a:pt x="2485480" y="1712223"/>
                  <a:pt x="2496095" y="1712768"/>
                  <a:pt x="2505075" y="1717258"/>
                </a:cubicBezTo>
                <a:cubicBezTo>
                  <a:pt x="2515314" y="1722378"/>
                  <a:pt x="2523411" y="1731188"/>
                  <a:pt x="2533650" y="1736308"/>
                </a:cubicBezTo>
                <a:cubicBezTo>
                  <a:pt x="2543327" y="1741146"/>
                  <a:pt x="2593317" y="1754906"/>
                  <a:pt x="2600325" y="1755358"/>
                </a:cubicBezTo>
                <a:cubicBezTo>
                  <a:pt x="2685931" y="1760881"/>
                  <a:pt x="2771775" y="1761708"/>
                  <a:pt x="2857500" y="1764883"/>
                </a:cubicBezTo>
                <a:cubicBezTo>
                  <a:pt x="2966883" y="1792229"/>
                  <a:pt x="2832085" y="1753991"/>
                  <a:pt x="2924175" y="1793458"/>
                </a:cubicBezTo>
                <a:cubicBezTo>
                  <a:pt x="2936207" y="1798615"/>
                  <a:pt x="2949575" y="1799808"/>
                  <a:pt x="2962275" y="1802983"/>
                </a:cubicBezTo>
                <a:cubicBezTo>
                  <a:pt x="2998423" y="1857205"/>
                  <a:pt x="2960353" y="1812771"/>
                  <a:pt x="3009900" y="1841083"/>
                </a:cubicBezTo>
                <a:cubicBezTo>
                  <a:pt x="3023683" y="1848959"/>
                  <a:pt x="3034538" y="1861244"/>
                  <a:pt x="3048000" y="1869658"/>
                </a:cubicBezTo>
                <a:cubicBezTo>
                  <a:pt x="3060041" y="1877183"/>
                  <a:pt x="3073772" y="1881663"/>
                  <a:pt x="3086100" y="1888708"/>
                </a:cubicBezTo>
                <a:cubicBezTo>
                  <a:pt x="3131248" y="1914507"/>
                  <a:pt x="3100268" y="1900515"/>
                  <a:pt x="3143250" y="1936333"/>
                </a:cubicBezTo>
                <a:cubicBezTo>
                  <a:pt x="3167869" y="1956849"/>
                  <a:pt x="3171761" y="1955362"/>
                  <a:pt x="3200400" y="1964908"/>
                </a:cubicBezTo>
                <a:cubicBezTo>
                  <a:pt x="3222920" y="1987428"/>
                  <a:pt x="3238564" y="2005766"/>
                  <a:pt x="3267075" y="2022058"/>
                </a:cubicBezTo>
                <a:cubicBezTo>
                  <a:pt x="3275792" y="2027039"/>
                  <a:pt x="3286670" y="2027093"/>
                  <a:pt x="3295650" y="2031583"/>
                </a:cubicBezTo>
                <a:cubicBezTo>
                  <a:pt x="3305889" y="2036703"/>
                  <a:pt x="3313764" y="2045984"/>
                  <a:pt x="3324225" y="2050633"/>
                </a:cubicBezTo>
                <a:cubicBezTo>
                  <a:pt x="3342575" y="2058788"/>
                  <a:pt x="3361894" y="2064813"/>
                  <a:pt x="3381375" y="2069683"/>
                </a:cubicBezTo>
                <a:cubicBezTo>
                  <a:pt x="3411714" y="2077268"/>
                  <a:pt x="3435660" y="2083896"/>
                  <a:pt x="3467100" y="2088733"/>
                </a:cubicBezTo>
                <a:cubicBezTo>
                  <a:pt x="3492400" y="2092625"/>
                  <a:pt x="3517900" y="2095083"/>
                  <a:pt x="3543300" y="2098258"/>
                </a:cubicBezTo>
                <a:cubicBezTo>
                  <a:pt x="3625850" y="2095083"/>
                  <a:pt x="3708351" y="2090169"/>
                  <a:pt x="3790950" y="2088733"/>
                </a:cubicBezTo>
                <a:lnTo>
                  <a:pt x="4638675" y="2079208"/>
                </a:lnTo>
                <a:cubicBezTo>
                  <a:pt x="4648713" y="2078990"/>
                  <a:pt x="4657596" y="2072441"/>
                  <a:pt x="4667250" y="2069683"/>
                </a:cubicBezTo>
                <a:cubicBezTo>
                  <a:pt x="4679837" y="2066087"/>
                  <a:pt x="4692811" y="2063920"/>
                  <a:pt x="4705350" y="2060158"/>
                </a:cubicBezTo>
                <a:cubicBezTo>
                  <a:pt x="4724584" y="2054388"/>
                  <a:pt x="4742934" y="2045623"/>
                  <a:pt x="4762500" y="2041108"/>
                </a:cubicBezTo>
                <a:cubicBezTo>
                  <a:pt x="4784376" y="2036060"/>
                  <a:pt x="4807086" y="2035599"/>
                  <a:pt x="4829175" y="2031583"/>
                </a:cubicBezTo>
                <a:cubicBezTo>
                  <a:pt x="4842055" y="2029241"/>
                  <a:pt x="4854688" y="2025654"/>
                  <a:pt x="4867275" y="2022058"/>
                </a:cubicBezTo>
                <a:cubicBezTo>
                  <a:pt x="4876929" y="2019300"/>
                  <a:pt x="4885972" y="2014329"/>
                  <a:pt x="4895850" y="2012533"/>
                </a:cubicBezTo>
                <a:cubicBezTo>
                  <a:pt x="4921035" y="2007954"/>
                  <a:pt x="4946650" y="2006183"/>
                  <a:pt x="4972050" y="2003008"/>
                </a:cubicBezTo>
                <a:cubicBezTo>
                  <a:pt x="5052192" y="1949580"/>
                  <a:pt x="4929446" y="2025764"/>
                  <a:pt x="5057775" y="1974433"/>
                </a:cubicBezTo>
                <a:cubicBezTo>
                  <a:pt x="5072515" y="1968537"/>
                  <a:pt x="5081998" y="1953568"/>
                  <a:pt x="5095875" y="1945858"/>
                </a:cubicBezTo>
                <a:cubicBezTo>
                  <a:pt x="5110821" y="1937555"/>
                  <a:pt x="5128554" y="1935111"/>
                  <a:pt x="5143500" y="1926808"/>
                </a:cubicBezTo>
                <a:cubicBezTo>
                  <a:pt x="5157377" y="1919098"/>
                  <a:pt x="5166860" y="1904129"/>
                  <a:pt x="5181600" y="1898233"/>
                </a:cubicBezTo>
                <a:cubicBezTo>
                  <a:pt x="5199531" y="1891060"/>
                  <a:pt x="5219812" y="1892496"/>
                  <a:pt x="5238750" y="1888708"/>
                </a:cubicBezTo>
                <a:cubicBezTo>
                  <a:pt x="5251587" y="1886141"/>
                  <a:pt x="5264522" y="1883586"/>
                  <a:pt x="5276850" y="1879183"/>
                </a:cubicBezTo>
                <a:cubicBezTo>
                  <a:pt x="5300099" y="1870880"/>
                  <a:pt x="5398676" y="1832890"/>
                  <a:pt x="5429250" y="1812508"/>
                </a:cubicBezTo>
                <a:cubicBezTo>
                  <a:pt x="5440458" y="1805036"/>
                  <a:pt x="5447477" y="1792557"/>
                  <a:pt x="5457825" y="1783933"/>
                </a:cubicBezTo>
                <a:cubicBezTo>
                  <a:pt x="5466619" y="1776604"/>
                  <a:pt x="5476875" y="1771233"/>
                  <a:pt x="5486400" y="1764883"/>
                </a:cubicBezTo>
                <a:cubicBezTo>
                  <a:pt x="5492750" y="1755358"/>
                  <a:pt x="5500330" y="1746547"/>
                  <a:pt x="5505450" y="1736308"/>
                </a:cubicBezTo>
                <a:cubicBezTo>
                  <a:pt x="5509940" y="1727328"/>
                  <a:pt x="5509809" y="1716342"/>
                  <a:pt x="5514975" y="1707733"/>
                </a:cubicBezTo>
                <a:cubicBezTo>
                  <a:pt x="5529027" y="1684313"/>
                  <a:pt x="5546725" y="1663283"/>
                  <a:pt x="5562600" y="1641058"/>
                </a:cubicBezTo>
                <a:cubicBezTo>
                  <a:pt x="5581638" y="1545866"/>
                  <a:pt x="5554960" y="1633468"/>
                  <a:pt x="5600700" y="1564858"/>
                </a:cubicBezTo>
                <a:cubicBezTo>
                  <a:pt x="5655839" y="1482150"/>
                  <a:pt x="5547643" y="1598865"/>
                  <a:pt x="5638800" y="1507708"/>
                </a:cubicBezTo>
                <a:cubicBezTo>
                  <a:pt x="5635625" y="1466433"/>
                  <a:pt x="5647788" y="1420910"/>
                  <a:pt x="5629275" y="1383883"/>
                </a:cubicBezTo>
                <a:cubicBezTo>
                  <a:pt x="5592395" y="1310124"/>
                  <a:pt x="5530645" y="1315595"/>
                  <a:pt x="5467350" y="1307683"/>
                </a:cubicBezTo>
                <a:cubicBezTo>
                  <a:pt x="5448300" y="1301333"/>
                  <a:pt x="5430007" y="1291934"/>
                  <a:pt x="5410200" y="1288633"/>
                </a:cubicBezTo>
                <a:cubicBezTo>
                  <a:pt x="5347175" y="1278129"/>
                  <a:pt x="5337044" y="1277488"/>
                  <a:pt x="5267325" y="1260058"/>
                </a:cubicBezTo>
                <a:cubicBezTo>
                  <a:pt x="5257585" y="1257623"/>
                  <a:pt x="5248551" y="1252711"/>
                  <a:pt x="5238750" y="1250533"/>
                </a:cubicBezTo>
                <a:cubicBezTo>
                  <a:pt x="5230139" y="1248620"/>
                  <a:pt x="5158682" y="1239074"/>
                  <a:pt x="5143500" y="1231483"/>
                </a:cubicBezTo>
                <a:cubicBezTo>
                  <a:pt x="5140660" y="1230063"/>
                  <a:pt x="5180012" y="1244183"/>
                  <a:pt x="5172075" y="1250533"/>
                </a:cubicBezTo>
                <a:close/>
              </a:path>
            </a:pathLst>
          </a:custGeom>
          <a:ln>
            <a:solidFill>
              <a:srgbClr val="0070C0"/>
            </a:solidFill>
            <a:prstDash val="dash"/>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62" name="TextBox 261"/>
          <p:cNvSpPr txBox="1"/>
          <p:nvPr/>
        </p:nvSpPr>
        <p:spPr>
          <a:xfrm>
            <a:off x="5786446" y="5286388"/>
            <a:ext cx="2786082" cy="584775"/>
          </a:xfrm>
          <a:prstGeom prst="rect">
            <a:avLst/>
          </a:prstGeom>
          <a:noFill/>
        </p:spPr>
        <p:txBody>
          <a:bodyPr>
            <a:spAutoFit/>
          </a:bodyPr>
          <a:lstStyle/>
          <a:p>
            <a:pPr algn="ctr" fontAlgn="auto">
              <a:spcBef>
                <a:spcPts val="0"/>
              </a:spcBef>
              <a:spcAft>
                <a:spcPts val="0"/>
              </a:spcAft>
              <a:defRPr/>
            </a:pPr>
            <a:r>
              <a:rPr lang="en-US" altLang="zh-CN"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G</a:t>
            </a:r>
            <a:r>
              <a:rPr lang="zh-CN" altLang="en-US" sz="3200" b="1" baseline="-25000">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rPr>
              <a:t>轴心国</a:t>
            </a:r>
            <a:r>
              <a:rPr lang="en-US" altLang="zh-CN" sz="3200" b="1">
                <a:ln w="3175" cmpd="sng">
                  <a:solidFill>
                    <a:srgbClr val="FFFFFF"/>
                  </a:solidFill>
                  <a:prstDash val="solid"/>
                  <a:miter lim="800000"/>
                </a:ln>
                <a:solidFill>
                  <a:srgbClr val="002060"/>
                </a:solidFill>
                <a:effectLst>
                  <a:outerShdw blurRad="50800" algn="tl" rotWithShape="0">
                    <a:srgbClr val="000000"/>
                  </a:outerShdw>
                </a:effectLst>
                <a:latin typeface="+mn-lt"/>
                <a:ea typeface="仿宋_GB2312" pitchFamily="49" charset="-122"/>
                <a:cs typeface="+mn-cs"/>
              </a:rPr>
              <a:t>∩G</a:t>
            </a:r>
            <a:r>
              <a:rPr lang="zh-CN" altLang="en-US" sz="3200" b="1" baseline="-25000">
                <a:ln w="3175" cmpd="sng">
                  <a:solidFill>
                    <a:srgbClr val="FFFFFF"/>
                  </a:solidFill>
                  <a:prstDash val="solid"/>
                  <a:miter lim="800000"/>
                </a:ln>
                <a:solidFill>
                  <a:srgbClr val="002060"/>
                </a:solidFill>
                <a:effectLst>
                  <a:outerShdw blurRad="50800" algn="tl" rotWithShape="0">
                    <a:srgbClr val="000000"/>
                  </a:outerShdw>
                </a:effectLst>
                <a:latin typeface="+mn-lt"/>
                <a:ea typeface="仿宋_GB2312" pitchFamily="49" charset="-122"/>
                <a:cs typeface="+mn-cs"/>
              </a:rPr>
              <a:t>同盟国</a:t>
            </a:r>
            <a:endParaRPr lang="zh-CN" altLang="en-US" sz="3200" b="1" baseline="-25000">
              <a:ln w="3175" cmpd="sng">
                <a:solidFill>
                  <a:srgbClr val="FFFFFF"/>
                </a:solidFill>
                <a:prstDash val="solid"/>
                <a:miter lim="800000"/>
              </a:ln>
              <a:solidFill>
                <a:srgbClr val="002060"/>
              </a:solidFill>
              <a:effectLst>
                <a:outerShdw blurRad="50800" algn="tl" rotWithShape="0">
                  <a:srgbClr val="000000"/>
                </a:outerShdw>
              </a:effectLst>
              <a:latin typeface="+mn-lt"/>
              <a:ea typeface="+mn-ea"/>
              <a:cs typeface="+mn-cs"/>
            </a:endParaRPr>
          </a:p>
        </p:txBody>
      </p:sp>
      <p:grpSp>
        <p:nvGrpSpPr>
          <p:cNvPr id="265" name="组合 264"/>
          <p:cNvGrpSpPr>
            <a:grpSpLocks/>
          </p:cNvGrpSpPr>
          <p:nvPr/>
        </p:nvGrpSpPr>
        <p:grpSpPr bwMode="auto">
          <a:xfrm>
            <a:off x="1968500" y="1447800"/>
            <a:ext cx="4429125" cy="3124200"/>
            <a:chOff x="1968319" y="1447808"/>
            <a:chExt cx="4429382" cy="3124200"/>
          </a:xfrm>
        </p:grpSpPr>
        <p:sp>
          <p:nvSpPr>
            <p:cNvPr id="263" name="任意多边形 262"/>
            <p:cNvSpPr/>
            <p:nvPr/>
          </p:nvSpPr>
          <p:spPr>
            <a:xfrm>
              <a:off x="3857554" y="1447808"/>
              <a:ext cx="2540147" cy="3124200"/>
            </a:xfrm>
            <a:custGeom>
              <a:avLst/>
              <a:gdLst>
                <a:gd name="connsiteX0" fmla="*/ 1158956 w 2540081"/>
                <a:gd name="connsiteY0" fmla="*/ 57150 h 3124200"/>
                <a:gd name="connsiteX1" fmla="*/ 654131 w 2540081"/>
                <a:gd name="connsiteY1" fmla="*/ 66675 h 3124200"/>
                <a:gd name="connsiteX2" fmla="*/ 530306 w 2540081"/>
                <a:gd name="connsiteY2" fmla="*/ 85725 h 3124200"/>
                <a:gd name="connsiteX3" fmla="*/ 501731 w 2540081"/>
                <a:gd name="connsiteY3" fmla="*/ 123825 h 3124200"/>
                <a:gd name="connsiteX4" fmla="*/ 473156 w 2540081"/>
                <a:gd name="connsiteY4" fmla="*/ 152400 h 3124200"/>
                <a:gd name="connsiteX5" fmla="*/ 444581 w 2540081"/>
                <a:gd name="connsiteY5" fmla="*/ 247650 h 3124200"/>
                <a:gd name="connsiteX6" fmla="*/ 454106 w 2540081"/>
                <a:gd name="connsiteY6" fmla="*/ 628650 h 3124200"/>
                <a:gd name="connsiteX7" fmla="*/ 444581 w 2540081"/>
                <a:gd name="connsiteY7" fmla="*/ 742950 h 3124200"/>
                <a:gd name="connsiteX8" fmla="*/ 396956 w 2540081"/>
                <a:gd name="connsiteY8" fmla="*/ 809625 h 3124200"/>
                <a:gd name="connsiteX9" fmla="*/ 358856 w 2540081"/>
                <a:gd name="connsiteY9" fmla="*/ 838200 h 3124200"/>
                <a:gd name="connsiteX10" fmla="*/ 330281 w 2540081"/>
                <a:gd name="connsiteY10" fmla="*/ 866775 h 3124200"/>
                <a:gd name="connsiteX11" fmla="*/ 301706 w 2540081"/>
                <a:gd name="connsiteY11" fmla="*/ 876300 h 3124200"/>
                <a:gd name="connsiteX12" fmla="*/ 273131 w 2540081"/>
                <a:gd name="connsiteY12" fmla="*/ 895350 h 3124200"/>
                <a:gd name="connsiteX13" fmla="*/ 215981 w 2540081"/>
                <a:gd name="connsiteY13" fmla="*/ 914400 h 3124200"/>
                <a:gd name="connsiteX14" fmla="*/ 149306 w 2540081"/>
                <a:gd name="connsiteY14" fmla="*/ 933450 h 3124200"/>
                <a:gd name="connsiteX15" fmla="*/ 92156 w 2540081"/>
                <a:gd name="connsiteY15" fmla="*/ 981075 h 3124200"/>
                <a:gd name="connsiteX16" fmla="*/ 73106 w 2540081"/>
                <a:gd name="connsiteY16" fmla="*/ 1009650 h 3124200"/>
                <a:gd name="connsiteX17" fmla="*/ 54056 w 2540081"/>
                <a:gd name="connsiteY17" fmla="*/ 1076325 h 3124200"/>
                <a:gd name="connsiteX18" fmla="*/ 25481 w 2540081"/>
                <a:gd name="connsiteY18" fmla="*/ 1114425 h 3124200"/>
                <a:gd name="connsiteX19" fmla="*/ 25481 w 2540081"/>
                <a:gd name="connsiteY19" fmla="*/ 1362075 h 3124200"/>
                <a:gd name="connsiteX20" fmla="*/ 63581 w 2540081"/>
                <a:gd name="connsiteY20" fmla="*/ 1428750 h 3124200"/>
                <a:gd name="connsiteX21" fmla="*/ 92156 w 2540081"/>
                <a:gd name="connsiteY21" fmla="*/ 1438275 h 3124200"/>
                <a:gd name="connsiteX22" fmla="*/ 254081 w 2540081"/>
                <a:gd name="connsiteY22" fmla="*/ 1485900 h 3124200"/>
                <a:gd name="connsiteX23" fmla="*/ 663656 w 2540081"/>
                <a:gd name="connsiteY23" fmla="*/ 1504950 h 3124200"/>
                <a:gd name="connsiteX24" fmla="*/ 797006 w 2540081"/>
                <a:gd name="connsiteY24" fmla="*/ 1524000 h 3124200"/>
                <a:gd name="connsiteX25" fmla="*/ 882731 w 2540081"/>
                <a:gd name="connsiteY25" fmla="*/ 1543050 h 3124200"/>
                <a:gd name="connsiteX26" fmla="*/ 1016081 w 2540081"/>
                <a:gd name="connsiteY26" fmla="*/ 1552575 h 3124200"/>
                <a:gd name="connsiteX27" fmla="*/ 1092281 w 2540081"/>
                <a:gd name="connsiteY27" fmla="*/ 1562100 h 3124200"/>
                <a:gd name="connsiteX28" fmla="*/ 1130381 w 2540081"/>
                <a:gd name="connsiteY28" fmla="*/ 1581150 h 3124200"/>
                <a:gd name="connsiteX29" fmla="*/ 1158956 w 2540081"/>
                <a:gd name="connsiteY29" fmla="*/ 1600200 h 3124200"/>
                <a:gd name="connsiteX30" fmla="*/ 1187531 w 2540081"/>
                <a:gd name="connsiteY30" fmla="*/ 1609725 h 3124200"/>
                <a:gd name="connsiteX31" fmla="*/ 1206581 w 2540081"/>
                <a:gd name="connsiteY31" fmla="*/ 1638300 h 3124200"/>
                <a:gd name="connsiteX32" fmla="*/ 1263731 w 2540081"/>
                <a:gd name="connsiteY32" fmla="*/ 1676400 h 3124200"/>
                <a:gd name="connsiteX33" fmla="*/ 1282781 w 2540081"/>
                <a:gd name="connsiteY33" fmla="*/ 1771650 h 3124200"/>
                <a:gd name="connsiteX34" fmla="*/ 1301831 w 2540081"/>
                <a:gd name="connsiteY34" fmla="*/ 1828800 h 3124200"/>
                <a:gd name="connsiteX35" fmla="*/ 1273256 w 2540081"/>
                <a:gd name="connsiteY35" fmla="*/ 1990725 h 3124200"/>
                <a:gd name="connsiteX36" fmla="*/ 1254206 w 2540081"/>
                <a:gd name="connsiteY36" fmla="*/ 2019300 h 3124200"/>
                <a:gd name="connsiteX37" fmla="*/ 1254206 w 2540081"/>
                <a:gd name="connsiteY37" fmla="*/ 2181225 h 3124200"/>
                <a:gd name="connsiteX38" fmla="*/ 1311356 w 2540081"/>
                <a:gd name="connsiteY38" fmla="*/ 2219325 h 3124200"/>
                <a:gd name="connsiteX39" fmla="*/ 1387556 w 2540081"/>
                <a:gd name="connsiteY39" fmla="*/ 2238375 h 3124200"/>
                <a:gd name="connsiteX40" fmla="*/ 1416131 w 2540081"/>
                <a:gd name="connsiteY40" fmla="*/ 2257425 h 3124200"/>
                <a:gd name="connsiteX41" fmla="*/ 1568531 w 2540081"/>
                <a:gd name="connsiteY41" fmla="*/ 2276475 h 3124200"/>
                <a:gd name="connsiteX42" fmla="*/ 1616156 w 2540081"/>
                <a:gd name="connsiteY42" fmla="*/ 2324100 h 3124200"/>
                <a:gd name="connsiteX43" fmla="*/ 1673306 w 2540081"/>
                <a:gd name="connsiteY43" fmla="*/ 2371725 h 3124200"/>
                <a:gd name="connsiteX44" fmla="*/ 1692356 w 2540081"/>
                <a:gd name="connsiteY44" fmla="*/ 2438400 h 3124200"/>
                <a:gd name="connsiteX45" fmla="*/ 1711406 w 2540081"/>
                <a:gd name="connsiteY45" fmla="*/ 2476500 h 3124200"/>
                <a:gd name="connsiteX46" fmla="*/ 1701881 w 2540081"/>
                <a:gd name="connsiteY46" fmla="*/ 2619375 h 3124200"/>
                <a:gd name="connsiteX47" fmla="*/ 1682831 w 2540081"/>
                <a:gd name="connsiteY47" fmla="*/ 2647950 h 3124200"/>
                <a:gd name="connsiteX48" fmla="*/ 1673306 w 2540081"/>
                <a:gd name="connsiteY48" fmla="*/ 2676525 h 3124200"/>
                <a:gd name="connsiteX49" fmla="*/ 1644731 w 2540081"/>
                <a:gd name="connsiteY49" fmla="*/ 2714625 h 3124200"/>
                <a:gd name="connsiteX50" fmla="*/ 1616156 w 2540081"/>
                <a:gd name="connsiteY50" fmla="*/ 2781300 h 3124200"/>
                <a:gd name="connsiteX51" fmla="*/ 1597106 w 2540081"/>
                <a:gd name="connsiteY51" fmla="*/ 2809875 h 3124200"/>
                <a:gd name="connsiteX52" fmla="*/ 1578056 w 2540081"/>
                <a:gd name="connsiteY52" fmla="*/ 2876550 h 3124200"/>
                <a:gd name="connsiteX53" fmla="*/ 1568531 w 2540081"/>
                <a:gd name="connsiteY53" fmla="*/ 2905125 h 3124200"/>
                <a:gd name="connsiteX54" fmla="*/ 1606631 w 2540081"/>
                <a:gd name="connsiteY54" fmla="*/ 3067050 h 3124200"/>
                <a:gd name="connsiteX55" fmla="*/ 1644731 w 2540081"/>
                <a:gd name="connsiteY55" fmla="*/ 3086100 h 3124200"/>
                <a:gd name="connsiteX56" fmla="*/ 1673306 w 2540081"/>
                <a:gd name="connsiteY56" fmla="*/ 3105150 h 3124200"/>
                <a:gd name="connsiteX57" fmla="*/ 1730456 w 2540081"/>
                <a:gd name="connsiteY57" fmla="*/ 3124200 h 3124200"/>
                <a:gd name="connsiteX58" fmla="*/ 1901906 w 2540081"/>
                <a:gd name="connsiteY58" fmla="*/ 3114675 h 3124200"/>
                <a:gd name="connsiteX59" fmla="*/ 1987631 w 2540081"/>
                <a:gd name="connsiteY59" fmla="*/ 3086100 h 3124200"/>
                <a:gd name="connsiteX60" fmla="*/ 2054306 w 2540081"/>
                <a:gd name="connsiteY60" fmla="*/ 3067050 h 3124200"/>
                <a:gd name="connsiteX61" fmla="*/ 2111456 w 2540081"/>
                <a:gd name="connsiteY61" fmla="*/ 3048000 h 3124200"/>
                <a:gd name="connsiteX62" fmla="*/ 2178131 w 2540081"/>
                <a:gd name="connsiteY62" fmla="*/ 3028950 h 3124200"/>
                <a:gd name="connsiteX63" fmla="*/ 2206706 w 2540081"/>
                <a:gd name="connsiteY63" fmla="*/ 3019425 h 3124200"/>
                <a:gd name="connsiteX64" fmla="*/ 2273381 w 2540081"/>
                <a:gd name="connsiteY64" fmla="*/ 2990850 h 3124200"/>
                <a:gd name="connsiteX65" fmla="*/ 2359106 w 2540081"/>
                <a:gd name="connsiteY65" fmla="*/ 2952750 h 3124200"/>
                <a:gd name="connsiteX66" fmla="*/ 2435306 w 2540081"/>
                <a:gd name="connsiteY66" fmla="*/ 2933700 h 3124200"/>
                <a:gd name="connsiteX67" fmla="*/ 2463881 w 2540081"/>
                <a:gd name="connsiteY67" fmla="*/ 2914650 h 3124200"/>
                <a:gd name="connsiteX68" fmla="*/ 2473406 w 2540081"/>
                <a:gd name="connsiteY68" fmla="*/ 2886075 h 3124200"/>
                <a:gd name="connsiteX69" fmla="*/ 2492456 w 2540081"/>
                <a:gd name="connsiteY69" fmla="*/ 2857500 h 3124200"/>
                <a:gd name="connsiteX70" fmla="*/ 2540081 w 2540081"/>
                <a:gd name="connsiteY70" fmla="*/ 2781300 h 3124200"/>
                <a:gd name="connsiteX71" fmla="*/ 2521031 w 2540081"/>
                <a:gd name="connsiteY71" fmla="*/ 2533650 h 3124200"/>
                <a:gd name="connsiteX72" fmla="*/ 2501981 w 2540081"/>
                <a:gd name="connsiteY72" fmla="*/ 2505075 h 3124200"/>
                <a:gd name="connsiteX73" fmla="*/ 2473406 w 2540081"/>
                <a:gd name="connsiteY73" fmla="*/ 2447925 h 3124200"/>
                <a:gd name="connsiteX74" fmla="*/ 2454356 w 2540081"/>
                <a:gd name="connsiteY74" fmla="*/ 2381250 h 3124200"/>
                <a:gd name="connsiteX75" fmla="*/ 2435306 w 2540081"/>
                <a:gd name="connsiteY75" fmla="*/ 2343150 h 3124200"/>
                <a:gd name="connsiteX76" fmla="*/ 2425781 w 2540081"/>
                <a:gd name="connsiteY76" fmla="*/ 2314575 h 3124200"/>
                <a:gd name="connsiteX77" fmla="*/ 2378156 w 2540081"/>
                <a:gd name="connsiteY77" fmla="*/ 2247900 h 3124200"/>
                <a:gd name="connsiteX78" fmla="*/ 2340056 w 2540081"/>
                <a:gd name="connsiteY78" fmla="*/ 2171700 h 3124200"/>
                <a:gd name="connsiteX79" fmla="*/ 2292431 w 2540081"/>
                <a:gd name="connsiteY79" fmla="*/ 2095500 h 3124200"/>
                <a:gd name="connsiteX80" fmla="*/ 2254331 w 2540081"/>
                <a:gd name="connsiteY80" fmla="*/ 2057400 h 3124200"/>
                <a:gd name="connsiteX81" fmla="*/ 2235281 w 2540081"/>
                <a:gd name="connsiteY81" fmla="*/ 2028825 h 3124200"/>
                <a:gd name="connsiteX82" fmla="*/ 2178131 w 2540081"/>
                <a:gd name="connsiteY82" fmla="*/ 1990725 h 3124200"/>
                <a:gd name="connsiteX83" fmla="*/ 2111456 w 2540081"/>
                <a:gd name="connsiteY83" fmla="*/ 1952625 h 3124200"/>
                <a:gd name="connsiteX84" fmla="*/ 2044781 w 2540081"/>
                <a:gd name="connsiteY84" fmla="*/ 1914525 h 3124200"/>
                <a:gd name="connsiteX85" fmla="*/ 2016206 w 2540081"/>
                <a:gd name="connsiteY85" fmla="*/ 1895475 h 3124200"/>
                <a:gd name="connsiteX86" fmla="*/ 1911431 w 2540081"/>
                <a:gd name="connsiteY86" fmla="*/ 1876425 h 3124200"/>
                <a:gd name="connsiteX87" fmla="*/ 1863806 w 2540081"/>
                <a:gd name="connsiteY87" fmla="*/ 1857375 h 3124200"/>
                <a:gd name="connsiteX88" fmla="*/ 1825706 w 2540081"/>
                <a:gd name="connsiteY88" fmla="*/ 1847850 h 3124200"/>
                <a:gd name="connsiteX89" fmla="*/ 1787606 w 2540081"/>
                <a:gd name="connsiteY89" fmla="*/ 1828800 h 3124200"/>
                <a:gd name="connsiteX90" fmla="*/ 1682831 w 2540081"/>
                <a:gd name="connsiteY90" fmla="*/ 1790700 h 3124200"/>
                <a:gd name="connsiteX91" fmla="*/ 1673306 w 2540081"/>
                <a:gd name="connsiteY91" fmla="*/ 1562100 h 3124200"/>
                <a:gd name="connsiteX92" fmla="*/ 1711406 w 2540081"/>
                <a:gd name="connsiteY92" fmla="*/ 1485900 h 3124200"/>
                <a:gd name="connsiteX93" fmla="*/ 1711406 w 2540081"/>
                <a:gd name="connsiteY93" fmla="*/ 1247775 h 3124200"/>
                <a:gd name="connsiteX94" fmla="*/ 1682831 w 2540081"/>
                <a:gd name="connsiteY94" fmla="*/ 1228725 h 3124200"/>
                <a:gd name="connsiteX95" fmla="*/ 1635206 w 2540081"/>
                <a:gd name="connsiteY95" fmla="*/ 1171575 h 3124200"/>
                <a:gd name="connsiteX96" fmla="*/ 1597106 w 2540081"/>
                <a:gd name="connsiteY96" fmla="*/ 1152525 h 3124200"/>
                <a:gd name="connsiteX97" fmla="*/ 1530431 w 2540081"/>
                <a:gd name="connsiteY97" fmla="*/ 1123950 h 3124200"/>
                <a:gd name="connsiteX98" fmla="*/ 1473281 w 2540081"/>
                <a:gd name="connsiteY98" fmla="*/ 1085850 h 3124200"/>
                <a:gd name="connsiteX99" fmla="*/ 1425656 w 2540081"/>
                <a:gd name="connsiteY99" fmla="*/ 1057275 h 3124200"/>
                <a:gd name="connsiteX100" fmla="*/ 1397081 w 2540081"/>
                <a:gd name="connsiteY100" fmla="*/ 1038225 h 3124200"/>
                <a:gd name="connsiteX101" fmla="*/ 1368506 w 2540081"/>
                <a:gd name="connsiteY101" fmla="*/ 1028700 h 3124200"/>
                <a:gd name="connsiteX102" fmla="*/ 1339931 w 2540081"/>
                <a:gd name="connsiteY102" fmla="*/ 1000125 h 3124200"/>
                <a:gd name="connsiteX103" fmla="*/ 1254206 w 2540081"/>
                <a:gd name="connsiteY103" fmla="*/ 933450 h 3124200"/>
                <a:gd name="connsiteX104" fmla="*/ 1235156 w 2540081"/>
                <a:gd name="connsiteY104" fmla="*/ 904875 h 3124200"/>
                <a:gd name="connsiteX105" fmla="*/ 1235156 w 2540081"/>
                <a:gd name="connsiteY105" fmla="*/ 600075 h 3124200"/>
                <a:gd name="connsiteX106" fmla="*/ 1273256 w 2540081"/>
                <a:gd name="connsiteY106" fmla="*/ 542925 h 3124200"/>
                <a:gd name="connsiteX107" fmla="*/ 1301831 w 2540081"/>
                <a:gd name="connsiteY107" fmla="*/ 533400 h 3124200"/>
                <a:gd name="connsiteX108" fmla="*/ 1339931 w 2540081"/>
                <a:gd name="connsiteY108" fmla="*/ 504825 h 3124200"/>
                <a:gd name="connsiteX109" fmla="*/ 1378031 w 2540081"/>
                <a:gd name="connsiteY109" fmla="*/ 495300 h 3124200"/>
                <a:gd name="connsiteX110" fmla="*/ 1406606 w 2540081"/>
                <a:gd name="connsiteY110" fmla="*/ 485775 h 3124200"/>
                <a:gd name="connsiteX111" fmla="*/ 1435181 w 2540081"/>
                <a:gd name="connsiteY111" fmla="*/ 466725 h 3124200"/>
                <a:gd name="connsiteX112" fmla="*/ 1492331 w 2540081"/>
                <a:gd name="connsiteY112" fmla="*/ 447675 h 3124200"/>
                <a:gd name="connsiteX113" fmla="*/ 1606631 w 2540081"/>
                <a:gd name="connsiteY113" fmla="*/ 381000 h 3124200"/>
                <a:gd name="connsiteX114" fmla="*/ 1635206 w 2540081"/>
                <a:gd name="connsiteY114" fmla="*/ 352425 h 3124200"/>
                <a:gd name="connsiteX115" fmla="*/ 1616156 w 2540081"/>
                <a:gd name="connsiteY115" fmla="*/ 95250 h 3124200"/>
                <a:gd name="connsiteX116" fmla="*/ 1520906 w 2540081"/>
                <a:gd name="connsiteY116" fmla="*/ 9525 h 3124200"/>
                <a:gd name="connsiteX117" fmla="*/ 1435181 w 2540081"/>
                <a:gd name="connsiteY117" fmla="*/ 0 h 3124200"/>
                <a:gd name="connsiteX118" fmla="*/ 1216106 w 2540081"/>
                <a:gd name="connsiteY118" fmla="*/ 9525 h 3124200"/>
                <a:gd name="connsiteX119" fmla="*/ 1158956 w 2540081"/>
                <a:gd name="connsiteY119" fmla="*/ 28575 h 3124200"/>
                <a:gd name="connsiteX120" fmla="*/ 1158956 w 2540081"/>
                <a:gd name="connsiteY120" fmla="*/ 5715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40081" h="3124200">
                  <a:moveTo>
                    <a:pt x="1158956" y="57150"/>
                  </a:moveTo>
                  <a:lnTo>
                    <a:pt x="654131" y="66675"/>
                  </a:lnTo>
                  <a:cubicBezTo>
                    <a:pt x="638811" y="67186"/>
                    <a:pt x="548978" y="82613"/>
                    <a:pt x="530306" y="85725"/>
                  </a:cubicBezTo>
                  <a:cubicBezTo>
                    <a:pt x="520781" y="98425"/>
                    <a:pt x="512062" y="111772"/>
                    <a:pt x="501731" y="123825"/>
                  </a:cubicBezTo>
                  <a:cubicBezTo>
                    <a:pt x="492965" y="134052"/>
                    <a:pt x="479698" y="140625"/>
                    <a:pt x="473156" y="152400"/>
                  </a:cubicBezTo>
                  <a:cubicBezTo>
                    <a:pt x="462615" y="171373"/>
                    <a:pt x="450730" y="223053"/>
                    <a:pt x="444581" y="247650"/>
                  </a:cubicBezTo>
                  <a:cubicBezTo>
                    <a:pt x="447756" y="374650"/>
                    <a:pt x="454106" y="501610"/>
                    <a:pt x="454106" y="628650"/>
                  </a:cubicBezTo>
                  <a:cubicBezTo>
                    <a:pt x="454106" y="666882"/>
                    <a:pt x="451627" y="705373"/>
                    <a:pt x="444581" y="742950"/>
                  </a:cubicBezTo>
                  <a:cubicBezTo>
                    <a:pt x="439478" y="770165"/>
                    <a:pt x="416625" y="792766"/>
                    <a:pt x="396956" y="809625"/>
                  </a:cubicBezTo>
                  <a:cubicBezTo>
                    <a:pt x="384903" y="819956"/>
                    <a:pt x="370909" y="827869"/>
                    <a:pt x="358856" y="838200"/>
                  </a:cubicBezTo>
                  <a:cubicBezTo>
                    <a:pt x="348629" y="846966"/>
                    <a:pt x="341489" y="859303"/>
                    <a:pt x="330281" y="866775"/>
                  </a:cubicBezTo>
                  <a:cubicBezTo>
                    <a:pt x="321927" y="872344"/>
                    <a:pt x="310686" y="871810"/>
                    <a:pt x="301706" y="876300"/>
                  </a:cubicBezTo>
                  <a:cubicBezTo>
                    <a:pt x="291467" y="881420"/>
                    <a:pt x="283592" y="890701"/>
                    <a:pt x="273131" y="895350"/>
                  </a:cubicBezTo>
                  <a:cubicBezTo>
                    <a:pt x="254781" y="903505"/>
                    <a:pt x="235215" y="908630"/>
                    <a:pt x="215981" y="914400"/>
                  </a:cubicBezTo>
                  <a:cubicBezTo>
                    <a:pt x="200722" y="918978"/>
                    <a:pt x="165311" y="925447"/>
                    <a:pt x="149306" y="933450"/>
                  </a:cubicBezTo>
                  <a:cubicBezTo>
                    <a:pt x="127899" y="944154"/>
                    <a:pt x="107203" y="963019"/>
                    <a:pt x="92156" y="981075"/>
                  </a:cubicBezTo>
                  <a:cubicBezTo>
                    <a:pt x="84827" y="989869"/>
                    <a:pt x="79456" y="1000125"/>
                    <a:pt x="73106" y="1009650"/>
                  </a:cubicBezTo>
                  <a:cubicBezTo>
                    <a:pt x="71044" y="1017898"/>
                    <a:pt x="60129" y="1065697"/>
                    <a:pt x="54056" y="1076325"/>
                  </a:cubicBezTo>
                  <a:cubicBezTo>
                    <a:pt x="46180" y="1090108"/>
                    <a:pt x="35006" y="1101725"/>
                    <a:pt x="25481" y="1114425"/>
                  </a:cubicBezTo>
                  <a:cubicBezTo>
                    <a:pt x="0" y="1216347"/>
                    <a:pt x="10004" y="1160877"/>
                    <a:pt x="25481" y="1362075"/>
                  </a:cubicBezTo>
                  <a:cubicBezTo>
                    <a:pt x="27945" y="1394102"/>
                    <a:pt x="36377" y="1410614"/>
                    <a:pt x="63581" y="1428750"/>
                  </a:cubicBezTo>
                  <a:cubicBezTo>
                    <a:pt x="71935" y="1434319"/>
                    <a:pt x="82631" y="1435100"/>
                    <a:pt x="92156" y="1438275"/>
                  </a:cubicBezTo>
                  <a:cubicBezTo>
                    <a:pt x="148034" y="1494153"/>
                    <a:pt x="122218" y="1479767"/>
                    <a:pt x="254081" y="1485900"/>
                  </a:cubicBezTo>
                  <a:lnTo>
                    <a:pt x="663656" y="1504950"/>
                  </a:lnTo>
                  <a:cubicBezTo>
                    <a:pt x="736092" y="1529095"/>
                    <a:pt x="645239" y="1501235"/>
                    <a:pt x="797006" y="1524000"/>
                  </a:cubicBezTo>
                  <a:cubicBezTo>
                    <a:pt x="825954" y="1528342"/>
                    <a:pt x="853705" y="1539264"/>
                    <a:pt x="882731" y="1543050"/>
                  </a:cubicBezTo>
                  <a:cubicBezTo>
                    <a:pt x="926920" y="1548814"/>
                    <a:pt x="971701" y="1548540"/>
                    <a:pt x="1016081" y="1552575"/>
                  </a:cubicBezTo>
                  <a:cubicBezTo>
                    <a:pt x="1041574" y="1554893"/>
                    <a:pt x="1066881" y="1558925"/>
                    <a:pt x="1092281" y="1562100"/>
                  </a:cubicBezTo>
                  <a:cubicBezTo>
                    <a:pt x="1104981" y="1568450"/>
                    <a:pt x="1118053" y="1574105"/>
                    <a:pt x="1130381" y="1581150"/>
                  </a:cubicBezTo>
                  <a:cubicBezTo>
                    <a:pt x="1140320" y="1586830"/>
                    <a:pt x="1148717" y="1595080"/>
                    <a:pt x="1158956" y="1600200"/>
                  </a:cubicBezTo>
                  <a:cubicBezTo>
                    <a:pt x="1167936" y="1604690"/>
                    <a:pt x="1178006" y="1606550"/>
                    <a:pt x="1187531" y="1609725"/>
                  </a:cubicBezTo>
                  <a:cubicBezTo>
                    <a:pt x="1193881" y="1619250"/>
                    <a:pt x="1197966" y="1630762"/>
                    <a:pt x="1206581" y="1638300"/>
                  </a:cubicBezTo>
                  <a:cubicBezTo>
                    <a:pt x="1223811" y="1653377"/>
                    <a:pt x="1263731" y="1676400"/>
                    <a:pt x="1263731" y="1676400"/>
                  </a:cubicBezTo>
                  <a:cubicBezTo>
                    <a:pt x="1290145" y="1755642"/>
                    <a:pt x="1249946" y="1629366"/>
                    <a:pt x="1282781" y="1771650"/>
                  </a:cubicBezTo>
                  <a:cubicBezTo>
                    <a:pt x="1287296" y="1791216"/>
                    <a:pt x="1301831" y="1828800"/>
                    <a:pt x="1301831" y="1828800"/>
                  </a:cubicBezTo>
                  <a:cubicBezTo>
                    <a:pt x="1298940" y="1854817"/>
                    <a:pt x="1290605" y="1964702"/>
                    <a:pt x="1273256" y="1990725"/>
                  </a:cubicBezTo>
                  <a:lnTo>
                    <a:pt x="1254206" y="2019300"/>
                  </a:lnTo>
                  <a:cubicBezTo>
                    <a:pt x="1240116" y="2075660"/>
                    <a:pt x="1226363" y="2113605"/>
                    <a:pt x="1254206" y="2181225"/>
                  </a:cubicBezTo>
                  <a:cubicBezTo>
                    <a:pt x="1262923" y="2202396"/>
                    <a:pt x="1289144" y="2213772"/>
                    <a:pt x="1311356" y="2219325"/>
                  </a:cubicBezTo>
                  <a:lnTo>
                    <a:pt x="1387556" y="2238375"/>
                  </a:lnTo>
                  <a:cubicBezTo>
                    <a:pt x="1397081" y="2244725"/>
                    <a:pt x="1405609" y="2252916"/>
                    <a:pt x="1416131" y="2257425"/>
                  </a:cubicBezTo>
                  <a:cubicBezTo>
                    <a:pt x="1452430" y="2272982"/>
                    <a:pt x="1554769" y="2275328"/>
                    <a:pt x="1568531" y="2276475"/>
                  </a:cubicBezTo>
                  <a:cubicBezTo>
                    <a:pt x="1620919" y="2311400"/>
                    <a:pt x="1576469" y="2276475"/>
                    <a:pt x="1616156" y="2324100"/>
                  </a:cubicBezTo>
                  <a:cubicBezTo>
                    <a:pt x="1639075" y="2351602"/>
                    <a:pt x="1645209" y="2352994"/>
                    <a:pt x="1673306" y="2371725"/>
                  </a:cubicBezTo>
                  <a:cubicBezTo>
                    <a:pt x="1678139" y="2391059"/>
                    <a:pt x="1684157" y="2419269"/>
                    <a:pt x="1692356" y="2438400"/>
                  </a:cubicBezTo>
                  <a:cubicBezTo>
                    <a:pt x="1697949" y="2451451"/>
                    <a:pt x="1705056" y="2463800"/>
                    <a:pt x="1711406" y="2476500"/>
                  </a:cubicBezTo>
                  <a:cubicBezTo>
                    <a:pt x="1708231" y="2524125"/>
                    <a:pt x="1709728" y="2572294"/>
                    <a:pt x="1701881" y="2619375"/>
                  </a:cubicBezTo>
                  <a:cubicBezTo>
                    <a:pt x="1699999" y="2630667"/>
                    <a:pt x="1687951" y="2637711"/>
                    <a:pt x="1682831" y="2647950"/>
                  </a:cubicBezTo>
                  <a:cubicBezTo>
                    <a:pt x="1678341" y="2656930"/>
                    <a:pt x="1678287" y="2667808"/>
                    <a:pt x="1673306" y="2676525"/>
                  </a:cubicBezTo>
                  <a:cubicBezTo>
                    <a:pt x="1665430" y="2690308"/>
                    <a:pt x="1653145" y="2701163"/>
                    <a:pt x="1644731" y="2714625"/>
                  </a:cubicBezTo>
                  <a:cubicBezTo>
                    <a:pt x="1595180" y="2793907"/>
                    <a:pt x="1648564" y="2716485"/>
                    <a:pt x="1616156" y="2781300"/>
                  </a:cubicBezTo>
                  <a:cubicBezTo>
                    <a:pt x="1611036" y="2791539"/>
                    <a:pt x="1602226" y="2799636"/>
                    <a:pt x="1597106" y="2809875"/>
                  </a:cubicBezTo>
                  <a:cubicBezTo>
                    <a:pt x="1589493" y="2825100"/>
                    <a:pt x="1582125" y="2862308"/>
                    <a:pt x="1578056" y="2876550"/>
                  </a:cubicBezTo>
                  <a:cubicBezTo>
                    <a:pt x="1575298" y="2886204"/>
                    <a:pt x="1571706" y="2895600"/>
                    <a:pt x="1568531" y="2905125"/>
                  </a:cubicBezTo>
                  <a:cubicBezTo>
                    <a:pt x="1573811" y="2973770"/>
                    <a:pt x="1555312" y="3023063"/>
                    <a:pt x="1606631" y="3067050"/>
                  </a:cubicBezTo>
                  <a:cubicBezTo>
                    <a:pt x="1617412" y="3076291"/>
                    <a:pt x="1632403" y="3079055"/>
                    <a:pt x="1644731" y="3086100"/>
                  </a:cubicBezTo>
                  <a:cubicBezTo>
                    <a:pt x="1654670" y="3091780"/>
                    <a:pt x="1662845" y="3100501"/>
                    <a:pt x="1673306" y="3105150"/>
                  </a:cubicBezTo>
                  <a:cubicBezTo>
                    <a:pt x="1691656" y="3113305"/>
                    <a:pt x="1730456" y="3124200"/>
                    <a:pt x="1730456" y="3124200"/>
                  </a:cubicBezTo>
                  <a:cubicBezTo>
                    <a:pt x="1787606" y="3121025"/>
                    <a:pt x="1845110" y="3121775"/>
                    <a:pt x="1901906" y="3114675"/>
                  </a:cubicBezTo>
                  <a:cubicBezTo>
                    <a:pt x="1910373" y="3113617"/>
                    <a:pt x="1969110" y="3091392"/>
                    <a:pt x="1987631" y="3086100"/>
                  </a:cubicBezTo>
                  <a:cubicBezTo>
                    <a:pt x="2009856" y="3079750"/>
                    <a:pt x="2032214" y="3073848"/>
                    <a:pt x="2054306" y="3067050"/>
                  </a:cubicBezTo>
                  <a:cubicBezTo>
                    <a:pt x="2073498" y="3061145"/>
                    <a:pt x="2092148" y="3053517"/>
                    <a:pt x="2111456" y="3048000"/>
                  </a:cubicBezTo>
                  <a:lnTo>
                    <a:pt x="2178131" y="3028950"/>
                  </a:lnTo>
                  <a:cubicBezTo>
                    <a:pt x="2187748" y="3026065"/>
                    <a:pt x="2197726" y="3023915"/>
                    <a:pt x="2206706" y="3019425"/>
                  </a:cubicBezTo>
                  <a:cubicBezTo>
                    <a:pt x="2272485" y="2986536"/>
                    <a:pt x="2194087" y="3010674"/>
                    <a:pt x="2273381" y="2990850"/>
                  </a:cubicBezTo>
                  <a:cubicBezTo>
                    <a:pt x="2310910" y="2965831"/>
                    <a:pt x="2304698" y="2966352"/>
                    <a:pt x="2359106" y="2952750"/>
                  </a:cubicBezTo>
                  <a:lnTo>
                    <a:pt x="2435306" y="2933700"/>
                  </a:lnTo>
                  <a:cubicBezTo>
                    <a:pt x="2444831" y="2927350"/>
                    <a:pt x="2456730" y="2923589"/>
                    <a:pt x="2463881" y="2914650"/>
                  </a:cubicBezTo>
                  <a:cubicBezTo>
                    <a:pt x="2470153" y="2906810"/>
                    <a:pt x="2468916" y="2895055"/>
                    <a:pt x="2473406" y="2886075"/>
                  </a:cubicBezTo>
                  <a:cubicBezTo>
                    <a:pt x="2478526" y="2875836"/>
                    <a:pt x="2486776" y="2867439"/>
                    <a:pt x="2492456" y="2857500"/>
                  </a:cubicBezTo>
                  <a:cubicBezTo>
                    <a:pt x="2534295" y="2784281"/>
                    <a:pt x="2485445" y="2854148"/>
                    <a:pt x="2540081" y="2781300"/>
                  </a:cubicBezTo>
                  <a:cubicBezTo>
                    <a:pt x="2533731" y="2698750"/>
                    <a:pt x="2532344" y="2615667"/>
                    <a:pt x="2521031" y="2533650"/>
                  </a:cubicBezTo>
                  <a:cubicBezTo>
                    <a:pt x="2519467" y="2522310"/>
                    <a:pt x="2507540" y="2515082"/>
                    <a:pt x="2501981" y="2505075"/>
                  </a:cubicBezTo>
                  <a:cubicBezTo>
                    <a:pt x="2491638" y="2486457"/>
                    <a:pt x="2482056" y="2467388"/>
                    <a:pt x="2473406" y="2447925"/>
                  </a:cubicBezTo>
                  <a:cubicBezTo>
                    <a:pt x="2454984" y="2406476"/>
                    <a:pt x="2472519" y="2429684"/>
                    <a:pt x="2454356" y="2381250"/>
                  </a:cubicBezTo>
                  <a:cubicBezTo>
                    <a:pt x="2449370" y="2367955"/>
                    <a:pt x="2440899" y="2356201"/>
                    <a:pt x="2435306" y="2343150"/>
                  </a:cubicBezTo>
                  <a:cubicBezTo>
                    <a:pt x="2431351" y="2333922"/>
                    <a:pt x="2430271" y="2323555"/>
                    <a:pt x="2425781" y="2314575"/>
                  </a:cubicBezTo>
                  <a:cubicBezTo>
                    <a:pt x="2418817" y="2300647"/>
                    <a:pt x="2384628" y="2256529"/>
                    <a:pt x="2378156" y="2247900"/>
                  </a:cubicBezTo>
                  <a:cubicBezTo>
                    <a:pt x="2360743" y="2195662"/>
                    <a:pt x="2377546" y="2239181"/>
                    <a:pt x="2340056" y="2171700"/>
                  </a:cubicBezTo>
                  <a:cubicBezTo>
                    <a:pt x="2315565" y="2127616"/>
                    <a:pt x="2327671" y="2135775"/>
                    <a:pt x="2292431" y="2095500"/>
                  </a:cubicBezTo>
                  <a:cubicBezTo>
                    <a:pt x="2280604" y="2081983"/>
                    <a:pt x="2266020" y="2071037"/>
                    <a:pt x="2254331" y="2057400"/>
                  </a:cubicBezTo>
                  <a:cubicBezTo>
                    <a:pt x="2246881" y="2048708"/>
                    <a:pt x="2243896" y="2036363"/>
                    <a:pt x="2235281" y="2028825"/>
                  </a:cubicBezTo>
                  <a:cubicBezTo>
                    <a:pt x="2218051" y="2013748"/>
                    <a:pt x="2194320" y="2006914"/>
                    <a:pt x="2178131" y="1990725"/>
                  </a:cubicBezTo>
                  <a:cubicBezTo>
                    <a:pt x="2140299" y="1952893"/>
                    <a:pt x="2162624" y="1965417"/>
                    <a:pt x="2111456" y="1952625"/>
                  </a:cubicBezTo>
                  <a:cubicBezTo>
                    <a:pt x="2041838" y="1906213"/>
                    <a:pt x="2129374" y="1962864"/>
                    <a:pt x="2044781" y="1914525"/>
                  </a:cubicBezTo>
                  <a:cubicBezTo>
                    <a:pt x="2034842" y="1908845"/>
                    <a:pt x="2026728" y="1899984"/>
                    <a:pt x="2016206" y="1895475"/>
                  </a:cubicBezTo>
                  <a:cubicBezTo>
                    <a:pt x="1993751" y="1885851"/>
                    <a:pt x="1926882" y="1878632"/>
                    <a:pt x="1911431" y="1876425"/>
                  </a:cubicBezTo>
                  <a:cubicBezTo>
                    <a:pt x="1895556" y="1870075"/>
                    <a:pt x="1880026" y="1862782"/>
                    <a:pt x="1863806" y="1857375"/>
                  </a:cubicBezTo>
                  <a:cubicBezTo>
                    <a:pt x="1851387" y="1853235"/>
                    <a:pt x="1837963" y="1852447"/>
                    <a:pt x="1825706" y="1847850"/>
                  </a:cubicBezTo>
                  <a:cubicBezTo>
                    <a:pt x="1812411" y="1842864"/>
                    <a:pt x="1800950" y="1833652"/>
                    <a:pt x="1787606" y="1828800"/>
                  </a:cubicBezTo>
                  <a:cubicBezTo>
                    <a:pt x="1661377" y="1782898"/>
                    <a:pt x="1769802" y="1834186"/>
                    <a:pt x="1682831" y="1790700"/>
                  </a:cubicBezTo>
                  <a:cubicBezTo>
                    <a:pt x="1636530" y="1698097"/>
                    <a:pt x="1657778" y="1756194"/>
                    <a:pt x="1673306" y="1562100"/>
                  </a:cubicBezTo>
                  <a:cubicBezTo>
                    <a:pt x="1677538" y="1509201"/>
                    <a:pt x="1677986" y="1519320"/>
                    <a:pt x="1711406" y="1485900"/>
                  </a:cubicBezTo>
                  <a:cubicBezTo>
                    <a:pt x="1726744" y="1393874"/>
                    <a:pt x="1734828" y="1370742"/>
                    <a:pt x="1711406" y="1247775"/>
                  </a:cubicBezTo>
                  <a:cubicBezTo>
                    <a:pt x="1709264" y="1236530"/>
                    <a:pt x="1692356" y="1235075"/>
                    <a:pt x="1682831" y="1228725"/>
                  </a:cubicBezTo>
                  <a:cubicBezTo>
                    <a:pt x="1667641" y="1205940"/>
                    <a:pt x="1658541" y="1188243"/>
                    <a:pt x="1635206" y="1171575"/>
                  </a:cubicBezTo>
                  <a:cubicBezTo>
                    <a:pt x="1623652" y="1163322"/>
                    <a:pt x="1609434" y="1159570"/>
                    <a:pt x="1597106" y="1152525"/>
                  </a:cubicBezTo>
                  <a:cubicBezTo>
                    <a:pt x="1545945" y="1123290"/>
                    <a:pt x="1593009" y="1139595"/>
                    <a:pt x="1530431" y="1123950"/>
                  </a:cubicBezTo>
                  <a:cubicBezTo>
                    <a:pt x="1476262" y="1069781"/>
                    <a:pt x="1528420" y="1113419"/>
                    <a:pt x="1473281" y="1085850"/>
                  </a:cubicBezTo>
                  <a:cubicBezTo>
                    <a:pt x="1456722" y="1077571"/>
                    <a:pt x="1441355" y="1067087"/>
                    <a:pt x="1425656" y="1057275"/>
                  </a:cubicBezTo>
                  <a:cubicBezTo>
                    <a:pt x="1415948" y="1051208"/>
                    <a:pt x="1407320" y="1043345"/>
                    <a:pt x="1397081" y="1038225"/>
                  </a:cubicBezTo>
                  <a:cubicBezTo>
                    <a:pt x="1388101" y="1033735"/>
                    <a:pt x="1378031" y="1031875"/>
                    <a:pt x="1368506" y="1028700"/>
                  </a:cubicBezTo>
                  <a:cubicBezTo>
                    <a:pt x="1358981" y="1019175"/>
                    <a:pt x="1350279" y="1008749"/>
                    <a:pt x="1339931" y="1000125"/>
                  </a:cubicBezTo>
                  <a:cubicBezTo>
                    <a:pt x="1312121" y="976950"/>
                    <a:pt x="1274286" y="963571"/>
                    <a:pt x="1254206" y="933450"/>
                  </a:cubicBezTo>
                  <a:lnTo>
                    <a:pt x="1235156" y="904875"/>
                  </a:lnTo>
                  <a:cubicBezTo>
                    <a:pt x="1204998" y="784245"/>
                    <a:pt x="1218758" y="854236"/>
                    <a:pt x="1235156" y="600075"/>
                  </a:cubicBezTo>
                  <a:cubicBezTo>
                    <a:pt x="1236727" y="575727"/>
                    <a:pt x="1253968" y="555784"/>
                    <a:pt x="1273256" y="542925"/>
                  </a:cubicBezTo>
                  <a:cubicBezTo>
                    <a:pt x="1281610" y="537356"/>
                    <a:pt x="1292306" y="536575"/>
                    <a:pt x="1301831" y="533400"/>
                  </a:cubicBezTo>
                  <a:cubicBezTo>
                    <a:pt x="1314531" y="523875"/>
                    <a:pt x="1325732" y="511925"/>
                    <a:pt x="1339931" y="504825"/>
                  </a:cubicBezTo>
                  <a:cubicBezTo>
                    <a:pt x="1351640" y="498971"/>
                    <a:pt x="1365444" y="498896"/>
                    <a:pt x="1378031" y="495300"/>
                  </a:cubicBezTo>
                  <a:cubicBezTo>
                    <a:pt x="1387685" y="492542"/>
                    <a:pt x="1397626" y="490265"/>
                    <a:pt x="1406606" y="485775"/>
                  </a:cubicBezTo>
                  <a:cubicBezTo>
                    <a:pt x="1416845" y="480655"/>
                    <a:pt x="1424720" y="471374"/>
                    <a:pt x="1435181" y="466725"/>
                  </a:cubicBezTo>
                  <a:cubicBezTo>
                    <a:pt x="1453531" y="458570"/>
                    <a:pt x="1474370" y="456655"/>
                    <a:pt x="1492331" y="447675"/>
                  </a:cubicBezTo>
                  <a:cubicBezTo>
                    <a:pt x="1523526" y="432078"/>
                    <a:pt x="1581674" y="405957"/>
                    <a:pt x="1606631" y="381000"/>
                  </a:cubicBezTo>
                  <a:lnTo>
                    <a:pt x="1635206" y="352425"/>
                  </a:lnTo>
                  <a:cubicBezTo>
                    <a:pt x="1628856" y="266700"/>
                    <a:pt x="1636408" y="178790"/>
                    <a:pt x="1616156" y="95250"/>
                  </a:cubicBezTo>
                  <a:cubicBezTo>
                    <a:pt x="1615485" y="92483"/>
                    <a:pt x="1540663" y="15604"/>
                    <a:pt x="1520906" y="9525"/>
                  </a:cubicBezTo>
                  <a:cubicBezTo>
                    <a:pt x="1493427" y="1070"/>
                    <a:pt x="1463756" y="3175"/>
                    <a:pt x="1435181" y="0"/>
                  </a:cubicBezTo>
                  <a:cubicBezTo>
                    <a:pt x="1362156" y="3175"/>
                    <a:pt x="1288812" y="2004"/>
                    <a:pt x="1216106" y="9525"/>
                  </a:cubicBezTo>
                  <a:cubicBezTo>
                    <a:pt x="1196132" y="11591"/>
                    <a:pt x="1173155" y="14376"/>
                    <a:pt x="1158956" y="28575"/>
                  </a:cubicBezTo>
                  <a:lnTo>
                    <a:pt x="1158956" y="57150"/>
                  </a:lnTo>
                  <a:close/>
                </a:path>
              </a:pathLst>
            </a:custGeom>
            <a:ln>
              <a:solidFill>
                <a:srgbClr val="0070C0"/>
              </a:solidFill>
              <a:prstDash val="dash"/>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sp>
          <p:nvSpPr>
            <p:cNvPr id="264" name="任意多边形 263"/>
            <p:cNvSpPr/>
            <p:nvPr/>
          </p:nvSpPr>
          <p:spPr>
            <a:xfrm>
              <a:off x="1968319" y="2770196"/>
              <a:ext cx="1822556" cy="1528762"/>
            </a:xfrm>
            <a:custGeom>
              <a:avLst/>
              <a:gdLst>
                <a:gd name="connsiteX0" fmla="*/ 1051106 w 1822631"/>
                <a:gd name="connsiteY0" fmla="*/ 11825 h 1529728"/>
                <a:gd name="connsiteX1" fmla="*/ 1022531 w 1822631"/>
                <a:gd name="connsiteY1" fmla="*/ 21350 h 1529728"/>
                <a:gd name="connsiteX2" fmla="*/ 955856 w 1822631"/>
                <a:gd name="connsiteY2" fmla="*/ 30875 h 1529728"/>
                <a:gd name="connsiteX3" fmla="*/ 917756 w 1822631"/>
                <a:gd name="connsiteY3" fmla="*/ 59450 h 1529728"/>
                <a:gd name="connsiteX4" fmla="*/ 851081 w 1822631"/>
                <a:gd name="connsiteY4" fmla="*/ 68975 h 1529728"/>
                <a:gd name="connsiteX5" fmla="*/ 793931 w 1822631"/>
                <a:gd name="connsiteY5" fmla="*/ 88025 h 1529728"/>
                <a:gd name="connsiteX6" fmla="*/ 574856 w 1822631"/>
                <a:gd name="connsiteY6" fmla="*/ 107075 h 1529728"/>
                <a:gd name="connsiteX7" fmla="*/ 336731 w 1822631"/>
                <a:gd name="connsiteY7" fmla="*/ 116600 h 1529728"/>
                <a:gd name="connsiteX8" fmla="*/ 308156 w 1822631"/>
                <a:gd name="connsiteY8" fmla="*/ 135650 h 1529728"/>
                <a:gd name="connsiteX9" fmla="*/ 193856 w 1822631"/>
                <a:gd name="connsiteY9" fmla="*/ 154700 h 1529728"/>
                <a:gd name="connsiteX10" fmla="*/ 155756 w 1822631"/>
                <a:gd name="connsiteY10" fmla="*/ 173750 h 1529728"/>
                <a:gd name="connsiteX11" fmla="*/ 127181 w 1822631"/>
                <a:gd name="connsiteY11" fmla="*/ 183275 h 1529728"/>
                <a:gd name="connsiteX12" fmla="*/ 79556 w 1822631"/>
                <a:gd name="connsiteY12" fmla="*/ 202325 h 1529728"/>
                <a:gd name="connsiteX13" fmla="*/ 60506 w 1822631"/>
                <a:gd name="connsiteY13" fmla="*/ 230900 h 1529728"/>
                <a:gd name="connsiteX14" fmla="*/ 50981 w 1822631"/>
                <a:gd name="connsiteY14" fmla="*/ 621425 h 1529728"/>
                <a:gd name="connsiteX15" fmla="*/ 117656 w 1822631"/>
                <a:gd name="connsiteY15" fmla="*/ 707150 h 1529728"/>
                <a:gd name="connsiteX16" fmla="*/ 203381 w 1822631"/>
                <a:gd name="connsiteY16" fmla="*/ 811925 h 1529728"/>
                <a:gd name="connsiteX17" fmla="*/ 251006 w 1822631"/>
                <a:gd name="connsiteY17" fmla="*/ 859550 h 1529728"/>
                <a:gd name="connsiteX18" fmla="*/ 317681 w 1822631"/>
                <a:gd name="connsiteY18" fmla="*/ 888125 h 1529728"/>
                <a:gd name="connsiteX19" fmla="*/ 346256 w 1822631"/>
                <a:gd name="connsiteY19" fmla="*/ 916700 h 1529728"/>
                <a:gd name="connsiteX20" fmla="*/ 374831 w 1822631"/>
                <a:gd name="connsiteY20" fmla="*/ 935750 h 1529728"/>
                <a:gd name="connsiteX21" fmla="*/ 431981 w 1822631"/>
                <a:gd name="connsiteY21" fmla="*/ 1002425 h 1529728"/>
                <a:gd name="connsiteX22" fmla="*/ 451031 w 1822631"/>
                <a:gd name="connsiteY22" fmla="*/ 1097675 h 1529728"/>
                <a:gd name="connsiteX23" fmla="*/ 470081 w 1822631"/>
                <a:gd name="connsiteY23" fmla="*/ 1173875 h 1529728"/>
                <a:gd name="connsiteX24" fmla="*/ 479606 w 1822631"/>
                <a:gd name="connsiteY24" fmla="*/ 1202450 h 1529728"/>
                <a:gd name="connsiteX25" fmla="*/ 498656 w 1822631"/>
                <a:gd name="connsiteY25" fmla="*/ 1288175 h 1529728"/>
                <a:gd name="connsiteX26" fmla="*/ 584381 w 1822631"/>
                <a:gd name="connsiteY26" fmla="*/ 1354850 h 1529728"/>
                <a:gd name="connsiteX27" fmla="*/ 641531 w 1822631"/>
                <a:gd name="connsiteY27" fmla="*/ 1392950 h 1529728"/>
                <a:gd name="connsiteX28" fmla="*/ 689156 w 1822631"/>
                <a:gd name="connsiteY28" fmla="*/ 1450100 h 1529728"/>
                <a:gd name="connsiteX29" fmla="*/ 717731 w 1822631"/>
                <a:gd name="connsiteY29" fmla="*/ 1459625 h 1529728"/>
                <a:gd name="connsiteX30" fmla="*/ 832031 w 1822631"/>
                <a:gd name="connsiteY30" fmla="*/ 1516775 h 1529728"/>
                <a:gd name="connsiteX31" fmla="*/ 860606 w 1822631"/>
                <a:gd name="connsiteY31" fmla="*/ 1526300 h 1529728"/>
                <a:gd name="connsiteX32" fmla="*/ 1013006 w 1822631"/>
                <a:gd name="connsiteY32" fmla="*/ 1516775 h 1529728"/>
                <a:gd name="connsiteX33" fmla="*/ 1041581 w 1822631"/>
                <a:gd name="connsiteY33" fmla="*/ 1478675 h 1529728"/>
                <a:gd name="connsiteX34" fmla="*/ 1051106 w 1822631"/>
                <a:gd name="connsiteY34" fmla="*/ 1126250 h 1529728"/>
                <a:gd name="connsiteX35" fmla="*/ 1070156 w 1822631"/>
                <a:gd name="connsiteY35" fmla="*/ 1097675 h 1529728"/>
                <a:gd name="connsiteX36" fmla="*/ 1098731 w 1822631"/>
                <a:gd name="connsiteY36" fmla="*/ 1088150 h 1529728"/>
                <a:gd name="connsiteX37" fmla="*/ 1193981 w 1822631"/>
                <a:gd name="connsiteY37" fmla="*/ 1069100 h 1529728"/>
                <a:gd name="connsiteX38" fmla="*/ 1241606 w 1822631"/>
                <a:gd name="connsiteY38" fmla="*/ 1050050 h 1529728"/>
                <a:gd name="connsiteX39" fmla="*/ 1508306 w 1822631"/>
                <a:gd name="connsiteY39" fmla="*/ 1050050 h 1529728"/>
                <a:gd name="connsiteX40" fmla="*/ 1565456 w 1822631"/>
                <a:gd name="connsiteY40" fmla="*/ 1069100 h 1529728"/>
                <a:gd name="connsiteX41" fmla="*/ 1622606 w 1822631"/>
                <a:gd name="connsiteY41" fmla="*/ 1097675 h 1529728"/>
                <a:gd name="connsiteX42" fmla="*/ 1651181 w 1822631"/>
                <a:gd name="connsiteY42" fmla="*/ 1126250 h 1529728"/>
                <a:gd name="connsiteX43" fmla="*/ 1765481 w 1822631"/>
                <a:gd name="connsiteY43" fmla="*/ 1069100 h 1529728"/>
                <a:gd name="connsiteX44" fmla="*/ 1803581 w 1822631"/>
                <a:gd name="connsiteY44" fmla="*/ 1002425 h 1529728"/>
                <a:gd name="connsiteX45" fmla="*/ 1813106 w 1822631"/>
                <a:gd name="connsiteY45" fmla="*/ 964325 h 1529728"/>
                <a:gd name="connsiteX46" fmla="*/ 1822631 w 1822631"/>
                <a:gd name="connsiteY46" fmla="*/ 935750 h 1529728"/>
                <a:gd name="connsiteX47" fmla="*/ 1784531 w 1822631"/>
                <a:gd name="connsiteY47" fmla="*/ 754775 h 1529728"/>
                <a:gd name="connsiteX48" fmla="*/ 1755956 w 1822631"/>
                <a:gd name="connsiteY48" fmla="*/ 716675 h 1529728"/>
                <a:gd name="connsiteX49" fmla="*/ 1746431 w 1822631"/>
                <a:gd name="connsiteY49" fmla="*/ 688100 h 1529728"/>
                <a:gd name="connsiteX50" fmla="*/ 1736906 w 1822631"/>
                <a:gd name="connsiteY50" fmla="*/ 640475 h 1529728"/>
                <a:gd name="connsiteX51" fmla="*/ 1708331 w 1822631"/>
                <a:gd name="connsiteY51" fmla="*/ 583325 h 1529728"/>
                <a:gd name="connsiteX52" fmla="*/ 1670231 w 1822631"/>
                <a:gd name="connsiteY52" fmla="*/ 554750 h 1529728"/>
                <a:gd name="connsiteX53" fmla="*/ 1641656 w 1822631"/>
                <a:gd name="connsiteY53" fmla="*/ 516650 h 1529728"/>
                <a:gd name="connsiteX54" fmla="*/ 1594031 w 1822631"/>
                <a:gd name="connsiteY54" fmla="*/ 497600 h 1529728"/>
                <a:gd name="connsiteX55" fmla="*/ 1555931 w 1822631"/>
                <a:gd name="connsiteY55" fmla="*/ 478550 h 1529728"/>
                <a:gd name="connsiteX56" fmla="*/ 1517831 w 1822631"/>
                <a:gd name="connsiteY56" fmla="*/ 469025 h 1529728"/>
                <a:gd name="connsiteX57" fmla="*/ 1403531 w 1822631"/>
                <a:gd name="connsiteY57" fmla="*/ 430925 h 1529728"/>
                <a:gd name="connsiteX58" fmla="*/ 1327331 w 1822631"/>
                <a:gd name="connsiteY58" fmla="*/ 411875 h 1529728"/>
                <a:gd name="connsiteX59" fmla="*/ 1241606 w 1822631"/>
                <a:gd name="connsiteY59" fmla="*/ 345200 h 1529728"/>
                <a:gd name="connsiteX60" fmla="*/ 1222556 w 1822631"/>
                <a:gd name="connsiteY60" fmla="*/ 316625 h 1529728"/>
                <a:gd name="connsiteX61" fmla="*/ 1213031 w 1822631"/>
                <a:gd name="connsiteY61" fmla="*/ 88025 h 1529728"/>
                <a:gd name="connsiteX62" fmla="*/ 1203506 w 1822631"/>
                <a:gd name="connsiteY62" fmla="*/ 59450 h 1529728"/>
                <a:gd name="connsiteX63" fmla="*/ 1174931 w 1822631"/>
                <a:gd name="connsiteY63" fmla="*/ 30875 h 1529728"/>
                <a:gd name="connsiteX64" fmla="*/ 1117781 w 1822631"/>
                <a:gd name="connsiteY64" fmla="*/ 2300 h 1529728"/>
                <a:gd name="connsiteX65" fmla="*/ 1051106 w 1822631"/>
                <a:gd name="connsiteY65" fmla="*/ 11825 h 15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22631" h="1529728">
                  <a:moveTo>
                    <a:pt x="1051106" y="11825"/>
                  </a:moveTo>
                  <a:cubicBezTo>
                    <a:pt x="1035231" y="15000"/>
                    <a:pt x="1032376" y="19381"/>
                    <a:pt x="1022531" y="21350"/>
                  </a:cubicBezTo>
                  <a:cubicBezTo>
                    <a:pt x="1000516" y="25753"/>
                    <a:pt x="976955" y="23203"/>
                    <a:pt x="955856" y="30875"/>
                  </a:cubicBezTo>
                  <a:cubicBezTo>
                    <a:pt x="940937" y="36300"/>
                    <a:pt x="932675" y="54025"/>
                    <a:pt x="917756" y="59450"/>
                  </a:cubicBezTo>
                  <a:cubicBezTo>
                    <a:pt x="896657" y="67122"/>
                    <a:pt x="873306" y="65800"/>
                    <a:pt x="851081" y="68975"/>
                  </a:cubicBezTo>
                  <a:cubicBezTo>
                    <a:pt x="832031" y="75325"/>
                    <a:pt x="813412" y="83155"/>
                    <a:pt x="793931" y="88025"/>
                  </a:cubicBezTo>
                  <a:cubicBezTo>
                    <a:pt x="732525" y="103377"/>
                    <a:pt x="618666" y="104989"/>
                    <a:pt x="574856" y="107075"/>
                  </a:cubicBezTo>
                  <a:lnTo>
                    <a:pt x="336731" y="116600"/>
                  </a:lnTo>
                  <a:cubicBezTo>
                    <a:pt x="327206" y="122950"/>
                    <a:pt x="318395" y="130530"/>
                    <a:pt x="308156" y="135650"/>
                  </a:cubicBezTo>
                  <a:cubicBezTo>
                    <a:pt x="276241" y="151607"/>
                    <a:pt x="221018" y="151682"/>
                    <a:pt x="193856" y="154700"/>
                  </a:cubicBezTo>
                  <a:cubicBezTo>
                    <a:pt x="181156" y="161050"/>
                    <a:pt x="168807" y="168157"/>
                    <a:pt x="155756" y="173750"/>
                  </a:cubicBezTo>
                  <a:cubicBezTo>
                    <a:pt x="146528" y="177705"/>
                    <a:pt x="136582" y="179750"/>
                    <a:pt x="127181" y="183275"/>
                  </a:cubicBezTo>
                  <a:cubicBezTo>
                    <a:pt x="111172" y="189278"/>
                    <a:pt x="95431" y="195975"/>
                    <a:pt x="79556" y="202325"/>
                  </a:cubicBezTo>
                  <a:cubicBezTo>
                    <a:pt x="73206" y="211850"/>
                    <a:pt x="65626" y="220661"/>
                    <a:pt x="60506" y="230900"/>
                  </a:cubicBezTo>
                  <a:cubicBezTo>
                    <a:pt x="0" y="351911"/>
                    <a:pt x="34222" y="480651"/>
                    <a:pt x="50981" y="621425"/>
                  </a:cubicBezTo>
                  <a:cubicBezTo>
                    <a:pt x="54060" y="647290"/>
                    <a:pt x="97892" y="687386"/>
                    <a:pt x="117656" y="707150"/>
                  </a:cubicBezTo>
                  <a:cubicBezTo>
                    <a:pt x="146301" y="793086"/>
                    <a:pt x="92315" y="645326"/>
                    <a:pt x="203381" y="811925"/>
                  </a:cubicBezTo>
                  <a:cubicBezTo>
                    <a:pt x="222431" y="840500"/>
                    <a:pt x="219256" y="843675"/>
                    <a:pt x="251006" y="859550"/>
                  </a:cubicBezTo>
                  <a:cubicBezTo>
                    <a:pt x="292463" y="880278"/>
                    <a:pt x="271433" y="855091"/>
                    <a:pt x="317681" y="888125"/>
                  </a:cubicBezTo>
                  <a:cubicBezTo>
                    <a:pt x="328642" y="895955"/>
                    <a:pt x="335908" y="908076"/>
                    <a:pt x="346256" y="916700"/>
                  </a:cubicBezTo>
                  <a:cubicBezTo>
                    <a:pt x="355050" y="924029"/>
                    <a:pt x="366037" y="928421"/>
                    <a:pt x="374831" y="935750"/>
                  </a:cubicBezTo>
                  <a:cubicBezTo>
                    <a:pt x="401365" y="957861"/>
                    <a:pt x="410959" y="974395"/>
                    <a:pt x="431981" y="1002425"/>
                  </a:cubicBezTo>
                  <a:cubicBezTo>
                    <a:pt x="462020" y="1122582"/>
                    <a:pt x="416000" y="934195"/>
                    <a:pt x="451031" y="1097675"/>
                  </a:cubicBezTo>
                  <a:cubicBezTo>
                    <a:pt x="456517" y="1123276"/>
                    <a:pt x="461802" y="1149037"/>
                    <a:pt x="470081" y="1173875"/>
                  </a:cubicBezTo>
                  <a:cubicBezTo>
                    <a:pt x="473256" y="1183400"/>
                    <a:pt x="477428" y="1192649"/>
                    <a:pt x="479606" y="1202450"/>
                  </a:cubicBezTo>
                  <a:cubicBezTo>
                    <a:pt x="481335" y="1210230"/>
                    <a:pt x="487935" y="1272093"/>
                    <a:pt x="498656" y="1288175"/>
                  </a:cubicBezTo>
                  <a:cubicBezTo>
                    <a:pt x="525468" y="1328393"/>
                    <a:pt x="546536" y="1317005"/>
                    <a:pt x="584381" y="1354850"/>
                  </a:cubicBezTo>
                  <a:cubicBezTo>
                    <a:pt x="620056" y="1390525"/>
                    <a:pt x="600177" y="1379165"/>
                    <a:pt x="641531" y="1392950"/>
                  </a:cubicBezTo>
                  <a:cubicBezTo>
                    <a:pt x="655588" y="1414035"/>
                    <a:pt x="667154" y="1435432"/>
                    <a:pt x="689156" y="1450100"/>
                  </a:cubicBezTo>
                  <a:cubicBezTo>
                    <a:pt x="697510" y="1455669"/>
                    <a:pt x="708206" y="1456450"/>
                    <a:pt x="717731" y="1459625"/>
                  </a:cubicBezTo>
                  <a:cubicBezTo>
                    <a:pt x="767605" y="1509499"/>
                    <a:pt x="733527" y="1483940"/>
                    <a:pt x="832031" y="1516775"/>
                  </a:cubicBezTo>
                  <a:lnTo>
                    <a:pt x="860606" y="1526300"/>
                  </a:lnTo>
                  <a:cubicBezTo>
                    <a:pt x="911406" y="1523125"/>
                    <a:pt x="963783" y="1529728"/>
                    <a:pt x="1013006" y="1516775"/>
                  </a:cubicBezTo>
                  <a:cubicBezTo>
                    <a:pt x="1028358" y="1512735"/>
                    <a:pt x="1040040" y="1494475"/>
                    <a:pt x="1041581" y="1478675"/>
                  </a:cubicBezTo>
                  <a:cubicBezTo>
                    <a:pt x="1052992" y="1361712"/>
                    <a:pt x="1042317" y="1243439"/>
                    <a:pt x="1051106" y="1126250"/>
                  </a:cubicBezTo>
                  <a:cubicBezTo>
                    <a:pt x="1051962" y="1114834"/>
                    <a:pt x="1061217" y="1104826"/>
                    <a:pt x="1070156" y="1097675"/>
                  </a:cubicBezTo>
                  <a:cubicBezTo>
                    <a:pt x="1077996" y="1091403"/>
                    <a:pt x="1089077" y="1090908"/>
                    <a:pt x="1098731" y="1088150"/>
                  </a:cubicBezTo>
                  <a:cubicBezTo>
                    <a:pt x="1138516" y="1076783"/>
                    <a:pt x="1149073" y="1076585"/>
                    <a:pt x="1193981" y="1069100"/>
                  </a:cubicBezTo>
                  <a:cubicBezTo>
                    <a:pt x="1209856" y="1062750"/>
                    <a:pt x="1225386" y="1055457"/>
                    <a:pt x="1241606" y="1050050"/>
                  </a:cubicBezTo>
                  <a:cubicBezTo>
                    <a:pt x="1328786" y="1020990"/>
                    <a:pt x="1411742" y="1046027"/>
                    <a:pt x="1508306" y="1050050"/>
                  </a:cubicBezTo>
                  <a:cubicBezTo>
                    <a:pt x="1527356" y="1056400"/>
                    <a:pt x="1548748" y="1057961"/>
                    <a:pt x="1565456" y="1069100"/>
                  </a:cubicBezTo>
                  <a:cubicBezTo>
                    <a:pt x="1602385" y="1093719"/>
                    <a:pt x="1583171" y="1084530"/>
                    <a:pt x="1622606" y="1097675"/>
                  </a:cubicBezTo>
                  <a:cubicBezTo>
                    <a:pt x="1632131" y="1107200"/>
                    <a:pt x="1637757" y="1125131"/>
                    <a:pt x="1651181" y="1126250"/>
                  </a:cubicBezTo>
                  <a:cubicBezTo>
                    <a:pt x="1730571" y="1132866"/>
                    <a:pt x="1731183" y="1114831"/>
                    <a:pt x="1765481" y="1069100"/>
                  </a:cubicBezTo>
                  <a:cubicBezTo>
                    <a:pt x="1794614" y="981700"/>
                    <a:pt x="1745916" y="1117755"/>
                    <a:pt x="1803581" y="1002425"/>
                  </a:cubicBezTo>
                  <a:cubicBezTo>
                    <a:pt x="1809435" y="990716"/>
                    <a:pt x="1809510" y="976912"/>
                    <a:pt x="1813106" y="964325"/>
                  </a:cubicBezTo>
                  <a:cubicBezTo>
                    <a:pt x="1815864" y="954671"/>
                    <a:pt x="1819456" y="945275"/>
                    <a:pt x="1822631" y="935750"/>
                  </a:cubicBezTo>
                  <a:cubicBezTo>
                    <a:pt x="1813793" y="873882"/>
                    <a:pt x="1815448" y="810425"/>
                    <a:pt x="1784531" y="754775"/>
                  </a:cubicBezTo>
                  <a:cubicBezTo>
                    <a:pt x="1776821" y="740898"/>
                    <a:pt x="1765481" y="729375"/>
                    <a:pt x="1755956" y="716675"/>
                  </a:cubicBezTo>
                  <a:cubicBezTo>
                    <a:pt x="1752781" y="707150"/>
                    <a:pt x="1748866" y="697840"/>
                    <a:pt x="1746431" y="688100"/>
                  </a:cubicBezTo>
                  <a:cubicBezTo>
                    <a:pt x="1742504" y="672394"/>
                    <a:pt x="1740833" y="656181"/>
                    <a:pt x="1736906" y="640475"/>
                  </a:cubicBezTo>
                  <a:cubicBezTo>
                    <a:pt x="1731741" y="619817"/>
                    <a:pt x="1723851" y="598845"/>
                    <a:pt x="1708331" y="583325"/>
                  </a:cubicBezTo>
                  <a:cubicBezTo>
                    <a:pt x="1697106" y="572100"/>
                    <a:pt x="1681456" y="565975"/>
                    <a:pt x="1670231" y="554750"/>
                  </a:cubicBezTo>
                  <a:cubicBezTo>
                    <a:pt x="1659006" y="543525"/>
                    <a:pt x="1654356" y="526175"/>
                    <a:pt x="1641656" y="516650"/>
                  </a:cubicBezTo>
                  <a:cubicBezTo>
                    <a:pt x="1627978" y="506391"/>
                    <a:pt x="1609655" y="504544"/>
                    <a:pt x="1594031" y="497600"/>
                  </a:cubicBezTo>
                  <a:cubicBezTo>
                    <a:pt x="1581056" y="491833"/>
                    <a:pt x="1569226" y="483536"/>
                    <a:pt x="1555931" y="478550"/>
                  </a:cubicBezTo>
                  <a:cubicBezTo>
                    <a:pt x="1543674" y="473953"/>
                    <a:pt x="1530088" y="473622"/>
                    <a:pt x="1517831" y="469025"/>
                  </a:cubicBezTo>
                  <a:cubicBezTo>
                    <a:pt x="1426314" y="434706"/>
                    <a:pt x="1548822" y="459983"/>
                    <a:pt x="1403531" y="430925"/>
                  </a:cubicBezTo>
                  <a:cubicBezTo>
                    <a:pt x="1390336" y="428286"/>
                    <a:pt x="1343806" y="421028"/>
                    <a:pt x="1327331" y="411875"/>
                  </a:cubicBezTo>
                  <a:cubicBezTo>
                    <a:pt x="1294371" y="393564"/>
                    <a:pt x="1265544" y="373925"/>
                    <a:pt x="1241606" y="345200"/>
                  </a:cubicBezTo>
                  <a:cubicBezTo>
                    <a:pt x="1234277" y="336406"/>
                    <a:pt x="1228906" y="326150"/>
                    <a:pt x="1222556" y="316625"/>
                  </a:cubicBezTo>
                  <a:cubicBezTo>
                    <a:pt x="1219381" y="240425"/>
                    <a:pt x="1218665" y="164083"/>
                    <a:pt x="1213031" y="88025"/>
                  </a:cubicBezTo>
                  <a:cubicBezTo>
                    <a:pt x="1212289" y="78012"/>
                    <a:pt x="1209075" y="67804"/>
                    <a:pt x="1203506" y="59450"/>
                  </a:cubicBezTo>
                  <a:cubicBezTo>
                    <a:pt x="1196034" y="48242"/>
                    <a:pt x="1185279" y="39499"/>
                    <a:pt x="1174931" y="30875"/>
                  </a:cubicBezTo>
                  <a:cubicBezTo>
                    <a:pt x="1160974" y="19244"/>
                    <a:pt x="1137068" y="4053"/>
                    <a:pt x="1117781" y="2300"/>
                  </a:cubicBezTo>
                  <a:cubicBezTo>
                    <a:pt x="1092485" y="0"/>
                    <a:pt x="1066981" y="8650"/>
                    <a:pt x="1051106" y="11825"/>
                  </a:cubicBezTo>
                  <a:close/>
                </a:path>
              </a:pathLst>
            </a:custGeom>
            <a:ln>
              <a:solidFill>
                <a:srgbClr val="0070C0"/>
              </a:solidFill>
              <a:prstDash val="dash"/>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zh-CN" alt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2000"/>
                                        <p:tgtEl>
                                          <p:spTgt spid="258"/>
                                        </p:tgtEl>
                                      </p:cBhvr>
                                    </p:animEffect>
                                  </p:childTnLst>
                                </p:cTn>
                              </p:par>
                              <p:par>
                                <p:cTn id="11" presetID="10" presetClass="entr" presetSubtype="0" fill="hold" nodeType="withEffect">
                                  <p:stCondLst>
                                    <p:cond delay="0"/>
                                  </p:stCondLst>
                                  <p:childTnLst>
                                    <p:set>
                                      <p:cBhvr>
                                        <p:cTn id="12" dur="1" fill="hold">
                                          <p:stCondLst>
                                            <p:cond delay="0"/>
                                          </p:stCondLst>
                                        </p:cTn>
                                        <p:tgtEl>
                                          <p:spTgt spid="259"/>
                                        </p:tgtEl>
                                        <p:attrNameLst>
                                          <p:attrName>style.visibility</p:attrName>
                                        </p:attrNameLst>
                                      </p:cBhvr>
                                      <p:to>
                                        <p:strVal val="visible"/>
                                      </p:to>
                                    </p:set>
                                    <p:animEffect transition="in" filter="fade">
                                      <p:cBhvr>
                                        <p:cTn id="13" dur="2000"/>
                                        <p:tgtEl>
                                          <p:spTgt spid="259"/>
                                        </p:tgtEl>
                                      </p:cBhvr>
                                    </p:animEffect>
                                  </p:childTnLst>
                                </p:cTn>
                              </p:par>
                              <p:par>
                                <p:cTn id="14" presetID="10" presetClass="entr" presetSubtype="0" fill="hold" nodeType="with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2000"/>
                                        <p:tgtEl>
                                          <p:spTgt spid="24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5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46"/>
                                        </p:tgtEl>
                                        <p:attrNameLst>
                                          <p:attrName>style.visibility</p:attrName>
                                        </p:attrNameLst>
                                      </p:cBhvr>
                                      <p:to>
                                        <p:strVal val="hidden"/>
                                      </p:to>
                                    </p:set>
                                  </p:childTnLst>
                                </p:cTn>
                              </p:par>
                              <p:par>
                                <p:cTn id="23" presetID="26" presetClass="emph" presetSubtype="0" fill="hold" nodeType="withEffect">
                                  <p:stCondLst>
                                    <p:cond delay="0"/>
                                  </p:stCondLst>
                                  <p:childTnLst>
                                    <p:animEffect transition="out" filter="fade">
                                      <p:cBhvr>
                                        <p:cTn id="24" dur="500" tmFilter="0, 0; .2, .5; .8, .5; 1, 0"/>
                                        <p:tgtEl>
                                          <p:spTgt spid="259"/>
                                        </p:tgtEl>
                                      </p:cBhvr>
                                    </p:animEffect>
                                    <p:animScale>
                                      <p:cBhvr>
                                        <p:cTn id="25" dur="250" autoRev="1" fill="hold"/>
                                        <p:tgtEl>
                                          <p:spTgt spid="259"/>
                                        </p:tgtEl>
                                      </p:cBhvr>
                                      <p:by x="105000" y="105000"/>
                                    </p:animScale>
                                  </p:childTnLst>
                                </p:cTn>
                              </p:par>
                            </p:childTnLst>
                          </p:cTn>
                        </p:par>
                        <p:par>
                          <p:cTn id="26" fill="hold">
                            <p:stCondLst>
                              <p:cond delay="500"/>
                            </p:stCondLst>
                            <p:childTnLst>
                              <p:par>
                                <p:cTn id="27" presetID="26" presetClass="emph" presetSubtype="0" fill="hold" nodeType="afterEffect">
                                  <p:stCondLst>
                                    <p:cond delay="0"/>
                                  </p:stCondLst>
                                  <p:childTnLst>
                                    <p:animEffect transition="out" filter="fade">
                                      <p:cBhvr>
                                        <p:cTn id="28" dur="500" tmFilter="0, 0; .2, .5; .8, .5; 1, 0"/>
                                        <p:tgtEl>
                                          <p:spTgt spid="259"/>
                                        </p:tgtEl>
                                      </p:cBhvr>
                                    </p:animEffect>
                                    <p:animScale>
                                      <p:cBhvr>
                                        <p:cTn id="29" dur="250" autoRev="1" fill="hold"/>
                                        <p:tgtEl>
                                          <p:spTgt spid="259"/>
                                        </p:tgtEl>
                                      </p:cBhvr>
                                      <p:by x="105000" y="105000"/>
                                    </p:animScale>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59"/>
                                        </p:tgtEl>
                                      </p:cBhvr>
                                    </p:animEffect>
                                    <p:animScale>
                                      <p:cBhvr>
                                        <p:cTn id="33" dur="250" autoRev="1" fill="hold"/>
                                        <p:tgtEl>
                                          <p:spTgt spid="259"/>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5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46"/>
                                        </p:tgtEl>
                                        <p:attrNameLst>
                                          <p:attrName>style.visibility</p:attrName>
                                        </p:attrNameLst>
                                      </p:cBhvr>
                                      <p:to>
                                        <p:strVal val="visible"/>
                                      </p:to>
                                    </p:set>
                                  </p:childTnLst>
                                </p:cTn>
                              </p:par>
                            </p:childTnLst>
                          </p:cTn>
                        </p:par>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59"/>
                                        </p:tgtEl>
                                        <p:attrNameLst>
                                          <p:attrName>style.visibility</p:attrName>
                                        </p:attrNameLst>
                                      </p:cBhvr>
                                      <p:to>
                                        <p:strVal val="hidden"/>
                                      </p:to>
                                    </p:set>
                                  </p:childTnLst>
                                </p:cTn>
                              </p:par>
                              <p:par>
                                <p:cTn id="43" presetID="26" presetClass="emph" presetSubtype="0" fill="hold" nodeType="withEffect">
                                  <p:stCondLst>
                                    <p:cond delay="0"/>
                                  </p:stCondLst>
                                  <p:childTnLst>
                                    <p:animEffect transition="out" filter="fade">
                                      <p:cBhvr>
                                        <p:cTn id="44" dur="500" tmFilter="0, 0; .2, .5; .8, .5; 1, 0"/>
                                        <p:tgtEl>
                                          <p:spTgt spid="258"/>
                                        </p:tgtEl>
                                      </p:cBhvr>
                                    </p:animEffect>
                                    <p:animScale>
                                      <p:cBhvr>
                                        <p:cTn id="45" dur="250" autoRev="1" fill="hold"/>
                                        <p:tgtEl>
                                          <p:spTgt spid="258"/>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246"/>
                                        </p:tgtEl>
                                      </p:cBhvr>
                                    </p:animEffect>
                                    <p:animScale>
                                      <p:cBhvr>
                                        <p:cTn id="48" dur="250" autoRev="1" fill="hold"/>
                                        <p:tgtEl>
                                          <p:spTgt spid="246"/>
                                        </p:tgtEl>
                                      </p:cBhvr>
                                      <p:by x="105000" y="105000"/>
                                    </p:animScale>
                                  </p:childTnLst>
                                </p:cTn>
                              </p:par>
                            </p:childTnLst>
                          </p:cTn>
                        </p:par>
                        <p:par>
                          <p:cTn id="49" fill="hold">
                            <p:stCondLst>
                              <p:cond delay="500"/>
                            </p:stCondLst>
                            <p:childTnLst>
                              <p:par>
                                <p:cTn id="50" presetID="26" presetClass="emph" presetSubtype="0" fill="hold" nodeType="afterEffect">
                                  <p:stCondLst>
                                    <p:cond delay="0"/>
                                  </p:stCondLst>
                                  <p:childTnLst>
                                    <p:animEffect transition="out" filter="fade">
                                      <p:cBhvr>
                                        <p:cTn id="51" dur="500" tmFilter="0, 0; .2, .5; .8, .5; 1, 0"/>
                                        <p:tgtEl>
                                          <p:spTgt spid="258"/>
                                        </p:tgtEl>
                                      </p:cBhvr>
                                    </p:animEffect>
                                    <p:animScale>
                                      <p:cBhvr>
                                        <p:cTn id="52" dur="250" autoRev="1" fill="hold"/>
                                        <p:tgtEl>
                                          <p:spTgt spid="258"/>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246"/>
                                        </p:tgtEl>
                                      </p:cBhvr>
                                    </p:animEffect>
                                    <p:animScale>
                                      <p:cBhvr>
                                        <p:cTn id="55" dur="250" autoRev="1" fill="hold"/>
                                        <p:tgtEl>
                                          <p:spTgt spid="246"/>
                                        </p:tgtEl>
                                      </p:cBhvr>
                                      <p:by x="105000" y="105000"/>
                                    </p:animScale>
                                  </p:childTnLst>
                                </p:cTn>
                              </p:par>
                            </p:childTnLst>
                          </p:cTn>
                        </p:par>
                        <p:par>
                          <p:cTn id="56" fill="hold">
                            <p:stCondLst>
                              <p:cond delay="1000"/>
                            </p:stCondLst>
                            <p:childTnLst>
                              <p:par>
                                <p:cTn id="57" presetID="26" presetClass="emph" presetSubtype="0" fill="hold" nodeType="afterEffect">
                                  <p:stCondLst>
                                    <p:cond delay="0"/>
                                  </p:stCondLst>
                                  <p:childTnLst>
                                    <p:animEffect transition="out" filter="fade">
                                      <p:cBhvr>
                                        <p:cTn id="58" dur="500" tmFilter="0, 0; .2, .5; .8, .5; 1, 0"/>
                                        <p:tgtEl>
                                          <p:spTgt spid="258"/>
                                        </p:tgtEl>
                                      </p:cBhvr>
                                    </p:animEffect>
                                    <p:animScale>
                                      <p:cBhvr>
                                        <p:cTn id="59" dur="250" autoRev="1" fill="hold"/>
                                        <p:tgtEl>
                                          <p:spTgt spid="258"/>
                                        </p:tgtEl>
                                      </p:cBhvr>
                                      <p:by x="105000" y="105000"/>
                                    </p:animScale>
                                  </p:childTnLst>
                                </p:cTn>
                              </p:par>
                              <p:par>
                                <p:cTn id="60" presetID="26" presetClass="emph" presetSubtype="0" fill="hold" nodeType="withEffect">
                                  <p:stCondLst>
                                    <p:cond delay="0"/>
                                  </p:stCondLst>
                                  <p:childTnLst>
                                    <p:animEffect transition="out" filter="fade">
                                      <p:cBhvr>
                                        <p:cTn id="61" dur="500" tmFilter="0, 0; .2, .5; .8, .5; 1, 0"/>
                                        <p:tgtEl>
                                          <p:spTgt spid="246"/>
                                        </p:tgtEl>
                                      </p:cBhvr>
                                    </p:animEffect>
                                    <p:animScale>
                                      <p:cBhvr>
                                        <p:cTn id="62" dur="250" autoRev="1" fill="hold"/>
                                        <p:tgtEl>
                                          <p:spTgt spid="246"/>
                                        </p:tgtEl>
                                      </p:cBhvr>
                                      <p:by x="105000" y="105000"/>
                                    </p:animScale>
                                  </p:childTnLst>
                                </p:cTn>
                              </p:par>
                            </p:childTnLst>
                          </p:cTn>
                        </p:par>
                        <p:par>
                          <p:cTn id="63" fill="hold">
                            <p:stCondLst>
                              <p:cond delay="1500"/>
                            </p:stCondLst>
                            <p:childTnLst>
                              <p:par>
                                <p:cTn id="64" presetID="1" presetClass="entr" presetSubtype="0" fill="hold" nodeType="afterEffect">
                                  <p:stCondLst>
                                    <p:cond delay="0"/>
                                  </p:stCondLst>
                                  <p:childTnLst>
                                    <p:set>
                                      <p:cBhvr>
                                        <p:cTn id="65" dur="1" fill="hold">
                                          <p:stCondLst>
                                            <p:cond delay="0"/>
                                          </p:stCondLst>
                                        </p:cTn>
                                        <p:tgtEl>
                                          <p:spTgt spid="25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0"/>
                                        </p:tgtEl>
                                        <p:attrNameLst>
                                          <p:attrName>style.visibility</p:attrName>
                                        </p:attrNameLst>
                                      </p:cBhvr>
                                      <p:to>
                                        <p:strVal val="visible"/>
                                      </p:to>
                                    </p:set>
                                    <p:animEffect transition="in" filter="fade">
                                      <p:cBhvr>
                                        <p:cTn id="70" dur="500"/>
                                        <p:tgtEl>
                                          <p:spTgt spid="260"/>
                                        </p:tgtEl>
                                      </p:cBhvr>
                                    </p:animEffect>
                                  </p:childTnLst>
                                </p:cTn>
                              </p:par>
                            </p:childTnLst>
                          </p:cTn>
                        </p:par>
                        <p:par>
                          <p:cTn id="71" fill="hold">
                            <p:stCondLst>
                              <p:cond delay="500"/>
                            </p:stCondLst>
                            <p:childTnLst>
                              <p:par>
                                <p:cTn id="72" presetID="1" presetClass="entr" presetSubtype="0" fill="hold" nodeType="afterEffect">
                                  <p:stCondLst>
                                    <p:cond delay="0"/>
                                  </p:stCondLst>
                                  <p:childTnLst>
                                    <p:set>
                                      <p:cBhvr>
                                        <p:cTn id="73" dur="1" fill="hold">
                                          <p:stCondLst>
                                            <p:cond delay="0"/>
                                          </p:stCondLst>
                                        </p:cTn>
                                        <p:tgtEl>
                                          <p:spTgt spid="261"/>
                                        </p:tgtEl>
                                        <p:attrNameLst>
                                          <p:attrName>style.visibility</p:attrName>
                                        </p:attrNameLst>
                                      </p:cBhvr>
                                      <p:to>
                                        <p:strVal val="visible"/>
                                      </p:to>
                                    </p:set>
                                  </p:childTnLst>
                                </p:cTn>
                              </p:par>
                            </p:childTnLst>
                          </p:cTn>
                        </p:par>
                        <p:par>
                          <p:cTn id="74" fill="hold">
                            <p:stCondLst>
                              <p:cond delay="500"/>
                            </p:stCondLst>
                            <p:childTnLst>
                              <p:par>
                                <p:cTn id="75" presetID="35" presetClass="emph" presetSubtype="0" fill="hold" nodeType="afterEffect">
                                  <p:stCondLst>
                                    <p:cond delay="0"/>
                                  </p:stCondLst>
                                  <p:childTnLst>
                                    <p:anim calcmode="discrete" valueType="str">
                                      <p:cBhvr>
                                        <p:cTn id="76" dur="500" fill="hold"/>
                                        <p:tgtEl>
                                          <p:spTgt spid="261"/>
                                        </p:tgtEl>
                                        <p:attrNameLst>
                                          <p:attrName>style.visibility</p:attrName>
                                        </p:attrNameLst>
                                      </p:cBhvr>
                                      <p:tavLst>
                                        <p:tav tm="0">
                                          <p:val>
                                            <p:strVal val="hidden"/>
                                          </p:val>
                                        </p:tav>
                                        <p:tav tm="50000">
                                          <p:val>
                                            <p:strVal val="visible"/>
                                          </p:val>
                                        </p:tav>
                                      </p:tavLst>
                                    </p:anim>
                                  </p:childTnLst>
                                </p:cTn>
                              </p:par>
                            </p:childTnLst>
                          </p:cTn>
                        </p:par>
                        <p:par>
                          <p:cTn id="77" fill="hold">
                            <p:stCondLst>
                              <p:cond delay="1000"/>
                            </p:stCondLst>
                            <p:childTnLst>
                              <p:par>
                                <p:cTn id="78" presetID="35" presetClass="emph" presetSubtype="0" fill="hold" nodeType="afterEffect">
                                  <p:stCondLst>
                                    <p:cond delay="0"/>
                                  </p:stCondLst>
                                  <p:childTnLst>
                                    <p:anim calcmode="discrete" valueType="str">
                                      <p:cBhvr>
                                        <p:cTn id="79" dur="500" fill="hold"/>
                                        <p:tgtEl>
                                          <p:spTgt spid="261"/>
                                        </p:tgtEl>
                                        <p:attrNameLst>
                                          <p:attrName>style.visibility</p:attrName>
                                        </p:attrNameLst>
                                      </p:cBhvr>
                                      <p:tavLst>
                                        <p:tav tm="0">
                                          <p:val>
                                            <p:strVal val="hidden"/>
                                          </p:val>
                                        </p:tav>
                                        <p:tav tm="50000">
                                          <p:val>
                                            <p:strVal val="visible"/>
                                          </p:val>
                                        </p:tav>
                                      </p:tavLst>
                                    </p:anim>
                                  </p:childTnLst>
                                </p:cTn>
                              </p:par>
                            </p:childTnLst>
                          </p:cTn>
                        </p:par>
                        <p:par>
                          <p:cTn id="80" fill="hold">
                            <p:stCondLst>
                              <p:cond delay="1500"/>
                            </p:stCondLst>
                            <p:childTnLst>
                              <p:par>
                                <p:cTn id="81" presetID="35" presetClass="emph" presetSubtype="0" fill="hold" nodeType="afterEffect">
                                  <p:stCondLst>
                                    <p:cond delay="0"/>
                                  </p:stCondLst>
                                  <p:childTnLst>
                                    <p:anim calcmode="discrete" valueType="str">
                                      <p:cBhvr>
                                        <p:cTn id="82" dur="500" fill="hold"/>
                                        <p:tgtEl>
                                          <p:spTgt spid="261"/>
                                        </p:tgtEl>
                                        <p:attrNameLst>
                                          <p:attrName>style.visibility</p:attrName>
                                        </p:attrNameLst>
                                      </p:cBhvr>
                                      <p:tavLst>
                                        <p:tav tm="0">
                                          <p:val>
                                            <p:strVal val="hidden"/>
                                          </p:val>
                                        </p:tav>
                                        <p:tav tm="50000">
                                          <p:val>
                                            <p:strVal val="visible"/>
                                          </p:val>
                                        </p:tav>
                                      </p:tavLst>
                                    </p:anim>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6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6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2"/>
                                        </p:tgtEl>
                                        <p:attrNameLst>
                                          <p:attrName>style.visibility</p:attrName>
                                        </p:attrNameLst>
                                      </p:cBhvr>
                                      <p:to>
                                        <p:strVal val="visible"/>
                                      </p:to>
                                    </p:set>
                                    <p:animEffect transition="in" filter="fade">
                                      <p:cBhvr>
                                        <p:cTn id="93" dur="500"/>
                                        <p:tgtEl>
                                          <p:spTgt spid="262"/>
                                        </p:tgtEl>
                                      </p:cBhvr>
                                    </p:animEffect>
                                  </p:childTnLst>
                                </p:cTn>
                              </p:par>
                            </p:childTnLst>
                          </p:cTn>
                        </p:par>
                        <p:par>
                          <p:cTn id="94" fill="hold">
                            <p:stCondLst>
                              <p:cond delay="500"/>
                            </p:stCondLst>
                            <p:childTnLst>
                              <p:par>
                                <p:cTn id="95" presetID="1" presetClass="entr" presetSubtype="0" fill="hold" nodeType="afterEffect">
                                  <p:stCondLst>
                                    <p:cond delay="0"/>
                                  </p:stCondLst>
                                  <p:childTnLst>
                                    <p:set>
                                      <p:cBhvr>
                                        <p:cTn id="96" dur="1" fill="hold">
                                          <p:stCondLst>
                                            <p:cond delay="0"/>
                                          </p:stCondLst>
                                        </p:cTn>
                                        <p:tgtEl>
                                          <p:spTgt spid="265"/>
                                        </p:tgtEl>
                                        <p:attrNameLst>
                                          <p:attrName>style.visibility</p:attrName>
                                        </p:attrNameLst>
                                      </p:cBhvr>
                                      <p:to>
                                        <p:strVal val="visible"/>
                                      </p:to>
                                    </p:set>
                                  </p:childTnLst>
                                </p:cTn>
                              </p:par>
                            </p:childTnLst>
                          </p:cTn>
                        </p:par>
                        <p:par>
                          <p:cTn id="97" fill="hold">
                            <p:stCondLst>
                              <p:cond delay="500"/>
                            </p:stCondLst>
                            <p:childTnLst>
                              <p:par>
                                <p:cTn id="98" presetID="26" presetClass="emph" presetSubtype="0" fill="hold" nodeType="afterEffect">
                                  <p:stCondLst>
                                    <p:cond delay="0"/>
                                  </p:stCondLst>
                                  <p:childTnLst>
                                    <p:animEffect transition="out" filter="fade">
                                      <p:cBhvr>
                                        <p:cTn id="99" dur="500" tmFilter="0, 0; .2, .5; .8, .5; 1, 0"/>
                                        <p:tgtEl>
                                          <p:spTgt spid="265"/>
                                        </p:tgtEl>
                                      </p:cBhvr>
                                    </p:animEffect>
                                    <p:animScale>
                                      <p:cBhvr>
                                        <p:cTn id="100" dur="250" autoRev="1" fill="hold"/>
                                        <p:tgtEl>
                                          <p:spTgt spid="265"/>
                                        </p:tgtEl>
                                      </p:cBhvr>
                                      <p:by x="105000" y="105000"/>
                                    </p:animScale>
                                  </p:childTnLst>
                                </p:cTn>
                              </p:par>
                            </p:childTnLst>
                          </p:cTn>
                        </p:par>
                        <p:par>
                          <p:cTn id="101" fill="hold">
                            <p:stCondLst>
                              <p:cond delay="1000"/>
                            </p:stCondLst>
                            <p:childTnLst>
                              <p:par>
                                <p:cTn id="102" presetID="26" presetClass="emph" presetSubtype="0" fill="hold" nodeType="afterEffect">
                                  <p:stCondLst>
                                    <p:cond delay="0"/>
                                  </p:stCondLst>
                                  <p:childTnLst>
                                    <p:animEffect transition="out" filter="fade">
                                      <p:cBhvr>
                                        <p:cTn id="103" dur="500" tmFilter="0, 0; .2, .5; .8, .5; 1, 0"/>
                                        <p:tgtEl>
                                          <p:spTgt spid="265"/>
                                        </p:tgtEl>
                                      </p:cBhvr>
                                    </p:animEffect>
                                    <p:animScale>
                                      <p:cBhvr>
                                        <p:cTn id="104" dur="250" autoRev="1" fill="hold"/>
                                        <p:tgtEl>
                                          <p:spTgt spid="265"/>
                                        </p:tgtEl>
                                      </p:cBhvr>
                                      <p:by x="105000" y="105000"/>
                                    </p:animScale>
                                  </p:childTnLst>
                                </p:cTn>
                              </p:par>
                            </p:childTnLst>
                          </p:cTn>
                        </p:par>
                        <p:par>
                          <p:cTn id="105" fill="hold">
                            <p:stCondLst>
                              <p:cond delay="1500"/>
                            </p:stCondLst>
                            <p:childTnLst>
                              <p:par>
                                <p:cTn id="106" presetID="26" presetClass="emph" presetSubtype="0" fill="hold" nodeType="afterEffect">
                                  <p:stCondLst>
                                    <p:cond delay="0"/>
                                  </p:stCondLst>
                                  <p:childTnLst>
                                    <p:animEffect transition="out" filter="fade">
                                      <p:cBhvr>
                                        <p:cTn id="107" dur="500" tmFilter="0, 0; .2, .5; .8, .5; 1, 0"/>
                                        <p:tgtEl>
                                          <p:spTgt spid="265"/>
                                        </p:tgtEl>
                                      </p:cBhvr>
                                    </p:animEffect>
                                    <p:animScale>
                                      <p:cBhvr>
                                        <p:cTn id="108" dur="250" autoRev="1" fill="hold"/>
                                        <p:tgtEl>
                                          <p:spTgt spid="265"/>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65"/>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标题 1"/>
          <p:cNvSpPr>
            <a:spLocks noGrp="1"/>
          </p:cNvSpPr>
          <p:nvPr>
            <p:ph type="title" idx="4294967295"/>
          </p:nvPr>
        </p:nvSpPr>
        <p:spPr/>
        <p:txBody>
          <a:bodyPr lIns="0"/>
          <a:lstStyle/>
          <a:p>
            <a:r>
              <a:rPr lang="zh-CN" altLang="en-US" smtClean="0"/>
              <a:t>作业</a:t>
            </a:r>
          </a:p>
        </p:txBody>
      </p:sp>
      <p:sp>
        <p:nvSpPr>
          <p:cNvPr id="103426" name="内容占位符 2"/>
          <p:cNvSpPr>
            <a:spLocks noGrp="1"/>
          </p:cNvSpPr>
          <p:nvPr>
            <p:ph idx="4294967295"/>
          </p:nvPr>
        </p:nvSpPr>
        <p:spPr/>
        <p:txBody>
          <a:bodyPr/>
          <a:lstStyle/>
          <a:p>
            <a:pPr>
              <a:buFont typeface="Arial" charset="0"/>
              <a:buNone/>
            </a:pPr>
            <a:r>
              <a:rPr lang="en-US" altLang="zh-CN" smtClean="0"/>
              <a:t>P294, 44, 46, 47, 49</a:t>
            </a:r>
            <a:endParaRPr lang="zh-CN" altLang="en-US" smtClean="0"/>
          </a:p>
          <a:p>
            <a:pPr>
              <a:buFont typeface="Arial" charset="0"/>
              <a:buNone/>
            </a:pPr>
            <a:endParaRPr lang="zh-CN" altLang="en-US" smtClean="0"/>
          </a:p>
        </p:txBody>
      </p:sp>
      <p:sp>
        <p:nvSpPr>
          <p:cNvPr id="103427" name="日期占位符 3"/>
          <p:cNvSpPr txBox="1">
            <a:spLocks noGrp="1"/>
          </p:cNvSpPr>
          <p:nvPr/>
        </p:nvSpPr>
        <p:spPr bwMode="gray">
          <a:xfrm>
            <a:off x="250825" y="6405563"/>
            <a:ext cx="1512888" cy="336550"/>
          </a:xfrm>
          <a:prstGeom prst="rect">
            <a:avLst/>
          </a:prstGeom>
          <a:noFill/>
          <a:ln w="9525">
            <a:noFill/>
            <a:miter lim="800000"/>
            <a:headEnd/>
            <a:tailEnd/>
          </a:ln>
        </p:spPr>
        <p:txBody>
          <a:bodyPr>
            <a:spAutoFit/>
          </a:bodyPr>
          <a:lstStyle/>
          <a:p>
            <a:pPr eaLnBrk="0" hangingPunct="0"/>
            <a:fld id="{DF6E2FF7-43F1-4F43-811E-0378BFF883FC}" type="datetime1">
              <a:rPr kumimoji="1" lang="zh-CN" altLang="en-US" sz="1600" b="1">
                <a:solidFill>
                  <a:srgbClr val="0000FF"/>
                </a:solidFill>
              </a:rPr>
              <a:pPr eaLnBrk="0" hangingPunct="0"/>
              <a:t>2016/11/23</a:t>
            </a:fld>
            <a:endParaRPr kumimoji="1" lang="en-US" altLang="zh-CN" sz="1600" b="1">
              <a:solidFill>
                <a:srgbClr val="0000FF"/>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图的基本术语</a:t>
            </a:r>
          </a:p>
        </p:txBody>
      </p:sp>
      <p:grpSp>
        <p:nvGrpSpPr>
          <p:cNvPr id="25" name="组合 24"/>
          <p:cNvGrpSpPr>
            <a:grpSpLocks/>
          </p:cNvGrpSpPr>
          <p:nvPr/>
        </p:nvGrpSpPr>
        <p:grpSpPr bwMode="auto">
          <a:xfrm>
            <a:off x="214313" y="1285875"/>
            <a:ext cx="8662987" cy="1943100"/>
            <a:chOff x="214314" y="1342996"/>
            <a:chExt cx="8662958" cy="1943128"/>
          </a:xfrm>
        </p:grpSpPr>
        <p:sp>
          <p:nvSpPr>
            <p:cNvPr id="3" name="Rectangle 5" descr="新闻纸"/>
            <p:cNvSpPr>
              <a:spLocks noChangeArrowheads="1"/>
            </p:cNvSpPr>
            <p:nvPr/>
          </p:nvSpPr>
          <p:spPr bwMode="auto">
            <a:xfrm>
              <a:off x="428625" y="1428722"/>
              <a:ext cx="8448647" cy="1857402"/>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4" name="椭圆 3"/>
            <p:cNvSpPr/>
            <p:nvPr/>
          </p:nvSpPr>
          <p:spPr>
            <a:xfrm>
              <a:off x="214314" y="1342996"/>
              <a:ext cx="500066" cy="500066"/>
            </a:xfrm>
            <a:prstGeom prst="ellipse">
              <a:avLst/>
            </a:prstGeom>
            <a:ln w="76200">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zh-CN" alt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561" name="TextBox 4"/>
            <p:cNvSpPr txBox="1">
              <a:spLocks noChangeArrowheads="1"/>
            </p:cNvSpPr>
            <p:nvPr/>
          </p:nvSpPr>
          <p:spPr bwMode="auto">
            <a:xfrm>
              <a:off x="714380" y="1485872"/>
              <a:ext cx="8072494" cy="1631216"/>
            </a:xfrm>
            <a:prstGeom prst="rect">
              <a:avLst/>
            </a:prstGeom>
            <a:noFill/>
            <a:ln w="9525">
              <a:noFill/>
              <a:miter lim="800000"/>
              <a:headEnd/>
              <a:tailEnd/>
            </a:ln>
          </p:spPr>
          <p:txBody>
            <a:bodyPr>
              <a:spAutoFit/>
            </a:bodyPr>
            <a:lstStyle/>
            <a:p>
              <a:pPr algn="just"/>
              <a:r>
                <a:rPr lang="zh-CN" altLang="en-US" sz="2000">
                  <a:latin typeface="微软雅黑" pitchFamily="34" charset="-122"/>
                  <a:ea typeface="微软雅黑" pitchFamily="34" charset="-122"/>
                </a:rPr>
                <a:t>设无向图</a:t>
              </a:r>
              <a:r>
                <a:rPr lang="en-US" altLang="zh-CN" sz="2000">
                  <a:latin typeface="微软雅黑" pitchFamily="34" charset="-122"/>
                  <a:ea typeface="微软雅黑" pitchFamily="34" charset="-122"/>
                </a:rPr>
                <a:t>G=&lt;V,E&gt;</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 </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l</a:t>
              </a:r>
              <a:r>
                <a:rPr lang="en-US" altLang="zh-CN" sz="2000">
                  <a:latin typeface="微软雅黑" pitchFamily="34" charset="-122"/>
                  <a:ea typeface="微软雅黑" pitchFamily="34" charset="-122"/>
                </a:rPr>
                <a:t>∈E</a:t>
              </a:r>
              <a:r>
                <a:rPr lang="zh-CN" altLang="en-US" sz="2000">
                  <a:latin typeface="微软雅黑" pitchFamily="34" charset="-122"/>
                  <a:ea typeface="微软雅黑" pitchFamily="34" charset="-122"/>
                </a:rPr>
                <a:t>。若有</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，则称</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是相邻的。若</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l</a:t>
              </a:r>
              <a:r>
                <a:rPr lang="zh-CN" altLang="en-US" sz="2000">
                  <a:latin typeface="微软雅黑" pitchFamily="34" charset="-122"/>
                  <a:ea typeface="微软雅黑" pitchFamily="34" charset="-122"/>
                </a:rPr>
                <a:t>至少有一个公共端点，则称</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l</a:t>
              </a:r>
              <a:r>
                <a:rPr lang="zh-CN" altLang="en-US" sz="2000">
                  <a:latin typeface="微软雅黑" pitchFamily="34" charset="-122"/>
                  <a:ea typeface="微软雅黑" pitchFamily="34" charset="-122"/>
                </a:rPr>
                <a:t>是相邻的。</a:t>
              </a:r>
            </a:p>
            <a:p>
              <a:pPr algn="just"/>
              <a:r>
                <a:rPr lang="zh-CN" altLang="en-US" sz="2000">
                  <a:latin typeface="微软雅黑" pitchFamily="34" charset="-122"/>
                  <a:ea typeface="微软雅黑" pitchFamily="34" charset="-122"/>
                </a:rPr>
                <a:t>有向图</a:t>
              </a:r>
              <a:r>
                <a:rPr lang="en-US" altLang="zh-CN" sz="2000">
                  <a:latin typeface="微软雅黑" pitchFamily="34" charset="-122"/>
                  <a:ea typeface="微软雅黑" pitchFamily="34" charset="-122"/>
                </a:rPr>
                <a:t>D=&lt;V,E&gt;</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en-US" altLang="zh-CN" sz="2000">
                  <a:latin typeface="微软雅黑" pitchFamily="34" charset="-122"/>
                  <a:ea typeface="微软雅黑" pitchFamily="34" charset="-122"/>
                </a:rPr>
                <a:t>∈V</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l</a:t>
              </a:r>
              <a:r>
                <a:rPr lang="en-US" altLang="zh-CN" sz="2000">
                  <a:latin typeface="微软雅黑" pitchFamily="34" charset="-122"/>
                  <a:ea typeface="微软雅黑" pitchFamily="34" charset="-122"/>
                </a:rPr>
                <a:t>∈E </a:t>
              </a:r>
              <a:r>
                <a:rPr lang="zh-CN" altLang="en-US" sz="2000">
                  <a:latin typeface="微软雅黑" pitchFamily="34" charset="-122"/>
                  <a:ea typeface="微软雅黑" pitchFamily="34" charset="-122"/>
                </a:rPr>
                <a:t>。若有</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en-US" altLang="zh-CN" sz="2000">
                  <a:latin typeface="微软雅黑" pitchFamily="34" charset="-122"/>
                  <a:ea typeface="微软雅黑" pitchFamily="34" charset="-122"/>
                </a:rPr>
                <a:t>=&lt;v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en-US" altLang="zh-CN" sz="2000">
                  <a:latin typeface="微软雅黑" pitchFamily="34" charset="-122"/>
                  <a:ea typeface="微软雅黑" pitchFamily="34" charset="-122"/>
                </a:rPr>
                <a:t>&gt;</a:t>
              </a:r>
              <a:r>
                <a:rPr lang="zh-CN" altLang="en-US" sz="2000">
                  <a:latin typeface="微软雅黑" pitchFamily="34" charset="-122"/>
                  <a:ea typeface="微软雅黑" pitchFamily="34" charset="-122"/>
                </a:rPr>
                <a:t>，则</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关联，称</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为</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的始点，</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为</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的终点，并称</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邻接到</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j</a:t>
              </a:r>
              <a:r>
                <a:rPr lang="zh-CN" altLang="en-US" sz="2000">
                  <a:latin typeface="微软雅黑" pitchFamily="34" charset="-122"/>
                  <a:ea typeface="微软雅黑" pitchFamily="34" charset="-122"/>
                </a:rPr>
                <a:t>邻接于</a:t>
              </a:r>
              <a:r>
                <a:rPr lang="en-US" altLang="zh-CN" sz="2000">
                  <a:latin typeface="微软雅黑" pitchFamily="34" charset="-122"/>
                  <a:ea typeface="微软雅黑" pitchFamily="34" charset="-122"/>
                </a:rPr>
                <a:t>v</a:t>
              </a:r>
              <a:r>
                <a:rPr lang="en-US" altLang="zh-CN" sz="2000" baseline="-25000">
                  <a:latin typeface="微软雅黑" pitchFamily="34" charset="-122"/>
                  <a:ea typeface="微软雅黑" pitchFamily="34" charset="-122"/>
                </a:rPr>
                <a:t>i</a:t>
              </a:r>
              <a:r>
                <a:rPr lang="zh-CN" altLang="en-US" sz="2000">
                  <a:latin typeface="微软雅黑" pitchFamily="34" charset="-122"/>
                  <a:ea typeface="微软雅黑" pitchFamily="34" charset="-122"/>
                </a:rPr>
                <a:t>，若</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的终点为</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l</a:t>
              </a:r>
              <a:r>
                <a:rPr lang="zh-CN" altLang="en-US" sz="2000">
                  <a:latin typeface="微软雅黑" pitchFamily="34" charset="-122"/>
                  <a:ea typeface="微软雅黑" pitchFamily="34" charset="-122"/>
                </a:rPr>
                <a:t>的始点，则称</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k</a:t>
              </a:r>
              <a:r>
                <a:rPr lang="zh-CN" altLang="en-US" sz="2000">
                  <a:latin typeface="微软雅黑" pitchFamily="34" charset="-122"/>
                  <a:ea typeface="微软雅黑" pitchFamily="34" charset="-122"/>
                </a:rPr>
                <a:t>与</a:t>
              </a:r>
              <a:r>
                <a:rPr lang="en-US" altLang="zh-CN" sz="2000">
                  <a:latin typeface="微软雅黑" pitchFamily="34" charset="-122"/>
                  <a:ea typeface="微软雅黑" pitchFamily="34" charset="-122"/>
                </a:rPr>
                <a:t>e</a:t>
              </a:r>
              <a:r>
                <a:rPr lang="en-US" altLang="zh-CN" sz="2000" baseline="-25000">
                  <a:latin typeface="微软雅黑" pitchFamily="34" charset="-122"/>
                  <a:ea typeface="微软雅黑" pitchFamily="34" charset="-122"/>
                </a:rPr>
                <a:t>l</a:t>
              </a:r>
              <a:r>
                <a:rPr lang="zh-CN" altLang="en-US" sz="2000">
                  <a:latin typeface="微软雅黑" pitchFamily="34" charset="-122"/>
                  <a:ea typeface="微软雅黑" pitchFamily="34" charset="-122"/>
                </a:rPr>
                <a:t>相邻。</a:t>
              </a:r>
            </a:p>
          </p:txBody>
        </p:sp>
      </p:grpSp>
      <p:grpSp>
        <p:nvGrpSpPr>
          <p:cNvPr id="26" name="组合 25"/>
          <p:cNvGrpSpPr>
            <a:grpSpLocks/>
          </p:cNvGrpSpPr>
          <p:nvPr/>
        </p:nvGrpSpPr>
        <p:grpSpPr bwMode="auto">
          <a:xfrm>
            <a:off x="1071563" y="3429000"/>
            <a:ext cx="2428875" cy="2357438"/>
            <a:chOff x="1071538" y="3429000"/>
            <a:chExt cx="2428892" cy="2357454"/>
          </a:xfrm>
        </p:grpSpPr>
        <p:cxnSp>
          <p:nvCxnSpPr>
            <p:cNvPr id="12" name="直接连接符 11"/>
            <p:cNvCxnSpPr/>
            <p:nvPr/>
          </p:nvCxnSpPr>
          <p:spPr>
            <a:xfrm rot="16200000" flipV="1">
              <a:off x="1928794" y="4143380"/>
              <a:ext cx="1714512" cy="857256"/>
            </a:xfrm>
            <a:prstGeom prst="line">
              <a:avLst/>
            </a:prstGeom>
            <a:ln w="127000"/>
          </p:spPr>
          <p:style>
            <a:lnRef idx="3">
              <a:schemeClr val="accent3"/>
            </a:lnRef>
            <a:fillRef idx="0">
              <a:schemeClr val="accent3"/>
            </a:fillRef>
            <a:effectRef idx="2">
              <a:schemeClr val="accent3"/>
            </a:effectRef>
            <a:fontRef idx="minor">
              <a:schemeClr val="tx1"/>
            </a:fontRef>
          </p:style>
        </p:cxnSp>
        <p:cxnSp>
          <p:nvCxnSpPr>
            <p:cNvPr id="10" name="直接连接符 9"/>
            <p:cNvCxnSpPr/>
            <p:nvPr/>
          </p:nvCxnSpPr>
          <p:spPr>
            <a:xfrm rot="5400000" flipH="1" flipV="1">
              <a:off x="1107256" y="3893347"/>
              <a:ext cx="1357322" cy="1000132"/>
            </a:xfrm>
            <a:prstGeom prst="line">
              <a:avLst/>
            </a:prstGeom>
            <a:ln w="127000"/>
          </p:spPr>
          <p:style>
            <a:lnRef idx="3">
              <a:schemeClr val="accent3"/>
            </a:lnRef>
            <a:fillRef idx="0">
              <a:schemeClr val="accent3"/>
            </a:fillRef>
            <a:effectRef idx="2">
              <a:schemeClr val="accent3"/>
            </a:effectRef>
            <a:fontRef idx="minor">
              <a:schemeClr val="tx1"/>
            </a:fontRef>
          </p:style>
        </p:cxnSp>
        <p:sp>
          <p:nvSpPr>
            <p:cNvPr id="6" name="椭圆 5"/>
            <p:cNvSpPr/>
            <p:nvPr/>
          </p:nvSpPr>
          <p:spPr>
            <a:xfrm>
              <a:off x="2071670" y="3429000"/>
              <a:ext cx="500066" cy="50006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sz="1700" b="1"/>
                <a:t>V</a:t>
              </a:r>
              <a:r>
                <a:rPr lang="en-US" altLang="zh-CN" sz="1700" b="1" baseline="-25000"/>
                <a:t>i</a:t>
              </a:r>
              <a:endParaRPr lang="zh-CN" altLang="en-US" sz="1700" b="1" baseline="-25000"/>
            </a:p>
          </p:txBody>
        </p:sp>
        <p:sp>
          <p:nvSpPr>
            <p:cNvPr id="7" name="椭圆 6"/>
            <p:cNvSpPr/>
            <p:nvPr/>
          </p:nvSpPr>
          <p:spPr>
            <a:xfrm>
              <a:off x="1071538" y="4857760"/>
              <a:ext cx="500066" cy="50006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sz="1700" b="1"/>
                <a:t>V</a:t>
              </a:r>
              <a:r>
                <a:rPr lang="en-US" altLang="zh-CN" sz="1700" b="1" baseline="-25000"/>
                <a:t>j</a:t>
              </a:r>
              <a:endParaRPr lang="zh-CN" altLang="en-US" sz="1700" b="1" baseline="-25000"/>
            </a:p>
          </p:txBody>
        </p:sp>
        <p:sp>
          <p:nvSpPr>
            <p:cNvPr id="8" name="椭圆 7"/>
            <p:cNvSpPr/>
            <p:nvPr/>
          </p:nvSpPr>
          <p:spPr>
            <a:xfrm>
              <a:off x="3000364" y="5286388"/>
              <a:ext cx="500066" cy="50006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sz="1700" b="1"/>
                <a:t>V</a:t>
              </a:r>
              <a:r>
                <a:rPr lang="en-US" altLang="zh-CN" sz="1700" b="1" baseline="-25000"/>
                <a:t>l</a:t>
              </a:r>
              <a:endParaRPr lang="zh-CN" altLang="en-US" sz="1700" b="1" baseline="-25000"/>
            </a:p>
          </p:txBody>
        </p:sp>
        <p:sp>
          <p:nvSpPr>
            <p:cNvPr id="16" name="TextBox 15"/>
            <p:cNvSpPr txBox="1"/>
            <p:nvPr/>
          </p:nvSpPr>
          <p:spPr>
            <a:xfrm>
              <a:off x="1285852" y="4000504"/>
              <a:ext cx="491930"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e</a:t>
              </a:r>
              <a:r>
                <a:rPr lang="en-US" altLang="zh-CN"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k</a:t>
              </a:r>
              <a:endParaRPr lang="zh-CN" altLang="en-US"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sp>
          <p:nvSpPr>
            <p:cNvPr id="17" name="TextBox 16"/>
            <p:cNvSpPr txBox="1"/>
            <p:nvPr/>
          </p:nvSpPr>
          <p:spPr>
            <a:xfrm>
              <a:off x="2857488" y="4286256"/>
              <a:ext cx="435825"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e</a:t>
              </a:r>
              <a:r>
                <a:rPr lang="en-US" altLang="zh-CN"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l</a:t>
              </a:r>
              <a:endParaRPr lang="zh-CN" altLang="en-US"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grpSp>
      <p:grpSp>
        <p:nvGrpSpPr>
          <p:cNvPr id="27" name="组合 26"/>
          <p:cNvGrpSpPr>
            <a:grpSpLocks/>
          </p:cNvGrpSpPr>
          <p:nvPr/>
        </p:nvGrpSpPr>
        <p:grpSpPr bwMode="auto">
          <a:xfrm>
            <a:off x="5345113" y="3500438"/>
            <a:ext cx="2441575" cy="2357437"/>
            <a:chOff x="5345786" y="3500438"/>
            <a:chExt cx="2440924" cy="2357454"/>
          </a:xfrm>
        </p:grpSpPr>
        <p:cxnSp>
          <p:nvCxnSpPr>
            <p:cNvPr id="18" name="直接连接符 17"/>
            <p:cNvCxnSpPr>
              <a:stCxn id="0" idx="0"/>
              <a:endCxn id="0" idx="5"/>
            </p:cNvCxnSpPr>
            <p:nvPr/>
          </p:nvCxnSpPr>
          <p:spPr>
            <a:xfrm rot="16200000" flipV="1">
              <a:off x="6409723" y="4303019"/>
              <a:ext cx="1438285" cy="687205"/>
            </a:xfrm>
            <a:prstGeom prst="line">
              <a:avLst/>
            </a:prstGeom>
            <a:ln w="127000">
              <a:headEnd type="triangle" w="med" len="sm"/>
              <a:tailEnd type="none" w="med" len="sm"/>
            </a:ln>
          </p:spPr>
          <p:style>
            <a:lnRef idx="3">
              <a:schemeClr val="accent3"/>
            </a:lnRef>
            <a:fillRef idx="0">
              <a:schemeClr val="accent3"/>
            </a:fillRef>
            <a:effectRef idx="2">
              <a:schemeClr val="accent3"/>
            </a:effectRef>
            <a:fontRef idx="minor">
              <a:schemeClr val="tx1"/>
            </a:fontRef>
          </p:style>
        </p:cxnSp>
        <p:cxnSp>
          <p:nvCxnSpPr>
            <p:cNvPr id="19" name="直接连接符 18"/>
            <p:cNvCxnSpPr>
              <a:stCxn id="0" idx="7"/>
              <a:endCxn id="0" idx="3"/>
            </p:cNvCxnSpPr>
            <p:nvPr/>
          </p:nvCxnSpPr>
          <p:spPr>
            <a:xfrm rot="5400000" flipH="1" flipV="1">
              <a:off x="5562277" y="4110930"/>
              <a:ext cx="1052521" cy="685617"/>
            </a:xfrm>
            <a:prstGeom prst="line">
              <a:avLst/>
            </a:prstGeom>
            <a:ln w="127000">
              <a:tailEnd type="triangle" w="med" len="sm"/>
            </a:ln>
          </p:spPr>
          <p:style>
            <a:lnRef idx="3">
              <a:schemeClr val="accent3"/>
            </a:lnRef>
            <a:fillRef idx="0">
              <a:schemeClr val="accent3"/>
            </a:fillRef>
            <a:effectRef idx="2">
              <a:schemeClr val="accent3"/>
            </a:effectRef>
            <a:fontRef idx="minor">
              <a:schemeClr val="tx1"/>
            </a:fontRef>
          </p:style>
        </p:cxnSp>
        <p:sp>
          <p:nvSpPr>
            <p:cNvPr id="20" name="椭圆 19"/>
            <p:cNvSpPr/>
            <p:nvPr/>
          </p:nvSpPr>
          <p:spPr>
            <a:xfrm>
              <a:off x="6357950" y="3500438"/>
              <a:ext cx="500066" cy="50006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sz="1700" b="1"/>
                <a:t>V</a:t>
              </a:r>
              <a:r>
                <a:rPr lang="en-US" altLang="zh-CN" sz="1700" b="1" baseline="-25000"/>
                <a:t>i</a:t>
              </a:r>
              <a:endParaRPr lang="zh-CN" altLang="en-US" sz="1700" b="1" baseline="-25000"/>
            </a:p>
          </p:txBody>
        </p:sp>
        <p:sp>
          <p:nvSpPr>
            <p:cNvPr id="21" name="椭圆 20"/>
            <p:cNvSpPr/>
            <p:nvPr/>
          </p:nvSpPr>
          <p:spPr>
            <a:xfrm rot="21116034">
              <a:off x="5345786" y="4929198"/>
              <a:ext cx="500066" cy="50006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sz="1700" b="1"/>
                <a:t>V</a:t>
              </a:r>
              <a:r>
                <a:rPr lang="en-US" altLang="zh-CN" sz="1700" b="1" baseline="-25000"/>
                <a:t>j</a:t>
              </a:r>
              <a:endParaRPr lang="zh-CN" altLang="en-US" sz="1700" b="1" baseline="-25000"/>
            </a:p>
          </p:txBody>
        </p:sp>
        <p:sp>
          <p:nvSpPr>
            <p:cNvPr id="22" name="椭圆 21"/>
            <p:cNvSpPr/>
            <p:nvPr/>
          </p:nvSpPr>
          <p:spPr>
            <a:xfrm rot="20700000">
              <a:off x="7286644" y="5357826"/>
              <a:ext cx="500066" cy="50006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altLang="zh-CN" sz="1700" b="1"/>
                <a:t>V</a:t>
              </a:r>
              <a:r>
                <a:rPr lang="en-US" altLang="zh-CN" sz="1700" b="1" baseline="-25000"/>
                <a:t>l</a:t>
              </a:r>
              <a:endParaRPr lang="zh-CN" altLang="en-US" sz="1700" b="1" baseline="-25000"/>
            </a:p>
          </p:txBody>
        </p:sp>
        <p:sp>
          <p:nvSpPr>
            <p:cNvPr id="23" name="TextBox 22"/>
            <p:cNvSpPr txBox="1"/>
            <p:nvPr/>
          </p:nvSpPr>
          <p:spPr>
            <a:xfrm>
              <a:off x="5572132" y="4071942"/>
              <a:ext cx="491930"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e</a:t>
              </a:r>
              <a:r>
                <a:rPr lang="en-US" altLang="zh-CN"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k</a:t>
              </a:r>
              <a:endParaRPr lang="zh-CN" altLang="en-US"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sp>
          <p:nvSpPr>
            <p:cNvPr id="24" name="TextBox 23"/>
            <p:cNvSpPr txBox="1"/>
            <p:nvPr/>
          </p:nvSpPr>
          <p:spPr>
            <a:xfrm>
              <a:off x="7143768" y="4357694"/>
              <a:ext cx="435825"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e</a:t>
              </a:r>
              <a:r>
                <a:rPr lang="en-US" altLang="zh-CN"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l</a:t>
              </a:r>
              <a:endParaRPr lang="zh-CN" altLang="en-US" sz="2800" b="1" spc="50" baseline="-250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style.rotation</p:attrName>
                                        </p:attrNameLst>
                                      </p:cBhvr>
                                      <p:tavLst>
                                        <p:tav tm="0">
                                          <p:val>
                                            <p:fltVal val="720"/>
                                          </p:val>
                                        </p:tav>
                                        <p:tav tm="100000">
                                          <p:val>
                                            <p:fltVal val="0"/>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 calcmode="lin" valueType="num">
                                      <p:cBhvr>
                                        <p:cTn id="15" dur="5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style.rotation</p:attrName>
                                        </p:attrNameLst>
                                      </p:cBhvr>
                                      <p:tavLst>
                                        <p:tav tm="0">
                                          <p:val>
                                            <p:fltVal val="720"/>
                                          </p:val>
                                        </p:tav>
                                        <p:tav tm="100000">
                                          <p:val>
                                            <p:fltVal val="0"/>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 calcmode="lin" valueType="num">
                                      <p:cBhvr>
                                        <p:cTn id="23" dur="5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图的基本术语</a:t>
            </a:r>
          </a:p>
        </p:txBody>
      </p:sp>
      <p:grpSp>
        <p:nvGrpSpPr>
          <p:cNvPr id="42" name="组合 41"/>
          <p:cNvGrpSpPr>
            <a:grpSpLocks/>
          </p:cNvGrpSpPr>
          <p:nvPr/>
        </p:nvGrpSpPr>
        <p:grpSpPr bwMode="auto">
          <a:xfrm>
            <a:off x="441325" y="4429125"/>
            <a:ext cx="3344863" cy="1619250"/>
            <a:chOff x="440634" y="4429132"/>
            <a:chExt cx="3345548" cy="1619764"/>
          </a:xfrm>
        </p:grpSpPr>
        <p:cxnSp>
          <p:nvCxnSpPr>
            <p:cNvPr id="45" name="直接连接符 44"/>
            <p:cNvCxnSpPr/>
            <p:nvPr/>
          </p:nvCxnSpPr>
          <p:spPr>
            <a:xfrm>
              <a:off x="2500044" y="5715415"/>
              <a:ext cx="1000330" cy="14292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直接连接符 24"/>
            <p:cNvCxnSpPr>
              <a:stCxn id="0" idx="4"/>
              <a:endCxn id="0" idx="2"/>
            </p:cNvCxnSpPr>
            <p:nvPr/>
          </p:nvCxnSpPr>
          <p:spPr>
            <a:xfrm rot="16200000" flipH="1">
              <a:off x="664482" y="4772178"/>
              <a:ext cx="635202" cy="663711"/>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直接连接符 35"/>
            <p:cNvCxnSpPr/>
            <p:nvPr/>
          </p:nvCxnSpPr>
          <p:spPr>
            <a:xfrm rot="5400000">
              <a:off x="1428213" y="4715005"/>
              <a:ext cx="857522" cy="571617"/>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直接连接符 38"/>
            <p:cNvCxnSpPr>
              <a:stCxn id="0" idx="7"/>
            </p:cNvCxnSpPr>
            <p:nvPr/>
          </p:nvCxnSpPr>
          <p:spPr>
            <a:xfrm rot="5400000" flipH="1" flipV="1">
              <a:off x="2265020" y="4510201"/>
              <a:ext cx="458934" cy="1440158"/>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直接连接符 40"/>
            <p:cNvCxnSpPr/>
            <p:nvPr/>
          </p:nvCxnSpPr>
          <p:spPr>
            <a:xfrm>
              <a:off x="1571165" y="5572495"/>
              <a:ext cx="1000330" cy="14292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椭圆 18"/>
            <p:cNvSpPr/>
            <p:nvPr/>
          </p:nvSpPr>
          <p:spPr>
            <a:xfrm rot="1634950">
              <a:off x="1285852" y="5286388"/>
              <a:ext cx="500066" cy="500066"/>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2000232" y="4429132"/>
              <a:ext cx="285752" cy="285752"/>
            </a:xfrm>
            <a:prstGeom prst="ellipse">
              <a:avLst/>
            </a:prstGeom>
            <a:gradFill>
              <a:gsLst>
                <a:gs pos="0">
                  <a:schemeClr val="accent3">
                    <a:lumMod val="50000"/>
                  </a:schemeClr>
                </a:gs>
                <a:gs pos="80000">
                  <a:schemeClr val="accent3">
                    <a:lumMod val="75000"/>
                  </a:schemeClr>
                </a:gs>
                <a:gs pos="100000">
                  <a:schemeClr val="accent3">
                    <a:shade val="94000"/>
                    <a:satMod val="135000"/>
                  </a:schemeClr>
                </a:gs>
              </a:gsLst>
            </a:gra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21" name="椭圆 20"/>
            <p:cNvSpPr/>
            <p:nvPr/>
          </p:nvSpPr>
          <p:spPr>
            <a:xfrm>
              <a:off x="2428860" y="5572140"/>
              <a:ext cx="285752" cy="285752"/>
            </a:xfrm>
            <a:prstGeom prst="ellipse">
              <a:avLst/>
            </a:prstGeom>
            <a:gradFill>
              <a:gsLst>
                <a:gs pos="0">
                  <a:schemeClr val="accent3">
                    <a:lumMod val="50000"/>
                  </a:schemeClr>
                </a:gs>
                <a:gs pos="80000">
                  <a:schemeClr val="accent3">
                    <a:lumMod val="75000"/>
                  </a:schemeClr>
                </a:gs>
                <a:gs pos="100000">
                  <a:schemeClr val="accent3">
                    <a:shade val="94000"/>
                    <a:satMod val="135000"/>
                  </a:schemeClr>
                </a:gs>
              </a:gsLst>
            </a:gra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22" name="椭圆 21"/>
            <p:cNvSpPr/>
            <p:nvPr/>
          </p:nvSpPr>
          <p:spPr>
            <a:xfrm rot="19528670">
              <a:off x="440634" y="4542087"/>
              <a:ext cx="267380" cy="267380"/>
            </a:xfrm>
            <a:prstGeom prst="ellipse">
              <a:avLst/>
            </a:prstGeom>
            <a:gradFill>
              <a:gsLst>
                <a:gs pos="0">
                  <a:schemeClr val="accent3">
                    <a:lumMod val="50000"/>
                  </a:schemeClr>
                </a:gs>
                <a:gs pos="80000">
                  <a:schemeClr val="accent3">
                    <a:lumMod val="75000"/>
                  </a:schemeClr>
                </a:gs>
                <a:gs pos="100000">
                  <a:schemeClr val="accent3">
                    <a:shade val="94000"/>
                    <a:satMod val="135000"/>
                  </a:schemeClr>
                </a:gs>
              </a:gsLst>
            </a:gra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3071802" y="4857760"/>
              <a:ext cx="285752" cy="285752"/>
            </a:xfrm>
            <a:prstGeom prst="ellipse">
              <a:avLst/>
            </a:prstGeom>
            <a:gradFill>
              <a:gsLst>
                <a:gs pos="0">
                  <a:schemeClr val="accent3">
                    <a:lumMod val="50000"/>
                  </a:schemeClr>
                </a:gs>
                <a:gs pos="80000">
                  <a:schemeClr val="accent3">
                    <a:lumMod val="75000"/>
                  </a:schemeClr>
                </a:gs>
                <a:gs pos="100000">
                  <a:schemeClr val="accent3">
                    <a:shade val="94000"/>
                    <a:satMod val="135000"/>
                  </a:schemeClr>
                </a:gs>
              </a:gsLst>
            </a:gra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3428992" y="5691706"/>
              <a:ext cx="357190" cy="357190"/>
            </a:xfrm>
            <a:prstGeom prst="ellipse">
              <a:avLst/>
            </a:prstGeom>
            <a:scene3d>
              <a:camera prst="orthographicFront">
                <a:rot lat="0" lon="0" rev="0"/>
              </a:camera>
              <a:lightRig rig="threePt" dir="t"/>
            </a:scene3d>
            <a:sp3d prstMaterial="metal">
              <a:bevelT h="25400"/>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46" name="任意多边形 45"/>
          <p:cNvSpPr/>
          <p:nvPr/>
        </p:nvSpPr>
        <p:spPr>
          <a:xfrm>
            <a:off x="214313" y="4286250"/>
            <a:ext cx="3308350" cy="1697038"/>
          </a:xfrm>
          <a:custGeom>
            <a:avLst/>
            <a:gdLst>
              <a:gd name="connsiteX0" fmla="*/ 119550 w 3307918"/>
              <a:gd name="connsiteY0" fmla="*/ 96253 h 1696453"/>
              <a:gd name="connsiteX1" fmla="*/ 83455 w 3307918"/>
              <a:gd name="connsiteY1" fmla="*/ 144379 h 1696453"/>
              <a:gd name="connsiteX2" fmla="*/ 71424 w 3307918"/>
              <a:gd name="connsiteY2" fmla="*/ 505327 h 1696453"/>
              <a:gd name="connsiteX3" fmla="*/ 83455 w 3307918"/>
              <a:gd name="connsiteY3" fmla="*/ 541421 h 1696453"/>
              <a:gd name="connsiteX4" fmla="*/ 203771 w 3307918"/>
              <a:gd name="connsiteY4" fmla="*/ 637674 h 1696453"/>
              <a:gd name="connsiteX5" fmla="*/ 275960 w 3307918"/>
              <a:gd name="connsiteY5" fmla="*/ 661737 h 1696453"/>
              <a:gd name="connsiteX6" fmla="*/ 504560 w 3307918"/>
              <a:gd name="connsiteY6" fmla="*/ 637674 h 1696453"/>
              <a:gd name="connsiteX7" fmla="*/ 540655 w 3307918"/>
              <a:gd name="connsiteY7" fmla="*/ 613611 h 1696453"/>
              <a:gd name="connsiteX8" fmla="*/ 600813 w 3307918"/>
              <a:gd name="connsiteY8" fmla="*/ 589548 h 1696453"/>
              <a:gd name="connsiteX9" fmla="*/ 685034 w 3307918"/>
              <a:gd name="connsiteY9" fmla="*/ 541421 h 1696453"/>
              <a:gd name="connsiteX10" fmla="*/ 733160 w 3307918"/>
              <a:gd name="connsiteY10" fmla="*/ 529390 h 1696453"/>
              <a:gd name="connsiteX11" fmla="*/ 769255 w 3307918"/>
              <a:gd name="connsiteY11" fmla="*/ 517358 h 1696453"/>
              <a:gd name="connsiteX12" fmla="*/ 853476 w 3307918"/>
              <a:gd name="connsiteY12" fmla="*/ 493295 h 1696453"/>
              <a:gd name="connsiteX13" fmla="*/ 1503182 w 3307918"/>
              <a:gd name="connsiteY13" fmla="*/ 517358 h 1696453"/>
              <a:gd name="connsiteX14" fmla="*/ 1599434 w 3307918"/>
              <a:gd name="connsiteY14" fmla="*/ 529390 h 1696453"/>
              <a:gd name="connsiteX15" fmla="*/ 1683655 w 3307918"/>
              <a:gd name="connsiteY15" fmla="*/ 553453 h 1696453"/>
              <a:gd name="connsiteX16" fmla="*/ 1767876 w 3307918"/>
              <a:gd name="connsiteY16" fmla="*/ 565485 h 1696453"/>
              <a:gd name="connsiteX17" fmla="*/ 1864129 w 3307918"/>
              <a:gd name="connsiteY17" fmla="*/ 601579 h 1696453"/>
              <a:gd name="connsiteX18" fmla="*/ 1912255 w 3307918"/>
              <a:gd name="connsiteY18" fmla="*/ 625643 h 1696453"/>
              <a:gd name="connsiteX19" fmla="*/ 2008508 w 3307918"/>
              <a:gd name="connsiteY19" fmla="*/ 733927 h 1696453"/>
              <a:gd name="connsiteX20" fmla="*/ 2068666 w 3307918"/>
              <a:gd name="connsiteY20" fmla="*/ 770021 h 1696453"/>
              <a:gd name="connsiteX21" fmla="*/ 2092729 w 3307918"/>
              <a:gd name="connsiteY21" fmla="*/ 806116 h 1696453"/>
              <a:gd name="connsiteX22" fmla="*/ 2116792 w 3307918"/>
              <a:gd name="connsiteY22" fmla="*/ 854243 h 1696453"/>
              <a:gd name="connsiteX23" fmla="*/ 2152887 w 3307918"/>
              <a:gd name="connsiteY23" fmla="*/ 890337 h 1696453"/>
              <a:gd name="connsiteX24" fmla="*/ 2152887 w 3307918"/>
              <a:gd name="connsiteY24" fmla="*/ 1203158 h 1696453"/>
              <a:gd name="connsiteX25" fmla="*/ 2140855 w 3307918"/>
              <a:gd name="connsiteY25" fmla="*/ 1239253 h 1696453"/>
              <a:gd name="connsiteX26" fmla="*/ 2128824 w 3307918"/>
              <a:gd name="connsiteY26" fmla="*/ 1299411 h 1696453"/>
              <a:gd name="connsiteX27" fmla="*/ 2068666 w 3307918"/>
              <a:gd name="connsiteY27" fmla="*/ 1359569 h 1696453"/>
              <a:gd name="connsiteX28" fmla="*/ 2056634 w 3307918"/>
              <a:gd name="connsiteY28" fmla="*/ 1528011 h 1696453"/>
              <a:gd name="connsiteX29" fmla="*/ 2080697 w 3307918"/>
              <a:gd name="connsiteY29" fmla="*/ 1564106 h 1696453"/>
              <a:gd name="connsiteX30" fmla="*/ 2128824 w 3307918"/>
              <a:gd name="connsiteY30" fmla="*/ 1636295 h 1696453"/>
              <a:gd name="connsiteX31" fmla="*/ 2237108 w 3307918"/>
              <a:gd name="connsiteY31" fmla="*/ 1684421 h 1696453"/>
              <a:gd name="connsiteX32" fmla="*/ 2273203 w 3307918"/>
              <a:gd name="connsiteY32" fmla="*/ 1696453 h 1696453"/>
              <a:gd name="connsiteX33" fmla="*/ 2549929 w 3307918"/>
              <a:gd name="connsiteY33" fmla="*/ 1684421 h 1696453"/>
              <a:gd name="connsiteX34" fmla="*/ 2586024 w 3307918"/>
              <a:gd name="connsiteY34" fmla="*/ 1660358 h 1696453"/>
              <a:gd name="connsiteX35" fmla="*/ 2658213 w 3307918"/>
              <a:gd name="connsiteY35" fmla="*/ 1588169 h 1696453"/>
              <a:gd name="connsiteX36" fmla="*/ 2682276 w 3307918"/>
              <a:gd name="connsiteY36" fmla="*/ 1395664 h 1696453"/>
              <a:gd name="connsiteX37" fmla="*/ 2706339 w 3307918"/>
              <a:gd name="connsiteY37" fmla="*/ 1371600 h 1696453"/>
              <a:gd name="connsiteX38" fmla="*/ 2730403 w 3307918"/>
              <a:gd name="connsiteY38" fmla="*/ 1335506 h 1696453"/>
              <a:gd name="connsiteX39" fmla="*/ 2802592 w 3307918"/>
              <a:gd name="connsiteY39" fmla="*/ 1299411 h 1696453"/>
              <a:gd name="connsiteX40" fmla="*/ 2826655 w 3307918"/>
              <a:gd name="connsiteY40" fmla="*/ 1263316 h 1696453"/>
              <a:gd name="connsiteX41" fmla="*/ 2862750 w 3307918"/>
              <a:gd name="connsiteY41" fmla="*/ 1251285 h 1696453"/>
              <a:gd name="connsiteX42" fmla="*/ 2959003 w 3307918"/>
              <a:gd name="connsiteY42" fmla="*/ 1215190 h 1696453"/>
              <a:gd name="connsiteX43" fmla="*/ 3031192 w 3307918"/>
              <a:gd name="connsiteY43" fmla="*/ 1191127 h 1696453"/>
              <a:gd name="connsiteX44" fmla="*/ 3115413 w 3307918"/>
              <a:gd name="connsiteY44" fmla="*/ 1155032 h 1696453"/>
              <a:gd name="connsiteX45" fmla="*/ 3151508 w 3307918"/>
              <a:gd name="connsiteY45" fmla="*/ 1130969 h 1696453"/>
              <a:gd name="connsiteX46" fmla="*/ 3211666 w 3307918"/>
              <a:gd name="connsiteY46" fmla="*/ 1058779 h 1696453"/>
              <a:gd name="connsiteX47" fmla="*/ 3271824 w 3307918"/>
              <a:gd name="connsiteY47" fmla="*/ 950495 h 1696453"/>
              <a:gd name="connsiteX48" fmla="*/ 3283855 w 3307918"/>
              <a:gd name="connsiteY48" fmla="*/ 866274 h 1696453"/>
              <a:gd name="connsiteX49" fmla="*/ 3307918 w 3307918"/>
              <a:gd name="connsiteY49" fmla="*/ 770021 h 1696453"/>
              <a:gd name="connsiteX50" fmla="*/ 3295887 w 3307918"/>
              <a:gd name="connsiteY50" fmla="*/ 613611 h 1696453"/>
              <a:gd name="connsiteX51" fmla="*/ 3259792 w 3307918"/>
              <a:gd name="connsiteY51" fmla="*/ 565485 h 1696453"/>
              <a:gd name="connsiteX52" fmla="*/ 3187603 w 3307918"/>
              <a:gd name="connsiteY52" fmla="*/ 505327 h 1696453"/>
              <a:gd name="connsiteX53" fmla="*/ 3163539 w 3307918"/>
              <a:gd name="connsiteY53" fmla="*/ 481264 h 1696453"/>
              <a:gd name="connsiteX54" fmla="*/ 3115413 w 3307918"/>
              <a:gd name="connsiteY54" fmla="*/ 469232 h 1696453"/>
              <a:gd name="connsiteX55" fmla="*/ 3079318 w 3307918"/>
              <a:gd name="connsiteY55" fmla="*/ 445169 h 1696453"/>
              <a:gd name="connsiteX56" fmla="*/ 2983066 w 3307918"/>
              <a:gd name="connsiteY56" fmla="*/ 421106 h 1696453"/>
              <a:gd name="connsiteX57" fmla="*/ 2561960 w 3307918"/>
              <a:gd name="connsiteY57" fmla="*/ 397043 h 1696453"/>
              <a:gd name="connsiteX58" fmla="*/ 2537897 w 3307918"/>
              <a:gd name="connsiteY58" fmla="*/ 360948 h 1696453"/>
              <a:gd name="connsiteX59" fmla="*/ 2429613 w 3307918"/>
              <a:gd name="connsiteY59" fmla="*/ 288758 h 1696453"/>
              <a:gd name="connsiteX60" fmla="*/ 2333360 w 3307918"/>
              <a:gd name="connsiteY60" fmla="*/ 168443 h 1696453"/>
              <a:gd name="connsiteX61" fmla="*/ 2309297 w 3307918"/>
              <a:gd name="connsiteY61" fmla="*/ 144379 h 1696453"/>
              <a:gd name="connsiteX62" fmla="*/ 2237108 w 3307918"/>
              <a:gd name="connsiteY62" fmla="*/ 120316 h 1696453"/>
              <a:gd name="connsiteX63" fmla="*/ 2164918 w 3307918"/>
              <a:gd name="connsiteY63" fmla="*/ 60158 h 1696453"/>
              <a:gd name="connsiteX64" fmla="*/ 2128824 w 3307918"/>
              <a:gd name="connsiteY64" fmla="*/ 48127 h 1696453"/>
              <a:gd name="connsiteX65" fmla="*/ 1755845 w 3307918"/>
              <a:gd name="connsiteY65" fmla="*/ 0 h 1696453"/>
              <a:gd name="connsiteX66" fmla="*/ 1515213 w 3307918"/>
              <a:gd name="connsiteY66" fmla="*/ 12032 h 1696453"/>
              <a:gd name="connsiteX67" fmla="*/ 1455055 w 3307918"/>
              <a:gd name="connsiteY67" fmla="*/ 36095 h 1696453"/>
              <a:gd name="connsiteX68" fmla="*/ 1406929 w 3307918"/>
              <a:gd name="connsiteY68" fmla="*/ 48127 h 1696453"/>
              <a:gd name="connsiteX69" fmla="*/ 1250518 w 3307918"/>
              <a:gd name="connsiteY69" fmla="*/ 60158 h 1696453"/>
              <a:gd name="connsiteX70" fmla="*/ 215803 w 3307918"/>
              <a:gd name="connsiteY70" fmla="*/ 108285 h 1696453"/>
              <a:gd name="connsiteX71" fmla="*/ 131582 w 3307918"/>
              <a:gd name="connsiteY71" fmla="*/ 120316 h 1696453"/>
              <a:gd name="connsiteX72" fmla="*/ 95487 w 3307918"/>
              <a:gd name="connsiteY72" fmla="*/ 144379 h 169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07918" h="1696453">
                <a:moveTo>
                  <a:pt x="119550" y="96253"/>
                </a:moveTo>
                <a:cubicBezTo>
                  <a:pt x="107518" y="112295"/>
                  <a:pt x="95110" y="128062"/>
                  <a:pt x="83455" y="144379"/>
                </a:cubicBezTo>
                <a:cubicBezTo>
                  <a:pt x="0" y="261216"/>
                  <a:pt x="53509" y="236599"/>
                  <a:pt x="71424" y="505327"/>
                </a:cubicBezTo>
                <a:cubicBezTo>
                  <a:pt x="72268" y="517981"/>
                  <a:pt x="76084" y="531101"/>
                  <a:pt x="83455" y="541421"/>
                </a:cubicBezTo>
                <a:cubicBezTo>
                  <a:pt x="103991" y="570171"/>
                  <a:pt x="173944" y="627732"/>
                  <a:pt x="203771" y="637674"/>
                </a:cubicBezTo>
                <a:lnTo>
                  <a:pt x="275960" y="661737"/>
                </a:lnTo>
                <a:cubicBezTo>
                  <a:pt x="352160" y="653716"/>
                  <a:pt x="429175" y="651380"/>
                  <a:pt x="504560" y="637674"/>
                </a:cubicBezTo>
                <a:cubicBezTo>
                  <a:pt x="518787" y="635087"/>
                  <a:pt x="527721" y="620078"/>
                  <a:pt x="540655" y="613611"/>
                </a:cubicBezTo>
                <a:cubicBezTo>
                  <a:pt x="559972" y="603952"/>
                  <a:pt x="581496" y="599207"/>
                  <a:pt x="600813" y="589548"/>
                </a:cubicBezTo>
                <a:cubicBezTo>
                  <a:pt x="670622" y="554644"/>
                  <a:pt x="600668" y="573059"/>
                  <a:pt x="685034" y="541421"/>
                </a:cubicBezTo>
                <a:cubicBezTo>
                  <a:pt x="700517" y="535615"/>
                  <a:pt x="717261" y="533933"/>
                  <a:pt x="733160" y="529390"/>
                </a:cubicBezTo>
                <a:cubicBezTo>
                  <a:pt x="745355" y="525906"/>
                  <a:pt x="757060" y="520842"/>
                  <a:pt x="769255" y="517358"/>
                </a:cubicBezTo>
                <a:cubicBezTo>
                  <a:pt x="874999" y="487146"/>
                  <a:pt x="766941" y="522141"/>
                  <a:pt x="853476" y="493295"/>
                </a:cubicBezTo>
                <a:cubicBezTo>
                  <a:pt x="1093890" y="499460"/>
                  <a:pt x="1277991" y="497776"/>
                  <a:pt x="1503182" y="517358"/>
                </a:cubicBezTo>
                <a:cubicBezTo>
                  <a:pt x="1535394" y="520159"/>
                  <a:pt x="1567540" y="524074"/>
                  <a:pt x="1599434" y="529390"/>
                </a:cubicBezTo>
                <a:cubicBezTo>
                  <a:pt x="1778847" y="559292"/>
                  <a:pt x="1540616" y="524844"/>
                  <a:pt x="1683655" y="553453"/>
                </a:cubicBezTo>
                <a:cubicBezTo>
                  <a:pt x="1711463" y="559015"/>
                  <a:pt x="1739802" y="561474"/>
                  <a:pt x="1767876" y="565485"/>
                </a:cubicBezTo>
                <a:cubicBezTo>
                  <a:pt x="1842015" y="614910"/>
                  <a:pt x="1760053" y="566887"/>
                  <a:pt x="1864129" y="601579"/>
                </a:cubicBezTo>
                <a:cubicBezTo>
                  <a:pt x="1881144" y="607251"/>
                  <a:pt x="1896213" y="617622"/>
                  <a:pt x="1912255" y="625643"/>
                </a:cubicBezTo>
                <a:cubicBezTo>
                  <a:pt x="1939631" y="666706"/>
                  <a:pt x="1962724" y="706457"/>
                  <a:pt x="2008508" y="733927"/>
                </a:cubicBezTo>
                <a:lnTo>
                  <a:pt x="2068666" y="770021"/>
                </a:lnTo>
                <a:cubicBezTo>
                  <a:pt x="2076687" y="782053"/>
                  <a:pt x="2085555" y="793561"/>
                  <a:pt x="2092729" y="806116"/>
                </a:cubicBezTo>
                <a:cubicBezTo>
                  <a:pt x="2101628" y="821689"/>
                  <a:pt x="2106367" y="839648"/>
                  <a:pt x="2116792" y="854243"/>
                </a:cubicBezTo>
                <a:cubicBezTo>
                  <a:pt x="2126682" y="868089"/>
                  <a:pt x="2140855" y="878306"/>
                  <a:pt x="2152887" y="890337"/>
                </a:cubicBezTo>
                <a:cubicBezTo>
                  <a:pt x="2193033" y="1010783"/>
                  <a:pt x="2173333" y="937356"/>
                  <a:pt x="2152887" y="1203158"/>
                </a:cubicBezTo>
                <a:cubicBezTo>
                  <a:pt x="2151914" y="1215803"/>
                  <a:pt x="2143931" y="1226949"/>
                  <a:pt x="2140855" y="1239253"/>
                </a:cubicBezTo>
                <a:cubicBezTo>
                  <a:pt x="2135895" y="1259092"/>
                  <a:pt x="2139345" y="1281875"/>
                  <a:pt x="2128824" y="1299411"/>
                </a:cubicBezTo>
                <a:cubicBezTo>
                  <a:pt x="2114234" y="1323728"/>
                  <a:pt x="2068666" y="1359569"/>
                  <a:pt x="2068666" y="1359569"/>
                </a:cubicBezTo>
                <a:cubicBezTo>
                  <a:pt x="2042117" y="1439215"/>
                  <a:pt x="2031591" y="1436186"/>
                  <a:pt x="2056634" y="1528011"/>
                </a:cubicBezTo>
                <a:cubicBezTo>
                  <a:pt x="2060439" y="1541962"/>
                  <a:pt x="2073523" y="1551551"/>
                  <a:pt x="2080697" y="1564106"/>
                </a:cubicBezTo>
                <a:cubicBezTo>
                  <a:pt x="2105271" y="1607110"/>
                  <a:pt x="2094963" y="1609206"/>
                  <a:pt x="2128824" y="1636295"/>
                </a:cubicBezTo>
                <a:cubicBezTo>
                  <a:pt x="2169682" y="1668982"/>
                  <a:pt x="2179864" y="1665340"/>
                  <a:pt x="2237108" y="1684421"/>
                </a:cubicBezTo>
                <a:lnTo>
                  <a:pt x="2273203" y="1696453"/>
                </a:lnTo>
                <a:cubicBezTo>
                  <a:pt x="2365445" y="1692442"/>
                  <a:pt x="2458208" y="1695004"/>
                  <a:pt x="2549929" y="1684421"/>
                </a:cubicBezTo>
                <a:cubicBezTo>
                  <a:pt x="2564294" y="1682764"/>
                  <a:pt x="2575216" y="1669965"/>
                  <a:pt x="2586024" y="1660358"/>
                </a:cubicBezTo>
                <a:cubicBezTo>
                  <a:pt x="2611459" y="1637750"/>
                  <a:pt x="2658213" y="1588169"/>
                  <a:pt x="2658213" y="1588169"/>
                </a:cubicBezTo>
                <a:cubicBezTo>
                  <a:pt x="2658660" y="1583704"/>
                  <a:pt x="2672100" y="1422799"/>
                  <a:pt x="2682276" y="1395664"/>
                </a:cubicBezTo>
                <a:cubicBezTo>
                  <a:pt x="2686259" y="1385043"/>
                  <a:pt x="2699253" y="1380458"/>
                  <a:pt x="2706339" y="1371600"/>
                </a:cubicBezTo>
                <a:cubicBezTo>
                  <a:pt x="2715372" y="1360309"/>
                  <a:pt x="2720178" y="1345731"/>
                  <a:pt x="2730403" y="1335506"/>
                </a:cubicBezTo>
                <a:cubicBezTo>
                  <a:pt x="2753727" y="1312182"/>
                  <a:pt x="2773235" y="1309197"/>
                  <a:pt x="2802592" y="1299411"/>
                </a:cubicBezTo>
                <a:cubicBezTo>
                  <a:pt x="2810613" y="1287379"/>
                  <a:pt x="2815363" y="1272349"/>
                  <a:pt x="2826655" y="1263316"/>
                </a:cubicBezTo>
                <a:cubicBezTo>
                  <a:pt x="2836558" y="1255393"/>
                  <a:pt x="2851406" y="1256957"/>
                  <a:pt x="2862750" y="1251285"/>
                </a:cubicBezTo>
                <a:cubicBezTo>
                  <a:pt x="2971633" y="1196844"/>
                  <a:pt x="2805792" y="1256974"/>
                  <a:pt x="2959003" y="1215190"/>
                </a:cubicBezTo>
                <a:cubicBezTo>
                  <a:pt x="2983474" y="1208516"/>
                  <a:pt x="3007129" y="1199148"/>
                  <a:pt x="3031192" y="1191127"/>
                </a:cubicBezTo>
                <a:cubicBezTo>
                  <a:pt x="3071685" y="1177629"/>
                  <a:pt x="3073786" y="1178819"/>
                  <a:pt x="3115413" y="1155032"/>
                </a:cubicBezTo>
                <a:cubicBezTo>
                  <a:pt x="3127968" y="1147858"/>
                  <a:pt x="3139476" y="1138990"/>
                  <a:pt x="3151508" y="1130969"/>
                </a:cubicBezTo>
                <a:cubicBezTo>
                  <a:pt x="3237489" y="1001996"/>
                  <a:pt x="3103593" y="1197730"/>
                  <a:pt x="3211666" y="1058779"/>
                </a:cubicBezTo>
                <a:cubicBezTo>
                  <a:pt x="3259931" y="996723"/>
                  <a:pt x="3253670" y="1004954"/>
                  <a:pt x="3271824" y="950495"/>
                </a:cubicBezTo>
                <a:cubicBezTo>
                  <a:pt x="3275834" y="922421"/>
                  <a:pt x="3278294" y="894082"/>
                  <a:pt x="3283855" y="866274"/>
                </a:cubicBezTo>
                <a:cubicBezTo>
                  <a:pt x="3290341" y="833844"/>
                  <a:pt x="3307918" y="770021"/>
                  <a:pt x="3307918" y="770021"/>
                </a:cubicBezTo>
                <a:cubicBezTo>
                  <a:pt x="3303908" y="717884"/>
                  <a:pt x="3307864" y="664512"/>
                  <a:pt x="3295887" y="613611"/>
                </a:cubicBezTo>
                <a:cubicBezTo>
                  <a:pt x="3291294" y="594091"/>
                  <a:pt x="3272842" y="580710"/>
                  <a:pt x="3259792" y="565485"/>
                </a:cubicBezTo>
                <a:cubicBezTo>
                  <a:pt x="3213025" y="510924"/>
                  <a:pt x="3238234" y="545832"/>
                  <a:pt x="3187603" y="505327"/>
                </a:cubicBezTo>
                <a:cubicBezTo>
                  <a:pt x="3178745" y="498241"/>
                  <a:pt x="3173685" y="486337"/>
                  <a:pt x="3163539" y="481264"/>
                </a:cubicBezTo>
                <a:cubicBezTo>
                  <a:pt x="3148749" y="473869"/>
                  <a:pt x="3131455" y="473243"/>
                  <a:pt x="3115413" y="469232"/>
                </a:cubicBezTo>
                <a:cubicBezTo>
                  <a:pt x="3103381" y="461211"/>
                  <a:pt x="3092908" y="450111"/>
                  <a:pt x="3079318" y="445169"/>
                </a:cubicBezTo>
                <a:cubicBezTo>
                  <a:pt x="3048238" y="433867"/>
                  <a:pt x="3015150" y="429127"/>
                  <a:pt x="2983066" y="421106"/>
                </a:cubicBezTo>
                <a:cubicBezTo>
                  <a:pt x="2814259" y="378904"/>
                  <a:pt x="2951487" y="409608"/>
                  <a:pt x="2561960" y="397043"/>
                </a:cubicBezTo>
                <a:cubicBezTo>
                  <a:pt x="2553939" y="385011"/>
                  <a:pt x="2548122" y="371173"/>
                  <a:pt x="2537897" y="360948"/>
                </a:cubicBezTo>
                <a:cubicBezTo>
                  <a:pt x="2512834" y="335884"/>
                  <a:pt x="2458253" y="305942"/>
                  <a:pt x="2429613" y="288758"/>
                </a:cubicBezTo>
                <a:cubicBezTo>
                  <a:pt x="2390330" y="210193"/>
                  <a:pt x="2418234" y="253317"/>
                  <a:pt x="2333360" y="168443"/>
                </a:cubicBezTo>
                <a:cubicBezTo>
                  <a:pt x="2325339" y="160422"/>
                  <a:pt x="2320059" y="147966"/>
                  <a:pt x="2309297" y="144379"/>
                </a:cubicBezTo>
                <a:lnTo>
                  <a:pt x="2237108" y="120316"/>
                </a:lnTo>
                <a:cubicBezTo>
                  <a:pt x="2210498" y="93706"/>
                  <a:pt x="2198420" y="76909"/>
                  <a:pt x="2164918" y="60158"/>
                </a:cubicBezTo>
                <a:cubicBezTo>
                  <a:pt x="2153575" y="54486"/>
                  <a:pt x="2141181" y="50979"/>
                  <a:pt x="2128824" y="48127"/>
                </a:cubicBezTo>
                <a:cubicBezTo>
                  <a:pt x="1971697" y="11868"/>
                  <a:pt x="1953765" y="18850"/>
                  <a:pt x="1755845" y="0"/>
                </a:cubicBezTo>
                <a:cubicBezTo>
                  <a:pt x="1675634" y="4011"/>
                  <a:pt x="1594952" y="2463"/>
                  <a:pt x="1515213" y="12032"/>
                </a:cubicBezTo>
                <a:cubicBezTo>
                  <a:pt x="1493769" y="14605"/>
                  <a:pt x="1475544" y="29265"/>
                  <a:pt x="1455055" y="36095"/>
                </a:cubicBezTo>
                <a:cubicBezTo>
                  <a:pt x="1439368" y="41324"/>
                  <a:pt x="1423351" y="46195"/>
                  <a:pt x="1406929" y="48127"/>
                </a:cubicBezTo>
                <a:cubicBezTo>
                  <a:pt x="1354996" y="54237"/>
                  <a:pt x="1302655" y="56148"/>
                  <a:pt x="1250518" y="60158"/>
                </a:cubicBezTo>
                <a:cubicBezTo>
                  <a:pt x="799701" y="156762"/>
                  <a:pt x="1139492" y="95456"/>
                  <a:pt x="215803" y="108285"/>
                </a:cubicBezTo>
                <a:cubicBezTo>
                  <a:pt x="187729" y="112295"/>
                  <a:pt x="158745" y="112167"/>
                  <a:pt x="131582" y="120316"/>
                </a:cubicBezTo>
                <a:cubicBezTo>
                  <a:pt x="117732" y="124471"/>
                  <a:pt x="95487" y="144379"/>
                  <a:pt x="95487" y="144379"/>
                </a:cubicBezTo>
              </a:path>
            </a:pathLst>
          </a:custGeom>
          <a:ln>
            <a:prstDash val="dash"/>
          </a:ln>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zh-CN" altLang="en-US"/>
          </a:p>
        </p:txBody>
      </p:sp>
      <p:grpSp>
        <p:nvGrpSpPr>
          <p:cNvPr id="43" name="组合 42"/>
          <p:cNvGrpSpPr>
            <a:grpSpLocks/>
          </p:cNvGrpSpPr>
          <p:nvPr/>
        </p:nvGrpSpPr>
        <p:grpSpPr bwMode="auto">
          <a:xfrm>
            <a:off x="5013325" y="4581525"/>
            <a:ext cx="2916238" cy="1428750"/>
            <a:chOff x="5012666" y="4581532"/>
            <a:chExt cx="2916920" cy="1428760"/>
          </a:xfrm>
        </p:grpSpPr>
        <p:cxnSp>
          <p:nvCxnSpPr>
            <p:cNvPr id="48" name="直接连接符 47"/>
            <p:cNvCxnSpPr>
              <a:stCxn id="0" idx="4"/>
              <a:endCxn id="0" idx="2"/>
            </p:cNvCxnSpPr>
            <p:nvPr/>
          </p:nvCxnSpPr>
          <p:spPr>
            <a:xfrm rot="16200000" flipH="1">
              <a:off x="5236628" y="4924359"/>
              <a:ext cx="635004" cy="663730"/>
            </a:xfrm>
            <a:prstGeom prst="line">
              <a:avLst/>
            </a:prstGeom>
            <a:ln>
              <a:tailEnd type="triangle" w="med" len="med"/>
            </a:ln>
          </p:spPr>
          <p:style>
            <a:lnRef idx="3">
              <a:schemeClr val="accent1"/>
            </a:lnRef>
            <a:fillRef idx="0">
              <a:schemeClr val="accent1"/>
            </a:fillRef>
            <a:effectRef idx="2">
              <a:schemeClr val="accent1"/>
            </a:effectRef>
            <a:fontRef idx="minor">
              <a:schemeClr val="tx1"/>
            </a:fontRef>
          </p:style>
        </p:cxnSp>
        <p:cxnSp>
          <p:nvCxnSpPr>
            <p:cNvPr id="49" name="直接连接符 48"/>
            <p:cNvCxnSpPr>
              <a:stCxn id="0" idx="3"/>
              <a:endCxn id="0" idx="0"/>
            </p:cNvCxnSpPr>
            <p:nvPr/>
          </p:nvCxnSpPr>
          <p:spPr>
            <a:xfrm rot="5400000">
              <a:off x="6098843" y="4949790"/>
              <a:ext cx="639767" cy="392205"/>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直接连接符 49"/>
            <p:cNvCxnSpPr>
              <a:stCxn id="0" idx="7"/>
              <a:endCxn id="0" idx="2"/>
            </p:cNvCxnSpPr>
            <p:nvPr/>
          </p:nvCxnSpPr>
          <p:spPr>
            <a:xfrm rot="5400000" flipH="1" flipV="1">
              <a:off x="6765728" y="4733786"/>
              <a:ext cx="458791" cy="1297291"/>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直接连接符 50"/>
            <p:cNvCxnSpPr>
              <a:endCxn id="0" idx="2"/>
            </p:cNvCxnSpPr>
            <p:nvPr/>
          </p:nvCxnSpPr>
          <p:spPr>
            <a:xfrm>
              <a:off x="6143230" y="5724540"/>
              <a:ext cx="857450" cy="142876"/>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sp>
          <p:nvSpPr>
            <p:cNvPr id="52" name="椭圆 51"/>
            <p:cNvSpPr/>
            <p:nvPr/>
          </p:nvSpPr>
          <p:spPr>
            <a:xfrm rot="1634950">
              <a:off x="5857884" y="5438788"/>
              <a:ext cx="500066" cy="500066"/>
            </a:xfrm>
            <a:prstGeom prst="ellipse">
              <a:avLst/>
            </a:prstGeom>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53" name="椭圆 52"/>
            <p:cNvSpPr/>
            <p:nvPr/>
          </p:nvSpPr>
          <p:spPr>
            <a:xfrm>
              <a:off x="6572264" y="4581532"/>
              <a:ext cx="285752" cy="285752"/>
            </a:xfrm>
            <a:prstGeom prst="ellipse">
              <a:avLst/>
            </a:prstGeom>
            <a:gradFill>
              <a:gsLst>
                <a:gs pos="0">
                  <a:schemeClr val="accent3">
                    <a:lumMod val="50000"/>
                  </a:schemeClr>
                </a:gs>
                <a:gs pos="80000">
                  <a:schemeClr val="accent3">
                    <a:lumMod val="75000"/>
                  </a:schemeClr>
                </a:gs>
                <a:gs pos="100000">
                  <a:schemeClr val="accent3">
                    <a:shade val="94000"/>
                    <a:satMod val="135000"/>
                  </a:schemeClr>
                </a:gs>
              </a:gsLst>
            </a:gra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54" name="椭圆 53"/>
            <p:cNvSpPr/>
            <p:nvPr/>
          </p:nvSpPr>
          <p:spPr>
            <a:xfrm>
              <a:off x="7000892" y="5724540"/>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 name="椭圆 54"/>
            <p:cNvSpPr/>
            <p:nvPr/>
          </p:nvSpPr>
          <p:spPr>
            <a:xfrm rot="19528670">
              <a:off x="5012666" y="4694487"/>
              <a:ext cx="267380" cy="267380"/>
            </a:xfrm>
            <a:prstGeom prst="ellipse">
              <a:avLst/>
            </a:prstGeom>
            <a:gradFill>
              <a:gsLst>
                <a:gs pos="0">
                  <a:schemeClr val="accent3">
                    <a:lumMod val="50000"/>
                  </a:schemeClr>
                </a:gs>
                <a:gs pos="80000">
                  <a:schemeClr val="accent3">
                    <a:lumMod val="75000"/>
                  </a:schemeClr>
                </a:gs>
                <a:gs pos="100000">
                  <a:schemeClr val="accent3">
                    <a:shade val="94000"/>
                    <a:satMod val="135000"/>
                  </a:schemeClr>
                </a:gs>
              </a:gsLst>
            </a:gra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zh-CN" altLang="en-US"/>
            </a:p>
          </p:txBody>
        </p:sp>
        <p:sp>
          <p:nvSpPr>
            <p:cNvPr id="56" name="椭圆 55"/>
            <p:cNvSpPr/>
            <p:nvPr/>
          </p:nvSpPr>
          <p:spPr>
            <a:xfrm>
              <a:off x="7643834" y="5010160"/>
              <a:ext cx="285752" cy="285752"/>
            </a:xfrm>
            <a:prstGeom prst="ellipse">
              <a:avLst/>
            </a:prstGeom>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aphicFrame>
        <p:nvGraphicFramePr>
          <p:cNvPr id="1033"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07" name="公式" r:id="rId3" imgW="114120" imgH="215640" progId="Equation.3">
                  <p:embed/>
                </p:oleObj>
              </mc:Choice>
              <mc:Fallback>
                <p:oleObj name="公式" r:id="rId3" imgW="114120" imgH="21564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9" name="组合 58"/>
          <p:cNvGrpSpPr>
            <a:grpSpLocks/>
          </p:cNvGrpSpPr>
          <p:nvPr/>
        </p:nvGrpSpPr>
        <p:grpSpPr bwMode="auto">
          <a:xfrm>
            <a:off x="214313" y="1214438"/>
            <a:ext cx="8662987" cy="2928937"/>
            <a:chOff x="214314" y="1214422"/>
            <a:chExt cx="8662958" cy="2928958"/>
          </a:xfrm>
        </p:grpSpPr>
        <p:grpSp>
          <p:nvGrpSpPr>
            <p:cNvPr id="1040" name="组合 39"/>
            <p:cNvGrpSpPr>
              <a:grpSpLocks/>
            </p:cNvGrpSpPr>
            <p:nvPr/>
          </p:nvGrpSpPr>
          <p:grpSpPr bwMode="auto">
            <a:xfrm>
              <a:off x="214314" y="1214422"/>
              <a:ext cx="8662958" cy="2928958"/>
              <a:chOff x="214314" y="1214422"/>
              <a:chExt cx="8662958" cy="2928958"/>
            </a:xfrm>
          </p:grpSpPr>
          <p:sp>
            <p:nvSpPr>
              <p:cNvPr id="4" name="Rectangle 5" descr="新闻纸"/>
              <p:cNvSpPr>
                <a:spLocks noChangeArrowheads="1"/>
              </p:cNvSpPr>
              <p:nvPr/>
            </p:nvSpPr>
            <p:spPr bwMode="auto">
              <a:xfrm>
                <a:off x="428625" y="1300148"/>
                <a:ext cx="8448647" cy="2843232"/>
              </a:xfrm>
              <a:prstGeom prst="rect">
                <a:avLst/>
              </a:prstGeom>
              <a:blipFill dpi="0" rotWithShape="1">
                <a:blip r:embed="rId5"/>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042" name="矩形 2"/>
              <p:cNvSpPr>
                <a:spLocks noChangeArrowheads="1"/>
              </p:cNvSpPr>
              <p:nvPr/>
            </p:nvSpPr>
            <p:spPr bwMode="auto">
              <a:xfrm>
                <a:off x="928662" y="1443038"/>
                <a:ext cx="7786742" cy="341632"/>
              </a:xfrm>
              <a:prstGeom prst="rect">
                <a:avLst/>
              </a:prstGeom>
              <a:noFill/>
              <a:ln w="9525">
                <a:noFill/>
                <a:miter lim="800000"/>
                <a:headEnd/>
                <a:tailEnd/>
              </a:ln>
            </p:spPr>
            <p:txBody>
              <a:bodyPr>
                <a:spAutoFit/>
              </a:bodyPr>
              <a:lstStyle/>
              <a:p>
                <a:pPr algn="just">
                  <a:lnSpc>
                    <a:spcPct val="90000"/>
                  </a:lnSpc>
                </a:pPr>
                <a:r>
                  <a:rPr lang="zh-CN" altLang="en-US">
                    <a:latin typeface="Arial Unicode MS" pitchFamily="34" charset="-122"/>
                    <a:ea typeface="Arial Unicode MS" pitchFamily="34" charset="-122"/>
                    <a:cs typeface="Arial Unicode MS" pitchFamily="34" charset="-122"/>
                  </a:rPr>
                  <a:t>设无向图</a:t>
                </a:r>
                <a:r>
                  <a:rPr lang="en-US" altLang="zh-CN">
                    <a:latin typeface="Arial Unicode MS" pitchFamily="34" charset="-122"/>
                    <a:ea typeface="Arial Unicode MS" pitchFamily="34" charset="-122"/>
                    <a:cs typeface="Arial Unicode MS" pitchFamily="34" charset="-122"/>
                  </a:rPr>
                  <a:t>G=&lt;V,E&gt;</a:t>
                </a:r>
                <a:r>
                  <a:rPr lang="zh-CN" altLang="en-US">
                    <a:latin typeface="Arial Unicode MS" pitchFamily="34" charset="-122"/>
                    <a:ea typeface="Arial Unicode MS" pitchFamily="34" charset="-122"/>
                    <a:cs typeface="Arial Unicode MS" pitchFamily="34" charset="-122"/>
                  </a:rPr>
                  <a:t>，对所有的</a:t>
                </a:r>
                <a:r>
                  <a:rPr lang="en-US" altLang="zh-CN">
                    <a:latin typeface="Arial Unicode MS" pitchFamily="34" charset="-122"/>
                    <a:ea typeface="Arial Unicode MS" pitchFamily="34" charset="-122"/>
                    <a:cs typeface="Arial Unicode MS" pitchFamily="34" charset="-122"/>
                  </a:rPr>
                  <a:t>v∈</a:t>
                </a:r>
                <a:r>
                  <a:rPr lang="en-US" altLang="zh-CN" b="1" i="1">
                    <a:latin typeface="Arial Unicode MS" pitchFamily="34" charset="-122"/>
                    <a:ea typeface="Arial Unicode MS" pitchFamily="34" charset="-122"/>
                    <a:cs typeface="Arial Unicode MS" pitchFamily="34" charset="-122"/>
                  </a:rPr>
                  <a:t>V</a:t>
                </a:r>
                <a:r>
                  <a:rPr lang="zh-CN" altLang="en-US" b="1" i="1">
                    <a:latin typeface="Arial Unicode MS" pitchFamily="34" charset="-122"/>
                    <a:ea typeface="Arial Unicode MS" pitchFamily="34" charset="-122"/>
                    <a:cs typeface="Arial Unicode MS" pitchFamily="34" charset="-122"/>
                  </a:rPr>
                  <a:t> </a:t>
                </a:r>
                <a:r>
                  <a:rPr lang="zh-CN" altLang="en-US">
                    <a:latin typeface="Arial Unicode MS" pitchFamily="34" charset="-122"/>
                    <a:ea typeface="Arial Unicode MS" pitchFamily="34" charset="-122"/>
                    <a:cs typeface="Arial Unicode MS" pitchFamily="34" charset="-122"/>
                  </a:rPr>
                  <a:t>称</a:t>
                </a:r>
              </a:p>
            </p:txBody>
          </p:sp>
          <p:sp>
            <p:nvSpPr>
              <p:cNvPr id="5" name="椭圆 4"/>
              <p:cNvSpPr/>
              <p:nvPr/>
            </p:nvSpPr>
            <p:spPr>
              <a:xfrm>
                <a:off x="214314" y="1214422"/>
                <a:ext cx="500066" cy="500066"/>
              </a:xfrm>
              <a:prstGeom prst="ellipse">
                <a:avLst/>
              </a:prstGeom>
              <a:ln w="76200">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zh-CN" alt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1027" name="Object 4"/>
              <p:cNvGraphicFramePr>
                <a:graphicFrameLocks noChangeAspect="1"/>
              </p:cNvGraphicFramePr>
              <p:nvPr/>
            </p:nvGraphicFramePr>
            <p:xfrm>
              <a:off x="2500298" y="1800228"/>
              <a:ext cx="3571899" cy="378250"/>
            </p:xfrm>
            <a:graphic>
              <a:graphicData uri="http://schemas.openxmlformats.org/presentationml/2006/ole">
                <mc:AlternateContent xmlns:mc="http://schemas.openxmlformats.org/markup-compatibility/2006">
                  <mc:Choice xmlns:v="urn:schemas-microsoft-com:vml" Requires="v">
                    <p:oleObj spid="_x0000_s1108" name="Equation" r:id="rId6" imgW="1790640" imgH="203040" progId="">
                      <p:embed/>
                    </p:oleObj>
                  </mc:Choice>
                  <mc:Fallback>
                    <p:oleObj name="Equation" r:id="rId6" imgW="1790640" imgH="20304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1800228"/>
                            <a:ext cx="3571899" cy="37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 name="矩形 7"/>
              <p:cNvSpPr>
                <a:spLocks noChangeArrowheads="1"/>
              </p:cNvSpPr>
              <p:nvPr/>
            </p:nvSpPr>
            <p:spPr bwMode="auto">
              <a:xfrm>
                <a:off x="928662" y="2228856"/>
                <a:ext cx="6429420" cy="341632"/>
              </a:xfrm>
              <a:prstGeom prst="rect">
                <a:avLst/>
              </a:prstGeom>
              <a:noFill/>
              <a:ln w="9525">
                <a:noFill/>
                <a:miter lim="800000"/>
                <a:headEnd/>
                <a:tailEnd/>
              </a:ln>
            </p:spPr>
            <p:txBody>
              <a:bodyPr>
                <a:spAutoFit/>
              </a:bodyPr>
              <a:lstStyle/>
              <a:p>
                <a:pPr algn="just">
                  <a:lnSpc>
                    <a:spcPct val="90000"/>
                  </a:lnSpc>
                </a:pPr>
                <a:r>
                  <a:rPr lang="zh-CN" altLang="en-US">
                    <a:latin typeface="Arial Unicode MS" pitchFamily="34" charset="-122"/>
                    <a:ea typeface="Arial Unicode MS" pitchFamily="34" charset="-122"/>
                    <a:cs typeface="Arial Unicode MS" pitchFamily="34" charset="-122"/>
                  </a:rPr>
                  <a:t>为</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的</a:t>
                </a:r>
                <a:r>
                  <a:rPr lang="zh-CN" altLang="en-US" b="1">
                    <a:solidFill>
                      <a:srgbClr val="0070C0"/>
                    </a:solidFill>
                    <a:latin typeface="Arial Unicode MS" pitchFamily="34" charset="-122"/>
                    <a:ea typeface="Arial Unicode MS" pitchFamily="34" charset="-122"/>
                    <a:cs typeface="Arial Unicode MS" pitchFamily="34" charset="-122"/>
                  </a:rPr>
                  <a:t>邻域</a:t>
                </a:r>
                <a:r>
                  <a:rPr lang="zh-CN" altLang="en-US">
                    <a:latin typeface="Arial Unicode MS" pitchFamily="34" charset="-122"/>
                    <a:ea typeface="Arial Unicode MS" pitchFamily="34" charset="-122"/>
                    <a:cs typeface="Arial Unicode MS" pitchFamily="34" charset="-122"/>
                  </a:rPr>
                  <a:t>，记为</a:t>
                </a:r>
                <a:r>
                  <a:rPr lang="en-US" altLang="zh-CN">
                    <a:latin typeface="Arial Unicode MS" pitchFamily="34" charset="-122"/>
                    <a:ea typeface="Arial Unicode MS" pitchFamily="34" charset="-122"/>
                    <a:cs typeface="Arial Unicode MS" pitchFamily="34" charset="-122"/>
                  </a:rPr>
                  <a:t>N</a:t>
                </a:r>
                <a:r>
                  <a:rPr lang="en-US" altLang="zh-CN" baseline="-25000">
                    <a:latin typeface="Arial Unicode MS" pitchFamily="34" charset="-122"/>
                    <a:ea typeface="Arial Unicode MS" pitchFamily="34" charset="-122"/>
                    <a:cs typeface="Arial Unicode MS" pitchFamily="34" charset="-122"/>
                  </a:rPr>
                  <a:t>G</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，并称</a:t>
                </a:r>
                <a:r>
                  <a:rPr lang="en-US" altLang="zh-CN">
                    <a:latin typeface="Arial Unicode MS" pitchFamily="34" charset="-122"/>
                    <a:ea typeface="Arial Unicode MS" pitchFamily="34" charset="-122"/>
                    <a:cs typeface="Arial Unicode MS" pitchFamily="34" charset="-122"/>
                  </a:rPr>
                  <a:t>N</a:t>
                </a:r>
                <a:r>
                  <a:rPr lang="en-US" altLang="zh-CN" baseline="-25000">
                    <a:latin typeface="Arial Unicode MS" pitchFamily="34" charset="-122"/>
                    <a:ea typeface="Arial Unicode MS" pitchFamily="34" charset="-122"/>
                    <a:cs typeface="Arial Unicode MS" pitchFamily="34" charset="-122"/>
                  </a:rPr>
                  <a:t>G</a:t>
                </a:r>
                <a:r>
                  <a:rPr lang="en-US" altLang="zh-CN">
                    <a:latin typeface="Arial Unicode MS" pitchFamily="34" charset="-122"/>
                    <a:ea typeface="Arial Unicode MS" pitchFamily="34" charset="-122"/>
                    <a:cs typeface="Arial Unicode MS" pitchFamily="34" charset="-122"/>
                  </a:rPr>
                  <a:t>(v) ∪{v}</a:t>
                </a:r>
                <a:r>
                  <a:rPr lang="zh-CN" altLang="en-US">
                    <a:latin typeface="Arial Unicode MS" pitchFamily="34" charset="-122"/>
                    <a:ea typeface="Arial Unicode MS" pitchFamily="34" charset="-122"/>
                    <a:cs typeface="Arial Unicode MS" pitchFamily="34" charset="-122"/>
                  </a:rPr>
                  <a:t>记为</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的</a:t>
                </a:r>
                <a:r>
                  <a:rPr lang="zh-CN" altLang="en-US" b="1">
                    <a:solidFill>
                      <a:srgbClr val="0070C0"/>
                    </a:solidFill>
                    <a:latin typeface="Arial Unicode MS" pitchFamily="34" charset="-122"/>
                    <a:ea typeface="Arial Unicode MS" pitchFamily="34" charset="-122"/>
                    <a:cs typeface="Arial Unicode MS" pitchFamily="34" charset="-122"/>
                  </a:rPr>
                  <a:t>闭邻域</a:t>
                </a:r>
                <a:r>
                  <a:rPr lang="zh-CN" altLang="en-US">
                    <a:latin typeface="Arial Unicode MS" pitchFamily="34" charset="-122"/>
                    <a:ea typeface="Arial Unicode MS" pitchFamily="34" charset="-122"/>
                    <a:cs typeface="Arial Unicode MS" pitchFamily="34" charset="-122"/>
                  </a:rPr>
                  <a:t>，记为 </a:t>
                </a:r>
              </a:p>
            </p:txBody>
          </p:sp>
          <p:graphicFrame>
            <p:nvGraphicFramePr>
              <p:cNvPr id="1028" name="Object 5"/>
              <p:cNvGraphicFramePr>
                <a:graphicFrameLocks noChangeAspect="1"/>
              </p:cNvGraphicFramePr>
              <p:nvPr/>
            </p:nvGraphicFramePr>
            <p:xfrm>
              <a:off x="7143768" y="2184475"/>
              <a:ext cx="642942" cy="377507"/>
            </p:xfrm>
            <a:graphic>
              <a:graphicData uri="http://schemas.openxmlformats.org/presentationml/2006/ole">
                <mc:AlternateContent xmlns:mc="http://schemas.openxmlformats.org/markup-compatibility/2006">
                  <mc:Choice xmlns:v="urn:schemas-microsoft-com:vml" Requires="v">
                    <p:oleObj spid="_x0000_s1109" name="Equation" r:id="rId8" imgW="431640" imgH="253800" progId="">
                      <p:embed/>
                    </p:oleObj>
                  </mc:Choice>
                  <mc:Fallback>
                    <p:oleObj name="Equation" r:id="rId8" imgW="431640" imgH="25380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68" y="2184475"/>
                            <a:ext cx="642942" cy="377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6"/>
              <p:cNvGraphicFramePr>
                <a:graphicFrameLocks noChangeAspect="1"/>
              </p:cNvGraphicFramePr>
              <p:nvPr/>
            </p:nvGraphicFramePr>
            <p:xfrm>
              <a:off x="1273090" y="2571744"/>
              <a:ext cx="2214554" cy="319293"/>
            </p:xfrm>
            <a:graphic>
              <a:graphicData uri="http://schemas.openxmlformats.org/presentationml/2006/ole">
                <mc:AlternateContent xmlns:mc="http://schemas.openxmlformats.org/markup-compatibility/2006">
                  <mc:Choice xmlns:v="urn:schemas-microsoft-com:vml" Requires="v">
                    <p:oleObj spid="_x0000_s1110" name="Equation" r:id="rId10" imgW="1498320" imgH="215640" progId="">
                      <p:embed/>
                    </p:oleObj>
                  </mc:Choice>
                  <mc:Fallback>
                    <p:oleObj name="Equation" r:id="rId10" imgW="1498320" imgH="215640" progId="">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3090" y="2571744"/>
                            <a:ext cx="2214554" cy="319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5" name="矩形 11"/>
              <p:cNvSpPr>
                <a:spLocks noChangeArrowheads="1"/>
              </p:cNvSpPr>
              <p:nvPr/>
            </p:nvSpPr>
            <p:spPr bwMode="auto">
              <a:xfrm>
                <a:off x="939940" y="2571744"/>
                <a:ext cx="415498" cy="341632"/>
              </a:xfrm>
              <a:prstGeom prst="rect">
                <a:avLst/>
              </a:prstGeom>
              <a:noFill/>
              <a:ln w="9525">
                <a:noFill/>
                <a:miter lim="800000"/>
                <a:headEnd/>
                <a:tailEnd/>
              </a:ln>
            </p:spPr>
            <p:txBody>
              <a:bodyPr wrap="none">
                <a:spAutoFit/>
              </a:bodyPr>
              <a:lstStyle/>
              <a:p>
                <a:pPr algn="just">
                  <a:lnSpc>
                    <a:spcPct val="90000"/>
                  </a:lnSpc>
                </a:pPr>
                <a:r>
                  <a:rPr lang="zh-CN" altLang="en-US">
                    <a:latin typeface="Arial Unicode MS" pitchFamily="34" charset="-122"/>
                    <a:ea typeface="Arial Unicode MS" pitchFamily="34" charset="-122"/>
                    <a:cs typeface="Arial Unicode MS" pitchFamily="34" charset="-122"/>
                  </a:rPr>
                  <a:t>称</a:t>
                </a:r>
              </a:p>
            </p:txBody>
          </p:sp>
          <p:sp>
            <p:nvSpPr>
              <p:cNvPr id="1046" name="矩形 12"/>
              <p:cNvSpPr>
                <a:spLocks noChangeArrowheads="1"/>
              </p:cNvSpPr>
              <p:nvPr/>
            </p:nvSpPr>
            <p:spPr bwMode="auto">
              <a:xfrm>
                <a:off x="3402446" y="2571744"/>
                <a:ext cx="2895344" cy="341632"/>
              </a:xfrm>
              <a:prstGeom prst="rect">
                <a:avLst/>
              </a:prstGeom>
              <a:noFill/>
              <a:ln w="9525">
                <a:noFill/>
                <a:miter lim="800000"/>
                <a:headEnd/>
                <a:tailEnd/>
              </a:ln>
            </p:spPr>
            <p:txBody>
              <a:bodyPr wrap="none">
                <a:spAutoFit/>
              </a:bodyPr>
              <a:lstStyle/>
              <a:p>
                <a:pPr algn="just">
                  <a:lnSpc>
                    <a:spcPct val="90000"/>
                  </a:lnSpc>
                </a:pPr>
                <a:r>
                  <a:rPr lang="zh-CN" altLang="en-US">
                    <a:latin typeface="Arial Unicode MS" pitchFamily="34" charset="-122"/>
                    <a:ea typeface="Arial Unicode MS" pitchFamily="34" charset="-122"/>
                    <a:cs typeface="Arial Unicode MS" pitchFamily="34" charset="-122"/>
                  </a:rPr>
                  <a:t>为</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的</a:t>
                </a:r>
                <a:r>
                  <a:rPr lang="zh-CN" altLang="en-US" b="1">
                    <a:solidFill>
                      <a:srgbClr val="0070C0"/>
                    </a:solidFill>
                    <a:latin typeface="Arial Unicode MS" pitchFamily="34" charset="-122"/>
                    <a:ea typeface="Arial Unicode MS" pitchFamily="34" charset="-122"/>
                    <a:cs typeface="Arial Unicode MS" pitchFamily="34" charset="-122"/>
                  </a:rPr>
                  <a:t>关联集</a:t>
                </a:r>
                <a:r>
                  <a:rPr lang="zh-CN" altLang="en-US">
                    <a:latin typeface="Arial Unicode MS" pitchFamily="34" charset="-122"/>
                    <a:ea typeface="Arial Unicode MS" pitchFamily="34" charset="-122"/>
                    <a:cs typeface="Arial Unicode MS" pitchFamily="34" charset="-122"/>
                  </a:rPr>
                  <a:t>，记为</a:t>
                </a:r>
                <a:r>
                  <a:rPr lang="en-US" altLang="zh-CN">
                    <a:latin typeface="Arial Unicode MS" pitchFamily="34" charset="-122"/>
                    <a:ea typeface="Arial Unicode MS" pitchFamily="34" charset="-122"/>
                    <a:cs typeface="Arial Unicode MS" pitchFamily="34" charset="-122"/>
                  </a:rPr>
                  <a:t>I</a:t>
                </a:r>
                <a:r>
                  <a:rPr lang="en-US" altLang="zh-CN" baseline="-25000">
                    <a:latin typeface="Arial Unicode MS" pitchFamily="34" charset="-122"/>
                    <a:ea typeface="Arial Unicode MS" pitchFamily="34" charset="-122"/>
                    <a:cs typeface="Arial Unicode MS" pitchFamily="34" charset="-122"/>
                  </a:rPr>
                  <a:t>G</a:t>
                </a:r>
                <a:r>
                  <a:rPr lang="en-US" altLang="zh-CN">
                    <a:latin typeface="Arial Unicode MS" pitchFamily="34" charset="-122"/>
                    <a:ea typeface="Arial Unicode MS" pitchFamily="34" charset="-122"/>
                    <a:cs typeface="Arial Unicode MS" pitchFamily="34" charset="-122"/>
                  </a:rPr>
                  <a:t>(v) </a:t>
                </a:r>
                <a:r>
                  <a:rPr lang="zh-CN" altLang="en-US">
                    <a:latin typeface="Arial Unicode MS" pitchFamily="34" charset="-122"/>
                    <a:ea typeface="Arial Unicode MS" pitchFamily="34" charset="-122"/>
                    <a:cs typeface="Arial Unicode MS" pitchFamily="34" charset="-122"/>
                  </a:rPr>
                  <a:t>。</a:t>
                </a:r>
              </a:p>
            </p:txBody>
          </p:sp>
          <p:sp>
            <p:nvSpPr>
              <p:cNvPr id="1047" name="矩形 13"/>
              <p:cNvSpPr>
                <a:spLocks noChangeArrowheads="1"/>
              </p:cNvSpPr>
              <p:nvPr/>
            </p:nvSpPr>
            <p:spPr bwMode="auto">
              <a:xfrm>
                <a:off x="944069" y="2928934"/>
                <a:ext cx="4126451" cy="341632"/>
              </a:xfrm>
              <a:prstGeom prst="rect">
                <a:avLst/>
              </a:prstGeom>
              <a:noFill/>
              <a:ln w="9525">
                <a:noFill/>
                <a:miter lim="800000"/>
                <a:headEnd/>
                <a:tailEnd/>
              </a:ln>
            </p:spPr>
            <p:txBody>
              <a:bodyPr wrap="none">
                <a:spAutoFit/>
              </a:bodyPr>
              <a:lstStyle/>
              <a:p>
                <a:pPr algn="just">
                  <a:lnSpc>
                    <a:spcPct val="90000"/>
                  </a:lnSpc>
                </a:pPr>
                <a:r>
                  <a:rPr lang="zh-CN" altLang="en-US">
                    <a:latin typeface="Arial Unicode MS" pitchFamily="34" charset="-122"/>
                    <a:ea typeface="Arial Unicode MS" pitchFamily="34" charset="-122"/>
                    <a:cs typeface="Arial Unicode MS" pitchFamily="34" charset="-122"/>
                  </a:rPr>
                  <a:t>设有向图</a:t>
                </a:r>
                <a:r>
                  <a:rPr lang="en-US" altLang="zh-CN">
                    <a:latin typeface="Arial Unicode MS" pitchFamily="34" charset="-122"/>
                    <a:ea typeface="Arial Unicode MS" pitchFamily="34" charset="-122"/>
                    <a:cs typeface="Arial Unicode MS" pitchFamily="34" charset="-122"/>
                  </a:rPr>
                  <a:t>D=&lt;V,E&gt;</a:t>
                </a:r>
                <a:r>
                  <a:rPr lang="zh-CN" altLang="en-US">
                    <a:latin typeface="Arial Unicode MS" pitchFamily="34" charset="-122"/>
                    <a:ea typeface="Arial Unicode MS" pitchFamily="34" charset="-122"/>
                    <a:cs typeface="Arial Unicode MS" pitchFamily="34" charset="-122"/>
                  </a:rPr>
                  <a:t>，对所有的</a:t>
                </a:r>
                <a:r>
                  <a:rPr lang="en-US" altLang="zh-CN">
                    <a:latin typeface="Arial Unicode MS" pitchFamily="34" charset="-122"/>
                    <a:ea typeface="Arial Unicode MS" pitchFamily="34" charset="-122"/>
                    <a:cs typeface="Arial Unicode MS" pitchFamily="34" charset="-122"/>
                  </a:rPr>
                  <a:t>v∈V </a:t>
                </a:r>
                <a:r>
                  <a:rPr lang="zh-CN" altLang="en-US">
                    <a:latin typeface="Arial Unicode MS" pitchFamily="34" charset="-122"/>
                    <a:ea typeface="Arial Unicode MS" pitchFamily="34" charset="-122"/>
                    <a:cs typeface="Arial Unicode MS" pitchFamily="34" charset="-122"/>
                  </a:rPr>
                  <a:t>，称</a:t>
                </a:r>
              </a:p>
            </p:txBody>
          </p:sp>
          <p:sp>
            <p:nvSpPr>
              <p:cNvPr id="1048" name="矩形 15"/>
              <p:cNvSpPr>
                <a:spLocks noChangeArrowheads="1"/>
              </p:cNvSpPr>
              <p:nvPr/>
            </p:nvSpPr>
            <p:spPr bwMode="auto">
              <a:xfrm>
                <a:off x="939940" y="3239504"/>
                <a:ext cx="2146742" cy="369332"/>
              </a:xfrm>
              <a:prstGeom prst="rect">
                <a:avLst/>
              </a:prstGeom>
              <a:noFill/>
              <a:ln w="9525">
                <a:noFill/>
                <a:miter lim="800000"/>
                <a:headEnd/>
                <a:tailEnd/>
              </a:ln>
            </p:spPr>
            <p:txBody>
              <a:bodyPr wrap="none">
                <a:spAutoFit/>
              </a:bodyPr>
              <a:lstStyle/>
              <a:p>
                <a:r>
                  <a:rPr lang="zh-CN" altLang="en-US">
                    <a:latin typeface="Arial Unicode MS" pitchFamily="34" charset="-122"/>
                    <a:ea typeface="Arial Unicode MS" pitchFamily="34" charset="-122"/>
                    <a:cs typeface="Arial Unicode MS" pitchFamily="34" charset="-122"/>
                  </a:rPr>
                  <a:t>为</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的</a:t>
                </a:r>
                <a:r>
                  <a:rPr lang="zh-CN" altLang="en-US" b="1">
                    <a:solidFill>
                      <a:srgbClr val="0070C0"/>
                    </a:solidFill>
                    <a:latin typeface="Arial Unicode MS" pitchFamily="34" charset="-122"/>
                    <a:ea typeface="Arial Unicode MS" pitchFamily="34" charset="-122"/>
                    <a:cs typeface="Arial Unicode MS" pitchFamily="34" charset="-122"/>
                  </a:rPr>
                  <a:t>后继元素</a:t>
                </a:r>
                <a:r>
                  <a:rPr lang="zh-CN" altLang="en-US">
                    <a:latin typeface="Arial Unicode MS" pitchFamily="34" charset="-122"/>
                    <a:ea typeface="Arial Unicode MS" pitchFamily="34" charset="-122"/>
                    <a:cs typeface="Arial Unicode MS" pitchFamily="34" charset="-122"/>
                  </a:rPr>
                  <a:t>。称</a:t>
                </a:r>
                <a:endParaRPr lang="zh-CN" altLang="en-US">
                  <a:latin typeface="Calibri" pitchFamily="34" charset="0"/>
                </a:endParaRPr>
              </a:p>
            </p:txBody>
          </p:sp>
          <p:sp>
            <p:nvSpPr>
              <p:cNvPr id="1049" name="矩形 17"/>
              <p:cNvSpPr>
                <a:spLocks noChangeArrowheads="1"/>
              </p:cNvSpPr>
              <p:nvPr/>
            </p:nvSpPr>
            <p:spPr bwMode="auto">
              <a:xfrm>
                <a:off x="6870933" y="3250782"/>
                <a:ext cx="1915909" cy="369332"/>
              </a:xfrm>
              <a:prstGeom prst="rect">
                <a:avLst/>
              </a:prstGeom>
              <a:noFill/>
              <a:ln w="9525">
                <a:noFill/>
                <a:miter lim="800000"/>
                <a:headEnd/>
                <a:tailEnd/>
              </a:ln>
            </p:spPr>
            <p:txBody>
              <a:bodyPr wrap="none">
                <a:spAutoFit/>
              </a:bodyPr>
              <a:lstStyle/>
              <a:p>
                <a:r>
                  <a:rPr lang="zh-CN" altLang="en-US">
                    <a:latin typeface="Arial Unicode MS" pitchFamily="34" charset="-122"/>
                    <a:ea typeface="Arial Unicode MS" pitchFamily="34" charset="-122"/>
                    <a:cs typeface="Arial Unicode MS" pitchFamily="34" charset="-122"/>
                  </a:rPr>
                  <a:t>为</a:t>
                </a:r>
                <a:r>
                  <a:rPr lang="en-US" altLang="zh-CN">
                    <a:latin typeface="Arial Unicode MS" pitchFamily="34" charset="-122"/>
                    <a:ea typeface="Arial Unicode MS" pitchFamily="34" charset="-122"/>
                    <a:cs typeface="Arial Unicode MS" pitchFamily="34" charset="-122"/>
                  </a:rPr>
                  <a:t>v</a:t>
                </a:r>
                <a:r>
                  <a:rPr lang="zh-CN" altLang="en-US">
                    <a:latin typeface="Arial Unicode MS" pitchFamily="34" charset="-122"/>
                    <a:ea typeface="Arial Unicode MS" pitchFamily="34" charset="-122"/>
                    <a:cs typeface="Arial Unicode MS" pitchFamily="34" charset="-122"/>
                  </a:rPr>
                  <a:t>的</a:t>
                </a:r>
                <a:r>
                  <a:rPr lang="zh-CN" altLang="en-US" b="1">
                    <a:solidFill>
                      <a:srgbClr val="0070C0"/>
                    </a:solidFill>
                    <a:latin typeface="Arial Unicode MS" pitchFamily="34" charset="-122"/>
                    <a:ea typeface="Arial Unicode MS" pitchFamily="34" charset="-122"/>
                    <a:cs typeface="Arial Unicode MS" pitchFamily="34" charset="-122"/>
                  </a:rPr>
                  <a:t>先驱元素</a:t>
                </a:r>
                <a:r>
                  <a:rPr lang="zh-CN" altLang="en-US">
                    <a:latin typeface="Arial Unicode MS" pitchFamily="34" charset="-122"/>
                    <a:ea typeface="Arial Unicode MS" pitchFamily="34" charset="-122"/>
                    <a:cs typeface="Arial Unicode MS" pitchFamily="34" charset="-122"/>
                  </a:rPr>
                  <a:t>。</a:t>
                </a:r>
                <a:endParaRPr lang="zh-CN" altLang="en-US">
                  <a:latin typeface="Calibri" pitchFamily="34" charset="0"/>
                </a:endParaRPr>
              </a:p>
            </p:txBody>
          </p:sp>
          <p:sp>
            <p:nvSpPr>
              <p:cNvPr id="1050" name="矩形 61"/>
              <p:cNvSpPr>
                <a:spLocks noChangeArrowheads="1"/>
              </p:cNvSpPr>
              <p:nvPr/>
            </p:nvSpPr>
            <p:spPr bwMode="auto">
              <a:xfrm>
                <a:off x="928662" y="3571876"/>
                <a:ext cx="7358114" cy="369332"/>
              </a:xfrm>
              <a:prstGeom prst="rect">
                <a:avLst/>
              </a:prstGeom>
              <a:noFill/>
              <a:ln w="9525">
                <a:noFill/>
                <a:miter lim="800000"/>
                <a:headEnd/>
                <a:tailEnd/>
              </a:ln>
            </p:spPr>
            <p:txBody>
              <a:bodyPr>
                <a:spAutoFit/>
              </a:bodyPr>
              <a:lstStyle/>
              <a:p>
                <a:r>
                  <a:rPr lang="zh-CN" altLang="en-US">
                    <a:latin typeface="Calibri" pitchFamily="34" charset="0"/>
                    <a:ea typeface="仿宋_GB2312"/>
                    <a:cs typeface="仿宋_GB2312"/>
                  </a:rPr>
                  <a:t>称两者之并为</a:t>
                </a:r>
                <a:r>
                  <a:rPr lang="en-US" altLang="zh-CN">
                    <a:latin typeface="Calibri" pitchFamily="34" charset="0"/>
                    <a:ea typeface="仿宋_GB2312"/>
                    <a:cs typeface="仿宋_GB2312"/>
                  </a:rPr>
                  <a:t>v</a:t>
                </a:r>
                <a:r>
                  <a:rPr lang="zh-CN" altLang="en-US">
                    <a:latin typeface="Calibri" pitchFamily="34" charset="0"/>
                    <a:ea typeface="仿宋_GB2312"/>
                    <a:cs typeface="仿宋_GB2312"/>
                  </a:rPr>
                  <a:t>的</a:t>
                </a:r>
                <a:r>
                  <a:rPr lang="zh-CN" altLang="en-US" b="1">
                    <a:solidFill>
                      <a:srgbClr val="0070C0"/>
                    </a:solidFill>
                    <a:latin typeface="Calibri" pitchFamily="34" charset="0"/>
                    <a:ea typeface="仿宋_GB2312"/>
                    <a:cs typeface="仿宋_GB2312"/>
                  </a:rPr>
                  <a:t>邻域</a:t>
                </a:r>
                <a:r>
                  <a:rPr lang="zh-CN" altLang="en-US">
                    <a:latin typeface="Calibri" pitchFamily="34" charset="0"/>
                    <a:ea typeface="仿宋_GB2312"/>
                    <a:cs typeface="仿宋_GB2312"/>
                  </a:rPr>
                  <a:t>，记为</a:t>
                </a:r>
                <a:r>
                  <a:rPr lang="en-US" altLang="zh-CN">
                    <a:latin typeface="Calibri" pitchFamily="34" charset="0"/>
                    <a:ea typeface="仿宋_GB2312"/>
                    <a:cs typeface="仿宋_GB2312"/>
                  </a:rPr>
                  <a:t>N</a:t>
                </a:r>
                <a:r>
                  <a:rPr lang="en-US" altLang="zh-CN" baseline="-25000">
                    <a:latin typeface="Calibri" pitchFamily="34" charset="0"/>
                    <a:ea typeface="仿宋_GB2312"/>
                    <a:cs typeface="仿宋_GB2312"/>
                  </a:rPr>
                  <a:t>D</a:t>
                </a:r>
                <a:r>
                  <a:rPr lang="en-US" altLang="zh-CN">
                    <a:latin typeface="Calibri" pitchFamily="34" charset="0"/>
                    <a:ea typeface="仿宋_GB2312"/>
                    <a:cs typeface="仿宋_GB2312"/>
                  </a:rPr>
                  <a:t>(v) </a:t>
                </a:r>
                <a:r>
                  <a:rPr lang="zh-CN" altLang="en-US">
                    <a:latin typeface="Calibri" pitchFamily="34" charset="0"/>
                    <a:ea typeface="仿宋_GB2312"/>
                    <a:cs typeface="仿宋_GB2312"/>
                  </a:rPr>
                  <a:t>。称</a:t>
                </a:r>
                <a:r>
                  <a:rPr lang="en-US" altLang="zh-CN">
                    <a:latin typeface="Calibri" pitchFamily="34" charset="0"/>
                    <a:ea typeface="仿宋_GB2312"/>
                    <a:cs typeface="仿宋_GB2312"/>
                  </a:rPr>
                  <a:t>N</a:t>
                </a:r>
                <a:r>
                  <a:rPr lang="en-US" altLang="zh-CN" baseline="-25000">
                    <a:latin typeface="Calibri" pitchFamily="34" charset="0"/>
                    <a:ea typeface="仿宋_GB2312"/>
                    <a:cs typeface="仿宋_GB2312"/>
                  </a:rPr>
                  <a:t>D</a:t>
                </a:r>
                <a:r>
                  <a:rPr lang="en-US" altLang="zh-CN">
                    <a:latin typeface="Calibri" pitchFamily="34" charset="0"/>
                    <a:ea typeface="仿宋_GB2312"/>
                    <a:cs typeface="仿宋_GB2312"/>
                  </a:rPr>
                  <a:t>(v) </a:t>
                </a:r>
                <a:r>
                  <a:rPr lang="en-US" altLang="zh-CN">
                    <a:latin typeface="Calibri" pitchFamily="34" charset="0"/>
                  </a:rPr>
                  <a:t>∪{v}</a:t>
                </a:r>
                <a:r>
                  <a:rPr lang="zh-CN" altLang="en-US">
                    <a:latin typeface="Calibri" pitchFamily="34" charset="0"/>
                  </a:rPr>
                  <a:t>，为</a:t>
                </a:r>
                <a:r>
                  <a:rPr lang="en-US" altLang="zh-CN">
                    <a:latin typeface="Calibri" pitchFamily="34" charset="0"/>
                    <a:ea typeface="仿宋_GB2312"/>
                    <a:cs typeface="仿宋_GB2312"/>
                  </a:rPr>
                  <a:t>v</a:t>
                </a:r>
                <a:r>
                  <a:rPr lang="zh-CN" altLang="en-US">
                    <a:latin typeface="Calibri" pitchFamily="34" charset="0"/>
                    <a:ea typeface="仿宋_GB2312"/>
                    <a:cs typeface="仿宋_GB2312"/>
                  </a:rPr>
                  <a:t>的</a:t>
                </a:r>
                <a:r>
                  <a:rPr lang="zh-CN" altLang="en-US" b="1">
                    <a:solidFill>
                      <a:srgbClr val="0070C0"/>
                    </a:solidFill>
                    <a:latin typeface="Calibri" pitchFamily="34" charset="0"/>
                    <a:ea typeface="仿宋_GB2312"/>
                    <a:cs typeface="仿宋_GB2312"/>
                  </a:rPr>
                  <a:t>闭邻域</a:t>
                </a:r>
                <a:r>
                  <a:rPr lang="zh-CN" altLang="en-US">
                    <a:latin typeface="Calibri" pitchFamily="34" charset="0"/>
                    <a:ea typeface="仿宋_GB2312"/>
                    <a:cs typeface="仿宋_GB2312"/>
                  </a:rPr>
                  <a:t>。</a:t>
                </a:r>
                <a:endParaRPr lang="zh-CN" altLang="en-US">
                  <a:latin typeface="Calibri" pitchFamily="34" charset="0"/>
                </a:endParaRPr>
              </a:p>
            </p:txBody>
          </p:sp>
        </p:grpSp>
        <p:graphicFrame>
          <p:nvGraphicFramePr>
            <p:cNvPr id="1032" name="Object 8"/>
            <p:cNvGraphicFramePr>
              <a:graphicFrameLocks noChangeAspect="1"/>
            </p:cNvGraphicFramePr>
            <p:nvPr/>
          </p:nvGraphicFramePr>
          <p:xfrm>
            <a:off x="5000628" y="2885390"/>
            <a:ext cx="3579838" cy="339143"/>
          </p:xfrm>
          <a:graphic>
            <a:graphicData uri="http://schemas.openxmlformats.org/presentationml/2006/ole">
              <mc:AlternateContent xmlns:mc="http://schemas.openxmlformats.org/markup-compatibility/2006">
                <mc:Choice xmlns:v="urn:schemas-microsoft-com:vml" Requires="v">
                  <p:oleObj spid="_x0000_s1111" name="公式" r:id="rId12" imgW="2412720" imgH="228600" progId="Equation.3">
                    <p:embed/>
                  </p:oleObj>
                </mc:Choice>
                <mc:Fallback>
                  <p:oleObj name="公式" r:id="rId12" imgW="2412720" imgH="22860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0628" y="2885390"/>
                          <a:ext cx="3579838" cy="339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2967706" y="3209922"/>
            <a:ext cx="4000528" cy="381003"/>
          </p:xfrm>
          <a:graphic>
            <a:graphicData uri="http://schemas.openxmlformats.org/presentationml/2006/ole">
              <mc:AlternateContent xmlns:mc="http://schemas.openxmlformats.org/markup-compatibility/2006">
                <mc:Choice xmlns:v="urn:schemas-microsoft-com:vml" Requires="v">
                  <p:oleObj spid="_x0000_s1112" name="公式" r:id="rId14" imgW="2400120" imgH="228600" progId="Equation.3">
                    <p:embed/>
                  </p:oleObj>
                </mc:Choice>
                <mc:Fallback>
                  <p:oleObj name="公式" r:id="rId14" imgW="2400120" imgH="22860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67706" y="3209922"/>
                          <a:ext cx="4000528" cy="3810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style.rotation</p:attrName>
                                        </p:attrNameLst>
                                      </p:cBhvr>
                                      <p:tavLst>
                                        <p:tav tm="0">
                                          <p:val>
                                            <p:fltVal val="720"/>
                                          </p:val>
                                        </p:tav>
                                        <p:tav tm="100000">
                                          <p:val>
                                            <p:fltVal val="0"/>
                                          </p:val>
                                        </p:tav>
                                      </p:tavLst>
                                    </p:anim>
                                    <p:anim calcmode="lin" valueType="num">
                                      <p:cBhvr>
                                        <p:cTn id="9" dur="500" fill="hold"/>
                                        <p:tgtEl>
                                          <p:spTgt spid="42"/>
                                        </p:tgtEl>
                                        <p:attrNameLst>
                                          <p:attrName>ppt_h</p:attrName>
                                        </p:attrNameLst>
                                      </p:cBhvr>
                                      <p:tavLst>
                                        <p:tav tm="0">
                                          <p:val>
                                            <p:fltVal val="0"/>
                                          </p:val>
                                        </p:tav>
                                        <p:tav tm="100000">
                                          <p:val>
                                            <p:strVal val="#ppt_h"/>
                                          </p:val>
                                        </p:tav>
                                      </p:tavLst>
                                    </p:anim>
                                    <p:anim calcmode="lin" valueType="num">
                                      <p:cBhvr>
                                        <p:cTn id="10" dur="5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tailEnd type="none" w="sm" len="sm"/>
        </a:ln>
      </a:spPr>
      <a:bodyPr rtlCol="0" anchor="ctr"/>
      <a:lstStyle>
        <a:defPPr algn="ctr">
          <a:defRPr/>
        </a:defPPr>
      </a:lstStyle>
      <a:style>
        <a:lnRef idx="0">
          <a:schemeClr val="accent1"/>
        </a:lnRef>
        <a:fillRef idx="3">
          <a:schemeClr val="accent1"/>
        </a:fillRef>
        <a:effectRef idx="3">
          <a:schemeClr val="accent1"/>
        </a:effectRef>
        <a:fontRef idx="minor">
          <a:schemeClr val="lt1"/>
        </a:fontRef>
      </a:style>
    </a:spDef>
    <a:lnDef>
      <a:spPr>
        <a:ln>
          <a:tailEnd type="none" w="sm" len="sm"/>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18658</TotalTime>
  <Words>8804</Words>
  <Application>Microsoft Office PowerPoint</Application>
  <PresentationFormat>全屏显示(4:3)</PresentationFormat>
  <Paragraphs>770</Paragraphs>
  <Slides>73</Slides>
  <Notes>11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vt:i4>
      </vt:variant>
      <vt:variant>
        <vt:lpstr>幻灯片标题</vt:lpstr>
      </vt:variant>
      <vt:variant>
        <vt:i4>73</vt:i4>
      </vt:variant>
    </vt:vector>
  </HeadingPairs>
  <TitlesOfParts>
    <vt:vector size="94" baseType="lpstr">
      <vt:lpstr>Arial Unicode MS</vt:lpstr>
      <vt:lpstr>Batang</vt:lpstr>
      <vt:lpstr>Roman 20cpi</vt:lpstr>
      <vt:lpstr>方正少儿简体</vt:lpstr>
      <vt:lpstr>方正舒体</vt:lpstr>
      <vt:lpstr>仿宋_GB2312</vt:lpstr>
      <vt:lpstr>黑体</vt:lpstr>
      <vt:lpstr>楷体_GB2312</vt:lpstr>
      <vt:lpstr>宋体</vt:lpstr>
      <vt:lpstr>微软雅黑</vt:lpstr>
      <vt:lpstr>中空宋体-10Point</vt:lpstr>
      <vt:lpstr>Arial</vt:lpstr>
      <vt:lpstr>Arial Black</vt:lpstr>
      <vt:lpstr>Calibri</vt:lpstr>
      <vt:lpstr>Comic Sans MS</vt:lpstr>
      <vt:lpstr>Symbol</vt:lpstr>
      <vt:lpstr>Times New Roman</vt:lpstr>
      <vt:lpstr>Wingdings</vt:lpstr>
      <vt:lpstr>Office 主题</vt:lpstr>
      <vt:lpstr>公式</vt:lpstr>
      <vt:lpstr>Equation</vt:lpstr>
      <vt:lpstr>PowerPoint 演示文稿</vt:lpstr>
      <vt:lpstr>PowerPoint 演示文稿</vt:lpstr>
      <vt:lpstr>PowerPoint 演示文稿</vt:lpstr>
      <vt:lpstr>PowerPoint 演示文稿</vt:lpstr>
      <vt:lpstr>第十四章　图的基本概念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第十四章　图的基本概念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Hall’s Marriage problem</vt:lpstr>
      <vt:lpstr>Matching</vt:lpstr>
      <vt:lpstr>PowerPoint 演示文稿</vt:lpstr>
      <vt:lpstr>PowerPoint 演示文稿</vt:lpstr>
      <vt:lpstr>第十四章　图的基本概念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李凯</dc:creator>
  <cp:lastModifiedBy>deyu</cp:lastModifiedBy>
  <cp:revision>1638</cp:revision>
  <dcterms:created xsi:type="dcterms:W3CDTF">2011-09-15T13:14:48Z</dcterms:created>
  <dcterms:modified xsi:type="dcterms:W3CDTF">2016-11-23T12:34:22Z</dcterms:modified>
</cp:coreProperties>
</file>