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29" r:id="rId2"/>
    <p:sldId id="335" r:id="rId3"/>
    <p:sldId id="337" r:id="rId4"/>
    <p:sldId id="330" r:id="rId5"/>
    <p:sldId id="257" r:id="rId6"/>
    <p:sldId id="313" r:id="rId7"/>
    <p:sldId id="315" r:id="rId8"/>
    <p:sldId id="328" r:id="rId9"/>
    <p:sldId id="327" r:id="rId10"/>
    <p:sldId id="258" r:id="rId11"/>
    <p:sldId id="259" r:id="rId12"/>
    <p:sldId id="260" r:id="rId13"/>
    <p:sldId id="261" r:id="rId14"/>
    <p:sldId id="262" r:id="rId15"/>
    <p:sldId id="263" r:id="rId16"/>
    <p:sldId id="264" r:id="rId17"/>
    <p:sldId id="265" r:id="rId18"/>
    <p:sldId id="331" r:id="rId19"/>
    <p:sldId id="266" r:id="rId20"/>
    <p:sldId id="267" r:id="rId21"/>
    <p:sldId id="333" r:id="rId22"/>
    <p:sldId id="268" r:id="rId23"/>
    <p:sldId id="269" r:id="rId24"/>
    <p:sldId id="271" r:id="rId25"/>
    <p:sldId id="272" r:id="rId26"/>
    <p:sldId id="273" r:id="rId27"/>
    <p:sldId id="274" r:id="rId28"/>
    <p:sldId id="275" r:id="rId29"/>
    <p:sldId id="276" r:id="rId30"/>
    <p:sldId id="277" r:id="rId31"/>
    <p:sldId id="278" r:id="rId32"/>
    <p:sldId id="279" r:id="rId33"/>
    <p:sldId id="321" r:id="rId34"/>
    <p:sldId id="280" r:id="rId35"/>
    <p:sldId id="281" r:id="rId36"/>
    <p:sldId id="282" r:id="rId37"/>
    <p:sldId id="283" r:id="rId38"/>
    <p:sldId id="284" r:id="rId39"/>
    <p:sldId id="285" r:id="rId40"/>
    <p:sldId id="322" r:id="rId41"/>
    <p:sldId id="286" r:id="rId42"/>
    <p:sldId id="288" r:id="rId43"/>
    <p:sldId id="287" r:id="rId44"/>
    <p:sldId id="289" r:id="rId45"/>
    <p:sldId id="290" r:id="rId46"/>
    <p:sldId id="291" r:id="rId47"/>
    <p:sldId id="294" r:id="rId48"/>
    <p:sldId id="293" r:id="rId49"/>
    <p:sldId id="295" r:id="rId50"/>
    <p:sldId id="299" r:id="rId51"/>
    <p:sldId id="296" r:id="rId52"/>
    <p:sldId id="297" r:id="rId53"/>
    <p:sldId id="304" r:id="rId54"/>
    <p:sldId id="298" r:id="rId55"/>
    <p:sldId id="300" r:id="rId56"/>
    <p:sldId id="301" r:id="rId57"/>
    <p:sldId id="302" r:id="rId58"/>
    <p:sldId id="303" r:id="rId59"/>
    <p:sldId id="305" r:id="rId60"/>
    <p:sldId id="306" r:id="rId61"/>
    <p:sldId id="307" r:id="rId62"/>
    <p:sldId id="308" r:id="rId63"/>
    <p:sldId id="309" r:id="rId64"/>
    <p:sldId id="310" r:id="rId65"/>
    <p:sldId id="311" r:id="rId66"/>
    <p:sldId id="312" r:id="rId67"/>
    <p:sldId id="325" r:id="rId68"/>
    <p:sldId id="326" r:id="rId69"/>
    <p:sldId id="334" r:id="rId7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Rounded MT Bold"/>
        <a:ea typeface="宋体" charset="-122"/>
        <a:cs typeface="Arial" charset="0"/>
      </a:defRPr>
    </a:lvl1pPr>
    <a:lvl2pPr marL="457200" algn="l" rtl="0" fontAlgn="base">
      <a:spcBef>
        <a:spcPct val="0"/>
      </a:spcBef>
      <a:spcAft>
        <a:spcPct val="0"/>
      </a:spcAft>
      <a:defRPr kern="1200">
        <a:solidFill>
          <a:schemeClr val="tx1"/>
        </a:solidFill>
        <a:latin typeface="Arial Rounded MT Bold"/>
        <a:ea typeface="宋体" charset="-122"/>
        <a:cs typeface="Arial" charset="0"/>
      </a:defRPr>
    </a:lvl2pPr>
    <a:lvl3pPr marL="914400" algn="l" rtl="0" fontAlgn="base">
      <a:spcBef>
        <a:spcPct val="0"/>
      </a:spcBef>
      <a:spcAft>
        <a:spcPct val="0"/>
      </a:spcAft>
      <a:defRPr kern="1200">
        <a:solidFill>
          <a:schemeClr val="tx1"/>
        </a:solidFill>
        <a:latin typeface="Arial Rounded MT Bold"/>
        <a:ea typeface="宋体" charset="-122"/>
        <a:cs typeface="Arial" charset="0"/>
      </a:defRPr>
    </a:lvl3pPr>
    <a:lvl4pPr marL="1371600" algn="l" rtl="0" fontAlgn="base">
      <a:spcBef>
        <a:spcPct val="0"/>
      </a:spcBef>
      <a:spcAft>
        <a:spcPct val="0"/>
      </a:spcAft>
      <a:defRPr kern="1200">
        <a:solidFill>
          <a:schemeClr val="tx1"/>
        </a:solidFill>
        <a:latin typeface="Arial Rounded MT Bold"/>
        <a:ea typeface="宋体" charset="-122"/>
        <a:cs typeface="Arial" charset="0"/>
      </a:defRPr>
    </a:lvl4pPr>
    <a:lvl5pPr marL="1828800" algn="l" rtl="0" fontAlgn="base">
      <a:spcBef>
        <a:spcPct val="0"/>
      </a:spcBef>
      <a:spcAft>
        <a:spcPct val="0"/>
      </a:spcAft>
      <a:defRPr kern="1200">
        <a:solidFill>
          <a:schemeClr val="tx1"/>
        </a:solidFill>
        <a:latin typeface="Arial Rounded MT Bold"/>
        <a:ea typeface="宋体" charset="-122"/>
        <a:cs typeface="Arial" charset="0"/>
      </a:defRPr>
    </a:lvl5pPr>
    <a:lvl6pPr marL="2286000" algn="l" defTabSz="914400" rtl="0" eaLnBrk="1" latinLnBrk="0" hangingPunct="1">
      <a:defRPr kern="1200">
        <a:solidFill>
          <a:schemeClr val="tx1"/>
        </a:solidFill>
        <a:latin typeface="Arial Rounded MT Bold"/>
        <a:ea typeface="宋体" charset="-122"/>
        <a:cs typeface="Arial" charset="0"/>
      </a:defRPr>
    </a:lvl6pPr>
    <a:lvl7pPr marL="2743200" algn="l" defTabSz="914400" rtl="0" eaLnBrk="1" latinLnBrk="0" hangingPunct="1">
      <a:defRPr kern="1200">
        <a:solidFill>
          <a:schemeClr val="tx1"/>
        </a:solidFill>
        <a:latin typeface="Arial Rounded MT Bold"/>
        <a:ea typeface="宋体" charset="-122"/>
        <a:cs typeface="Arial" charset="0"/>
      </a:defRPr>
    </a:lvl7pPr>
    <a:lvl8pPr marL="3200400" algn="l" defTabSz="914400" rtl="0" eaLnBrk="1" latinLnBrk="0" hangingPunct="1">
      <a:defRPr kern="1200">
        <a:solidFill>
          <a:schemeClr val="tx1"/>
        </a:solidFill>
        <a:latin typeface="Arial Rounded MT Bold"/>
        <a:ea typeface="宋体" charset="-122"/>
        <a:cs typeface="Arial" charset="0"/>
      </a:defRPr>
    </a:lvl8pPr>
    <a:lvl9pPr marL="3657600" algn="l" defTabSz="914400" rtl="0" eaLnBrk="1" latinLnBrk="0" hangingPunct="1">
      <a:defRPr kern="1200">
        <a:solidFill>
          <a:schemeClr val="tx1"/>
        </a:solidFill>
        <a:latin typeface="Arial Rounded MT Bold"/>
        <a:ea typeface="宋体" charset="-122"/>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a:srgbClr val="845D0E"/>
    <a:srgbClr val="2464C2"/>
    <a:srgbClr val="F68100"/>
    <a:srgbClr val="FCD0D0"/>
    <a:srgbClr val="C4D7F4"/>
    <a:srgbClr val="4482DC"/>
    <a:srgbClr val="48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84119" autoAdjust="0"/>
  </p:normalViewPr>
  <p:slideViewPr>
    <p:cSldViewPr>
      <p:cViewPr varScale="1">
        <p:scale>
          <a:sx n="79" d="100"/>
          <a:sy n="79" d="100"/>
        </p:scale>
        <p:origin x="13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Rounded MT Bold" pitchFamily="34"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Rounded MT Bold" pitchFamily="34" charset="0"/>
                <a:ea typeface="宋体" pitchFamily="2" charset="-122"/>
                <a:cs typeface="+mn-cs"/>
              </a:defRPr>
            </a:lvl1pPr>
          </a:lstStyle>
          <a:p>
            <a:pPr>
              <a:defRPr/>
            </a:pPr>
            <a:fld id="{882BFDEE-3419-49EF-8C4F-C826AF81CEEA}" type="datetimeFigureOut">
              <a:rPr lang="zh-CN" altLang="en-US"/>
              <a:pPr>
                <a:defRPr/>
              </a:pPr>
              <a:t>2016/10/9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Rounded MT Bold" pitchFamily="34"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Rounded MT Bold" pitchFamily="34" charset="0"/>
                <a:ea typeface="宋体" pitchFamily="2" charset="-122"/>
                <a:cs typeface="+mn-cs"/>
              </a:defRPr>
            </a:lvl1pPr>
          </a:lstStyle>
          <a:p>
            <a:pPr>
              <a:defRPr/>
            </a:pPr>
            <a:fld id="{40F0124C-6810-4C1B-90C4-F0A71D36E784}" type="slidenum">
              <a:rPr lang="zh-CN" altLang="en-US"/>
              <a:pPr>
                <a:defRPr/>
              </a:pPr>
              <a:t>‹#›</a:t>
            </a:fld>
            <a:endParaRPr lang="zh-CN" altLang="en-US"/>
          </a:p>
        </p:txBody>
      </p:sp>
    </p:spTree>
    <p:extLst>
      <p:ext uri="{BB962C8B-B14F-4D97-AF65-F5344CB8AC3E}">
        <p14:creationId xmlns:p14="http://schemas.microsoft.com/office/powerpoint/2010/main" val="2525537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baike.baidu.com/view/37620.htm" TargetMode="External"/><Relationship Id="rId3" Type="http://schemas.openxmlformats.org/officeDocument/2006/relationships/hyperlink" Target="http://baike.baidu.com/view/239473.htm" TargetMode="External"/><Relationship Id="rId7" Type="http://schemas.openxmlformats.org/officeDocument/2006/relationships/hyperlink" Target="http://baike.baidu.com/view/471168.htm"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baike.baidu.com/view/105591.htm" TargetMode="External"/><Relationship Id="rId5" Type="http://schemas.openxmlformats.org/officeDocument/2006/relationships/hyperlink" Target="http://baike.baidu.com/subview/6874/8059021.htm" TargetMode="External"/><Relationship Id="rId4" Type="http://schemas.openxmlformats.org/officeDocument/2006/relationships/hyperlink" Target="http://baike.baidu.com/view/186575.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zh.wikipedia.org/wiki/%E6%B3%95%E8%AF%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zh.wikipedia.org/wiki/%E5%B9%B6%E9%9B%86" TargetMode="External"/><Relationship Id="rId13" Type="http://schemas.openxmlformats.org/officeDocument/2006/relationships/hyperlink" Target="http://baike.baidu.com/view/54300.htm" TargetMode="External"/><Relationship Id="rId18" Type="http://schemas.openxmlformats.org/officeDocument/2006/relationships/hyperlink" Target="http://baike.baidu.com/view/2358.htm" TargetMode="External"/><Relationship Id="rId26" Type="http://schemas.openxmlformats.org/officeDocument/2006/relationships/hyperlink" Target="http://baike.baidu.com/view/1458.htm" TargetMode="External"/><Relationship Id="rId39" Type="http://schemas.openxmlformats.org/officeDocument/2006/relationships/hyperlink" Target="http://baike.baidu.com/view/144625.htm" TargetMode="External"/><Relationship Id="rId3" Type="http://schemas.openxmlformats.org/officeDocument/2006/relationships/hyperlink" Target="http://zh.wikipedia.org/wiki/%E9%9B%86%E5%90%88" TargetMode="External"/><Relationship Id="rId21" Type="http://schemas.openxmlformats.org/officeDocument/2006/relationships/hyperlink" Target="http://baike.baidu.com/view/38186.htm" TargetMode="External"/><Relationship Id="rId34" Type="http://schemas.openxmlformats.org/officeDocument/2006/relationships/hyperlink" Target="http://baike.baidu.com/view/2398.htm" TargetMode="External"/><Relationship Id="rId7" Type="http://schemas.openxmlformats.org/officeDocument/2006/relationships/hyperlink" Target="http://zh.wikipedia.org/wiki/%E4%BA%A4%E9%9B%86" TargetMode="External"/><Relationship Id="rId12" Type="http://schemas.openxmlformats.org/officeDocument/2006/relationships/hyperlink" Target="http://zh.wikipedia.org/wiki/%E9%80%BB%E8%BE%91%E5%90%A6%E5%AE%9A" TargetMode="External"/><Relationship Id="rId17" Type="http://schemas.openxmlformats.org/officeDocument/2006/relationships/hyperlink" Target="http://baike.baidu.com/view/8923.htm" TargetMode="External"/><Relationship Id="rId25" Type="http://schemas.openxmlformats.org/officeDocument/2006/relationships/hyperlink" Target="http://baike.baidu.com/view/9334.htm" TargetMode="External"/><Relationship Id="rId33" Type="http://schemas.openxmlformats.org/officeDocument/2006/relationships/hyperlink" Target="http://baike.baidu.com/view/20708.htm" TargetMode="External"/><Relationship Id="rId38" Type="http://schemas.openxmlformats.org/officeDocument/2006/relationships/hyperlink" Target="http://baike.baidu.com/view/10504.htm" TargetMode="External"/><Relationship Id="rId2" Type="http://schemas.openxmlformats.org/officeDocument/2006/relationships/slide" Target="../slides/slide10.xml"/><Relationship Id="rId16" Type="http://schemas.openxmlformats.org/officeDocument/2006/relationships/hyperlink" Target="http://baike.baidu.com/view/66878.htm" TargetMode="External"/><Relationship Id="rId20" Type="http://schemas.openxmlformats.org/officeDocument/2006/relationships/hyperlink" Target="http://baike.baidu.com/albums/54300/54300/0/0.html" TargetMode="External"/><Relationship Id="rId29" Type="http://schemas.openxmlformats.org/officeDocument/2006/relationships/hyperlink" Target="http://baike.baidu.com/view/1258241.htm" TargetMode="External"/><Relationship Id="rId41" Type="http://schemas.openxmlformats.org/officeDocument/2006/relationships/hyperlink" Target="http://baike.baidu.com/view/190921.htm" TargetMode="External"/><Relationship Id="rId1" Type="http://schemas.openxmlformats.org/officeDocument/2006/relationships/notesMaster" Target="../notesMasters/notesMaster1.xml"/><Relationship Id="rId6" Type="http://schemas.openxmlformats.org/officeDocument/2006/relationships/hyperlink" Target="http://zh.wikipedia.org/wiki/%E5%85%AC%E7%90%86" TargetMode="External"/><Relationship Id="rId11" Type="http://schemas.openxmlformats.org/officeDocument/2006/relationships/hyperlink" Target="http://zh.wikipedia.org/wiki/%E9%80%BB%E8%BE%91%E6%9E%90%E5%8F%96" TargetMode="External"/><Relationship Id="rId24" Type="http://schemas.openxmlformats.org/officeDocument/2006/relationships/hyperlink" Target="http://baike.baidu.com/view/6744.htm" TargetMode="External"/><Relationship Id="rId32" Type="http://schemas.openxmlformats.org/officeDocument/2006/relationships/hyperlink" Target="http://baike.baidu.com/view/142271.htm" TargetMode="External"/><Relationship Id="rId37" Type="http://schemas.openxmlformats.org/officeDocument/2006/relationships/hyperlink" Target="http://baike.baidu.com/view/27237.htm" TargetMode="External"/><Relationship Id="rId40" Type="http://schemas.openxmlformats.org/officeDocument/2006/relationships/hyperlink" Target="http://baike.baidu.com/view/27253.htm" TargetMode="External"/><Relationship Id="rId5" Type="http://schemas.openxmlformats.org/officeDocument/2006/relationships/hyperlink" Target="http://zh.wikipedia.org/wiki/%E4%BB%A3%E6%95%B0%E7%BB%93%E6%9E%84" TargetMode="External"/><Relationship Id="rId15" Type="http://schemas.openxmlformats.org/officeDocument/2006/relationships/hyperlink" Target="http://baike.baidu.com/view/67012.htm" TargetMode="External"/><Relationship Id="rId23" Type="http://schemas.openxmlformats.org/officeDocument/2006/relationships/hyperlink" Target="http://baike.baidu.com/view/3496.htm" TargetMode="External"/><Relationship Id="rId28" Type="http://schemas.openxmlformats.org/officeDocument/2006/relationships/hyperlink" Target="http://baike.baidu.com/view/3851.htm" TargetMode="External"/><Relationship Id="rId36" Type="http://schemas.openxmlformats.org/officeDocument/2006/relationships/hyperlink" Target="http://baike.baidu.com/view/2590357.htm" TargetMode="External"/><Relationship Id="rId10" Type="http://schemas.openxmlformats.org/officeDocument/2006/relationships/hyperlink" Target="http://zh.wikipedia.org/wiki/%E9%80%BB%E8%BE%91%E5%90%88%E5%8F%96" TargetMode="External"/><Relationship Id="rId19" Type="http://schemas.openxmlformats.org/officeDocument/2006/relationships/hyperlink" Target="http://baike.baidu.com/view/1204337.htm" TargetMode="External"/><Relationship Id="rId31" Type="http://schemas.openxmlformats.org/officeDocument/2006/relationships/hyperlink" Target="http://baike.baidu.com/view/229293.htm" TargetMode="External"/><Relationship Id="rId4" Type="http://schemas.openxmlformats.org/officeDocument/2006/relationships/hyperlink" Target="http://zh.wikipedia.org/wiki/%E9%80%BB%E8%BE%91" TargetMode="External"/><Relationship Id="rId9" Type="http://schemas.openxmlformats.org/officeDocument/2006/relationships/hyperlink" Target="http://zh.wikipedia.org/wiki/%E8%A1%A5%E9%9B%86" TargetMode="External"/><Relationship Id="rId14" Type="http://schemas.openxmlformats.org/officeDocument/2006/relationships/hyperlink" Target="http://baike.baidu.com/view/6397.htm" TargetMode="External"/><Relationship Id="rId22" Type="http://schemas.openxmlformats.org/officeDocument/2006/relationships/hyperlink" Target="http://baike.baidu.com/view/20233.htm" TargetMode="External"/><Relationship Id="rId27" Type="http://schemas.openxmlformats.org/officeDocument/2006/relationships/hyperlink" Target="http://baike.baidu.com/view/54602.htm" TargetMode="External"/><Relationship Id="rId30" Type="http://schemas.openxmlformats.org/officeDocument/2006/relationships/hyperlink" Target="http://baike.baidu.com/view/1284.htm" TargetMode="External"/><Relationship Id="rId35" Type="http://schemas.openxmlformats.org/officeDocument/2006/relationships/hyperlink" Target="http://baike.baidu.com/view/372587.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64791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headEnd/>
            <a:tailEnd/>
          </a:ln>
        </p:spPr>
      </p:sp>
      <p:sp>
        <p:nvSpPr>
          <p:cNvPr id="552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证明可以做出来一个偏序关系，剩下的就是找出运算之间的对应了</a:t>
            </a:r>
            <a:endParaRPr lang="en-US" altLang="zh-CN" smtClean="0"/>
          </a:p>
          <a:p>
            <a:pPr eaLnBrk="1" hangingPunct="1">
              <a:spcBef>
                <a:spcPct val="0"/>
              </a:spcBef>
            </a:pPr>
            <a:r>
              <a:rPr kumimoji="1" lang="zh-CN" altLang="en-US" smtClean="0">
                <a:sym typeface="Symbol" pitchFamily="18" charset="2"/>
              </a:rPr>
              <a:t>采用</a:t>
            </a:r>
            <a:r>
              <a:rPr kumimoji="1" lang="en-US" altLang="zh-CN" smtClean="0">
                <a:sym typeface="Symbol" pitchFamily="18" charset="2"/>
              </a:rPr>
              <a:t>a </a:t>
            </a:r>
            <a:r>
              <a:rPr kumimoji="1" lang="en-US" altLang="zh-CN" baseline="-6000" smtClean="0">
                <a:sym typeface="Symbol" pitchFamily="18" charset="2"/>
              </a:rPr>
              <a:t></a:t>
            </a:r>
            <a:r>
              <a:rPr kumimoji="1" lang="en-US" altLang="zh-CN" smtClean="0">
                <a:sym typeface="Symbol" pitchFamily="18" charset="2"/>
              </a:rPr>
              <a:t> b = b</a:t>
            </a:r>
            <a:r>
              <a:rPr kumimoji="1" lang="zh-CN" altLang="en-US" smtClean="0">
                <a:sym typeface="Symbol" pitchFamily="18" charset="2"/>
              </a:rPr>
              <a:t>来定义关系</a:t>
            </a:r>
            <a:r>
              <a:rPr kumimoji="1" lang="en-US" altLang="zh-CN" smtClean="0">
                <a:sym typeface="Symbol" pitchFamily="18" charset="2"/>
              </a:rPr>
              <a:t>R,</a:t>
            </a:r>
            <a:r>
              <a:rPr kumimoji="1" lang="zh-CN" altLang="en-US" smtClean="0">
                <a:sym typeface="Symbol" pitchFamily="18" charset="2"/>
              </a:rPr>
              <a:t>意味着如果</a:t>
            </a:r>
            <a:r>
              <a:rPr kumimoji="1" lang="en-US" altLang="zh-CN" smtClean="0">
                <a:sym typeface="Symbol" pitchFamily="18" charset="2"/>
              </a:rPr>
              <a:t>&lt;a,b&gt;</a:t>
            </a:r>
            <a:r>
              <a:rPr kumimoji="1" lang="zh-CN" altLang="en-US" smtClean="0">
                <a:sym typeface="Symbol" pitchFamily="18" charset="2"/>
              </a:rPr>
              <a:t>属于</a:t>
            </a:r>
            <a:r>
              <a:rPr kumimoji="1" lang="en-US" altLang="zh-CN" smtClean="0">
                <a:sym typeface="Symbol" pitchFamily="18" charset="2"/>
              </a:rPr>
              <a:t>R</a:t>
            </a:r>
            <a:r>
              <a:rPr kumimoji="1" lang="zh-CN" altLang="en-US" smtClean="0">
                <a:sym typeface="Symbol" pitchFamily="18" charset="2"/>
              </a:rPr>
              <a:t>则需要满足</a:t>
            </a:r>
            <a:r>
              <a:rPr kumimoji="1" lang="en-US" altLang="zh-CN" smtClean="0">
                <a:sym typeface="Symbol" pitchFamily="18" charset="2"/>
              </a:rPr>
              <a:t>a </a:t>
            </a:r>
            <a:r>
              <a:rPr kumimoji="1" lang="en-US" altLang="zh-CN" baseline="-6000" smtClean="0">
                <a:sym typeface="Symbol" pitchFamily="18" charset="2"/>
              </a:rPr>
              <a:t></a:t>
            </a:r>
            <a:r>
              <a:rPr kumimoji="1" lang="en-US" altLang="zh-CN" smtClean="0">
                <a:sym typeface="Symbol" pitchFamily="18" charset="2"/>
              </a:rPr>
              <a:t> b = b</a:t>
            </a:r>
            <a:r>
              <a:rPr kumimoji="1" lang="zh-CN" altLang="en-US" smtClean="0">
                <a:sym typeface="Symbol" pitchFamily="18" charset="2"/>
              </a:rPr>
              <a:t>，但是并不意味着对于任意的</a:t>
            </a:r>
            <a:r>
              <a:rPr kumimoji="1" lang="en-US" altLang="zh-CN" smtClean="0">
                <a:sym typeface="Symbol" pitchFamily="18" charset="2"/>
              </a:rPr>
              <a:t>a</a:t>
            </a:r>
            <a:r>
              <a:rPr kumimoji="1" lang="zh-CN" altLang="en-US" smtClean="0">
                <a:sym typeface="Symbol" pitchFamily="18" charset="2"/>
              </a:rPr>
              <a:t>，</a:t>
            </a:r>
            <a:r>
              <a:rPr kumimoji="1" lang="en-US" altLang="zh-CN" smtClean="0">
                <a:sym typeface="Symbol" pitchFamily="18" charset="2"/>
              </a:rPr>
              <a:t>b</a:t>
            </a:r>
            <a:r>
              <a:rPr kumimoji="1" lang="zh-CN" altLang="en-US" smtClean="0">
                <a:sym typeface="Symbol" pitchFamily="18" charset="2"/>
              </a:rPr>
              <a:t>都有</a:t>
            </a:r>
            <a:r>
              <a:rPr kumimoji="1" lang="en-US" altLang="zh-CN" smtClean="0">
                <a:sym typeface="Symbol" pitchFamily="18" charset="2"/>
              </a:rPr>
              <a:t>a </a:t>
            </a:r>
            <a:r>
              <a:rPr kumimoji="1" lang="en-US" altLang="zh-CN" baseline="-6000" smtClean="0">
                <a:sym typeface="Symbol" pitchFamily="18" charset="2"/>
              </a:rPr>
              <a:t></a:t>
            </a:r>
            <a:r>
              <a:rPr kumimoji="1" lang="en-US" altLang="zh-CN" smtClean="0">
                <a:sym typeface="Symbol" pitchFamily="18" charset="2"/>
              </a:rPr>
              <a:t> b = b</a:t>
            </a:r>
            <a:r>
              <a:rPr kumimoji="1" lang="zh-CN" altLang="en-US" smtClean="0">
                <a:sym typeface="Symbol" pitchFamily="18" charset="2"/>
              </a:rPr>
              <a:t>成立。</a:t>
            </a:r>
            <a:endParaRPr kumimoji="1" lang="en-US" altLang="zh-CN" smtClean="0">
              <a:sym typeface="Symbol" pitchFamily="18" charset="2"/>
            </a:endParaRPr>
          </a:p>
          <a:p>
            <a:pPr eaLnBrk="1" hangingPunct="1">
              <a:spcBef>
                <a:spcPct val="0"/>
              </a:spcBef>
            </a:pPr>
            <a:r>
              <a:rPr kumimoji="1" lang="zh-CN" altLang="en-US" smtClean="0">
                <a:sym typeface="Symbol" pitchFamily="18" charset="2"/>
              </a:rPr>
              <a:t>特别的，由于</a:t>
            </a:r>
            <a:r>
              <a:rPr kumimoji="1" lang="en-US" altLang="zh-CN" smtClean="0">
                <a:sym typeface="Symbol" pitchFamily="18" charset="2"/>
              </a:rPr>
              <a:t>a </a:t>
            </a:r>
            <a:r>
              <a:rPr kumimoji="1" lang="en-US" altLang="zh-CN" baseline="-6000" smtClean="0">
                <a:sym typeface="Symbol" pitchFamily="18" charset="2"/>
              </a:rPr>
              <a:t></a:t>
            </a:r>
            <a:r>
              <a:rPr kumimoji="1" lang="en-US" altLang="zh-CN" smtClean="0">
                <a:sym typeface="Symbol" pitchFamily="18" charset="2"/>
              </a:rPr>
              <a:t> b</a:t>
            </a:r>
            <a:r>
              <a:rPr kumimoji="1" lang="zh-CN" altLang="en-US" smtClean="0">
                <a:sym typeface="Symbol" pitchFamily="18" charset="2"/>
              </a:rPr>
              <a:t>满足交换律，因此</a:t>
            </a:r>
            <a:r>
              <a:rPr kumimoji="1" lang="en-US" altLang="zh-CN" smtClean="0">
                <a:sym typeface="Symbol" pitchFamily="18" charset="2"/>
              </a:rPr>
              <a:t>a </a:t>
            </a:r>
            <a:r>
              <a:rPr kumimoji="1" lang="en-US" altLang="zh-CN" baseline="-6000" smtClean="0">
                <a:sym typeface="Symbol" pitchFamily="18" charset="2"/>
              </a:rPr>
              <a:t></a:t>
            </a:r>
            <a:r>
              <a:rPr kumimoji="1" lang="en-US" altLang="zh-CN" smtClean="0">
                <a:sym typeface="Symbol" pitchFamily="18" charset="2"/>
              </a:rPr>
              <a:t> b =</a:t>
            </a:r>
            <a:r>
              <a:rPr kumimoji="1" lang="zh-CN" altLang="en-US" smtClean="0">
                <a:sym typeface="Symbol" pitchFamily="18" charset="2"/>
              </a:rPr>
              <a:t> </a:t>
            </a:r>
            <a:r>
              <a:rPr kumimoji="1" lang="en-US" altLang="zh-CN" smtClean="0">
                <a:sym typeface="Symbol" pitchFamily="18" charset="2"/>
              </a:rPr>
              <a:t>b </a:t>
            </a:r>
            <a:r>
              <a:rPr kumimoji="1" lang="en-US" altLang="zh-CN" baseline="-6000" smtClean="0">
                <a:sym typeface="Symbol" pitchFamily="18" charset="2"/>
              </a:rPr>
              <a:t></a:t>
            </a:r>
            <a:r>
              <a:rPr kumimoji="1" lang="en-US" altLang="zh-CN" smtClean="0">
                <a:sym typeface="Symbol" pitchFamily="18" charset="2"/>
              </a:rPr>
              <a:t> a =</a:t>
            </a:r>
            <a:r>
              <a:rPr kumimoji="1" lang="zh-CN" altLang="en-US" smtClean="0">
                <a:sym typeface="Symbol" pitchFamily="18" charset="2"/>
              </a:rPr>
              <a:t> </a:t>
            </a:r>
            <a:r>
              <a:rPr kumimoji="1" lang="en-US" altLang="zh-CN" smtClean="0">
                <a:sym typeface="Symbol" pitchFamily="18" charset="2"/>
              </a:rPr>
              <a:t>b</a:t>
            </a:r>
            <a:r>
              <a:rPr kumimoji="1" lang="zh-CN" altLang="en-US" smtClean="0">
                <a:sym typeface="Symbol" pitchFamily="18" charset="2"/>
              </a:rPr>
              <a:t>，这意味着</a:t>
            </a:r>
            <a:r>
              <a:rPr kumimoji="1" lang="en-US" altLang="zh-CN" smtClean="0">
                <a:sym typeface="Symbol" pitchFamily="18" charset="2"/>
              </a:rPr>
              <a:t>R</a:t>
            </a:r>
            <a:r>
              <a:rPr kumimoji="1" lang="zh-CN" altLang="en-US" smtClean="0">
                <a:sym typeface="Symbol" pitchFamily="18" charset="2"/>
              </a:rPr>
              <a:t>必然具有反对称性，也就是说，存在很多的</a:t>
            </a:r>
            <a:r>
              <a:rPr kumimoji="1" lang="en-US" altLang="zh-CN" smtClean="0">
                <a:sym typeface="Symbol" pitchFamily="18" charset="2"/>
              </a:rPr>
              <a:t>a,b</a:t>
            </a:r>
            <a:r>
              <a:rPr kumimoji="1" lang="zh-CN" altLang="en-US" smtClean="0">
                <a:sym typeface="Symbol" pitchFamily="18" charset="2"/>
              </a:rPr>
              <a:t>使得</a:t>
            </a:r>
            <a:r>
              <a:rPr kumimoji="1" lang="en-US" altLang="zh-CN" smtClean="0">
                <a:sym typeface="Symbol" pitchFamily="18" charset="2"/>
              </a:rPr>
              <a:t>a </a:t>
            </a:r>
            <a:r>
              <a:rPr kumimoji="1" lang="en-US" altLang="zh-CN" baseline="-6000" smtClean="0">
                <a:sym typeface="Symbol" pitchFamily="18" charset="2"/>
              </a:rPr>
              <a:t></a:t>
            </a:r>
            <a:r>
              <a:rPr kumimoji="1" lang="en-US" altLang="zh-CN" smtClean="0">
                <a:sym typeface="Symbol" pitchFamily="18" charset="2"/>
              </a:rPr>
              <a:t> b = a</a:t>
            </a:r>
            <a:endParaRPr lang="en-US" altLang="zh-CN" smtClean="0"/>
          </a:p>
        </p:txBody>
      </p:sp>
      <p:sp>
        <p:nvSpPr>
          <p:cNvPr id="532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ADA002-2A67-4F8D-B5E9-4A4CA39B2EB7}" type="slidenum">
              <a:rPr lang="zh-CN" altLang="en-US" smtClean="0"/>
              <a:pPr>
                <a:defRPr/>
              </a:pPr>
              <a:t>34</a:t>
            </a:fld>
            <a:endParaRPr lang="en-US" altLang="zh-CN" smtClean="0"/>
          </a:p>
        </p:txBody>
      </p:sp>
    </p:spTree>
    <p:extLst>
      <p:ext uri="{BB962C8B-B14F-4D97-AF65-F5344CB8AC3E}">
        <p14:creationId xmlns:p14="http://schemas.microsoft.com/office/powerpoint/2010/main" val="240966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要证明左右相等，思路基本上都是两边都证明一遍满足相应的关系。</a:t>
            </a:r>
          </a:p>
        </p:txBody>
      </p:sp>
      <p:sp>
        <p:nvSpPr>
          <p:cNvPr id="563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B4A729D-441F-4334-AE6B-160197318153}" type="slidenum">
              <a:rPr lang="zh-CN" altLang="en-US" smtClean="0"/>
              <a:pPr>
                <a:defRPr/>
              </a:pPr>
              <a:t>36</a:t>
            </a:fld>
            <a:endParaRPr lang="en-US" altLang="zh-CN" smtClean="0"/>
          </a:p>
        </p:txBody>
      </p:sp>
    </p:spTree>
    <p:extLst>
      <p:ext uri="{BB962C8B-B14F-4D97-AF65-F5344CB8AC3E}">
        <p14:creationId xmlns:p14="http://schemas.microsoft.com/office/powerpoint/2010/main" val="126607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headEnd/>
            <a:tailEnd/>
          </a:ln>
        </p:spPr>
      </p:sp>
      <p:sp>
        <p:nvSpPr>
          <p:cNvPr id="706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到了这一步</a:t>
            </a:r>
            <a:r>
              <a:rPr lang="en-US" altLang="zh-CN" smtClean="0"/>
              <a:t>,</a:t>
            </a:r>
            <a:r>
              <a:rPr lang="zh-CN" altLang="en-US" smtClean="0"/>
              <a:t>格与群已经非常接近了</a:t>
            </a:r>
            <a:r>
              <a:rPr lang="en-US" altLang="zh-CN" smtClean="0"/>
              <a:t>,</a:t>
            </a:r>
            <a:r>
              <a:rPr lang="zh-CN" altLang="en-US" smtClean="0"/>
              <a:t>只差一点</a:t>
            </a:r>
            <a:r>
              <a:rPr lang="en-US" altLang="zh-CN" smtClean="0"/>
              <a:t>,</a:t>
            </a:r>
            <a:r>
              <a:rPr lang="zh-CN" altLang="en-US" smtClean="0"/>
              <a:t>格中逆元不唯一</a:t>
            </a:r>
          </a:p>
        </p:txBody>
      </p:sp>
      <p:sp>
        <p:nvSpPr>
          <p:cNvPr id="686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E2FC1D-E877-4221-9455-25F19D485A09}" type="slidenum">
              <a:rPr lang="zh-CN" altLang="en-US" smtClean="0"/>
              <a:pPr>
                <a:defRPr/>
              </a:pPr>
              <a:t>47</a:t>
            </a:fld>
            <a:endParaRPr lang="en-US" altLang="zh-CN" smtClean="0"/>
          </a:p>
        </p:txBody>
      </p:sp>
    </p:spTree>
    <p:extLst>
      <p:ext uri="{BB962C8B-B14F-4D97-AF65-F5344CB8AC3E}">
        <p14:creationId xmlns:p14="http://schemas.microsoft.com/office/powerpoint/2010/main" val="70607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bwMode="auto">
          <a:noFill/>
          <a:ln>
            <a:solidFill>
              <a:srgbClr val="000000"/>
            </a:solidFill>
            <a:miter lim="800000"/>
            <a:headEnd/>
            <a:tailEnd/>
          </a:ln>
        </p:spPr>
      </p:sp>
      <p:sp>
        <p:nvSpPr>
          <p:cNvPr id="737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布尔代数对于两个运算都可以构成群</a:t>
            </a:r>
            <a:r>
              <a:rPr lang="en-US" altLang="zh-CN" smtClean="0"/>
              <a:t>,</a:t>
            </a:r>
            <a:r>
              <a:rPr lang="zh-CN" altLang="en-US" smtClean="0"/>
              <a:t>所以有布尔群的研究工作</a:t>
            </a:r>
          </a:p>
          <a:p>
            <a:pPr eaLnBrk="1" hangingPunct="1">
              <a:spcBef>
                <a:spcPct val="0"/>
              </a:spcBef>
            </a:pPr>
            <a:endParaRPr lang="zh-CN" altLang="en-US" smtClean="0"/>
          </a:p>
          <a:p>
            <a:pPr eaLnBrk="1" hangingPunct="1">
              <a:spcBef>
                <a:spcPct val="0"/>
              </a:spcBef>
            </a:pPr>
            <a:r>
              <a:rPr lang="zh-CN" altLang="en-US" smtClean="0"/>
              <a:t>在表象、概念的基础（脑中所想事物）上进行</a:t>
            </a:r>
            <a:r>
              <a:rPr lang="zh-CN" altLang="en-US" smtClean="0">
                <a:hlinkClick r:id="rId3"/>
              </a:rPr>
              <a:t>分析</a:t>
            </a:r>
            <a:r>
              <a:rPr lang="zh-CN" altLang="en-US" smtClean="0"/>
              <a:t>、</a:t>
            </a:r>
            <a:r>
              <a:rPr lang="zh-CN" altLang="en-US" smtClean="0">
                <a:hlinkClick r:id="rId4"/>
              </a:rPr>
              <a:t>综合</a:t>
            </a:r>
            <a:r>
              <a:rPr lang="zh-CN" altLang="en-US" smtClean="0"/>
              <a:t>、</a:t>
            </a:r>
            <a:r>
              <a:rPr lang="zh-CN" altLang="en-US" smtClean="0">
                <a:hlinkClick r:id="rId5"/>
              </a:rPr>
              <a:t>判断</a:t>
            </a:r>
            <a:r>
              <a:rPr lang="zh-CN" altLang="en-US" smtClean="0"/>
              <a:t>、</a:t>
            </a:r>
            <a:r>
              <a:rPr lang="zh-CN" altLang="en-US" smtClean="0">
                <a:hlinkClick r:id="rId6"/>
              </a:rPr>
              <a:t>推理</a:t>
            </a:r>
            <a:r>
              <a:rPr lang="zh-CN" altLang="en-US" smtClean="0"/>
              <a:t>等认识活动的过程 </a:t>
            </a:r>
          </a:p>
          <a:p>
            <a:pPr eaLnBrk="1" hangingPunct="1">
              <a:spcBef>
                <a:spcPct val="0"/>
              </a:spcBef>
            </a:pPr>
            <a:endParaRPr lang="zh-CN" altLang="en-US" smtClean="0"/>
          </a:p>
          <a:p>
            <a:pPr eaLnBrk="1" hangingPunct="1">
              <a:spcBef>
                <a:spcPct val="0"/>
              </a:spcBef>
            </a:pPr>
            <a:r>
              <a:rPr lang="zh-CN" altLang="en-US" smtClean="0"/>
              <a:t>人类在认识过程中，从感性</a:t>
            </a:r>
            <a:r>
              <a:rPr lang="zh-CN" altLang="en-US" smtClean="0">
                <a:hlinkClick r:id="rId7"/>
              </a:rPr>
              <a:t>认识</a:t>
            </a:r>
            <a:r>
              <a:rPr lang="zh-CN" altLang="en-US" smtClean="0"/>
              <a:t>上升到</a:t>
            </a:r>
            <a:r>
              <a:rPr lang="zh-CN" altLang="en-US" smtClean="0">
                <a:hlinkClick r:id="rId8"/>
              </a:rPr>
              <a:t>理性认识</a:t>
            </a:r>
            <a:r>
              <a:rPr lang="zh-CN" altLang="en-US" smtClean="0"/>
              <a:t>，把所感知的事物的共同本质特点抽象出来，加以概括，就成为概念。 </a:t>
            </a:r>
          </a:p>
        </p:txBody>
      </p:sp>
      <p:sp>
        <p:nvSpPr>
          <p:cNvPr id="716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ACF57C2-2E1F-454D-8A1C-DAD3C716D1F7}" type="slidenum">
              <a:rPr lang="zh-CN" altLang="en-US" smtClean="0"/>
              <a:pPr>
                <a:defRPr/>
              </a:pPr>
              <a:t>49</a:t>
            </a:fld>
            <a:endParaRPr lang="en-US" altLang="zh-CN" smtClean="0"/>
          </a:p>
        </p:txBody>
      </p:sp>
    </p:spTree>
    <p:extLst>
      <p:ext uri="{BB962C8B-B14F-4D97-AF65-F5344CB8AC3E}">
        <p14:creationId xmlns:p14="http://schemas.microsoft.com/office/powerpoint/2010/main" val="109218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bwMode="auto">
          <a:noFill/>
          <a:ln>
            <a:solidFill>
              <a:srgbClr val="000000"/>
            </a:solidFill>
            <a:miter lim="800000"/>
            <a:headEnd/>
            <a:tailEnd/>
          </a:ln>
        </p:spPr>
      </p:sp>
      <p:sp>
        <p:nvSpPr>
          <p:cNvPr id="788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一个元素和其补元是不可比的</a:t>
            </a:r>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F8F6F9-B855-49C1-9761-4BCDBD23073B}" type="slidenum">
              <a:rPr lang="zh-CN" altLang="en-US" smtClean="0"/>
              <a:pPr>
                <a:defRPr/>
              </a:pPr>
              <a:t>53</a:t>
            </a:fld>
            <a:endParaRPr lang="en-US" altLang="zh-CN" smtClean="0"/>
          </a:p>
        </p:txBody>
      </p:sp>
    </p:spTree>
    <p:extLst>
      <p:ext uri="{BB962C8B-B14F-4D97-AF65-F5344CB8AC3E}">
        <p14:creationId xmlns:p14="http://schemas.microsoft.com/office/powerpoint/2010/main" val="123939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  任何一个自然数</a:t>
            </a:r>
            <a:r>
              <a:rPr lang="en-US" altLang="zh-CN" smtClean="0"/>
              <a:t>N&gt;1</a:t>
            </a:r>
            <a:r>
              <a:rPr lang="zh-CN" altLang="en-US" smtClean="0"/>
              <a:t>，都可以唯一的分解成质因数的连乘积，即 </a:t>
            </a:r>
            <a:br>
              <a:rPr lang="zh-CN" altLang="en-US" smtClean="0"/>
            </a:br>
            <a:r>
              <a:rPr lang="zh-CN" altLang="en-US" smtClean="0"/>
              <a:t>　　</a:t>
            </a:r>
            <a:r>
              <a:rPr lang="en-US" altLang="zh-CN" smtClean="0"/>
              <a:t>N=(P1^a1)*(P2^a2)......(Pn^an) (N&gt;1) </a:t>
            </a:r>
            <a:br>
              <a:rPr lang="en-US" altLang="zh-CN" smtClean="0"/>
            </a:br>
            <a:r>
              <a:rPr lang="en-US" altLang="zh-CN" smtClean="0"/>
              <a:t>  </a:t>
            </a:r>
            <a:r>
              <a:rPr lang="zh-CN" altLang="en-US" smtClean="0"/>
              <a:t>　其中</a:t>
            </a:r>
            <a:r>
              <a:rPr lang="en-US" altLang="zh-CN" smtClean="0"/>
              <a:t>P1</a:t>
            </a:r>
            <a:r>
              <a:rPr lang="zh-CN" altLang="en-US" smtClean="0"/>
              <a:t>，</a:t>
            </a:r>
            <a:r>
              <a:rPr lang="en-US" altLang="zh-CN" smtClean="0"/>
              <a:t>P2</a:t>
            </a:r>
            <a:r>
              <a:rPr lang="zh-CN" altLang="en-US" smtClean="0"/>
              <a:t>，</a:t>
            </a:r>
            <a:r>
              <a:rPr lang="en-US" altLang="zh-CN" smtClean="0"/>
              <a:t>P3</a:t>
            </a:r>
            <a:r>
              <a:rPr lang="zh-CN" altLang="en-US" smtClean="0"/>
              <a:t>，</a:t>
            </a:r>
            <a:r>
              <a:rPr lang="en-US" altLang="zh-CN" smtClean="0"/>
              <a:t>.......</a:t>
            </a:r>
            <a:r>
              <a:rPr lang="zh-CN" altLang="en-US" smtClean="0"/>
              <a:t>，</a:t>
            </a:r>
            <a:r>
              <a:rPr lang="en-US" altLang="zh-CN" smtClean="0"/>
              <a:t>Pn </a:t>
            </a:r>
            <a:r>
              <a:rPr lang="zh-CN" altLang="en-US" smtClean="0"/>
              <a:t>为互不相等的质数且递增排列。 </a:t>
            </a:r>
            <a:br>
              <a:rPr lang="zh-CN" altLang="en-US" smtClean="0"/>
            </a:br>
            <a:r>
              <a:rPr lang="zh-CN" altLang="en-US" smtClean="0"/>
              <a:t>    </a:t>
            </a:r>
            <a:r>
              <a:rPr lang="en-US" altLang="zh-CN" smtClean="0"/>
              <a:t>a1</a:t>
            </a:r>
            <a:r>
              <a:rPr lang="zh-CN" altLang="en-US" smtClean="0"/>
              <a:t>，</a:t>
            </a:r>
            <a:r>
              <a:rPr lang="en-US" altLang="zh-CN" smtClean="0"/>
              <a:t>a2</a:t>
            </a:r>
            <a:r>
              <a:rPr lang="zh-CN" altLang="en-US" smtClean="0"/>
              <a:t>，</a:t>
            </a:r>
            <a:r>
              <a:rPr lang="en-US" altLang="zh-CN" smtClean="0"/>
              <a:t>......</a:t>
            </a:r>
            <a:r>
              <a:rPr lang="zh-CN" altLang="en-US" smtClean="0"/>
              <a:t>，</a:t>
            </a:r>
            <a:r>
              <a:rPr lang="en-US" altLang="zh-CN" smtClean="0"/>
              <a:t>an </a:t>
            </a:r>
            <a:r>
              <a:rPr lang="zh-CN" altLang="en-US" smtClean="0"/>
              <a:t>为自然数。 </a:t>
            </a:r>
            <a:br>
              <a:rPr lang="zh-CN" altLang="en-US" smtClean="0"/>
            </a:br>
            <a:r>
              <a:rPr lang="en-US" altLang="zh-CN" smtClean="0"/>
              <a:t>2 </a:t>
            </a:r>
            <a:r>
              <a:rPr lang="zh-CN" altLang="en-US" smtClean="0"/>
              <a:t>最小公倍数 </a:t>
            </a:r>
            <a:br>
              <a:rPr lang="zh-CN" altLang="en-US" smtClean="0"/>
            </a:br>
            <a:r>
              <a:rPr lang="zh-CN" altLang="en-US" smtClean="0"/>
              <a:t>  整数</a:t>
            </a:r>
            <a:r>
              <a:rPr lang="en-US" altLang="zh-CN" smtClean="0"/>
              <a:t>m&gt;1,n&gt;1</a:t>
            </a:r>
            <a:r>
              <a:rPr lang="zh-CN" altLang="en-US" smtClean="0"/>
              <a:t>，如何求</a:t>
            </a:r>
            <a:r>
              <a:rPr lang="en-US" altLang="zh-CN" smtClean="0"/>
              <a:t>lcm(m,n)</a:t>
            </a:r>
            <a:r>
              <a:rPr lang="zh-CN" altLang="en-US" smtClean="0"/>
              <a:t>呢。 </a:t>
            </a:r>
            <a:br>
              <a:rPr lang="zh-CN" altLang="en-US" smtClean="0"/>
            </a:br>
            <a:r>
              <a:rPr lang="zh-CN" altLang="en-US" smtClean="0"/>
              <a:t>  </a:t>
            </a:r>
            <a:r>
              <a:rPr lang="en-US" altLang="zh-CN" smtClean="0"/>
              <a:t>1 </a:t>
            </a:r>
            <a:r>
              <a:rPr lang="zh-CN" altLang="en-US" smtClean="0"/>
              <a:t>把</a:t>
            </a:r>
            <a:r>
              <a:rPr lang="en-US" altLang="zh-CN" smtClean="0"/>
              <a:t>m,n</a:t>
            </a:r>
            <a:r>
              <a:rPr lang="zh-CN" altLang="en-US" smtClean="0"/>
              <a:t>展开为标准的质数连乘积形式。 </a:t>
            </a:r>
            <a:br>
              <a:rPr lang="zh-CN" altLang="en-US" smtClean="0"/>
            </a:br>
            <a:r>
              <a:rPr lang="zh-CN" altLang="en-US" smtClean="0"/>
              <a:t>  </a:t>
            </a:r>
            <a:r>
              <a:rPr lang="en-US" altLang="zh-CN" smtClean="0"/>
              <a:t>2 </a:t>
            </a:r>
            <a:r>
              <a:rPr lang="zh-CN" altLang="en-US" smtClean="0"/>
              <a:t>则</a:t>
            </a:r>
            <a:r>
              <a:rPr lang="en-US" altLang="zh-CN" smtClean="0"/>
              <a:t>lcm(m,n)</a:t>
            </a:r>
            <a:r>
              <a:rPr lang="zh-CN" altLang="en-US" smtClean="0"/>
              <a:t>的标准的质数连乘积形式中的质数必定来自于</a:t>
            </a:r>
            <a:r>
              <a:rPr lang="en-US" altLang="zh-CN" smtClean="0"/>
              <a:t>m</a:t>
            </a:r>
            <a:r>
              <a:rPr lang="zh-CN" altLang="en-US" smtClean="0"/>
              <a:t>或者</a:t>
            </a:r>
            <a:r>
              <a:rPr lang="en-US" altLang="zh-CN" smtClean="0"/>
              <a:t>n</a:t>
            </a:r>
            <a:r>
              <a:rPr lang="zh-CN" altLang="en-US" smtClean="0"/>
              <a:t>的标准的质数连乘积形式中的质数，其幂值为</a:t>
            </a:r>
            <a:r>
              <a:rPr lang="en-US" altLang="zh-CN" smtClean="0"/>
              <a:t>m,n</a:t>
            </a:r>
            <a:r>
              <a:rPr lang="zh-CN" altLang="en-US" smtClean="0"/>
              <a:t>中该质数对应的幂值的最大值。  </a:t>
            </a:r>
          </a:p>
          <a:p>
            <a:endParaRPr lang="zh-CN" altLang="en-US" smtClean="0"/>
          </a:p>
        </p:txBody>
      </p:sp>
    </p:spTree>
    <p:extLst>
      <p:ext uri="{BB962C8B-B14F-4D97-AF65-F5344CB8AC3E}">
        <p14:creationId xmlns:p14="http://schemas.microsoft.com/office/powerpoint/2010/main" val="69023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bwMode="auto">
          <a:noFill/>
          <a:ln>
            <a:solidFill>
              <a:srgbClr val="000000"/>
            </a:solidFill>
            <a:miter lim="800000"/>
            <a:headEnd/>
            <a:tailEnd/>
          </a:ln>
        </p:spPr>
      </p:sp>
      <p:sp>
        <p:nvSpPr>
          <p:cNvPr id="962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42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5E2CC0-48E6-409A-9F5B-77050B3BA7E7}" type="slidenum">
              <a:rPr lang="zh-CN" altLang="en-US" smtClean="0"/>
              <a:pPr>
                <a:defRPr/>
              </a:pPr>
              <a:t>68</a:t>
            </a:fld>
            <a:endParaRPr lang="en-US" altLang="zh-CN" smtClean="0"/>
          </a:p>
        </p:txBody>
      </p:sp>
    </p:spTree>
    <p:extLst>
      <p:ext uri="{BB962C8B-B14F-4D97-AF65-F5344CB8AC3E}">
        <p14:creationId xmlns:p14="http://schemas.microsoft.com/office/powerpoint/2010/main" val="10003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B2AC5A-DECF-4336-8760-C0AA67CF776C}" type="slidenum">
              <a:rPr lang="zh-CN" altLang="en-US" smtClean="0"/>
              <a:pPr>
                <a:defRPr/>
              </a:pPr>
              <a:t>6</a:t>
            </a:fld>
            <a:endParaRPr lang="en-US" altLang="zh-CN" smtClean="0"/>
          </a:p>
        </p:txBody>
      </p:sp>
    </p:spTree>
    <p:extLst>
      <p:ext uri="{BB962C8B-B14F-4D97-AF65-F5344CB8AC3E}">
        <p14:creationId xmlns:p14="http://schemas.microsoft.com/office/powerpoint/2010/main" val="235322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zh-CN" altLang="en-US" b="1" smtClean="0"/>
              <a:t>费马大定理</a:t>
            </a:r>
            <a:r>
              <a:rPr lang="zh-CN" altLang="en-US" smtClean="0"/>
              <a:t>，也称</a:t>
            </a:r>
            <a:r>
              <a:rPr lang="zh-CN" altLang="en-US" b="1" smtClean="0"/>
              <a:t>费马最后定理</a:t>
            </a:r>
            <a:r>
              <a:rPr lang="zh-CN" altLang="en-US" smtClean="0"/>
              <a:t>（</a:t>
            </a:r>
            <a:r>
              <a:rPr lang="zh-CN" altLang="en-US" smtClean="0">
                <a:hlinkClick r:id="rId3" tooltip="法语"/>
              </a:rPr>
              <a:t>法语</a:t>
            </a:r>
            <a:r>
              <a:rPr lang="zh-CN" altLang="en-US" smtClean="0"/>
              <a:t>：</a:t>
            </a:r>
            <a:r>
              <a:rPr lang="fr-FR" altLang="zh-CN" smtClean="0"/>
              <a:t>Le dernier théorème de Fermat</a:t>
            </a:r>
            <a:r>
              <a:rPr lang="zh-CN" altLang="en-US" smtClean="0"/>
              <a:t>），其概要为：</a:t>
            </a:r>
          </a:p>
          <a:p>
            <a:pPr eaLnBrk="1" hangingPunct="1"/>
            <a:r>
              <a:rPr lang="zh-CN" altLang="en-US" smtClean="0"/>
              <a:t>将一个立方数分成两个立方数之和，或一个四次幂分成两个四次幂之和，或者一般地将一个高于二次的幂分成两个同次幂之和，这是不可能的。关于此，我确信已发现了一种美妙的证法 ，可惜这里空白的地方太小，写不下 </a:t>
            </a:r>
          </a:p>
        </p:txBody>
      </p:sp>
    </p:spTree>
    <p:extLst>
      <p:ext uri="{BB962C8B-B14F-4D97-AF65-F5344CB8AC3E}">
        <p14:creationId xmlns:p14="http://schemas.microsoft.com/office/powerpoint/2010/main" val="191855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z="1100" b="1" dirty="0" smtClean="0"/>
              <a:t>布尔代数</a:t>
            </a:r>
            <a:r>
              <a:rPr lang="zh-CN" altLang="en-US" sz="1100" dirty="0" smtClean="0"/>
              <a:t>是捕获了</a:t>
            </a:r>
            <a:r>
              <a:rPr lang="zh-CN" altLang="en-US" sz="1100" dirty="0" smtClean="0">
                <a:hlinkClick r:id="rId3" action="ppaction://hlinkfile" tooltip="集合"/>
              </a:rPr>
              <a:t>集合</a:t>
            </a:r>
            <a:r>
              <a:rPr lang="zh-CN" altLang="en-US" sz="1100" dirty="0" smtClean="0"/>
              <a:t>运算和</a:t>
            </a:r>
            <a:r>
              <a:rPr lang="zh-CN" altLang="en-US" sz="1100" dirty="0" smtClean="0">
                <a:hlinkClick r:id="rId4" action="ppaction://hlinkfile" tooltip="逻辑"/>
              </a:rPr>
              <a:t>逻辑</a:t>
            </a:r>
            <a:r>
              <a:rPr lang="zh-CN" altLang="en-US" sz="1100" dirty="0" smtClean="0"/>
              <a:t>运算二者的根本性质的一个</a:t>
            </a:r>
            <a:r>
              <a:rPr lang="zh-CN" altLang="en-US" sz="1100" dirty="0" smtClean="0">
                <a:hlinkClick r:id="rId5" action="ppaction://hlinkfile" tooltip="代数结构"/>
              </a:rPr>
              <a:t>代数结构</a:t>
            </a:r>
            <a:r>
              <a:rPr lang="zh-CN" altLang="en-US" sz="1100" dirty="0" smtClean="0"/>
              <a:t>（就是说一组元素和服从定义的</a:t>
            </a:r>
            <a:r>
              <a:rPr lang="zh-CN" altLang="en-US" sz="1100" dirty="0" smtClean="0">
                <a:hlinkClick r:id="rId6" action="ppaction://hlinkfile" tooltip="公理"/>
              </a:rPr>
              <a:t>公理</a:t>
            </a:r>
            <a:r>
              <a:rPr lang="zh-CN" altLang="en-US" sz="1100" dirty="0" smtClean="0"/>
              <a:t>的在这些元素上运算）。特别是，它处理</a:t>
            </a:r>
            <a:r>
              <a:rPr lang="zh-CN" altLang="en-US" sz="1100" dirty="0" smtClean="0">
                <a:hlinkClick r:id="rId3" action="ppaction://hlinkfile" tooltip="集合"/>
              </a:rPr>
              <a:t>集合</a:t>
            </a:r>
            <a:r>
              <a:rPr lang="zh-CN" altLang="en-US" sz="1100" dirty="0" smtClean="0"/>
              <a:t>运算</a:t>
            </a:r>
            <a:r>
              <a:rPr lang="zh-CN" altLang="en-US" sz="1100" dirty="0" smtClean="0">
                <a:hlinkClick r:id="rId7" action="ppaction://hlinkfile" tooltip="交集"/>
              </a:rPr>
              <a:t>交集</a:t>
            </a:r>
            <a:r>
              <a:rPr lang="zh-CN" altLang="en-US" sz="1100" dirty="0" smtClean="0"/>
              <a:t>、</a:t>
            </a:r>
            <a:r>
              <a:rPr lang="zh-CN" altLang="en-US" sz="1100" dirty="0" smtClean="0">
                <a:hlinkClick r:id="rId8" action="ppaction://hlinkfile" tooltip="并集"/>
              </a:rPr>
              <a:t>并集</a:t>
            </a:r>
            <a:r>
              <a:rPr lang="zh-CN" altLang="en-US" sz="1100" dirty="0" smtClean="0"/>
              <a:t>、</a:t>
            </a:r>
            <a:r>
              <a:rPr lang="zh-CN" altLang="en-US" sz="1100" dirty="0" smtClean="0">
                <a:hlinkClick r:id="rId9" action="ppaction://hlinkfile" tooltip="补集"/>
              </a:rPr>
              <a:t>补集</a:t>
            </a:r>
            <a:r>
              <a:rPr lang="zh-CN" altLang="en-US" sz="1100" dirty="0" smtClean="0"/>
              <a:t>；和</a:t>
            </a:r>
            <a:r>
              <a:rPr lang="zh-CN" altLang="en-US" sz="1100" dirty="0" smtClean="0">
                <a:hlinkClick r:id="rId4" action="ppaction://hlinkfile" tooltip="逻辑"/>
              </a:rPr>
              <a:t>逻辑</a:t>
            </a:r>
            <a:r>
              <a:rPr lang="zh-CN" altLang="en-US" sz="1100" dirty="0" smtClean="0"/>
              <a:t>运算</a:t>
            </a:r>
            <a:r>
              <a:rPr lang="zh-CN" altLang="en-US" sz="1100" dirty="0" smtClean="0">
                <a:hlinkClick r:id="rId10" action="ppaction://hlinkfile" tooltip="逻辑合取"/>
              </a:rPr>
              <a:t>与</a:t>
            </a:r>
            <a:r>
              <a:rPr lang="zh-CN" altLang="en-US" sz="1100" dirty="0" smtClean="0"/>
              <a:t>、</a:t>
            </a:r>
            <a:r>
              <a:rPr lang="zh-CN" altLang="en-US" sz="1100" dirty="0" smtClean="0">
                <a:hlinkClick r:id="rId11" action="ppaction://hlinkfile" tooltip="逻辑析取"/>
              </a:rPr>
              <a:t>或</a:t>
            </a:r>
            <a:r>
              <a:rPr lang="zh-CN" altLang="en-US" sz="1100" dirty="0" smtClean="0"/>
              <a:t>、</a:t>
            </a:r>
            <a:r>
              <a:rPr lang="zh-CN" altLang="en-US" sz="1100" dirty="0" smtClean="0">
                <a:hlinkClick r:id="rId12" action="ppaction://hlinkfile" tooltip="逻辑否定"/>
              </a:rPr>
              <a:t>非</a:t>
            </a:r>
            <a:r>
              <a:rPr lang="zh-CN" altLang="en-US" sz="1100" dirty="0" smtClean="0"/>
              <a:t>。</a:t>
            </a:r>
            <a:endParaRPr lang="en-US" altLang="zh-CN" sz="1100" dirty="0" smtClean="0"/>
          </a:p>
          <a:p>
            <a:pPr eaLnBrk="1" hangingPunct="1">
              <a:spcBef>
                <a:spcPct val="0"/>
              </a:spcBef>
            </a:pPr>
            <a:endParaRPr lang="en-US" altLang="zh-CN" sz="1100" dirty="0" smtClean="0"/>
          </a:p>
          <a:p>
            <a:pPr eaLnBrk="1" hangingPunct="1">
              <a:spcBef>
                <a:spcPct val="0"/>
              </a:spcBef>
            </a:pPr>
            <a:endParaRPr lang="en-US" altLang="zh-CN" sz="1100" dirty="0" smtClean="0"/>
          </a:p>
          <a:p>
            <a:pPr eaLnBrk="1" hangingPunct="1">
              <a:spcBef>
                <a:spcPct val="0"/>
              </a:spcBef>
            </a:pPr>
            <a:r>
              <a:rPr lang="zh-CN" altLang="en-US" sz="1100" dirty="0" smtClean="0">
                <a:hlinkClick r:id="rId13" action="ppaction://hlinkfile"/>
              </a:rPr>
              <a:t>约翰</a:t>
            </a:r>
            <a:r>
              <a:rPr lang="en-US" altLang="zh-CN" sz="1100" dirty="0" smtClean="0">
                <a:hlinkClick r:id="rId13" action="ppaction://hlinkfile"/>
              </a:rPr>
              <a:t>·</a:t>
            </a:r>
            <a:r>
              <a:rPr lang="zh-CN" altLang="en-US" sz="1100" dirty="0" smtClean="0">
                <a:hlinkClick r:id="rId13" action="ppaction://hlinkfile"/>
              </a:rPr>
              <a:t>冯</a:t>
            </a:r>
            <a:r>
              <a:rPr lang="en-US" altLang="zh-CN" sz="1100" dirty="0" smtClean="0">
                <a:hlinkClick r:id="rId13" action="ppaction://hlinkfile"/>
              </a:rPr>
              <a:t>·</a:t>
            </a:r>
            <a:r>
              <a:rPr lang="zh-CN" altLang="en-US" sz="1100" dirty="0" smtClean="0">
                <a:hlinkClick r:id="rId13" action="ppaction://hlinkfile"/>
              </a:rPr>
              <a:t>诺依曼</a:t>
            </a:r>
            <a:r>
              <a:rPr lang="zh-CN" altLang="en-US" sz="1100" dirty="0" smtClean="0"/>
              <a:t>（ </a:t>
            </a:r>
            <a:r>
              <a:rPr lang="en-US" altLang="zh-CN" sz="1100" dirty="0" smtClean="0"/>
              <a:t>John von Neumann</a:t>
            </a:r>
            <a:r>
              <a:rPr lang="zh-CN" altLang="en-US" sz="1100" dirty="0" smtClean="0"/>
              <a:t>，</a:t>
            </a:r>
            <a:r>
              <a:rPr lang="en-US" altLang="zh-CN" sz="1100" dirty="0" smtClean="0"/>
              <a:t>1903</a:t>
            </a:r>
            <a:r>
              <a:rPr lang="zh-CN" altLang="en-US" sz="1100" dirty="0" smtClean="0"/>
              <a:t>－</a:t>
            </a:r>
            <a:r>
              <a:rPr lang="en-US" altLang="zh-CN" sz="1100" dirty="0" smtClean="0"/>
              <a:t>1957</a:t>
            </a:r>
            <a:r>
              <a:rPr lang="zh-CN" altLang="en-US" sz="1100" dirty="0" smtClean="0"/>
              <a:t>），“现代电子计算机之父”，美籍</a:t>
            </a:r>
            <a:r>
              <a:rPr lang="zh-CN" altLang="en-US" sz="1100" dirty="0" smtClean="0">
                <a:hlinkClick r:id="rId14" action="ppaction://hlinkfile"/>
              </a:rPr>
              <a:t>匈牙利</a:t>
            </a:r>
            <a:r>
              <a:rPr lang="zh-CN" altLang="en-US" sz="1100" dirty="0" smtClean="0"/>
              <a:t>人，</a:t>
            </a:r>
            <a:r>
              <a:rPr lang="zh-CN" altLang="en-US" sz="1100" dirty="0" smtClean="0">
                <a:hlinkClick r:id="rId15" action="ppaction://hlinkfile"/>
              </a:rPr>
              <a:t>物理学家</a:t>
            </a:r>
            <a:r>
              <a:rPr lang="zh-CN" altLang="en-US" sz="1100" dirty="0" smtClean="0"/>
              <a:t>、</a:t>
            </a:r>
            <a:r>
              <a:rPr lang="zh-CN" altLang="en-US" sz="1100" dirty="0" smtClean="0">
                <a:hlinkClick r:id="rId16" action="ppaction://hlinkfile"/>
              </a:rPr>
              <a:t>数学家</a:t>
            </a:r>
            <a:r>
              <a:rPr lang="zh-CN" altLang="en-US" sz="1100" dirty="0" smtClean="0"/>
              <a:t>、</a:t>
            </a:r>
            <a:r>
              <a:rPr lang="zh-CN" altLang="en-US" sz="1100" dirty="0" smtClean="0">
                <a:hlinkClick r:id="rId17" action="ppaction://hlinkfile"/>
              </a:rPr>
              <a:t>发明家</a:t>
            </a:r>
            <a:r>
              <a:rPr lang="zh-CN" altLang="en-US" sz="1100" dirty="0" smtClean="0"/>
              <a:t>，“现代电子计算机之父”即</a:t>
            </a:r>
            <a:r>
              <a:rPr lang="zh-CN" altLang="en-US" sz="1100" dirty="0" smtClean="0">
                <a:hlinkClick r:id="rId18" action="ppaction://hlinkfile"/>
              </a:rPr>
              <a:t>电脑</a:t>
            </a:r>
            <a:r>
              <a:rPr lang="zh-CN" altLang="en-US" sz="1100" dirty="0" smtClean="0"/>
              <a:t>（即</a:t>
            </a:r>
            <a:r>
              <a:rPr lang="en-US" altLang="zh-CN" sz="1100" dirty="0" smtClean="0">
                <a:hlinkClick r:id="rId19" action="ppaction://hlinkfile"/>
              </a:rPr>
              <a:t>EDVAC</a:t>
            </a:r>
            <a:r>
              <a:rPr lang="zh-CN" altLang="en-US" sz="1100" dirty="0" smtClean="0"/>
              <a:t>，它是世界上第一台现代意义的通用计算机）的发明者。</a:t>
            </a:r>
            <a:r>
              <a:rPr lang="en-US" altLang="zh-CN" sz="1100" dirty="0" smtClean="0"/>
              <a:t>1903</a:t>
            </a:r>
            <a:r>
              <a:rPr lang="zh-CN" altLang="en-US" sz="1100" dirty="0" smtClean="0"/>
              <a:t>年</a:t>
            </a:r>
            <a:r>
              <a:rPr lang="en-US" altLang="zh-CN" sz="1100" dirty="0" smtClean="0"/>
              <a:t>12</a:t>
            </a:r>
            <a:r>
              <a:rPr lang="zh-CN" altLang="en-US" sz="1100" dirty="0" smtClean="0"/>
              <a:t>月</a:t>
            </a:r>
            <a:r>
              <a:rPr lang="en-US" altLang="zh-CN" sz="1100" dirty="0" smtClean="0"/>
              <a:t>28</a:t>
            </a:r>
            <a:r>
              <a:rPr lang="zh-CN" altLang="en-US" sz="1100" dirty="0" smtClean="0"/>
              <a:t>日生于匈牙 </a:t>
            </a:r>
            <a:r>
              <a:rPr lang="zh-CN" altLang="en-US" sz="1100" dirty="0" smtClean="0">
                <a:hlinkClick r:id="rId20" action="ppaction://hlinkfile" tooltip="查看图片"/>
              </a:rPr>
              <a:t>  </a:t>
            </a:r>
            <a:r>
              <a:rPr lang="zh-CN" altLang="en-US" sz="1100" dirty="0" smtClean="0"/>
              <a:t> 约翰</a:t>
            </a:r>
            <a:r>
              <a:rPr lang="en-US" altLang="zh-CN" sz="1100" dirty="0" smtClean="0"/>
              <a:t>·</a:t>
            </a:r>
            <a:r>
              <a:rPr lang="zh-CN" altLang="en-US" sz="1100" dirty="0" smtClean="0"/>
              <a:t>冯</a:t>
            </a:r>
            <a:r>
              <a:rPr lang="en-US" altLang="zh-CN" sz="1100" dirty="0" smtClean="0"/>
              <a:t>·</a:t>
            </a:r>
            <a:r>
              <a:rPr lang="zh-CN" altLang="en-US" sz="1100" dirty="0" smtClean="0"/>
              <a:t>诺依曼</a:t>
            </a:r>
          </a:p>
          <a:p>
            <a:pPr eaLnBrk="1" hangingPunct="1">
              <a:spcBef>
                <a:spcPct val="0"/>
              </a:spcBef>
            </a:pPr>
            <a:r>
              <a:rPr lang="zh-CN" altLang="en-US" sz="1100" dirty="0" smtClean="0"/>
              <a:t>利的</a:t>
            </a:r>
            <a:r>
              <a:rPr lang="zh-CN" altLang="en-US" sz="1100" dirty="0" smtClean="0">
                <a:hlinkClick r:id="rId21" action="ppaction://hlinkfile"/>
              </a:rPr>
              <a:t>布达佩斯</a:t>
            </a:r>
            <a:r>
              <a:rPr lang="zh-CN" altLang="en-US" sz="1100" dirty="0" smtClean="0"/>
              <a:t>，父亲是一个</a:t>
            </a:r>
            <a:r>
              <a:rPr lang="zh-CN" altLang="en-US" sz="1100" dirty="0" smtClean="0">
                <a:hlinkClick r:id="rId22" action="ppaction://hlinkfile"/>
              </a:rPr>
              <a:t>银行</a:t>
            </a:r>
            <a:r>
              <a:rPr lang="zh-CN" altLang="en-US" sz="1100" dirty="0" smtClean="0"/>
              <a:t>家，家境富裕，十分注意对孩子的</a:t>
            </a:r>
            <a:r>
              <a:rPr lang="zh-CN" altLang="en-US" sz="1100" dirty="0" smtClean="0">
                <a:hlinkClick r:id="rId23" action="ppaction://hlinkfile"/>
              </a:rPr>
              <a:t>教育</a:t>
            </a:r>
            <a:r>
              <a:rPr lang="zh-CN" altLang="en-US" sz="1100" dirty="0" smtClean="0"/>
              <a:t>．冯</a:t>
            </a:r>
            <a:r>
              <a:rPr lang="en-US" altLang="zh-CN" sz="1100" dirty="0" smtClean="0"/>
              <a:t>·</a:t>
            </a:r>
            <a:r>
              <a:rPr lang="zh-CN" altLang="en-US" sz="1100" dirty="0" smtClean="0"/>
              <a:t>诺依曼从小聪颖过人，兴趣广泛，读书过目不忘．据说他</a:t>
            </a:r>
            <a:r>
              <a:rPr lang="en-US" altLang="zh-CN" sz="1100" dirty="0" smtClean="0"/>
              <a:t>6</a:t>
            </a:r>
            <a:r>
              <a:rPr lang="zh-CN" altLang="en-US" sz="1100" dirty="0" smtClean="0"/>
              <a:t>岁时就能用古</a:t>
            </a:r>
            <a:r>
              <a:rPr lang="zh-CN" altLang="en-US" sz="1100" dirty="0" smtClean="0">
                <a:hlinkClick r:id="rId24" action="ppaction://hlinkfile"/>
              </a:rPr>
              <a:t>希腊</a:t>
            </a:r>
            <a:r>
              <a:rPr lang="zh-CN" altLang="en-US" sz="1100" dirty="0" smtClean="0"/>
              <a:t>语同父亲闲谈，一生掌握了七种语言．最擅</a:t>
            </a:r>
            <a:r>
              <a:rPr lang="zh-CN" altLang="en-US" sz="1100" dirty="0" smtClean="0">
                <a:hlinkClick r:id="rId25" action="ppaction://hlinkfile"/>
              </a:rPr>
              <a:t>德语</a:t>
            </a:r>
            <a:r>
              <a:rPr lang="zh-CN" altLang="en-US" sz="1100" dirty="0" smtClean="0"/>
              <a:t>，可在他用德语思考种种设想时，又能以阅读的速度译成</a:t>
            </a:r>
            <a:r>
              <a:rPr lang="zh-CN" altLang="en-US" sz="1100" dirty="0" smtClean="0">
                <a:hlinkClick r:id="rId26" action="ppaction://hlinkfile"/>
              </a:rPr>
              <a:t>英语</a:t>
            </a:r>
            <a:r>
              <a:rPr lang="zh-CN" altLang="en-US" sz="1100" dirty="0" smtClean="0"/>
              <a:t>．他对读过的</a:t>
            </a:r>
            <a:r>
              <a:rPr lang="zh-CN" altLang="en-US" sz="1100" dirty="0" smtClean="0">
                <a:hlinkClick r:id="rId27" action="ppaction://hlinkfile"/>
              </a:rPr>
              <a:t>书籍</a:t>
            </a:r>
            <a:r>
              <a:rPr lang="zh-CN" altLang="en-US" sz="1100" dirty="0" smtClean="0"/>
              <a:t>和</a:t>
            </a:r>
            <a:r>
              <a:rPr lang="zh-CN" altLang="en-US" sz="1100" dirty="0" smtClean="0">
                <a:hlinkClick r:id="rId28" action="ppaction://hlinkfile"/>
              </a:rPr>
              <a:t>论文</a:t>
            </a:r>
            <a:r>
              <a:rPr lang="zh-CN" altLang="en-US" sz="1100" dirty="0" smtClean="0"/>
              <a:t>．能很快一句不差地将内容复述出来，而且若干年之后，仍可如此．</a:t>
            </a:r>
            <a:r>
              <a:rPr lang="en-US" altLang="zh-CN" sz="1100" dirty="0" smtClean="0"/>
              <a:t>1911</a:t>
            </a:r>
            <a:r>
              <a:rPr lang="zh-CN" altLang="en-US" sz="1100" dirty="0" smtClean="0"/>
              <a:t>年一</a:t>
            </a:r>
            <a:r>
              <a:rPr lang="en-US" altLang="zh-CN" sz="1100" dirty="0" smtClean="0"/>
              <a:t>1921</a:t>
            </a:r>
            <a:r>
              <a:rPr lang="zh-CN" altLang="en-US" sz="1100" dirty="0" smtClean="0"/>
              <a:t>年，冯</a:t>
            </a:r>
            <a:r>
              <a:rPr lang="en-US" altLang="zh-CN" sz="1100" dirty="0" smtClean="0"/>
              <a:t>·</a:t>
            </a:r>
            <a:r>
              <a:rPr lang="zh-CN" altLang="en-US" sz="1100" dirty="0" smtClean="0"/>
              <a:t>诺依曼在布达佩斯的卢瑟伦中学读书期间，就崭露头角而深受老师的器重．在</a:t>
            </a:r>
            <a:r>
              <a:rPr lang="zh-CN" altLang="en-US" sz="1100" dirty="0" smtClean="0">
                <a:hlinkClick r:id="rId29" action="ppaction://hlinkfile"/>
              </a:rPr>
              <a:t>费克</a:t>
            </a:r>
            <a:r>
              <a:rPr lang="zh-CN" altLang="en-US" sz="1100" dirty="0" smtClean="0"/>
              <a:t>特老师的个别指导下并合作发表了第一篇数学论文，此时冯</a:t>
            </a:r>
            <a:r>
              <a:rPr lang="en-US" altLang="zh-CN" sz="1100" dirty="0" smtClean="0"/>
              <a:t>·</a:t>
            </a:r>
            <a:r>
              <a:rPr lang="zh-CN" altLang="en-US" sz="1100" dirty="0" smtClean="0"/>
              <a:t>诺依曼还不到</a:t>
            </a:r>
            <a:r>
              <a:rPr lang="en-US" altLang="zh-CN" sz="1100" dirty="0" smtClean="0"/>
              <a:t>18</a:t>
            </a:r>
            <a:r>
              <a:rPr lang="zh-CN" altLang="en-US" sz="1100" dirty="0" smtClean="0"/>
              <a:t>岁．</a:t>
            </a:r>
            <a:r>
              <a:rPr lang="en-US" altLang="zh-CN" sz="1100" dirty="0" smtClean="0"/>
              <a:t>1921</a:t>
            </a:r>
            <a:r>
              <a:rPr lang="zh-CN" altLang="en-US" sz="1100" dirty="0" smtClean="0"/>
              <a:t>年一</a:t>
            </a:r>
            <a:r>
              <a:rPr lang="en-US" altLang="zh-CN" sz="1100" dirty="0" smtClean="0"/>
              <a:t>1923</a:t>
            </a:r>
            <a:r>
              <a:rPr lang="zh-CN" altLang="en-US" sz="1100" dirty="0" smtClean="0"/>
              <a:t>年在苏黎世联邦工业大学学习．很快又在</a:t>
            </a:r>
            <a:r>
              <a:rPr lang="en-US" altLang="zh-CN" sz="1100" dirty="0" smtClean="0"/>
              <a:t>1926</a:t>
            </a:r>
            <a:r>
              <a:rPr lang="zh-CN" altLang="en-US" sz="1100" dirty="0" smtClean="0"/>
              <a:t>年以优异的成绩获得了布达佩斯大学</a:t>
            </a:r>
            <a:r>
              <a:rPr lang="zh-CN" altLang="en-US" sz="1100" dirty="0" smtClean="0">
                <a:hlinkClick r:id="rId30" action="ppaction://hlinkfile"/>
              </a:rPr>
              <a:t>数学</a:t>
            </a:r>
            <a:r>
              <a:rPr lang="zh-CN" altLang="en-US" sz="1100" dirty="0" smtClean="0"/>
              <a:t>博士学位，此时冯</a:t>
            </a:r>
            <a:r>
              <a:rPr lang="en-US" altLang="zh-CN" sz="1100" dirty="0" smtClean="0"/>
              <a:t>·</a:t>
            </a:r>
            <a:r>
              <a:rPr lang="zh-CN" altLang="en-US" sz="1100" dirty="0" smtClean="0"/>
              <a:t>诺依曼年仅</a:t>
            </a:r>
            <a:r>
              <a:rPr lang="en-US" altLang="zh-CN" sz="1100" dirty="0" smtClean="0"/>
              <a:t>22</a:t>
            </a:r>
            <a:r>
              <a:rPr lang="zh-CN" altLang="en-US" sz="1100" dirty="0" smtClean="0"/>
              <a:t>岁．</a:t>
            </a:r>
            <a:r>
              <a:rPr lang="en-US" altLang="zh-CN" sz="1100" dirty="0" smtClean="0"/>
              <a:t>1927</a:t>
            </a:r>
            <a:r>
              <a:rPr lang="zh-CN" altLang="en-US" sz="1100" dirty="0" smtClean="0"/>
              <a:t>年一</a:t>
            </a:r>
            <a:r>
              <a:rPr lang="en-US" altLang="zh-CN" sz="1100" dirty="0" smtClean="0"/>
              <a:t>1929</a:t>
            </a:r>
            <a:r>
              <a:rPr lang="zh-CN" altLang="en-US" sz="1100" dirty="0" smtClean="0"/>
              <a:t>年冯</a:t>
            </a:r>
            <a:r>
              <a:rPr lang="en-US" altLang="zh-CN" sz="1100" dirty="0" smtClean="0"/>
              <a:t>·</a:t>
            </a:r>
            <a:r>
              <a:rPr lang="zh-CN" altLang="en-US" sz="1100" dirty="0" smtClean="0"/>
              <a:t>诺依曼相继在</a:t>
            </a:r>
            <a:r>
              <a:rPr lang="zh-CN" altLang="en-US" sz="1100" dirty="0" smtClean="0">
                <a:hlinkClick r:id="rId31" action="ppaction://hlinkfile"/>
              </a:rPr>
              <a:t>柏林大学</a:t>
            </a:r>
            <a:r>
              <a:rPr lang="zh-CN" altLang="en-US" sz="1100" dirty="0" smtClean="0"/>
              <a:t>和</a:t>
            </a:r>
            <a:r>
              <a:rPr lang="zh-CN" altLang="en-US" sz="1100" dirty="0" smtClean="0">
                <a:hlinkClick r:id="rId32" action="ppaction://hlinkfile"/>
              </a:rPr>
              <a:t>汉堡大学</a:t>
            </a:r>
            <a:r>
              <a:rPr lang="zh-CN" altLang="en-US" sz="1100" dirty="0" smtClean="0"/>
              <a:t>担任数学讲师。</a:t>
            </a:r>
            <a:r>
              <a:rPr lang="en-US" altLang="zh-CN" sz="1100" dirty="0" smtClean="0"/>
              <a:t>1930</a:t>
            </a:r>
            <a:r>
              <a:rPr lang="zh-CN" altLang="en-US" sz="1100" dirty="0" smtClean="0"/>
              <a:t>年接受了</a:t>
            </a:r>
            <a:r>
              <a:rPr lang="zh-CN" altLang="en-US" sz="1100" dirty="0" smtClean="0">
                <a:hlinkClick r:id="rId33" action="ppaction://hlinkfile"/>
              </a:rPr>
              <a:t>普林斯顿大学</a:t>
            </a:r>
            <a:r>
              <a:rPr lang="zh-CN" altLang="en-US" sz="1100" dirty="0" smtClean="0"/>
              <a:t>客座教授的职位，西渡</a:t>
            </a:r>
            <a:r>
              <a:rPr lang="zh-CN" altLang="en-US" sz="1100" dirty="0" smtClean="0">
                <a:hlinkClick r:id="rId34" action="ppaction://hlinkfile"/>
              </a:rPr>
              <a:t>美国</a:t>
            </a:r>
            <a:r>
              <a:rPr lang="zh-CN" altLang="en-US" sz="1100" dirty="0" smtClean="0"/>
              <a:t>．</a:t>
            </a:r>
            <a:r>
              <a:rPr lang="en-US" altLang="zh-CN" sz="1100" dirty="0" smtClean="0"/>
              <a:t>1931</a:t>
            </a:r>
            <a:r>
              <a:rPr lang="zh-CN" altLang="en-US" sz="1100" dirty="0" smtClean="0"/>
              <a:t>年他成为</a:t>
            </a:r>
            <a:r>
              <a:rPr lang="zh-CN" altLang="en-US" sz="1100" dirty="0" smtClean="0">
                <a:hlinkClick r:id="rId35" action="ppaction://hlinkfile"/>
              </a:rPr>
              <a:t>美国普林斯顿大学</a:t>
            </a:r>
            <a:r>
              <a:rPr lang="zh-CN" altLang="en-US" sz="1100" dirty="0" smtClean="0"/>
              <a:t>的第一批</a:t>
            </a:r>
            <a:r>
              <a:rPr lang="zh-CN" altLang="en-US" sz="1100" dirty="0" smtClean="0">
                <a:hlinkClick r:id="rId36" action="ppaction://hlinkfile"/>
              </a:rPr>
              <a:t>终身教授</a:t>
            </a:r>
            <a:r>
              <a:rPr lang="zh-CN" altLang="en-US" sz="1100" dirty="0" smtClean="0"/>
              <a:t>，那时，他还不到</a:t>
            </a:r>
            <a:r>
              <a:rPr lang="en-US" altLang="zh-CN" sz="1100" dirty="0" smtClean="0"/>
              <a:t>30</a:t>
            </a:r>
            <a:r>
              <a:rPr lang="zh-CN" altLang="en-US" sz="1100" dirty="0" smtClean="0"/>
              <a:t>岁。</a:t>
            </a:r>
            <a:r>
              <a:rPr lang="en-US" altLang="zh-CN" sz="1100" dirty="0" smtClean="0"/>
              <a:t>1933</a:t>
            </a:r>
            <a:r>
              <a:rPr lang="zh-CN" altLang="en-US" sz="1100" dirty="0" smtClean="0"/>
              <a:t>年转到该校的高级研究所，成为最初六位教授之一，并在那里工作了一生． 冯</a:t>
            </a:r>
            <a:r>
              <a:rPr lang="en-US" altLang="zh-CN" sz="1100" dirty="0" smtClean="0"/>
              <a:t>·</a:t>
            </a:r>
            <a:r>
              <a:rPr lang="zh-CN" altLang="en-US" sz="1100" dirty="0" smtClean="0"/>
              <a:t>诺依曼是普林斯顿大学、</a:t>
            </a:r>
            <a:r>
              <a:rPr lang="zh-CN" altLang="en-US" sz="1100" dirty="0" smtClean="0">
                <a:hlinkClick r:id="rId37" action="ppaction://hlinkfile"/>
              </a:rPr>
              <a:t>宾夕法尼亚大学</a:t>
            </a:r>
            <a:r>
              <a:rPr lang="zh-CN" altLang="en-US" sz="1100" dirty="0" smtClean="0"/>
              <a:t>、</a:t>
            </a:r>
            <a:r>
              <a:rPr lang="zh-CN" altLang="en-US" sz="1100" dirty="0" smtClean="0">
                <a:hlinkClick r:id="rId38" action="ppaction://hlinkfile"/>
              </a:rPr>
              <a:t>哈佛大学</a:t>
            </a:r>
            <a:r>
              <a:rPr lang="zh-CN" altLang="en-US" sz="1100" dirty="0" smtClean="0"/>
              <a:t>、伊斯坦堡大学、</a:t>
            </a:r>
            <a:r>
              <a:rPr lang="zh-CN" altLang="en-US" sz="1100" dirty="0" smtClean="0">
                <a:hlinkClick r:id="rId39" action="ppaction://hlinkfile"/>
              </a:rPr>
              <a:t>马里兰大学</a:t>
            </a:r>
            <a:r>
              <a:rPr lang="zh-CN" altLang="en-US" sz="1100" dirty="0" smtClean="0"/>
              <a:t>、</a:t>
            </a:r>
            <a:r>
              <a:rPr lang="zh-CN" altLang="en-US" sz="1100" dirty="0" smtClean="0">
                <a:hlinkClick r:id="rId40" action="ppaction://hlinkfile"/>
              </a:rPr>
              <a:t>哥伦比亚大学</a:t>
            </a:r>
            <a:r>
              <a:rPr lang="zh-CN" altLang="en-US" sz="1100" dirty="0" smtClean="0"/>
              <a:t>和慕尼黑高等技术学院等校的荣誉博士．他是</a:t>
            </a:r>
            <a:r>
              <a:rPr lang="zh-CN" altLang="en-US" sz="1100" dirty="0" smtClean="0">
                <a:hlinkClick r:id="rId41" action="ppaction://hlinkfile"/>
              </a:rPr>
              <a:t>美国国家科学院</a:t>
            </a:r>
            <a:r>
              <a:rPr lang="zh-CN" altLang="en-US" sz="1100" dirty="0" smtClean="0"/>
              <a:t>、秘鲁国立自然科学院和意大利国立林且学院等院的院士． </a:t>
            </a:r>
            <a:r>
              <a:rPr lang="en-US" altLang="zh-CN" sz="1100" dirty="0" smtClean="0"/>
              <a:t>1954</a:t>
            </a:r>
            <a:r>
              <a:rPr lang="zh-CN" altLang="en-US" sz="1100" dirty="0" smtClean="0"/>
              <a:t>年他任美国原子能委员会委员；</a:t>
            </a:r>
            <a:r>
              <a:rPr lang="en-US" altLang="zh-CN" sz="1100" dirty="0" smtClean="0"/>
              <a:t>1951</a:t>
            </a:r>
            <a:r>
              <a:rPr lang="zh-CN" altLang="en-US" sz="1100" dirty="0" smtClean="0"/>
              <a:t>年至</a:t>
            </a:r>
            <a:r>
              <a:rPr lang="en-US" altLang="zh-CN" sz="1100" dirty="0" smtClean="0"/>
              <a:t>1953</a:t>
            </a:r>
            <a:r>
              <a:rPr lang="zh-CN" altLang="en-US" sz="1100" dirty="0" smtClean="0"/>
              <a:t>年任美国数学会主席． </a:t>
            </a:r>
          </a:p>
          <a:p>
            <a:pPr eaLnBrk="1" hangingPunct="1">
              <a:spcBef>
                <a:spcPct val="0"/>
              </a:spcBef>
            </a:pPr>
            <a:endParaRPr lang="zh-CN" altLang="en-US" sz="1100" dirty="0" smtClean="0"/>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6A55DD-A8E4-425C-8714-B27156261AF4}" type="slidenum">
              <a:rPr lang="zh-CN" altLang="en-US" smtClean="0"/>
              <a:pPr>
                <a:defRPr/>
              </a:pPr>
              <a:t>10</a:t>
            </a:fld>
            <a:endParaRPr lang="en-US" altLang="zh-CN" smtClean="0"/>
          </a:p>
        </p:txBody>
      </p:sp>
    </p:spTree>
    <p:extLst>
      <p:ext uri="{BB962C8B-B14F-4D97-AF65-F5344CB8AC3E}">
        <p14:creationId xmlns:p14="http://schemas.microsoft.com/office/powerpoint/2010/main" val="426794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什么是偏序集？ </a:t>
            </a:r>
            <a:r>
              <a:rPr lang="en-US" altLang="zh-CN" smtClean="0"/>
              <a:t>S</a:t>
            </a:r>
            <a:r>
              <a:rPr lang="zh-CN" altLang="en-US" smtClean="0"/>
              <a:t>和</a:t>
            </a:r>
            <a:r>
              <a:rPr lang="en-US" altLang="zh-CN" smtClean="0"/>
              <a:t>S</a:t>
            </a:r>
            <a:r>
              <a:rPr lang="zh-CN" altLang="en-US" smtClean="0"/>
              <a:t>上的偏序关系。</a:t>
            </a:r>
          </a:p>
          <a:p>
            <a:r>
              <a:rPr lang="zh-CN" altLang="en-US" smtClean="0"/>
              <a:t>什么是偏序关系？一种特殊的二元关系？什么是二元关系？</a:t>
            </a:r>
          </a:p>
          <a:p>
            <a:r>
              <a:rPr lang="zh-CN" altLang="en-US" smtClean="0"/>
              <a:t>什么是自反？</a:t>
            </a:r>
          </a:p>
          <a:p>
            <a:r>
              <a:rPr lang="zh-CN" altLang="en-US" smtClean="0"/>
              <a:t>什么是反对称？</a:t>
            </a:r>
          </a:p>
          <a:p>
            <a:r>
              <a:rPr lang="zh-CN" altLang="en-US" smtClean="0"/>
              <a:t>什么是传递？</a:t>
            </a:r>
          </a:p>
          <a:p>
            <a:endParaRPr lang="zh-CN" altLang="en-US" smtClean="0"/>
          </a:p>
          <a:p>
            <a:r>
              <a:rPr lang="zh-CN" altLang="en-US" smtClean="0"/>
              <a:t>最大元，最小元，极大元，极小元</a:t>
            </a:r>
          </a:p>
          <a:p>
            <a:r>
              <a:rPr lang="zh-CN" altLang="en-US" smtClean="0"/>
              <a:t>上界，最小上界</a:t>
            </a:r>
          </a:p>
          <a:p>
            <a:r>
              <a:rPr lang="zh-CN" altLang="en-US" smtClean="0"/>
              <a:t>下届，最小下界</a:t>
            </a:r>
          </a:p>
          <a:p>
            <a:endParaRPr lang="zh-CN" altLang="en-US" smtClean="0"/>
          </a:p>
          <a:p>
            <a:r>
              <a:rPr lang="zh-CN" altLang="en-US" smtClean="0"/>
              <a:t>什么是二元运算？ 函数</a:t>
            </a:r>
            <a:r>
              <a:rPr lang="en-US" altLang="zh-CN" smtClean="0"/>
              <a:t>f: SXS-&gt;S</a:t>
            </a:r>
          </a:p>
          <a:p>
            <a:r>
              <a:rPr lang="zh-CN" altLang="en-US" smtClean="0"/>
              <a:t>函数是特殊的二元关系。</a:t>
            </a:r>
          </a:p>
          <a:p>
            <a:endParaRPr lang="zh-CN" altLang="en-US" smtClean="0"/>
          </a:p>
          <a:p>
            <a:endParaRPr lang="en-US" altLang="zh-CN" smtClean="0"/>
          </a:p>
          <a:p>
            <a:endParaRPr lang="zh-CN" altLang="en-US" smtClean="0"/>
          </a:p>
          <a:p>
            <a:endParaRPr lang="zh-CN" altLang="en-US" smtClean="0"/>
          </a:p>
          <a:p>
            <a:endParaRPr lang="en-US" altLang="zh-CN" smtClean="0"/>
          </a:p>
        </p:txBody>
      </p:sp>
    </p:spTree>
    <p:extLst>
      <p:ext uri="{BB962C8B-B14F-4D97-AF65-F5344CB8AC3E}">
        <p14:creationId xmlns:p14="http://schemas.microsoft.com/office/powerpoint/2010/main" val="69794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全序必定是偏序</a:t>
            </a:r>
            <a:r>
              <a:rPr lang="en-US" altLang="zh-CN" smtClean="0"/>
              <a:t>,</a:t>
            </a:r>
            <a:r>
              <a:rPr lang="zh-CN" altLang="en-US" smtClean="0"/>
              <a:t>因此必须具有自反性质</a:t>
            </a:r>
            <a:r>
              <a:rPr lang="en-US" altLang="zh-CN" smtClean="0"/>
              <a:t>.</a:t>
            </a:r>
            <a:r>
              <a:rPr lang="zh-CN" altLang="en-US" smtClean="0"/>
              <a:t>整数上</a:t>
            </a:r>
            <a:r>
              <a:rPr lang="en-US" altLang="zh-CN" smtClean="0"/>
              <a:t>&lt;&gt;</a:t>
            </a:r>
            <a:r>
              <a:rPr lang="zh-CN" altLang="en-US" smtClean="0"/>
              <a:t>关系都不是全序</a:t>
            </a:r>
          </a:p>
        </p:txBody>
      </p:sp>
      <p:sp>
        <p:nvSpPr>
          <p:cNvPr id="2969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C570CA-278A-4A83-877C-F42E92DEEA55}" type="slidenum">
              <a:rPr lang="zh-CN" altLang="en-US" smtClean="0"/>
              <a:pPr>
                <a:defRPr/>
              </a:pPr>
              <a:t>14</a:t>
            </a:fld>
            <a:endParaRPr lang="en-US" altLang="zh-CN" smtClean="0"/>
          </a:p>
        </p:txBody>
      </p:sp>
    </p:spTree>
    <p:extLst>
      <p:ext uri="{BB962C8B-B14F-4D97-AF65-F5344CB8AC3E}">
        <p14:creationId xmlns:p14="http://schemas.microsoft.com/office/powerpoint/2010/main" val="132682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826893-7093-4DC1-A5D9-67CD6E8C8823}" type="slidenum">
              <a:rPr lang="zh-CN" altLang="en-US" smtClean="0"/>
              <a:pPr>
                <a:defRPr/>
              </a:pPr>
              <a:t>25</a:t>
            </a:fld>
            <a:endParaRPr lang="en-US" altLang="zh-CN" smtClean="0"/>
          </a:p>
        </p:txBody>
      </p:sp>
    </p:spTree>
    <p:extLst>
      <p:ext uri="{BB962C8B-B14F-4D97-AF65-F5344CB8AC3E}">
        <p14:creationId xmlns:p14="http://schemas.microsoft.com/office/powerpoint/2010/main" val="240698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从偏序集定义向代数运算性质定义的必经环节就是证明代数运算的性质</a:t>
            </a:r>
            <a:r>
              <a:rPr lang="en-US" altLang="zh-CN" smtClean="0"/>
              <a:t>.</a:t>
            </a:r>
          </a:p>
          <a:p>
            <a:pPr eaLnBrk="1" hangingPunct="1">
              <a:spcBef>
                <a:spcPct val="0"/>
              </a:spcBef>
            </a:pPr>
            <a:r>
              <a:rPr lang="zh-CN" altLang="en-US" smtClean="0"/>
              <a:t>这里我们需要利用偏序集的性质证明代数运算的性质</a:t>
            </a:r>
            <a:r>
              <a:rPr lang="en-US" altLang="zh-CN" smtClean="0"/>
              <a:t>.</a:t>
            </a:r>
          </a:p>
          <a:p>
            <a:pPr eaLnBrk="1" hangingPunct="1">
              <a:spcBef>
                <a:spcPct val="0"/>
              </a:spcBef>
            </a:pPr>
            <a:r>
              <a:rPr lang="zh-CN" altLang="en-US" smtClean="0"/>
              <a:t>注意这里的对偶命题</a:t>
            </a:r>
            <a:r>
              <a:rPr lang="en-US" altLang="zh-CN" smtClean="0"/>
              <a:t>.</a:t>
            </a:r>
            <a:endParaRPr lang="zh-CN" altLang="en-US" smtClean="0"/>
          </a:p>
        </p:txBody>
      </p:sp>
      <p:sp>
        <p:nvSpPr>
          <p:cNvPr id="430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CCF171-6C6E-4B50-A314-5F4A97B03958}" type="slidenum">
              <a:rPr lang="zh-CN" altLang="en-US" smtClean="0"/>
              <a:pPr>
                <a:defRPr/>
              </a:pPr>
              <a:t>26</a:t>
            </a:fld>
            <a:endParaRPr lang="en-US" altLang="zh-CN" smtClean="0"/>
          </a:p>
        </p:txBody>
      </p:sp>
    </p:spTree>
    <p:extLst>
      <p:ext uri="{BB962C8B-B14F-4D97-AF65-F5344CB8AC3E}">
        <p14:creationId xmlns:p14="http://schemas.microsoft.com/office/powerpoint/2010/main" val="195008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headEnd/>
            <a:tailEnd/>
          </a:ln>
        </p:spPr>
      </p:sp>
      <p:sp>
        <p:nvSpPr>
          <p:cNvPr id="471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结合律在现实中的意义就是运算结果与运算次序无关</a:t>
            </a:r>
            <a:r>
              <a:rPr lang="en-US" altLang="zh-CN" smtClean="0"/>
              <a:t>,</a:t>
            </a:r>
            <a:r>
              <a:rPr lang="zh-CN" altLang="en-US" smtClean="0"/>
              <a:t>是非常有价值的代数运算性质</a:t>
            </a:r>
            <a:r>
              <a:rPr lang="en-US" altLang="zh-CN" smtClean="0"/>
              <a:t>.</a:t>
            </a:r>
          </a:p>
          <a:p>
            <a:pPr eaLnBrk="1" hangingPunct="1">
              <a:spcBef>
                <a:spcPct val="0"/>
              </a:spcBef>
            </a:pPr>
            <a:r>
              <a:rPr lang="zh-CN" altLang="en-US" smtClean="0"/>
              <a:t>要证明两者相同</a:t>
            </a:r>
            <a:r>
              <a:rPr lang="en-US" altLang="zh-CN" smtClean="0"/>
              <a:t>,</a:t>
            </a:r>
            <a:r>
              <a:rPr lang="zh-CN" altLang="en-US" smtClean="0"/>
              <a:t>可以参照集合论中的证明思路</a:t>
            </a:r>
            <a:r>
              <a:rPr lang="en-US" altLang="zh-CN" smtClean="0"/>
              <a:t>,</a:t>
            </a:r>
            <a:r>
              <a:rPr lang="zh-CN" altLang="en-US" smtClean="0"/>
              <a:t>两个方向都存在偏序关系即可</a:t>
            </a:r>
            <a:r>
              <a:rPr lang="en-US" altLang="zh-CN" smtClean="0"/>
              <a:t>.</a:t>
            </a:r>
          </a:p>
          <a:p>
            <a:pPr eaLnBrk="1" hangingPunct="1">
              <a:spcBef>
                <a:spcPct val="0"/>
              </a:spcBef>
            </a:pPr>
            <a:r>
              <a:rPr lang="zh-CN" altLang="en-US" smtClean="0"/>
              <a:t>首先证明左面大于等于右面</a:t>
            </a:r>
            <a:r>
              <a:rPr lang="en-US" altLang="zh-CN" smtClean="0"/>
              <a:t>.</a:t>
            </a:r>
            <a:endParaRPr lang="zh-CN" altLang="en-US" smtClean="0"/>
          </a:p>
        </p:txBody>
      </p:sp>
      <p:sp>
        <p:nvSpPr>
          <p:cNvPr id="450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A7CC76-06B8-4338-A445-6C01BFEB2C50}" type="slidenum">
              <a:rPr lang="zh-CN" altLang="en-US" smtClean="0"/>
              <a:pPr>
                <a:defRPr/>
              </a:pPr>
              <a:t>27</a:t>
            </a:fld>
            <a:endParaRPr lang="en-US" altLang="zh-CN" smtClean="0"/>
          </a:p>
        </p:txBody>
      </p:sp>
    </p:spTree>
    <p:extLst>
      <p:ext uri="{BB962C8B-B14F-4D97-AF65-F5344CB8AC3E}">
        <p14:creationId xmlns:p14="http://schemas.microsoft.com/office/powerpoint/2010/main" val="222112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301170E-A1C8-4622-863D-508903AE96B4}"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A625208-77BA-4D07-A87C-8CD1637BB8C0}"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C150836-23A3-47E8-8262-FE09DDAD8BA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166FD68-AE57-4C7A-ACAA-ADB2692FAAEA}"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0BC4EC-ED70-480D-B637-75F3BD8EE805}"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8813ED-431D-466B-B80A-ED328F579B7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E3F8DB72-EB42-4748-902C-62A9E5B569C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69ADA739-185D-4F33-8932-F05F14473441}"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C2F2CC4-94A2-4C9B-9197-1325492A80DC}"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8882FCE-21FF-49E3-9E36-7DC911348A9D}"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DB1D6C0-3578-487D-A35D-5E3E0A586D5F}"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宋体" pitchFamily="2"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宋体" pitchFamily="2"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宋体" pitchFamily="2" charset="-122"/>
                <a:cs typeface="+mn-cs"/>
              </a:defRPr>
            </a:lvl1pPr>
          </a:lstStyle>
          <a:p>
            <a:pPr>
              <a:defRPr/>
            </a:pPr>
            <a:fld id="{6807F224-1789-46B0-9045-AC3A6A1AEE2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d.zhou@seu.edu.cn"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8.gif"/></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26.png"/><Relationship Id="rId10" Type="http://schemas.openxmlformats.org/officeDocument/2006/relationships/image" Target="../media/image51.jpeg"/><Relationship Id="rId4" Type="http://schemas.openxmlformats.org/officeDocument/2006/relationships/image" Target="../media/image46.jpeg"/><Relationship Id="rId9"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emf"/><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image" Target="../media/image70.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2.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idx="4294967295"/>
          </p:nvPr>
        </p:nvSpPr>
        <p:spPr>
          <a:xfrm>
            <a:off x="179388" y="765175"/>
            <a:ext cx="8812212" cy="1524000"/>
          </a:xfrm>
        </p:spPr>
        <p:txBody>
          <a:bodyPr tIns="0" bIns="0" anchor="b"/>
          <a:lstStyle/>
          <a:p>
            <a:pPr>
              <a:lnSpc>
                <a:spcPct val="85000"/>
              </a:lnSpc>
            </a:pPr>
            <a:r>
              <a:rPr lang="zh-CN" altLang="en-US" sz="7100" smtClean="0">
                <a:solidFill>
                  <a:srgbClr val="2464C2"/>
                </a:solidFill>
              </a:rPr>
              <a:t>离散数学第二部分</a:t>
            </a:r>
          </a:p>
        </p:txBody>
      </p:sp>
      <p:sp>
        <p:nvSpPr>
          <p:cNvPr id="14338" name="标题 1"/>
          <p:cNvSpPr txBox="1">
            <a:spLocks/>
          </p:cNvSpPr>
          <p:nvPr/>
        </p:nvSpPr>
        <p:spPr bwMode="auto">
          <a:xfrm>
            <a:off x="250825" y="3284538"/>
            <a:ext cx="8588375" cy="2160587"/>
          </a:xfrm>
          <a:prstGeom prst="rect">
            <a:avLst/>
          </a:prstGeom>
          <a:noFill/>
          <a:ln w="9525">
            <a:noFill/>
            <a:miter lim="800000"/>
            <a:headEnd/>
            <a:tailEnd/>
          </a:ln>
        </p:spPr>
        <p:txBody>
          <a:bodyPr tIns="0" bIns="0" anchor="b"/>
          <a:lstStyle/>
          <a:p>
            <a:pPr algn="ctr" eaLnBrk="0" hangingPunct="0">
              <a:lnSpc>
                <a:spcPct val="85000"/>
              </a:lnSpc>
            </a:pPr>
            <a:r>
              <a:rPr lang="en-US" altLang="zh-CN" sz="4400" b="1" dirty="0" smtClean="0">
                <a:latin typeface="楷体" pitchFamily="49" charset="-122"/>
                <a:ea typeface="楷体" pitchFamily="49" charset="-122"/>
              </a:rPr>
              <a:t>2016.09-11</a:t>
            </a:r>
            <a:endParaRPr lang="en-US" altLang="zh-CN" sz="4400" b="1" dirty="0">
              <a:latin typeface="楷体" pitchFamily="49" charset="-122"/>
              <a:ea typeface="楷体" pitchFamily="49" charset="-122"/>
            </a:endParaRPr>
          </a:p>
          <a:p>
            <a:pPr algn="ctr" eaLnBrk="0" hangingPunct="0">
              <a:lnSpc>
                <a:spcPct val="85000"/>
              </a:lnSpc>
            </a:pPr>
            <a:endParaRPr lang="zh-CN" altLang="en-US" sz="4400" b="1" dirty="0">
              <a:latin typeface="楷体" pitchFamily="49" charset="-122"/>
              <a:ea typeface="楷体" pitchFamily="49" charset="-122"/>
            </a:endParaRPr>
          </a:p>
          <a:p>
            <a:pPr algn="ctr" eaLnBrk="0" hangingPunct="0">
              <a:lnSpc>
                <a:spcPct val="85000"/>
              </a:lnSpc>
            </a:pPr>
            <a:r>
              <a:rPr lang="zh-CN" altLang="en-US" sz="4400" b="1" dirty="0">
                <a:latin typeface="楷体" pitchFamily="49" charset="-122"/>
                <a:ea typeface="楷体" pitchFamily="49" charset="-122"/>
              </a:rPr>
              <a:t>周德宇</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46050" y="327025"/>
            <a:ext cx="54165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引言</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格”的由来</a:t>
            </a:r>
          </a:p>
        </p:txBody>
      </p:sp>
      <p:sp>
        <p:nvSpPr>
          <p:cNvPr id="23554" name="Text Box 7"/>
          <p:cNvSpPr txBox="1">
            <a:spLocks noChangeArrowheads="1"/>
          </p:cNvSpPr>
          <p:nvPr/>
        </p:nvSpPr>
        <p:spPr bwMode="auto">
          <a:xfrm>
            <a:off x="533400" y="1524000"/>
            <a:ext cx="930275" cy="641350"/>
          </a:xfrm>
          <a:prstGeom prst="rect">
            <a:avLst/>
          </a:prstGeom>
          <a:noFill/>
          <a:ln w="9525">
            <a:noFill/>
            <a:miter lim="800000"/>
            <a:headEnd/>
            <a:tailEnd/>
          </a:ln>
        </p:spPr>
        <p:txBody>
          <a:bodyPr>
            <a:spAutoFit/>
          </a:bodyPr>
          <a:lstStyle/>
          <a:p>
            <a:pPr algn="ctr"/>
            <a:r>
              <a:rPr lang="zh-CN" altLang="en-US" sz="3600" b="1">
                <a:latin typeface="Arial" charset="0"/>
                <a:ea typeface="黑体" pitchFamily="49" charset="-122"/>
              </a:rPr>
              <a:t>格</a:t>
            </a:r>
          </a:p>
        </p:txBody>
      </p:sp>
      <p:sp>
        <p:nvSpPr>
          <p:cNvPr id="23555" name="Text Box 8"/>
          <p:cNvSpPr txBox="1">
            <a:spLocks noChangeArrowheads="1"/>
          </p:cNvSpPr>
          <p:nvPr/>
        </p:nvSpPr>
        <p:spPr bwMode="auto">
          <a:xfrm>
            <a:off x="1447800" y="1600200"/>
            <a:ext cx="3886200" cy="579438"/>
          </a:xfrm>
          <a:prstGeom prst="rect">
            <a:avLst/>
          </a:prstGeom>
          <a:noFill/>
          <a:ln w="9525">
            <a:noFill/>
            <a:miter lim="800000"/>
            <a:headEnd/>
            <a:tailEnd/>
          </a:ln>
        </p:spPr>
        <p:txBody>
          <a:bodyPr>
            <a:spAutoFit/>
          </a:bodyPr>
          <a:lstStyle/>
          <a:p>
            <a:pPr algn="ctr"/>
            <a:r>
              <a:rPr lang="en-US" altLang="zh-CN" sz="3200">
                <a:ea typeface="黑体" pitchFamily="49" charset="-122"/>
              </a:rPr>
              <a:t>Lattice Theory</a:t>
            </a:r>
          </a:p>
        </p:txBody>
      </p:sp>
      <p:grpSp>
        <p:nvGrpSpPr>
          <p:cNvPr id="2" name="Group 28"/>
          <p:cNvGrpSpPr>
            <a:grpSpLocks/>
          </p:cNvGrpSpPr>
          <p:nvPr/>
        </p:nvGrpSpPr>
        <p:grpSpPr bwMode="auto">
          <a:xfrm>
            <a:off x="88900" y="2362200"/>
            <a:ext cx="3009900" cy="3276600"/>
            <a:chOff x="56" y="1488"/>
            <a:chExt cx="1896" cy="2064"/>
          </a:xfrm>
          <a:effectLst>
            <a:outerShdw blurRad="63500" sx="102000" sy="102000" algn="ctr" rotWithShape="0">
              <a:prstClr val="black">
                <a:alpha val="40000"/>
              </a:prstClr>
            </a:outerShdw>
          </a:effectLst>
        </p:grpSpPr>
        <p:sp>
          <p:nvSpPr>
            <p:cNvPr id="4114" name="Rectangle 17"/>
            <p:cNvSpPr>
              <a:spLocks noChangeArrowheads="1"/>
            </p:cNvSpPr>
            <p:nvPr/>
          </p:nvSpPr>
          <p:spPr bwMode="auto">
            <a:xfrm>
              <a:off x="56" y="1488"/>
              <a:ext cx="1878" cy="2064"/>
            </a:xfrm>
            <a:prstGeom prst="rect">
              <a:avLst/>
            </a:prstGeom>
            <a:solidFill>
              <a:srgbClr val="EEF8F1"/>
            </a:solidFill>
            <a:ln w="9525">
              <a:solidFill>
                <a:srgbClr val="008000"/>
              </a:solidFill>
              <a:miter lim="800000"/>
              <a:headEnd/>
              <a:tailEnd/>
            </a:ln>
          </p:spPr>
          <p:txBody>
            <a:bodyPr wrap="none" anchor="ctr"/>
            <a:lstStyle/>
            <a:p>
              <a:pPr>
                <a:defRPr/>
              </a:pPr>
              <a:endParaRPr lang="zh-CN" altLang="en-US">
                <a:latin typeface="Arial Rounded MT Bold" pitchFamily="34" charset="0"/>
                <a:ea typeface="宋体" pitchFamily="2" charset="-122"/>
                <a:cs typeface="+mn-cs"/>
              </a:endParaRPr>
            </a:p>
          </p:txBody>
        </p:sp>
        <p:pic>
          <p:nvPicPr>
            <p:cNvPr id="4115" name="Picture 10" descr="170px-George_Boole"/>
            <p:cNvPicPr>
              <a:picLocks noChangeAspect="1" noChangeArrowheads="1"/>
            </p:cNvPicPr>
            <p:nvPr/>
          </p:nvPicPr>
          <p:blipFill>
            <a:blip r:embed="rId3"/>
            <a:srcRect/>
            <a:stretch>
              <a:fillRect/>
            </a:stretch>
          </p:blipFill>
          <p:spPr bwMode="auto">
            <a:xfrm>
              <a:off x="110" y="2160"/>
              <a:ext cx="941" cy="1152"/>
            </a:xfrm>
            <a:prstGeom prst="rect">
              <a:avLst/>
            </a:prstGeom>
            <a:noFill/>
            <a:ln w="9525">
              <a:noFill/>
              <a:miter lim="800000"/>
              <a:headEnd/>
              <a:tailEnd/>
            </a:ln>
          </p:spPr>
        </p:pic>
        <p:sp>
          <p:nvSpPr>
            <p:cNvPr id="4116" name="Text Box 11"/>
            <p:cNvSpPr txBox="1">
              <a:spLocks noChangeArrowheads="1"/>
            </p:cNvSpPr>
            <p:nvPr/>
          </p:nvSpPr>
          <p:spPr bwMode="auto">
            <a:xfrm>
              <a:off x="1082" y="2225"/>
              <a:ext cx="870" cy="863"/>
            </a:xfrm>
            <a:prstGeom prst="rect">
              <a:avLst/>
            </a:prstGeom>
            <a:noFill/>
            <a:ln w="9525">
              <a:noFill/>
              <a:miter lim="800000"/>
              <a:headEnd/>
              <a:tailEnd/>
            </a:ln>
          </p:spPr>
          <p:txBody>
            <a:bodyPr wrap="none">
              <a:spAutoFit/>
            </a:bodyPr>
            <a:lstStyle/>
            <a:p>
              <a:pPr>
                <a:buFontTx/>
                <a:buChar char="•"/>
                <a:defRPr/>
              </a:pPr>
              <a:r>
                <a:rPr lang="en-US" altLang="zh-CN" sz="1200">
                  <a:latin typeface="黑体" pitchFamily="2" charset="-122"/>
                  <a:ea typeface="黑体" pitchFamily="2" charset="-122"/>
                  <a:cs typeface="+mn-cs"/>
                </a:rPr>
                <a:t> </a:t>
              </a:r>
              <a:r>
                <a:rPr lang="zh-CN" altLang="en-US" sz="1200">
                  <a:solidFill>
                    <a:srgbClr val="335DBB"/>
                  </a:solidFill>
                  <a:latin typeface="黑体" pitchFamily="2" charset="-122"/>
                  <a:ea typeface="黑体" pitchFamily="2" charset="-122"/>
                  <a:cs typeface="+mn-cs"/>
                </a:rPr>
                <a:t>乔治</a:t>
              </a:r>
              <a:r>
                <a:rPr lang="en-US" altLang="zh-CN" sz="1200">
                  <a:solidFill>
                    <a:srgbClr val="335DBB"/>
                  </a:solidFill>
                  <a:latin typeface="Arial Rounded MT Bold" pitchFamily="34" charset="0"/>
                  <a:ea typeface="黑体" pitchFamily="2" charset="-122"/>
                  <a:cs typeface="+mn-cs"/>
                </a:rPr>
                <a:t>·</a:t>
              </a:r>
              <a:r>
                <a:rPr lang="zh-CN" altLang="en-US" sz="1200">
                  <a:solidFill>
                    <a:srgbClr val="335DBB"/>
                  </a:solidFill>
                  <a:latin typeface="黑体" pitchFamily="2" charset="-122"/>
                  <a:ea typeface="黑体" pitchFamily="2" charset="-122"/>
                  <a:cs typeface="+mn-cs"/>
                </a:rPr>
                <a:t>布尔 </a:t>
              </a:r>
            </a:p>
            <a:p>
              <a:pPr>
                <a:buFontTx/>
                <a:buChar char="•"/>
                <a:defRPr/>
              </a:pPr>
              <a:r>
                <a:rPr lang="zh-CN" altLang="en-US" sz="1200">
                  <a:solidFill>
                    <a:srgbClr val="335DBB"/>
                  </a:solidFill>
                  <a:latin typeface="黑体" pitchFamily="2" charset="-122"/>
                  <a:ea typeface="黑体" pitchFamily="2" charset="-122"/>
                  <a:cs typeface="+mn-cs"/>
                </a:rPr>
                <a:t> 皮匠的儿子</a:t>
              </a:r>
            </a:p>
            <a:p>
              <a:pPr>
                <a:buFontTx/>
                <a:buChar char="•"/>
                <a:defRPr/>
              </a:pPr>
              <a:r>
                <a:rPr lang="zh-CN" altLang="en-US" sz="1200">
                  <a:solidFill>
                    <a:srgbClr val="335DBB"/>
                  </a:solidFill>
                  <a:latin typeface="黑体" pitchFamily="2" charset="-122"/>
                  <a:ea typeface="黑体" pitchFamily="2" charset="-122"/>
                  <a:cs typeface="+mn-cs"/>
                </a:rPr>
                <a:t> 自学成才者</a:t>
              </a:r>
            </a:p>
            <a:p>
              <a:pPr>
                <a:buFontTx/>
                <a:buChar char="•"/>
                <a:defRPr/>
              </a:pPr>
              <a:r>
                <a:rPr lang="zh-CN" altLang="en-US" sz="1200">
                  <a:solidFill>
                    <a:srgbClr val="335DBB"/>
                  </a:solidFill>
                  <a:latin typeface="黑体" pitchFamily="2" charset="-122"/>
                  <a:ea typeface="黑体" pitchFamily="2" charset="-122"/>
                  <a:cs typeface="+mn-cs"/>
                </a:rPr>
                <a:t> 数学老师</a:t>
              </a:r>
            </a:p>
            <a:p>
              <a:pPr>
                <a:buFontTx/>
                <a:buChar char="•"/>
                <a:defRPr/>
              </a:pPr>
              <a:r>
                <a:rPr lang="zh-CN" altLang="en-US" sz="1200">
                  <a:solidFill>
                    <a:srgbClr val="335DBB"/>
                  </a:solidFill>
                  <a:latin typeface="黑体" pitchFamily="2" charset="-122"/>
                  <a:ea typeface="黑体" pitchFamily="2" charset="-122"/>
                  <a:cs typeface="+mn-cs"/>
                </a:rPr>
                <a:t> 差分法发明人</a:t>
              </a:r>
            </a:p>
            <a:p>
              <a:pPr>
                <a:buFontTx/>
                <a:buChar char="•"/>
                <a:defRPr/>
              </a:pPr>
              <a:r>
                <a:rPr lang="zh-CN" altLang="en-US" sz="1200">
                  <a:latin typeface="黑体" pitchFamily="2" charset="-122"/>
                  <a:ea typeface="黑体" pitchFamily="2" charset="-122"/>
                  <a:cs typeface="+mn-cs"/>
                </a:rPr>
                <a:t> 暴雨后坚持上课</a:t>
              </a:r>
            </a:p>
            <a:p>
              <a:pPr>
                <a:buFontTx/>
                <a:buChar char="•"/>
                <a:defRPr/>
              </a:pPr>
              <a:r>
                <a:rPr lang="zh-CN" altLang="en-US" sz="1200">
                  <a:latin typeface="黑体" pitchFamily="2" charset="-122"/>
                  <a:ea typeface="黑体" pitchFamily="2" charset="-122"/>
                  <a:cs typeface="+mn-cs"/>
                </a:rPr>
                <a:t> 死于肺炎</a:t>
              </a:r>
            </a:p>
          </p:txBody>
        </p:sp>
        <p:sp>
          <p:nvSpPr>
            <p:cNvPr id="4117" name="Text Box 12"/>
            <p:cNvSpPr txBox="1">
              <a:spLocks noChangeArrowheads="1"/>
            </p:cNvSpPr>
            <p:nvPr/>
          </p:nvSpPr>
          <p:spPr bwMode="auto">
            <a:xfrm>
              <a:off x="96" y="1536"/>
              <a:ext cx="1680" cy="461"/>
            </a:xfrm>
            <a:prstGeom prst="rect">
              <a:avLst/>
            </a:prstGeom>
            <a:noFill/>
            <a:ln w="9525">
              <a:noFill/>
              <a:miter lim="800000"/>
              <a:headEnd/>
              <a:tailEnd/>
            </a:ln>
          </p:spPr>
          <p:txBody>
            <a:bodyPr>
              <a:spAutoFit/>
            </a:bodyPr>
            <a:lstStyle/>
            <a:p>
              <a:pPr>
                <a:spcBef>
                  <a:spcPct val="50000"/>
                </a:spcBef>
                <a:defRPr/>
              </a:pPr>
              <a:r>
                <a:rPr lang="en-US" altLang="zh-CN" sz="1200">
                  <a:latin typeface="Arial Rounded MT Bold" pitchFamily="34" charset="0"/>
                  <a:ea typeface="宋体" pitchFamily="2" charset="-122"/>
                  <a:cs typeface="+mn-cs"/>
                </a:rPr>
                <a:t>《The Mathematical Analysis of Logic》1848</a:t>
              </a:r>
            </a:p>
            <a:p>
              <a:pPr>
                <a:spcBef>
                  <a:spcPct val="50000"/>
                </a:spcBef>
                <a:defRPr/>
              </a:pPr>
              <a:r>
                <a:rPr lang="en-US" altLang="zh-CN" sz="1200">
                  <a:latin typeface="Arial Rounded MT Bold" pitchFamily="34" charset="0"/>
                  <a:ea typeface="宋体" pitchFamily="2" charset="-122"/>
                  <a:cs typeface="+mn-cs"/>
                </a:rPr>
                <a:t>《The Laws of Thought》  1854</a:t>
              </a:r>
            </a:p>
          </p:txBody>
        </p:sp>
        <p:sp>
          <p:nvSpPr>
            <p:cNvPr id="4118" name="Text Box 13"/>
            <p:cNvSpPr txBox="1">
              <a:spLocks noChangeArrowheads="1"/>
            </p:cNvSpPr>
            <p:nvPr/>
          </p:nvSpPr>
          <p:spPr bwMode="auto">
            <a:xfrm>
              <a:off x="254" y="3360"/>
              <a:ext cx="604" cy="173"/>
            </a:xfrm>
            <a:prstGeom prst="rect">
              <a:avLst/>
            </a:prstGeom>
            <a:noFill/>
            <a:ln w="9525">
              <a:noFill/>
              <a:miter lim="800000"/>
              <a:headEnd/>
              <a:tailEnd/>
            </a:ln>
          </p:spPr>
          <p:txBody>
            <a:bodyPr wrap="none">
              <a:spAutoFit/>
            </a:bodyPr>
            <a:lstStyle/>
            <a:p>
              <a:pPr>
                <a:defRPr/>
              </a:pPr>
              <a:r>
                <a:rPr lang="en-US" altLang="zh-CN" sz="1200">
                  <a:latin typeface="Arial Rounded MT Bold" pitchFamily="34" charset="0"/>
                  <a:ea typeface="宋体" pitchFamily="2" charset="-122"/>
                  <a:cs typeface="+mn-cs"/>
                </a:rPr>
                <a:t>1815-1864</a:t>
              </a:r>
            </a:p>
          </p:txBody>
        </p:sp>
      </p:grpSp>
      <p:grpSp>
        <p:nvGrpSpPr>
          <p:cNvPr id="3" name="Group 29"/>
          <p:cNvGrpSpPr>
            <a:grpSpLocks/>
          </p:cNvGrpSpPr>
          <p:nvPr/>
        </p:nvGrpSpPr>
        <p:grpSpPr bwMode="auto">
          <a:xfrm>
            <a:off x="3159126" y="2362200"/>
            <a:ext cx="3036888" cy="3276600"/>
            <a:chOff x="1990" y="1488"/>
            <a:chExt cx="1913" cy="2064"/>
          </a:xfrm>
          <a:effectLst>
            <a:outerShdw blurRad="63500" sx="102000" sy="102000" algn="ctr" rotWithShape="0">
              <a:prstClr val="black">
                <a:alpha val="40000"/>
              </a:prstClr>
            </a:outerShdw>
          </a:effectLst>
        </p:grpSpPr>
        <p:sp>
          <p:nvSpPr>
            <p:cNvPr id="4109" name="Rectangle 18"/>
            <p:cNvSpPr>
              <a:spLocks noChangeArrowheads="1"/>
            </p:cNvSpPr>
            <p:nvPr/>
          </p:nvSpPr>
          <p:spPr bwMode="auto">
            <a:xfrm>
              <a:off x="1990" y="1488"/>
              <a:ext cx="1824" cy="2064"/>
            </a:xfrm>
            <a:prstGeom prst="rect">
              <a:avLst/>
            </a:prstGeom>
            <a:solidFill>
              <a:srgbClr val="EEF8F1"/>
            </a:solidFill>
            <a:ln w="9525">
              <a:solidFill>
                <a:srgbClr val="008000"/>
              </a:solidFill>
              <a:miter lim="800000"/>
              <a:headEnd/>
              <a:tailEnd/>
            </a:ln>
          </p:spPr>
          <p:txBody>
            <a:bodyPr wrap="none" anchor="ctr"/>
            <a:lstStyle/>
            <a:p>
              <a:pPr>
                <a:defRPr/>
              </a:pPr>
              <a:endParaRPr lang="zh-CN" altLang="en-US">
                <a:latin typeface="Arial Rounded MT Bold" pitchFamily="34" charset="0"/>
                <a:ea typeface="宋体" pitchFamily="2" charset="-122"/>
                <a:cs typeface="+mn-cs"/>
              </a:endParaRPr>
            </a:p>
          </p:txBody>
        </p:sp>
        <p:pic>
          <p:nvPicPr>
            <p:cNvPr id="4110" name="Picture 15" descr="Bartel-van-der-Waerden_smallimage"/>
            <p:cNvPicPr>
              <a:picLocks noChangeAspect="1" noChangeArrowheads="1"/>
            </p:cNvPicPr>
            <p:nvPr/>
          </p:nvPicPr>
          <p:blipFill>
            <a:blip r:embed="rId4"/>
            <a:srcRect/>
            <a:stretch>
              <a:fillRect/>
            </a:stretch>
          </p:blipFill>
          <p:spPr bwMode="auto">
            <a:xfrm>
              <a:off x="2038" y="2160"/>
              <a:ext cx="816" cy="1188"/>
            </a:xfrm>
            <a:prstGeom prst="rect">
              <a:avLst/>
            </a:prstGeom>
            <a:noFill/>
            <a:ln w="9525">
              <a:noFill/>
              <a:miter lim="800000"/>
              <a:headEnd/>
              <a:tailEnd/>
            </a:ln>
          </p:spPr>
        </p:pic>
        <p:sp>
          <p:nvSpPr>
            <p:cNvPr id="4111" name="Text Box 16"/>
            <p:cNvSpPr txBox="1">
              <a:spLocks noChangeArrowheads="1"/>
            </p:cNvSpPr>
            <p:nvPr/>
          </p:nvSpPr>
          <p:spPr bwMode="auto">
            <a:xfrm>
              <a:off x="2134" y="3360"/>
              <a:ext cx="604" cy="173"/>
            </a:xfrm>
            <a:prstGeom prst="rect">
              <a:avLst/>
            </a:prstGeom>
            <a:noFill/>
            <a:ln w="9525">
              <a:noFill/>
              <a:miter lim="800000"/>
              <a:headEnd/>
              <a:tailEnd/>
            </a:ln>
          </p:spPr>
          <p:txBody>
            <a:bodyPr wrap="none">
              <a:spAutoFit/>
            </a:bodyPr>
            <a:lstStyle/>
            <a:p>
              <a:pPr>
                <a:defRPr/>
              </a:pPr>
              <a:r>
                <a:rPr lang="en-US" altLang="zh-CN" sz="1200">
                  <a:latin typeface="Arial Rounded MT Bold" pitchFamily="34" charset="0"/>
                  <a:ea typeface="宋体" pitchFamily="2" charset="-122"/>
                  <a:cs typeface="+mn-cs"/>
                </a:rPr>
                <a:t>1903-1996</a:t>
              </a:r>
            </a:p>
          </p:txBody>
        </p:sp>
        <p:sp>
          <p:nvSpPr>
            <p:cNvPr id="4112" name="Text Box 19"/>
            <p:cNvSpPr txBox="1">
              <a:spLocks noChangeArrowheads="1"/>
            </p:cNvSpPr>
            <p:nvPr/>
          </p:nvSpPr>
          <p:spPr bwMode="auto">
            <a:xfrm>
              <a:off x="2878" y="2160"/>
              <a:ext cx="1025" cy="931"/>
            </a:xfrm>
            <a:prstGeom prst="rect">
              <a:avLst/>
            </a:prstGeom>
            <a:noFill/>
            <a:ln w="9525">
              <a:noFill/>
              <a:miter lim="800000"/>
              <a:headEnd/>
              <a:tailEnd/>
            </a:ln>
          </p:spPr>
          <p:txBody>
            <a:bodyPr wrap="none">
              <a:spAutoFit/>
            </a:bodyPr>
            <a:lstStyle/>
            <a:p>
              <a:pPr>
                <a:buFontTx/>
                <a:buChar char="•"/>
                <a:defRPr/>
              </a:pPr>
              <a:r>
                <a:rPr lang="en-US" altLang="zh-CN" sz="1200">
                  <a:solidFill>
                    <a:srgbClr val="335DBB"/>
                  </a:solidFill>
                  <a:latin typeface="黑体" pitchFamily="2" charset="-122"/>
                  <a:ea typeface="黑体" pitchFamily="2" charset="-122"/>
                  <a:cs typeface="+mn-cs"/>
                </a:rPr>
                <a:t> </a:t>
              </a:r>
              <a:r>
                <a:rPr lang="zh-CN" altLang="en-US" sz="1200">
                  <a:solidFill>
                    <a:srgbClr val="335DBB"/>
                  </a:solidFill>
                  <a:latin typeface="黑体" pitchFamily="2" charset="-122"/>
                  <a:ea typeface="黑体" pitchFamily="2" charset="-122"/>
                  <a:cs typeface="+mn-cs"/>
                </a:rPr>
                <a:t>范德瓦尔登</a:t>
              </a:r>
              <a:endParaRPr lang="en-US" altLang="zh-CN" sz="1200">
                <a:solidFill>
                  <a:srgbClr val="335DBB"/>
                </a:solidFill>
                <a:latin typeface="黑体" pitchFamily="2" charset="-122"/>
                <a:ea typeface="黑体" pitchFamily="2" charset="-122"/>
                <a:cs typeface="+mn-cs"/>
              </a:endParaRPr>
            </a:p>
            <a:p>
              <a:pPr>
                <a:buFontTx/>
                <a:buChar char="•"/>
                <a:defRPr/>
              </a:pPr>
              <a:r>
                <a:rPr lang="zh-CN" altLang="en-US" sz="1200">
                  <a:solidFill>
                    <a:srgbClr val="335DBB"/>
                  </a:solidFill>
                  <a:latin typeface="黑体" pitchFamily="2" charset="-122"/>
                  <a:ea typeface="黑体" pitchFamily="2" charset="-122"/>
                  <a:cs typeface="+mn-cs"/>
                </a:rPr>
                <a:t> 哥廷根最后的大师</a:t>
              </a:r>
              <a:r>
                <a:rPr lang="zh-CN" altLang="en-US">
                  <a:latin typeface="Arial Rounded MT Bold" pitchFamily="34" charset="0"/>
                  <a:ea typeface="宋体" pitchFamily="2" charset="-122"/>
                  <a:cs typeface="+mn-cs"/>
                </a:rPr>
                <a:t> </a:t>
              </a:r>
              <a:endParaRPr lang="zh-CN" altLang="en-US" sz="1200" dirty="0">
                <a:solidFill>
                  <a:srgbClr val="335DBB"/>
                </a:solidFill>
                <a:latin typeface="黑体" pitchFamily="2" charset="-122"/>
                <a:ea typeface="黑体" pitchFamily="2" charset="-122"/>
                <a:cs typeface="+mn-cs"/>
              </a:endParaRPr>
            </a:p>
            <a:p>
              <a:pPr>
                <a:buFontTx/>
                <a:buChar char="•"/>
                <a:defRPr/>
              </a:pPr>
              <a:r>
                <a:rPr lang="zh-CN" altLang="en-US" sz="1200" dirty="0">
                  <a:solidFill>
                    <a:srgbClr val="335DBB"/>
                  </a:solidFill>
                  <a:latin typeface="黑体" pitchFamily="2" charset="-122"/>
                  <a:ea typeface="黑体" pitchFamily="2" charset="-122"/>
                  <a:cs typeface="+mn-cs"/>
                </a:rPr>
                <a:t> 抽象代数奠基人</a:t>
              </a:r>
            </a:p>
            <a:p>
              <a:pPr>
                <a:buFontTx/>
                <a:buChar char="•"/>
                <a:defRPr/>
              </a:pPr>
              <a:r>
                <a:rPr lang="zh-CN" altLang="en-US" sz="1200" dirty="0">
                  <a:solidFill>
                    <a:srgbClr val="335DBB"/>
                  </a:solidFill>
                  <a:latin typeface="黑体" pitchFamily="2" charset="-122"/>
                  <a:ea typeface="黑体" pitchFamily="2" charset="-122"/>
                  <a:cs typeface="+mn-cs"/>
                </a:rPr>
                <a:t> 计算几何奠基人</a:t>
              </a:r>
            </a:p>
            <a:p>
              <a:pPr>
                <a:buFontTx/>
                <a:buChar char="•"/>
                <a:defRPr/>
              </a:pPr>
              <a:r>
                <a:rPr lang="zh-CN" altLang="en-US" sz="1200" dirty="0">
                  <a:solidFill>
                    <a:srgbClr val="335DBB"/>
                  </a:solidFill>
                  <a:latin typeface="黑体" pitchFamily="2" charset="-122"/>
                  <a:ea typeface="黑体" pitchFamily="2" charset="-122"/>
                  <a:cs typeface="+mn-cs"/>
                </a:rPr>
                <a:t> 数学史大师</a:t>
              </a:r>
            </a:p>
            <a:p>
              <a:pPr>
                <a:buFontTx/>
                <a:buChar char="•"/>
                <a:defRPr/>
              </a:pPr>
              <a:r>
                <a:rPr lang="zh-CN" altLang="en-US" sz="1200">
                  <a:solidFill>
                    <a:srgbClr val="335DBB"/>
                  </a:solidFill>
                  <a:latin typeface="黑体" pitchFamily="2" charset="-122"/>
                  <a:ea typeface="黑体" pitchFamily="2" charset="-122"/>
                  <a:cs typeface="+mn-cs"/>
                </a:rPr>
                <a:t> 影响世界的作者</a:t>
              </a:r>
              <a:endParaRPr lang="en-US" altLang="zh-CN" sz="1200" dirty="0">
                <a:solidFill>
                  <a:srgbClr val="335DBB"/>
                </a:solidFill>
                <a:latin typeface="黑体" pitchFamily="2" charset="-122"/>
                <a:ea typeface="黑体" pitchFamily="2" charset="-122"/>
                <a:cs typeface="+mn-cs"/>
              </a:endParaRPr>
            </a:p>
            <a:p>
              <a:pPr>
                <a:buFontTx/>
                <a:buChar char="•"/>
                <a:defRPr/>
              </a:pPr>
              <a:r>
                <a:rPr lang="zh-CN" altLang="en-US" sz="1200" dirty="0">
                  <a:solidFill>
                    <a:srgbClr val="335DBB"/>
                  </a:solidFill>
                  <a:latin typeface="黑体" pitchFamily="2" charset="-122"/>
                  <a:ea typeface="黑体" pitchFamily="2" charset="-122"/>
                  <a:cs typeface="+mn-cs"/>
                </a:rPr>
                <a:t> 只带</a:t>
              </a:r>
              <a:r>
                <a:rPr lang="en-US" altLang="zh-CN" sz="1200" dirty="0">
                  <a:solidFill>
                    <a:srgbClr val="335DBB"/>
                  </a:solidFill>
                  <a:latin typeface="黑体" pitchFamily="2" charset="-122"/>
                  <a:ea typeface="黑体" pitchFamily="2" charset="-122"/>
                  <a:cs typeface="+mn-cs"/>
                </a:rPr>
                <a:t>40</a:t>
              </a:r>
              <a:r>
                <a:rPr lang="zh-CN" altLang="en-US" sz="1200" dirty="0">
                  <a:solidFill>
                    <a:srgbClr val="335DBB"/>
                  </a:solidFill>
                  <a:latin typeface="黑体" pitchFamily="2" charset="-122"/>
                  <a:ea typeface="黑体" pitchFamily="2" charset="-122"/>
                  <a:cs typeface="+mn-cs"/>
                </a:rPr>
                <a:t>个博士</a:t>
              </a:r>
            </a:p>
          </p:txBody>
        </p:sp>
        <p:sp>
          <p:nvSpPr>
            <p:cNvPr id="4113" name="Text Box 20"/>
            <p:cNvSpPr txBox="1">
              <a:spLocks noChangeArrowheads="1"/>
            </p:cNvSpPr>
            <p:nvPr/>
          </p:nvSpPr>
          <p:spPr bwMode="auto">
            <a:xfrm>
              <a:off x="2230" y="1680"/>
              <a:ext cx="1392" cy="346"/>
            </a:xfrm>
            <a:prstGeom prst="rect">
              <a:avLst/>
            </a:prstGeom>
            <a:noFill/>
            <a:ln w="9525">
              <a:noFill/>
              <a:miter lim="800000"/>
              <a:headEnd/>
              <a:tailEnd/>
            </a:ln>
          </p:spPr>
          <p:txBody>
            <a:bodyPr>
              <a:spAutoFit/>
            </a:bodyPr>
            <a:lstStyle/>
            <a:p>
              <a:pPr>
                <a:spcBef>
                  <a:spcPct val="50000"/>
                </a:spcBef>
                <a:defRPr/>
              </a:pPr>
              <a:r>
                <a:rPr lang="en-US" altLang="zh-CN" sz="1200">
                  <a:latin typeface="Arial Rounded MT Bold" pitchFamily="34" charset="0"/>
                  <a:ea typeface="宋体" pitchFamily="2" charset="-122"/>
                  <a:cs typeface="+mn-cs"/>
                </a:rPr>
                <a:t>《Modern Algebra》  1930</a:t>
              </a:r>
            </a:p>
            <a:p>
              <a:pPr>
                <a:spcBef>
                  <a:spcPct val="50000"/>
                </a:spcBef>
                <a:defRPr/>
              </a:pPr>
              <a:endParaRPr lang="en-US" altLang="zh-CN" sz="1200">
                <a:latin typeface="Arial Rounded MT Bold" pitchFamily="34" charset="0"/>
                <a:ea typeface="宋体" pitchFamily="2" charset="-122"/>
                <a:cs typeface="+mn-cs"/>
              </a:endParaRPr>
            </a:p>
          </p:txBody>
        </p:sp>
      </p:grpSp>
      <p:grpSp>
        <p:nvGrpSpPr>
          <p:cNvPr id="4" name="Group 30"/>
          <p:cNvGrpSpPr>
            <a:grpSpLocks/>
          </p:cNvGrpSpPr>
          <p:nvPr/>
        </p:nvGrpSpPr>
        <p:grpSpPr bwMode="auto">
          <a:xfrm>
            <a:off x="6153150" y="2362200"/>
            <a:ext cx="2895600" cy="3276600"/>
            <a:chOff x="3876" y="1488"/>
            <a:chExt cx="1824" cy="2064"/>
          </a:xfrm>
          <a:effectLst>
            <a:outerShdw blurRad="63500" sx="102000" sy="102000" algn="ctr" rotWithShape="0">
              <a:prstClr val="black">
                <a:alpha val="40000"/>
              </a:prstClr>
            </a:outerShdw>
          </a:effectLst>
        </p:grpSpPr>
        <p:sp>
          <p:nvSpPr>
            <p:cNvPr id="4104" name="Rectangle 21"/>
            <p:cNvSpPr>
              <a:spLocks noChangeArrowheads="1"/>
            </p:cNvSpPr>
            <p:nvPr/>
          </p:nvSpPr>
          <p:spPr bwMode="auto">
            <a:xfrm>
              <a:off x="3876" y="1488"/>
              <a:ext cx="1824" cy="2064"/>
            </a:xfrm>
            <a:prstGeom prst="rect">
              <a:avLst/>
            </a:prstGeom>
            <a:solidFill>
              <a:srgbClr val="EEF8F1"/>
            </a:solidFill>
            <a:ln w="9525">
              <a:solidFill>
                <a:srgbClr val="008000"/>
              </a:solidFill>
              <a:miter lim="800000"/>
              <a:headEnd/>
              <a:tailEnd/>
            </a:ln>
          </p:spPr>
          <p:txBody>
            <a:bodyPr wrap="none" anchor="ctr"/>
            <a:lstStyle/>
            <a:p>
              <a:pPr>
                <a:defRPr/>
              </a:pPr>
              <a:endParaRPr lang="zh-CN" altLang="en-US">
                <a:latin typeface="Arial Rounded MT Bold" pitchFamily="34" charset="0"/>
                <a:ea typeface="宋体" pitchFamily="2" charset="-122"/>
                <a:cs typeface="+mn-cs"/>
              </a:endParaRPr>
            </a:p>
          </p:txBody>
        </p:sp>
        <p:sp>
          <p:nvSpPr>
            <p:cNvPr id="4105" name="Text Box 23"/>
            <p:cNvSpPr txBox="1">
              <a:spLocks noChangeArrowheads="1"/>
            </p:cNvSpPr>
            <p:nvPr/>
          </p:nvSpPr>
          <p:spPr bwMode="auto">
            <a:xfrm>
              <a:off x="4020" y="3360"/>
              <a:ext cx="604" cy="173"/>
            </a:xfrm>
            <a:prstGeom prst="rect">
              <a:avLst/>
            </a:prstGeom>
            <a:noFill/>
            <a:ln w="9525">
              <a:noFill/>
              <a:miter lim="800000"/>
              <a:headEnd/>
              <a:tailEnd/>
            </a:ln>
          </p:spPr>
          <p:txBody>
            <a:bodyPr wrap="none">
              <a:spAutoFit/>
            </a:bodyPr>
            <a:lstStyle/>
            <a:p>
              <a:pPr>
                <a:defRPr/>
              </a:pPr>
              <a:r>
                <a:rPr lang="en-US" altLang="zh-CN" sz="1200">
                  <a:latin typeface="Arial Rounded MT Bold" pitchFamily="34" charset="0"/>
                  <a:ea typeface="宋体" pitchFamily="2" charset="-122"/>
                  <a:cs typeface="+mn-cs"/>
                </a:rPr>
                <a:t>1903-1957</a:t>
              </a:r>
            </a:p>
          </p:txBody>
        </p:sp>
        <p:sp>
          <p:nvSpPr>
            <p:cNvPr id="4106" name="Text Box 24"/>
            <p:cNvSpPr txBox="1">
              <a:spLocks noChangeArrowheads="1"/>
            </p:cNvSpPr>
            <p:nvPr/>
          </p:nvSpPr>
          <p:spPr bwMode="auto">
            <a:xfrm>
              <a:off x="4788" y="2160"/>
              <a:ext cx="864" cy="691"/>
            </a:xfrm>
            <a:prstGeom prst="rect">
              <a:avLst/>
            </a:prstGeom>
            <a:noFill/>
            <a:ln w="9525">
              <a:noFill/>
              <a:miter lim="800000"/>
              <a:headEnd/>
              <a:tailEnd/>
            </a:ln>
          </p:spPr>
          <p:txBody>
            <a:bodyPr wrap="none">
              <a:spAutoFit/>
            </a:bodyPr>
            <a:lstStyle/>
            <a:p>
              <a:pPr>
                <a:buFontTx/>
                <a:buChar char="•"/>
                <a:defRPr/>
              </a:pPr>
              <a:r>
                <a:rPr lang="en-US" altLang="zh-CN" sz="1200" dirty="0">
                  <a:solidFill>
                    <a:srgbClr val="335DBB"/>
                  </a:solidFill>
                  <a:latin typeface="黑体" pitchFamily="2" charset="-122"/>
                  <a:ea typeface="黑体" pitchFamily="2" charset="-122"/>
                  <a:cs typeface="+mn-cs"/>
                </a:rPr>
                <a:t> </a:t>
              </a:r>
              <a:r>
                <a:rPr lang="zh-CN" altLang="en-US" sz="1200" dirty="0">
                  <a:solidFill>
                    <a:srgbClr val="335DBB"/>
                  </a:solidFill>
                  <a:latin typeface="黑体" pitchFamily="2" charset="-122"/>
                  <a:ea typeface="黑体" pitchFamily="2" charset="-122"/>
                  <a:cs typeface="+mn-cs"/>
                </a:rPr>
                <a:t>约翰</a:t>
              </a:r>
              <a:r>
                <a:rPr lang="en-US" altLang="zh-CN" sz="1200" dirty="0">
                  <a:solidFill>
                    <a:srgbClr val="335DBB"/>
                  </a:solidFill>
                  <a:latin typeface="Arial Rounded MT Bold" pitchFamily="34" charset="0"/>
                  <a:ea typeface="黑体" pitchFamily="2" charset="-122"/>
                  <a:cs typeface="+mn-cs"/>
                </a:rPr>
                <a:t>·</a:t>
              </a:r>
              <a:r>
                <a:rPr lang="zh-CN" altLang="en-US" sz="1200" dirty="0">
                  <a:solidFill>
                    <a:srgbClr val="335DBB"/>
                  </a:solidFill>
                  <a:latin typeface="黑体" pitchFamily="2" charset="-122"/>
                  <a:ea typeface="黑体" pitchFamily="2" charset="-122"/>
                  <a:cs typeface="+mn-cs"/>
                </a:rPr>
                <a:t>冯</a:t>
              </a:r>
              <a:r>
                <a:rPr lang="en-US" altLang="zh-CN" sz="1200" dirty="0">
                  <a:solidFill>
                    <a:srgbClr val="335DBB"/>
                  </a:solidFill>
                  <a:latin typeface="Arial Rounded MT Bold" pitchFamily="34" charset="0"/>
                  <a:ea typeface="黑体" pitchFamily="2" charset="-122"/>
                  <a:cs typeface="+mn-cs"/>
                </a:rPr>
                <a:t>·</a:t>
              </a:r>
              <a:r>
                <a:rPr lang="zh-CN" altLang="en-US" sz="1200" dirty="0">
                  <a:solidFill>
                    <a:srgbClr val="335DBB"/>
                  </a:solidFill>
                  <a:latin typeface="黑体" pitchFamily="2" charset="-122"/>
                  <a:ea typeface="黑体" pitchFamily="2" charset="-122"/>
                  <a:cs typeface="+mn-cs"/>
                </a:rPr>
                <a:t>诺依曼</a:t>
              </a:r>
              <a:r>
                <a:rPr lang="zh-CN" altLang="en-US" dirty="0">
                  <a:latin typeface="Arial Rounded MT Bold" pitchFamily="34" charset="0"/>
                  <a:ea typeface="宋体" pitchFamily="2" charset="-122"/>
                  <a:cs typeface="+mn-cs"/>
                </a:rPr>
                <a:t> </a:t>
              </a:r>
              <a:endParaRPr lang="zh-CN" altLang="en-US" sz="1200" dirty="0">
                <a:solidFill>
                  <a:srgbClr val="335DBB"/>
                </a:solidFill>
                <a:latin typeface="黑体" pitchFamily="2" charset="-122"/>
                <a:ea typeface="黑体" pitchFamily="2" charset="-122"/>
                <a:cs typeface="+mn-cs"/>
              </a:endParaRPr>
            </a:p>
            <a:p>
              <a:pPr>
                <a:buFontTx/>
                <a:buChar char="•"/>
                <a:defRPr/>
              </a:pPr>
              <a:r>
                <a:rPr lang="zh-CN" altLang="en-US" sz="1200" dirty="0">
                  <a:solidFill>
                    <a:srgbClr val="335DBB"/>
                  </a:solidFill>
                  <a:latin typeface="黑体" pitchFamily="2" charset="-122"/>
                  <a:ea typeface="黑体" pitchFamily="2" charset="-122"/>
                  <a:cs typeface="+mn-cs"/>
                </a:rPr>
                <a:t> 各种奠基人</a:t>
              </a:r>
            </a:p>
            <a:p>
              <a:pPr>
                <a:buFontTx/>
                <a:buChar char="•"/>
                <a:defRPr/>
              </a:pPr>
              <a:r>
                <a:rPr lang="zh-CN" altLang="en-US" sz="1200" dirty="0">
                  <a:solidFill>
                    <a:srgbClr val="335DBB"/>
                  </a:solidFill>
                  <a:latin typeface="黑体" pitchFamily="2" charset="-122"/>
                  <a:ea typeface="黑体" pitchFamily="2" charset="-122"/>
                  <a:cs typeface="+mn-cs"/>
                </a:rPr>
                <a:t> 各种大师</a:t>
              </a:r>
            </a:p>
            <a:p>
              <a:pPr>
                <a:buFontTx/>
                <a:buChar char="•"/>
                <a:defRPr/>
              </a:pPr>
              <a:r>
                <a:rPr lang="zh-CN" altLang="en-US" sz="1200" dirty="0">
                  <a:solidFill>
                    <a:srgbClr val="335DBB"/>
                  </a:solidFill>
                  <a:latin typeface="黑体" pitchFamily="2" charset="-122"/>
                  <a:ea typeface="黑体" pitchFamily="2" charset="-122"/>
                  <a:cs typeface="+mn-cs"/>
                </a:rPr>
                <a:t> 传说不是人类</a:t>
              </a:r>
            </a:p>
            <a:p>
              <a:pPr>
                <a:buFontTx/>
                <a:buChar char="•"/>
                <a:defRPr/>
              </a:pPr>
              <a:r>
                <a:rPr lang="zh-CN" altLang="en-US" sz="1200" dirty="0">
                  <a:solidFill>
                    <a:srgbClr val="335DBB"/>
                  </a:solidFill>
                  <a:latin typeface="黑体" pitchFamily="2" charset="-122"/>
                  <a:ea typeface="黑体" pitchFamily="2" charset="-122"/>
                  <a:cs typeface="+mn-cs"/>
                </a:rPr>
                <a:t> </a:t>
              </a:r>
              <a:r>
                <a:rPr lang="zh-CN" altLang="en-US" sz="1200" dirty="0">
                  <a:latin typeface="黑体" pitchFamily="2" charset="-122"/>
                  <a:ea typeface="黑体" pitchFamily="2" charset="-122"/>
                  <a:cs typeface="+mn-cs"/>
                </a:rPr>
                <a:t>死于癌症</a:t>
              </a:r>
            </a:p>
          </p:txBody>
        </p:sp>
        <p:sp>
          <p:nvSpPr>
            <p:cNvPr id="4107" name="Text Box 25"/>
            <p:cNvSpPr txBox="1">
              <a:spLocks noChangeArrowheads="1"/>
            </p:cNvSpPr>
            <p:nvPr/>
          </p:nvSpPr>
          <p:spPr bwMode="auto">
            <a:xfrm>
              <a:off x="4116" y="1680"/>
              <a:ext cx="1392" cy="346"/>
            </a:xfrm>
            <a:prstGeom prst="rect">
              <a:avLst/>
            </a:prstGeom>
            <a:noFill/>
            <a:ln w="9525">
              <a:noFill/>
              <a:miter lim="800000"/>
              <a:headEnd/>
              <a:tailEnd/>
            </a:ln>
          </p:spPr>
          <p:txBody>
            <a:bodyPr>
              <a:spAutoFit/>
            </a:bodyPr>
            <a:lstStyle/>
            <a:p>
              <a:pPr>
                <a:spcBef>
                  <a:spcPct val="50000"/>
                </a:spcBef>
                <a:defRPr/>
              </a:pPr>
              <a:r>
                <a:rPr lang="en-US" altLang="zh-CN" sz="1200">
                  <a:latin typeface="Arial Rounded MT Bold" pitchFamily="34" charset="0"/>
                  <a:ea typeface="宋体" pitchFamily="2" charset="-122"/>
                  <a:cs typeface="+mn-cs"/>
                </a:rPr>
                <a:t>《Lattice Theory》  1937</a:t>
              </a:r>
            </a:p>
            <a:p>
              <a:pPr>
                <a:spcBef>
                  <a:spcPct val="50000"/>
                </a:spcBef>
                <a:defRPr/>
              </a:pPr>
              <a:endParaRPr lang="en-US" altLang="zh-CN" sz="1200">
                <a:latin typeface="Arial Rounded MT Bold" pitchFamily="34" charset="0"/>
                <a:ea typeface="宋体" pitchFamily="2" charset="-122"/>
                <a:cs typeface="+mn-cs"/>
              </a:endParaRPr>
            </a:p>
          </p:txBody>
        </p:sp>
        <p:pic>
          <p:nvPicPr>
            <p:cNvPr id="4108" name="Picture 27" descr="[von Neumann]"/>
            <p:cNvPicPr>
              <a:picLocks noChangeAspect="1" noChangeArrowheads="1"/>
            </p:cNvPicPr>
            <p:nvPr/>
          </p:nvPicPr>
          <p:blipFill>
            <a:blip r:embed="rId5"/>
            <a:srcRect/>
            <a:stretch>
              <a:fillRect/>
            </a:stretch>
          </p:blipFill>
          <p:spPr bwMode="auto">
            <a:xfrm>
              <a:off x="3936" y="2160"/>
              <a:ext cx="864" cy="1200"/>
            </a:xfrm>
            <a:prstGeom prst="rect">
              <a:avLst/>
            </a:prstGeom>
            <a:noFill/>
            <a:ln w="9525">
              <a:noFill/>
              <a:miter lim="800000"/>
              <a:headEnd/>
              <a:tailEnd/>
            </a:ln>
          </p:spPr>
        </p:pic>
      </p:grpSp>
      <p:pic>
        <p:nvPicPr>
          <p:cNvPr id="23" name="Picture 4"/>
          <p:cNvPicPr>
            <a:picLocks noChangeAspect="1" noChangeArrowheads="1"/>
          </p:cNvPicPr>
          <p:nvPr/>
        </p:nvPicPr>
        <p:blipFill>
          <a:blip r:embed="rId6"/>
          <a:srcRect/>
          <a:stretch>
            <a:fillRect/>
          </a:stretch>
        </p:blipFill>
        <p:spPr bwMode="auto">
          <a:xfrm>
            <a:off x="2590800" y="2743200"/>
            <a:ext cx="381000" cy="4302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70" decel="100000"/>
                                        <p:tgtEl>
                                          <p:spTgt spid="3"/>
                                        </p:tgtEl>
                                      </p:cBhvr>
                                    </p:animEffect>
                                    <p:animScale>
                                      <p:cBhvr>
                                        <p:cTn id="19" dur="770" decel="100000"/>
                                        <p:tgtEl>
                                          <p:spTgt spid="3"/>
                                        </p:tgtEl>
                                      </p:cBhvr>
                                      <p:from x="10000" y="10000"/>
                                      <p:to x="200000" y="450000"/>
                                    </p:animScale>
                                    <p:animScale>
                                      <p:cBhvr>
                                        <p:cTn id="20" dur="1230" accel="100000" fill="hold">
                                          <p:stCondLst>
                                            <p:cond delay="770"/>
                                          </p:stCondLst>
                                        </p:cTn>
                                        <p:tgtEl>
                                          <p:spTgt spid="3"/>
                                        </p:tgtEl>
                                      </p:cBhvr>
                                      <p:from x="200000" y="450000"/>
                                      <p:to x="100000" y="100000"/>
                                    </p:animScale>
                                    <p:set>
                                      <p:cBhvr>
                                        <p:cTn id="21" dur="770" fill="hold"/>
                                        <p:tgtEl>
                                          <p:spTgt spid="3"/>
                                        </p:tgtEl>
                                        <p:attrNameLst>
                                          <p:attrName>ppt_x</p:attrName>
                                        </p:attrNameLst>
                                      </p:cBhvr>
                                      <p:to>
                                        <p:strVal val="(0.5)"/>
                                      </p:to>
                                    </p:set>
                                    <p:anim from="(0.5)" to="(#ppt_x)" calcmode="lin" valueType="num">
                                      <p:cBhvr>
                                        <p:cTn id="22" dur="1230" accel="100000" fill="hold">
                                          <p:stCondLst>
                                            <p:cond delay="770"/>
                                          </p:stCondLst>
                                        </p:cTn>
                                        <p:tgtEl>
                                          <p:spTgt spid="3"/>
                                        </p:tgtEl>
                                        <p:attrNameLst>
                                          <p:attrName>ppt_x</p:attrName>
                                        </p:attrNameLst>
                                      </p:cBhvr>
                                    </p:anim>
                                    <p:set>
                                      <p:cBhvr>
                                        <p:cTn id="23" dur="770" fill="hold"/>
                                        <p:tgtEl>
                                          <p:spTgt spid="3"/>
                                        </p:tgtEl>
                                        <p:attrNameLst>
                                          <p:attrName>ppt_y</p:attrName>
                                        </p:attrNameLst>
                                      </p:cBhvr>
                                      <p:to>
                                        <p:strVal val="(#ppt_y+0.4)"/>
                                      </p:to>
                                    </p:set>
                                    <p:anim from="(#ppt_y+0.4)" to="(#ppt_y)" calcmode="lin" valueType="num">
                                      <p:cBhvr>
                                        <p:cTn id="24" dur="1230" accel="100000" fill="hold">
                                          <p:stCondLst>
                                            <p:cond delay="770"/>
                                          </p:stCondLst>
                                        </p:cTn>
                                        <p:tgtEl>
                                          <p:spTgt spid="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770" decel="100000"/>
                                        <p:tgtEl>
                                          <p:spTgt spid="4"/>
                                        </p:tgtEl>
                                      </p:cBhvr>
                                    </p:animEffect>
                                    <p:animScale>
                                      <p:cBhvr>
                                        <p:cTn id="30" dur="770" decel="100000"/>
                                        <p:tgtEl>
                                          <p:spTgt spid="4"/>
                                        </p:tgtEl>
                                      </p:cBhvr>
                                      <p:from x="10000" y="10000"/>
                                      <p:to x="200000" y="450000"/>
                                    </p:animScale>
                                    <p:animScale>
                                      <p:cBhvr>
                                        <p:cTn id="31" dur="1230" accel="100000" fill="hold">
                                          <p:stCondLst>
                                            <p:cond delay="770"/>
                                          </p:stCondLst>
                                        </p:cTn>
                                        <p:tgtEl>
                                          <p:spTgt spid="4"/>
                                        </p:tgtEl>
                                      </p:cBhvr>
                                      <p:from x="200000" y="450000"/>
                                      <p:to x="100000" y="100000"/>
                                    </p:animScale>
                                    <p:set>
                                      <p:cBhvr>
                                        <p:cTn id="32" dur="770" fill="hold"/>
                                        <p:tgtEl>
                                          <p:spTgt spid="4"/>
                                        </p:tgtEl>
                                        <p:attrNameLst>
                                          <p:attrName>ppt_x</p:attrName>
                                        </p:attrNameLst>
                                      </p:cBhvr>
                                      <p:to>
                                        <p:strVal val="(0.5)"/>
                                      </p:to>
                                    </p:set>
                                    <p:anim from="(0.5)" to="(#ppt_x)" calcmode="lin" valueType="num">
                                      <p:cBhvr>
                                        <p:cTn id="33" dur="1230" accel="100000" fill="hold">
                                          <p:stCondLst>
                                            <p:cond delay="770"/>
                                          </p:stCondLst>
                                        </p:cTn>
                                        <p:tgtEl>
                                          <p:spTgt spid="4"/>
                                        </p:tgtEl>
                                        <p:attrNameLst>
                                          <p:attrName>ppt_x</p:attrName>
                                        </p:attrNameLst>
                                      </p:cBhvr>
                                    </p:anim>
                                    <p:set>
                                      <p:cBhvr>
                                        <p:cTn id="34" dur="770" fill="hold"/>
                                        <p:tgtEl>
                                          <p:spTgt spid="4"/>
                                        </p:tgtEl>
                                        <p:attrNameLst>
                                          <p:attrName>ppt_y</p:attrName>
                                        </p:attrNameLst>
                                      </p:cBhvr>
                                      <p:to>
                                        <p:strVal val="(#ppt_y+0.4)"/>
                                      </p:to>
                                    </p:set>
                                    <p:anim from="(#ppt_y+0.4)" to="(#ppt_y)" calcmode="lin" valueType="num">
                                      <p:cBhvr>
                                        <p:cTn id="35"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46050" y="327025"/>
            <a:ext cx="5721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引言</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格”的内涵</a:t>
            </a:r>
          </a:p>
        </p:txBody>
      </p:sp>
      <p:sp>
        <p:nvSpPr>
          <p:cNvPr id="25602" name="Text Box 7"/>
          <p:cNvSpPr txBox="1">
            <a:spLocks noChangeArrowheads="1"/>
          </p:cNvSpPr>
          <p:nvPr/>
        </p:nvSpPr>
        <p:spPr bwMode="auto">
          <a:xfrm>
            <a:off x="657225" y="1171575"/>
            <a:ext cx="4343400" cy="584200"/>
          </a:xfrm>
          <a:prstGeom prst="rect">
            <a:avLst/>
          </a:prstGeom>
          <a:noFill/>
          <a:ln w="9525">
            <a:noFill/>
            <a:miter lim="800000"/>
            <a:headEnd/>
            <a:tailEnd/>
          </a:ln>
        </p:spPr>
        <p:txBody>
          <a:bodyPr>
            <a:spAutoFit/>
          </a:bodyPr>
          <a:lstStyle/>
          <a:p>
            <a:r>
              <a:rPr lang="en-US" altLang="zh-CN" sz="3200">
                <a:ea typeface="黑体" pitchFamily="49" charset="-122"/>
              </a:rPr>
              <a:t>Lattice Theory</a:t>
            </a:r>
          </a:p>
        </p:txBody>
      </p:sp>
      <p:sp>
        <p:nvSpPr>
          <p:cNvPr id="25603" name="AutoShape 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sp>
        <p:nvSpPr>
          <p:cNvPr id="25604"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sp>
        <p:nvSpPr>
          <p:cNvPr id="25605" name="AutoShape 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pic>
        <p:nvPicPr>
          <p:cNvPr id="25606" name="Picture 14"/>
          <p:cNvPicPr>
            <a:picLocks noChangeAspect="1" noChangeArrowheads="1"/>
          </p:cNvPicPr>
          <p:nvPr/>
        </p:nvPicPr>
        <p:blipFill>
          <a:blip r:embed="rId2"/>
          <a:srcRect/>
          <a:stretch>
            <a:fillRect/>
          </a:stretch>
        </p:blipFill>
        <p:spPr bwMode="auto">
          <a:xfrm>
            <a:off x="685800" y="2286000"/>
            <a:ext cx="1600200" cy="1600200"/>
          </a:xfrm>
          <a:prstGeom prst="rect">
            <a:avLst/>
          </a:prstGeom>
          <a:noFill/>
          <a:ln w="9525">
            <a:noFill/>
            <a:miter lim="800000"/>
            <a:headEnd/>
            <a:tailEnd/>
          </a:ln>
        </p:spPr>
      </p:pic>
      <p:pic>
        <p:nvPicPr>
          <p:cNvPr id="25607" name="Picture 17" descr="ANd9GcRitNCttGGI04t9wkMzoes9B8YG38VEOYNDK6923tOxYnPiULKY"/>
          <p:cNvPicPr>
            <a:picLocks noChangeAspect="1" noChangeArrowheads="1"/>
          </p:cNvPicPr>
          <p:nvPr/>
        </p:nvPicPr>
        <p:blipFill>
          <a:blip r:embed="rId3"/>
          <a:srcRect/>
          <a:stretch>
            <a:fillRect/>
          </a:stretch>
        </p:blipFill>
        <p:spPr bwMode="auto">
          <a:xfrm>
            <a:off x="2590800" y="2286000"/>
            <a:ext cx="1676400" cy="1611313"/>
          </a:xfrm>
          <a:prstGeom prst="rect">
            <a:avLst/>
          </a:prstGeom>
          <a:noFill/>
          <a:ln w="9525">
            <a:noFill/>
            <a:miter lim="800000"/>
            <a:headEnd/>
            <a:tailEnd/>
          </a:ln>
        </p:spPr>
      </p:pic>
      <p:pic>
        <p:nvPicPr>
          <p:cNvPr id="25608" name="Picture 19" descr="ANd9GcQ20_aBdFFZiTSCpDH_lVEMc3GVpkQMj7KygTFRDJZFWd5F12kn"/>
          <p:cNvPicPr>
            <a:picLocks noChangeAspect="1" noChangeArrowheads="1"/>
          </p:cNvPicPr>
          <p:nvPr/>
        </p:nvPicPr>
        <p:blipFill>
          <a:blip r:embed="rId4"/>
          <a:srcRect/>
          <a:stretch>
            <a:fillRect/>
          </a:stretch>
        </p:blipFill>
        <p:spPr bwMode="auto">
          <a:xfrm>
            <a:off x="4572000" y="2286000"/>
            <a:ext cx="1676400" cy="1676400"/>
          </a:xfrm>
          <a:prstGeom prst="rect">
            <a:avLst/>
          </a:prstGeom>
          <a:noFill/>
          <a:ln w="9525">
            <a:noFill/>
            <a:miter lim="800000"/>
            <a:headEnd/>
            <a:tailEnd/>
          </a:ln>
        </p:spPr>
      </p:pic>
      <p:pic>
        <p:nvPicPr>
          <p:cNvPr id="25609" name="Picture 21" descr="ANd9GcSyE30Y6i8vDb-Ieok82G71g_5lRndRQCnO-1m-vKh_hRh37Kme5Q"/>
          <p:cNvPicPr>
            <a:picLocks noChangeAspect="1" noChangeArrowheads="1"/>
          </p:cNvPicPr>
          <p:nvPr/>
        </p:nvPicPr>
        <p:blipFill>
          <a:blip r:embed="rId5"/>
          <a:srcRect/>
          <a:stretch>
            <a:fillRect/>
          </a:stretch>
        </p:blipFill>
        <p:spPr bwMode="auto">
          <a:xfrm>
            <a:off x="6629400" y="2286000"/>
            <a:ext cx="1676400" cy="1676400"/>
          </a:xfrm>
          <a:prstGeom prst="rect">
            <a:avLst/>
          </a:prstGeom>
          <a:noFill/>
          <a:ln w="9525">
            <a:noFill/>
            <a:miter lim="800000"/>
            <a:headEnd/>
            <a:tailEnd/>
          </a:ln>
        </p:spPr>
      </p:pic>
      <p:sp>
        <p:nvSpPr>
          <p:cNvPr id="25610" name="Text Box 22"/>
          <p:cNvSpPr txBox="1">
            <a:spLocks noChangeArrowheads="1"/>
          </p:cNvSpPr>
          <p:nvPr/>
        </p:nvSpPr>
        <p:spPr bwMode="auto">
          <a:xfrm>
            <a:off x="120650" y="1652588"/>
            <a:ext cx="2514600" cy="457200"/>
          </a:xfrm>
          <a:prstGeom prst="rect">
            <a:avLst/>
          </a:prstGeom>
          <a:noFill/>
          <a:ln w="9525">
            <a:noFill/>
            <a:miter lim="800000"/>
            <a:headEnd/>
            <a:tailEnd/>
          </a:ln>
        </p:spPr>
        <p:txBody>
          <a:bodyPr>
            <a:spAutoFit/>
          </a:bodyPr>
          <a:lstStyle/>
          <a:p>
            <a:pPr algn="ctr"/>
            <a:r>
              <a:rPr lang="zh-CN" altLang="en-US" sz="2400" b="1">
                <a:latin typeface="Arial" charset="0"/>
                <a:ea typeface="黑体" pitchFamily="49" charset="-122"/>
              </a:rPr>
              <a:t>格子结构</a:t>
            </a:r>
          </a:p>
        </p:txBody>
      </p:sp>
      <p:sp>
        <p:nvSpPr>
          <p:cNvPr id="9239" name="Text Box 23"/>
          <p:cNvSpPr txBox="1">
            <a:spLocks noChangeArrowheads="1"/>
          </p:cNvSpPr>
          <p:nvPr/>
        </p:nvSpPr>
        <p:spPr bwMode="auto">
          <a:xfrm>
            <a:off x="1143000" y="4191000"/>
            <a:ext cx="6553200" cy="406400"/>
          </a:xfrm>
          <a:prstGeom prst="rect">
            <a:avLst/>
          </a:prstGeom>
          <a:gradFill rotWithShape="1">
            <a:gsLst>
              <a:gs pos="0">
                <a:srgbClr val="C5E395"/>
              </a:gs>
              <a:gs pos="100000">
                <a:schemeClr val="bg1"/>
              </a:gs>
            </a:gsLst>
            <a:lin ang="27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defRPr/>
            </a:pPr>
            <a:r>
              <a:rPr lang="zh-CN" altLang="en-US" sz="2000" b="1">
                <a:latin typeface="Arial" charset="0"/>
                <a:ea typeface="黑体" pitchFamily="2" charset="-122"/>
                <a:cs typeface="+mn-cs"/>
              </a:rPr>
              <a:t>直观感觉：不同单元格的位置关系</a:t>
            </a:r>
            <a:r>
              <a:rPr lang="en-US" altLang="zh-CN" sz="2000" b="1">
                <a:latin typeface="Arial" charset="0"/>
                <a:ea typeface="黑体" pitchFamily="2" charset="-122"/>
                <a:cs typeface="+mn-cs"/>
              </a:rPr>
              <a:t>——</a:t>
            </a:r>
            <a:r>
              <a:rPr lang="zh-CN" altLang="en-US" sz="2000" b="1">
                <a:latin typeface="Arial" charset="0"/>
                <a:ea typeface="黑体" pitchFamily="2" charset="-122"/>
                <a:cs typeface="+mn-cs"/>
              </a:rPr>
              <a:t>上、下、左、右</a:t>
            </a:r>
          </a:p>
        </p:txBody>
      </p:sp>
      <p:sp>
        <p:nvSpPr>
          <p:cNvPr id="9245" name="Text Box 29"/>
          <p:cNvSpPr txBox="1">
            <a:spLocks noChangeArrowheads="1"/>
          </p:cNvSpPr>
          <p:nvPr/>
        </p:nvSpPr>
        <p:spPr bwMode="auto">
          <a:xfrm>
            <a:off x="1143000" y="4800600"/>
            <a:ext cx="6553200" cy="406400"/>
          </a:xfrm>
          <a:prstGeom prst="rect">
            <a:avLst/>
          </a:prstGeom>
          <a:gradFill rotWithShape="1">
            <a:gsLst>
              <a:gs pos="0">
                <a:srgbClr val="C5E395"/>
              </a:gs>
              <a:gs pos="100000">
                <a:schemeClr val="bg1"/>
              </a:gs>
            </a:gsLst>
            <a:lin ang="27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defRPr/>
            </a:pPr>
            <a:r>
              <a:rPr lang="zh-CN" altLang="en-US" sz="2000" b="1">
                <a:latin typeface="Arial" charset="0"/>
                <a:ea typeface="黑体" pitchFamily="2" charset="-122"/>
                <a:cs typeface="+mn-cs"/>
              </a:rPr>
              <a:t>抽象思维：集合中不同元素的序关系</a:t>
            </a:r>
          </a:p>
        </p:txBody>
      </p:sp>
      <p:sp>
        <p:nvSpPr>
          <p:cNvPr id="15" name="TextBox 14"/>
          <p:cNvSpPr txBox="1"/>
          <p:nvPr/>
        </p:nvSpPr>
        <p:spPr>
          <a:xfrm>
            <a:off x="2286000" y="5486400"/>
            <a:ext cx="449580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400" b="1" spc="50" dirty="0">
                <a:ln w="11430"/>
                <a:solidFill>
                  <a:srgbClr val="C00000"/>
                </a:solidFill>
                <a:effectLst>
                  <a:outerShdw blurRad="76200" dist="50800" dir="5400000" algn="tl" rotWithShape="0">
                    <a:srgbClr val="000000">
                      <a:alpha val="65000"/>
                    </a:srgbClr>
                  </a:outerShdw>
                </a:effectLst>
                <a:latin typeface="方正卡通简体" pitchFamily="65" charset="-122"/>
                <a:ea typeface="方正卡通简体" pitchFamily="65" charset="-122"/>
                <a:cs typeface="+mn-cs"/>
              </a:rPr>
              <a:t>将比较作为一种元素间的运算</a:t>
            </a:r>
          </a:p>
        </p:txBody>
      </p:sp>
      <p:sp>
        <p:nvSpPr>
          <p:cNvPr id="16" name="TextBox 15"/>
          <p:cNvSpPr txBox="1"/>
          <p:nvPr/>
        </p:nvSpPr>
        <p:spPr>
          <a:xfrm>
            <a:off x="6802777" y="5105400"/>
            <a:ext cx="588623" cy="923330"/>
          </a:xfrm>
          <a:prstGeom prst="rect">
            <a:avLst/>
          </a:prstGeom>
          <a:noFill/>
        </p:spPr>
        <p:txBody>
          <a:bodyPr wrap="none">
            <a:spAutoFit/>
          </a:bodyPr>
          <a:lstStyle/>
          <a:p>
            <a:pPr>
              <a:defRPr/>
            </a:pPr>
            <a:r>
              <a:rPr lang="en-US" altLang="zh-CN" sz="5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a:t>
            </a:r>
            <a:endParaRPr lang="zh-CN" altLang="en-US" sz="5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17" name="TextBox 16"/>
          <p:cNvSpPr txBox="1"/>
          <p:nvPr/>
        </p:nvSpPr>
        <p:spPr>
          <a:xfrm>
            <a:off x="7239000" y="5334000"/>
            <a:ext cx="415498" cy="923330"/>
          </a:xfrm>
          <a:prstGeom prst="rect">
            <a:avLst/>
          </a:prstGeom>
          <a:noFill/>
        </p:spPr>
        <p:txBody>
          <a:bodyPr wrap="none">
            <a:spAutoFit/>
          </a:bodyPr>
          <a:lstStyle/>
          <a:p>
            <a:pPr>
              <a:defRPr/>
            </a:pPr>
            <a:r>
              <a:rPr lang="en-US" altLang="zh-CN" sz="5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a:t>
            </a:r>
            <a:endParaRPr lang="zh-CN" altLang="en-US" sz="5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18" name="TextBox 17"/>
          <p:cNvSpPr txBox="1"/>
          <p:nvPr/>
        </p:nvSpPr>
        <p:spPr>
          <a:xfrm>
            <a:off x="7620000" y="5181600"/>
            <a:ext cx="734496" cy="923330"/>
          </a:xfrm>
          <a:prstGeom prst="rect">
            <a:avLst/>
          </a:prstGeom>
          <a:noFill/>
        </p:spPr>
        <p:txBody>
          <a:bodyPr wrap="none">
            <a:spAutoFit/>
          </a:bodyPr>
          <a:lstStyle/>
          <a:p>
            <a:pPr>
              <a:defRPr/>
            </a:pPr>
            <a:r>
              <a:rPr lang="en-US" altLang="zh-CN" sz="5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Lucida Sans Unicode"/>
                <a:ea typeface="宋体" pitchFamily="2" charset="-122"/>
                <a:cs typeface="Lucida Sans Unicode"/>
              </a:rPr>
              <a:t>⋃</a:t>
            </a:r>
            <a:endParaRPr lang="zh-CN" altLang="en-US" sz="5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20" name="TextBox 19"/>
          <p:cNvSpPr txBox="1"/>
          <p:nvPr/>
        </p:nvSpPr>
        <p:spPr>
          <a:xfrm>
            <a:off x="8180904" y="5334000"/>
            <a:ext cx="880369" cy="923330"/>
          </a:xfrm>
          <a:prstGeom prst="rect">
            <a:avLst/>
          </a:prstGeom>
          <a:noFill/>
        </p:spPr>
        <p:txBody>
          <a:bodyPr wrap="none">
            <a:spAutoFit/>
          </a:bodyPr>
          <a:lstStyle/>
          <a:p>
            <a:pPr>
              <a:defRPr/>
            </a:pPr>
            <a:r>
              <a:rPr lang="en-US" altLang="zh-CN" sz="5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Black" pitchFamily="34" charset="0"/>
                <a:ea typeface="MS Gothic"/>
                <a:cs typeface="Lucida Sans Unicode"/>
              </a:rPr>
              <a:t>∧</a:t>
            </a:r>
            <a:endParaRPr lang="zh-CN" altLang="en-US" sz="5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Black"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Scale>
                                      <p:cBhvr>
                                        <p:cTn id="7" dur="1000" decel="50000" fill="hold">
                                          <p:stCondLst>
                                            <p:cond delay="0"/>
                                          </p:stCondLst>
                                        </p:cTn>
                                        <p:tgtEl>
                                          <p:spTgt spid="92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39"/>
                                        </p:tgtEl>
                                        <p:attrNameLst>
                                          <p:attrName>ppt_x</p:attrName>
                                          <p:attrName>ppt_y</p:attrName>
                                        </p:attrNameLst>
                                      </p:cBhvr>
                                    </p:animMotion>
                                    <p:animEffect transition="in" filter="fade">
                                      <p:cBhvr>
                                        <p:cTn id="9" dur="1000"/>
                                        <p:tgtEl>
                                          <p:spTgt spid="9239"/>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245"/>
                                        </p:tgtEl>
                                        <p:attrNameLst>
                                          <p:attrName>style.visibility</p:attrName>
                                        </p:attrNameLst>
                                      </p:cBhvr>
                                      <p:to>
                                        <p:strVal val="visible"/>
                                      </p:to>
                                    </p:set>
                                    <p:animScale>
                                      <p:cBhvr>
                                        <p:cTn id="14" dur="1000" decel="50000" fill="hold">
                                          <p:stCondLst>
                                            <p:cond delay="0"/>
                                          </p:stCondLst>
                                        </p:cTn>
                                        <p:tgtEl>
                                          <p:spTgt spid="92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45"/>
                                        </p:tgtEl>
                                        <p:attrNameLst>
                                          <p:attrName>ppt_x</p:attrName>
                                          <p:attrName>ppt_y</p:attrName>
                                        </p:attrNameLst>
                                      </p:cBhvr>
                                    </p:animMotion>
                                    <p:animEffect transition="in" filter="fade">
                                      <p:cBhvr>
                                        <p:cTn id="16" dur="1000"/>
                                        <p:tgtEl>
                                          <p:spTgt spid="924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
                                        </p:tgtEl>
                                        <p:attrNameLst>
                                          <p:attrName>ppt_y</p:attrName>
                                        </p:attrNameLst>
                                      </p:cBhvr>
                                      <p:tavLst>
                                        <p:tav tm="0">
                                          <p:val>
                                            <p:strVal val="#ppt_y"/>
                                          </p:val>
                                        </p:tav>
                                        <p:tav tm="100000">
                                          <p:val>
                                            <p:strVal val="#ppt_y"/>
                                          </p:val>
                                        </p:tav>
                                      </p:tavLst>
                                    </p:anim>
                                    <p:anim calcmode="lin" valueType="num">
                                      <p:cBhvr>
                                        <p:cTn id="2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400" decel="100000"/>
                                        <p:tgtEl>
                                          <p:spTgt spid="16"/>
                                        </p:tgtEl>
                                      </p:cBhvr>
                                    </p:animEffect>
                                    <p:anim calcmode="lin" valueType="num">
                                      <p:cBhvr>
                                        <p:cTn id="31" dur="400" decel="100000" fill="hold"/>
                                        <p:tgtEl>
                                          <p:spTgt spid="16"/>
                                        </p:tgtEl>
                                        <p:attrNameLst>
                                          <p:attrName>style.rotation</p:attrName>
                                        </p:attrNameLst>
                                      </p:cBhvr>
                                      <p:tavLst>
                                        <p:tav tm="0">
                                          <p:val>
                                            <p:fltVal val="-90"/>
                                          </p:val>
                                        </p:tav>
                                        <p:tav tm="100000">
                                          <p:val>
                                            <p:fltVal val="0"/>
                                          </p:val>
                                        </p:tav>
                                      </p:tavLst>
                                    </p:anim>
                                    <p:anim calcmode="lin" valueType="num">
                                      <p:cBhvr>
                                        <p:cTn id="32" dur="400" decel="100000" fill="hold"/>
                                        <p:tgtEl>
                                          <p:spTgt spid="16"/>
                                        </p:tgtEl>
                                        <p:attrNameLst>
                                          <p:attrName>ppt_x</p:attrName>
                                        </p:attrNameLst>
                                      </p:cBhvr>
                                      <p:tavLst>
                                        <p:tav tm="0">
                                          <p:val>
                                            <p:strVal val="#ppt_x+0.4"/>
                                          </p:val>
                                        </p:tav>
                                        <p:tav tm="100000">
                                          <p:val>
                                            <p:strVal val="#ppt_x-0.05"/>
                                          </p:val>
                                        </p:tav>
                                      </p:tavLst>
                                    </p:anim>
                                    <p:anim calcmode="lin" valueType="num">
                                      <p:cBhvr>
                                        <p:cTn id="33" dur="400" decel="100000" fill="hold"/>
                                        <p:tgtEl>
                                          <p:spTgt spid="16"/>
                                        </p:tgtEl>
                                        <p:attrNameLst>
                                          <p:attrName>ppt_y</p:attrName>
                                        </p:attrNameLst>
                                      </p:cBhvr>
                                      <p:tavLst>
                                        <p:tav tm="0">
                                          <p:val>
                                            <p:strVal val="#ppt_y-0.4"/>
                                          </p:val>
                                        </p:tav>
                                        <p:tav tm="100000">
                                          <p:val>
                                            <p:strVal val="#ppt_y+0.1"/>
                                          </p:val>
                                        </p:tav>
                                      </p:tavLst>
                                    </p:anim>
                                    <p:anim calcmode="lin" valueType="num">
                                      <p:cBhvr>
                                        <p:cTn id="34" dur="100" accel="100000" fill="hold">
                                          <p:stCondLst>
                                            <p:cond delay="400"/>
                                          </p:stCondLst>
                                        </p:cTn>
                                        <p:tgtEl>
                                          <p:spTgt spid="16"/>
                                        </p:tgtEl>
                                        <p:attrNameLst>
                                          <p:attrName>ppt_x</p:attrName>
                                        </p:attrNameLst>
                                      </p:cBhvr>
                                      <p:tavLst>
                                        <p:tav tm="0">
                                          <p:val>
                                            <p:strVal val="#ppt_x-0.05"/>
                                          </p:val>
                                        </p:tav>
                                        <p:tav tm="100000">
                                          <p:val>
                                            <p:strVal val="#ppt_x"/>
                                          </p:val>
                                        </p:tav>
                                      </p:tavLst>
                                    </p:anim>
                                    <p:anim calcmode="lin" valueType="num">
                                      <p:cBhvr>
                                        <p:cTn id="35" dur="100" accel="100000" fill="hold">
                                          <p:stCondLst>
                                            <p:cond delay="400"/>
                                          </p:stCondLst>
                                        </p:cTn>
                                        <p:tgtEl>
                                          <p:spTgt spid="16"/>
                                        </p:tgtEl>
                                        <p:attrNameLst>
                                          <p:attrName>ppt_y</p:attrName>
                                        </p:attrNameLst>
                                      </p:cBhvr>
                                      <p:tavLst>
                                        <p:tav tm="0">
                                          <p:val>
                                            <p:strVal val="#ppt_y+0.1"/>
                                          </p:val>
                                        </p:tav>
                                        <p:tav tm="100000">
                                          <p:val>
                                            <p:strVal val="#ppt_y"/>
                                          </p:val>
                                        </p:tav>
                                      </p:tavLst>
                                    </p:anim>
                                  </p:childTnLst>
                                </p:cTn>
                              </p:par>
                            </p:childTnLst>
                          </p:cTn>
                        </p:par>
                        <p:par>
                          <p:cTn id="36" fill="hold">
                            <p:stCondLst>
                              <p:cond delay="500"/>
                            </p:stCondLst>
                            <p:childTnLst>
                              <p:par>
                                <p:cTn id="37" presetID="3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400" decel="100000"/>
                                        <p:tgtEl>
                                          <p:spTgt spid="17"/>
                                        </p:tgtEl>
                                      </p:cBhvr>
                                    </p:animEffect>
                                    <p:anim calcmode="lin" valueType="num">
                                      <p:cBhvr>
                                        <p:cTn id="40" dur="400" decel="100000" fill="hold"/>
                                        <p:tgtEl>
                                          <p:spTgt spid="17"/>
                                        </p:tgtEl>
                                        <p:attrNameLst>
                                          <p:attrName>style.rotation</p:attrName>
                                        </p:attrNameLst>
                                      </p:cBhvr>
                                      <p:tavLst>
                                        <p:tav tm="0">
                                          <p:val>
                                            <p:fltVal val="-90"/>
                                          </p:val>
                                        </p:tav>
                                        <p:tav tm="100000">
                                          <p:val>
                                            <p:fltVal val="0"/>
                                          </p:val>
                                        </p:tav>
                                      </p:tavLst>
                                    </p:anim>
                                    <p:anim calcmode="lin" valueType="num">
                                      <p:cBhvr>
                                        <p:cTn id="41" dur="400" decel="100000" fill="hold"/>
                                        <p:tgtEl>
                                          <p:spTgt spid="17"/>
                                        </p:tgtEl>
                                        <p:attrNameLst>
                                          <p:attrName>ppt_x</p:attrName>
                                        </p:attrNameLst>
                                      </p:cBhvr>
                                      <p:tavLst>
                                        <p:tav tm="0">
                                          <p:val>
                                            <p:strVal val="#ppt_x+0.4"/>
                                          </p:val>
                                        </p:tav>
                                        <p:tav tm="100000">
                                          <p:val>
                                            <p:strVal val="#ppt_x-0.05"/>
                                          </p:val>
                                        </p:tav>
                                      </p:tavLst>
                                    </p:anim>
                                    <p:anim calcmode="lin" valueType="num">
                                      <p:cBhvr>
                                        <p:cTn id="42" dur="400" decel="100000" fill="hold"/>
                                        <p:tgtEl>
                                          <p:spTgt spid="17"/>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17"/>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17"/>
                                        </p:tgtEl>
                                        <p:attrNameLst>
                                          <p:attrName>ppt_y</p:attrName>
                                        </p:attrNameLst>
                                      </p:cBhvr>
                                      <p:tavLst>
                                        <p:tav tm="0">
                                          <p:val>
                                            <p:strVal val="#ppt_y+0.1"/>
                                          </p:val>
                                        </p:tav>
                                        <p:tav tm="100000">
                                          <p:val>
                                            <p:strVal val="#ppt_y"/>
                                          </p:val>
                                        </p:tav>
                                      </p:tavLst>
                                    </p:anim>
                                  </p:childTnLst>
                                </p:cTn>
                              </p:par>
                            </p:childTnLst>
                          </p:cTn>
                        </p:par>
                        <p:par>
                          <p:cTn id="45" fill="hold">
                            <p:stCondLst>
                              <p:cond delay="1000"/>
                            </p:stCondLst>
                            <p:childTnLst>
                              <p:par>
                                <p:cTn id="46" presetID="3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400" decel="100000"/>
                                        <p:tgtEl>
                                          <p:spTgt spid="18"/>
                                        </p:tgtEl>
                                      </p:cBhvr>
                                    </p:animEffect>
                                    <p:anim calcmode="lin" valueType="num">
                                      <p:cBhvr>
                                        <p:cTn id="49" dur="400" decel="100000" fill="hold"/>
                                        <p:tgtEl>
                                          <p:spTgt spid="18"/>
                                        </p:tgtEl>
                                        <p:attrNameLst>
                                          <p:attrName>style.rotation</p:attrName>
                                        </p:attrNameLst>
                                      </p:cBhvr>
                                      <p:tavLst>
                                        <p:tav tm="0">
                                          <p:val>
                                            <p:fltVal val="-90"/>
                                          </p:val>
                                        </p:tav>
                                        <p:tav tm="100000">
                                          <p:val>
                                            <p:fltVal val="0"/>
                                          </p:val>
                                        </p:tav>
                                      </p:tavLst>
                                    </p:anim>
                                    <p:anim calcmode="lin" valueType="num">
                                      <p:cBhvr>
                                        <p:cTn id="50" dur="400" decel="100000" fill="hold"/>
                                        <p:tgtEl>
                                          <p:spTgt spid="18"/>
                                        </p:tgtEl>
                                        <p:attrNameLst>
                                          <p:attrName>ppt_x</p:attrName>
                                        </p:attrNameLst>
                                      </p:cBhvr>
                                      <p:tavLst>
                                        <p:tav tm="0">
                                          <p:val>
                                            <p:strVal val="#ppt_x+0.4"/>
                                          </p:val>
                                        </p:tav>
                                        <p:tav tm="100000">
                                          <p:val>
                                            <p:strVal val="#ppt_x-0.05"/>
                                          </p:val>
                                        </p:tav>
                                      </p:tavLst>
                                    </p:anim>
                                    <p:anim calcmode="lin" valueType="num">
                                      <p:cBhvr>
                                        <p:cTn id="51" dur="400" decel="100000" fill="hold"/>
                                        <p:tgtEl>
                                          <p:spTgt spid="18"/>
                                        </p:tgtEl>
                                        <p:attrNameLst>
                                          <p:attrName>ppt_y</p:attrName>
                                        </p:attrNameLst>
                                      </p:cBhvr>
                                      <p:tavLst>
                                        <p:tav tm="0">
                                          <p:val>
                                            <p:strVal val="#ppt_y-0.4"/>
                                          </p:val>
                                        </p:tav>
                                        <p:tav tm="100000">
                                          <p:val>
                                            <p:strVal val="#ppt_y+0.1"/>
                                          </p:val>
                                        </p:tav>
                                      </p:tavLst>
                                    </p:anim>
                                    <p:anim calcmode="lin" valueType="num">
                                      <p:cBhvr>
                                        <p:cTn id="52" dur="100" accel="100000" fill="hold">
                                          <p:stCondLst>
                                            <p:cond delay="400"/>
                                          </p:stCondLst>
                                        </p:cTn>
                                        <p:tgtEl>
                                          <p:spTgt spid="18"/>
                                        </p:tgtEl>
                                        <p:attrNameLst>
                                          <p:attrName>ppt_x</p:attrName>
                                        </p:attrNameLst>
                                      </p:cBhvr>
                                      <p:tavLst>
                                        <p:tav tm="0">
                                          <p:val>
                                            <p:strVal val="#ppt_x-0.05"/>
                                          </p:val>
                                        </p:tav>
                                        <p:tav tm="100000">
                                          <p:val>
                                            <p:strVal val="#ppt_x"/>
                                          </p:val>
                                        </p:tav>
                                      </p:tavLst>
                                    </p:anim>
                                    <p:anim calcmode="lin" valueType="num">
                                      <p:cBhvr>
                                        <p:cTn id="53" dur="100" accel="100000" fill="hold">
                                          <p:stCondLst>
                                            <p:cond delay="400"/>
                                          </p:stCondLst>
                                        </p:cTn>
                                        <p:tgtEl>
                                          <p:spTgt spid="18"/>
                                        </p:tgtEl>
                                        <p:attrNameLst>
                                          <p:attrName>ppt_y</p:attrName>
                                        </p:attrNameLst>
                                      </p:cBhvr>
                                      <p:tavLst>
                                        <p:tav tm="0">
                                          <p:val>
                                            <p:strVal val="#ppt_y+0.1"/>
                                          </p:val>
                                        </p:tav>
                                        <p:tav tm="100000">
                                          <p:val>
                                            <p:strVal val="#ppt_y"/>
                                          </p:val>
                                        </p:tav>
                                      </p:tavLst>
                                    </p:anim>
                                  </p:childTnLst>
                                </p:cTn>
                              </p:par>
                            </p:childTnLst>
                          </p:cTn>
                        </p:par>
                        <p:par>
                          <p:cTn id="54" fill="hold">
                            <p:stCondLst>
                              <p:cond delay="1500"/>
                            </p:stCondLst>
                            <p:childTnLst>
                              <p:par>
                                <p:cTn id="55" presetID="3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400" decel="100000"/>
                                        <p:tgtEl>
                                          <p:spTgt spid="20"/>
                                        </p:tgtEl>
                                      </p:cBhvr>
                                    </p:animEffect>
                                    <p:anim calcmode="lin" valueType="num">
                                      <p:cBhvr>
                                        <p:cTn id="58" dur="400" decel="100000" fill="hold"/>
                                        <p:tgtEl>
                                          <p:spTgt spid="20"/>
                                        </p:tgtEl>
                                        <p:attrNameLst>
                                          <p:attrName>style.rotation</p:attrName>
                                        </p:attrNameLst>
                                      </p:cBhvr>
                                      <p:tavLst>
                                        <p:tav tm="0">
                                          <p:val>
                                            <p:fltVal val="-90"/>
                                          </p:val>
                                        </p:tav>
                                        <p:tav tm="100000">
                                          <p:val>
                                            <p:fltVal val="0"/>
                                          </p:val>
                                        </p:tav>
                                      </p:tavLst>
                                    </p:anim>
                                    <p:anim calcmode="lin" valueType="num">
                                      <p:cBhvr>
                                        <p:cTn id="59" dur="400" decel="100000" fill="hold"/>
                                        <p:tgtEl>
                                          <p:spTgt spid="20"/>
                                        </p:tgtEl>
                                        <p:attrNameLst>
                                          <p:attrName>ppt_x</p:attrName>
                                        </p:attrNameLst>
                                      </p:cBhvr>
                                      <p:tavLst>
                                        <p:tav tm="0">
                                          <p:val>
                                            <p:strVal val="#ppt_x+0.4"/>
                                          </p:val>
                                        </p:tav>
                                        <p:tav tm="100000">
                                          <p:val>
                                            <p:strVal val="#ppt_x-0.05"/>
                                          </p:val>
                                        </p:tav>
                                      </p:tavLst>
                                    </p:anim>
                                    <p:anim calcmode="lin" valueType="num">
                                      <p:cBhvr>
                                        <p:cTn id="60" dur="400" decel="100000" fill="hold"/>
                                        <p:tgtEl>
                                          <p:spTgt spid="20"/>
                                        </p:tgtEl>
                                        <p:attrNameLst>
                                          <p:attrName>ppt_y</p:attrName>
                                        </p:attrNameLst>
                                      </p:cBhvr>
                                      <p:tavLst>
                                        <p:tav tm="0">
                                          <p:val>
                                            <p:strVal val="#ppt_y-0.4"/>
                                          </p:val>
                                        </p:tav>
                                        <p:tav tm="100000">
                                          <p:val>
                                            <p:strVal val="#ppt_y+0.1"/>
                                          </p:val>
                                        </p:tav>
                                      </p:tavLst>
                                    </p:anim>
                                    <p:anim calcmode="lin" valueType="num">
                                      <p:cBhvr>
                                        <p:cTn id="61"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62"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animBg="1"/>
      <p:bldP spid="92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46050" y="327025"/>
            <a:ext cx="52641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引言</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格”的定位</a:t>
            </a:r>
          </a:p>
        </p:txBody>
      </p:sp>
      <p:sp>
        <p:nvSpPr>
          <p:cNvPr id="10245" name="Text Box 5"/>
          <p:cNvSpPr txBox="1">
            <a:spLocks noChangeArrowheads="1"/>
          </p:cNvSpPr>
          <p:nvPr/>
        </p:nvSpPr>
        <p:spPr bwMode="auto">
          <a:xfrm>
            <a:off x="669925" y="1568450"/>
            <a:ext cx="3352800" cy="376238"/>
          </a:xfrm>
          <a:prstGeom prst="rect">
            <a:avLst/>
          </a:prstGeom>
          <a:gradFill rotWithShape="1">
            <a:gsLst>
              <a:gs pos="0">
                <a:srgbClr val="C5E395"/>
              </a:gs>
              <a:gs pos="100000">
                <a:schemeClr val="bg1"/>
              </a:gs>
            </a:gsLst>
            <a:lin ang="189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zh-CN" altLang="en-US">
                <a:latin typeface="Arial Rounded MT Bold" pitchFamily="34" charset="0"/>
                <a:ea typeface="宋体" pitchFamily="2" charset="-122"/>
                <a:cs typeface="+mn-cs"/>
              </a:rPr>
              <a:t>对推理和思维的抽象</a:t>
            </a:r>
          </a:p>
        </p:txBody>
      </p:sp>
      <p:grpSp>
        <p:nvGrpSpPr>
          <p:cNvPr id="2" name="Group 21"/>
          <p:cNvGrpSpPr>
            <a:grpSpLocks/>
          </p:cNvGrpSpPr>
          <p:nvPr/>
        </p:nvGrpSpPr>
        <p:grpSpPr bwMode="auto">
          <a:xfrm>
            <a:off x="669925" y="2025650"/>
            <a:ext cx="3352800" cy="658813"/>
            <a:chOff x="144" y="1276"/>
            <a:chExt cx="2112" cy="415"/>
          </a:xfrm>
        </p:grpSpPr>
        <p:sp>
          <p:nvSpPr>
            <p:cNvPr id="26648" name="AutoShape 6"/>
            <p:cNvSpPr>
              <a:spLocks noChangeArrowheads="1"/>
            </p:cNvSpPr>
            <p:nvPr/>
          </p:nvSpPr>
          <p:spPr bwMode="auto">
            <a:xfrm>
              <a:off x="1056" y="1276"/>
              <a:ext cx="240" cy="144"/>
            </a:xfrm>
            <a:prstGeom prst="downArrow">
              <a:avLst>
                <a:gd name="adj1" fmla="val 44167"/>
                <a:gd name="adj2" fmla="val 44444"/>
              </a:avLst>
            </a:prstGeom>
            <a:solidFill>
              <a:srgbClr val="335DBB"/>
            </a:solidFill>
            <a:ln w="9525">
              <a:solidFill>
                <a:schemeClr val="tx1"/>
              </a:solidFill>
              <a:miter lim="800000"/>
              <a:headEnd/>
              <a:tailEnd/>
            </a:ln>
          </p:spPr>
          <p:txBody>
            <a:bodyPr vert="eaVert" wrap="none" anchor="ctr"/>
            <a:lstStyle/>
            <a:p>
              <a:endParaRPr lang="zh-CN" altLang="en-US"/>
            </a:p>
          </p:txBody>
        </p:sp>
        <p:sp>
          <p:nvSpPr>
            <p:cNvPr id="10247" name="Text Box 7"/>
            <p:cNvSpPr txBox="1">
              <a:spLocks noChangeArrowheads="1"/>
            </p:cNvSpPr>
            <p:nvPr/>
          </p:nvSpPr>
          <p:spPr bwMode="auto">
            <a:xfrm>
              <a:off x="144" y="1454"/>
              <a:ext cx="2112" cy="237"/>
            </a:xfrm>
            <a:prstGeom prst="rect">
              <a:avLst/>
            </a:prstGeom>
            <a:gradFill rotWithShape="1">
              <a:gsLst>
                <a:gs pos="0">
                  <a:srgbClr val="C5E395"/>
                </a:gs>
                <a:gs pos="100000">
                  <a:schemeClr val="bg1"/>
                </a:gs>
              </a:gsLst>
              <a:lin ang="189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zh-CN" altLang="en-US">
                  <a:latin typeface="Arial Rounded MT Bold" pitchFamily="34" charset="0"/>
                  <a:ea typeface="宋体" pitchFamily="2" charset="-122"/>
                  <a:cs typeface="+mn-cs"/>
                </a:rPr>
                <a:t>逻辑</a:t>
              </a:r>
            </a:p>
          </p:txBody>
        </p:sp>
      </p:grpSp>
      <p:grpSp>
        <p:nvGrpSpPr>
          <p:cNvPr id="3" name="Group 22"/>
          <p:cNvGrpSpPr>
            <a:grpSpLocks/>
          </p:cNvGrpSpPr>
          <p:nvPr/>
        </p:nvGrpSpPr>
        <p:grpSpPr bwMode="auto">
          <a:xfrm>
            <a:off x="669925" y="2787650"/>
            <a:ext cx="3352800" cy="681038"/>
            <a:chOff x="144" y="1756"/>
            <a:chExt cx="2112" cy="429"/>
          </a:xfrm>
        </p:grpSpPr>
        <p:sp>
          <p:nvSpPr>
            <p:cNvPr id="10249" name="Text Box 9"/>
            <p:cNvSpPr txBox="1">
              <a:spLocks noChangeArrowheads="1"/>
            </p:cNvSpPr>
            <p:nvPr/>
          </p:nvSpPr>
          <p:spPr bwMode="auto">
            <a:xfrm>
              <a:off x="144" y="1948"/>
              <a:ext cx="2112" cy="237"/>
            </a:xfrm>
            <a:prstGeom prst="rect">
              <a:avLst/>
            </a:prstGeom>
            <a:gradFill rotWithShape="1">
              <a:gsLst>
                <a:gs pos="0">
                  <a:srgbClr val="C5E395"/>
                </a:gs>
                <a:gs pos="100000">
                  <a:schemeClr val="bg1"/>
                </a:gs>
              </a:gsLst>
              <a:lin ang="189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zh-CN" altLang="en-US">
                  <a:latin typeface="Arial Rounded MT Bold" pitchFamily="34" charset="0"/>
                  <a:ea typeface="宋体" pitchFamily="2" charset="-122"/>
                  <a:cs typeface="+mn-cs"/>
                </a:rPr>
                <a:t>对逻辑中运算的抽象</a:t>
              </a:r>
            </a:p>
          </p:txBody>
        </p:sp>
        <p:sp>
          <p:nvSpPr>
            <p:cNvPr id="26647" name="AutoShape 15"/>
            <p:cNvSpPr>
              <a:spLocks noChangeArrowheads="1"/>
            </p:cNvSpPr>
            <p:nvPr/>
          </p:nvSpPr>
          <p:spPr bwMode="auto">
            <a:xfrm>
              <a:off x="1056" y="1756"/>
              <a:ext cx="240" cy="144"/>
            </a:xfrm>
            <a:prstGeom prst="downArrow">
              <a:avLst>
                <a:gd name="adj1" fmla="val 44167"/>
                <a:gd name="adj2" fmla="val 44444"/>
              </a:avLst>
            </a:prstGeom>
            <a:solidFill>
              <a:srgbClr val="335DBB"/>
            </a:solidFill>
            <a:ln w="9525">
              <a:solidFill>
                <a:schemeClr val="tx1"/>
              </a:solidFill>
              <a:miter lim="800000"/>
              <a:headEnd/>
              <a:tailEnd/>
            </a:ln>
          </p:spPr>
          <p:txBody>
            <a:bodyPr vert="eaVert" wrap="none" anchor="ctr"/>
            <a:lstStyle/>
            <a:p>
              <a:endParaRPr lang="zh-CN" altLang="en-US"/>
            </a:p>
          </p:txBody>
        </p:sp>
      </p:grpSp>
      <p:grpSp>
        <p:nvGrpSpPr>
          <p:cNvPr id="4" name="Group 23"/>
          <p:cNvGrpSpPr>
            <a:grpSpLocks/>
          </p:cNvGrpSpPr>
          <p:nvPr/>
        </p:nvGrpSpPr>
        <p:grpSpPr bwMode="auto">
          <a:xfrm>
            <a:off x="669925" y="3549650"/>
            <a:ext cx="3352800" cy="663575"/>
            <a:chOff x="144" y="2236"/>
            <a:chExt cx="2112" cy="418"/>
          </a:xfrm>
        </p:grpSpPr>
        <p:sp>
          <p:nvSpPr>
            <p:cNvPr id="10252" name="Text Box 12"/>
            <p:cNvSpPr txBox="1">
              <a:spLocks noChangeArrowheads="1"/>
            </p:cNvSpPr>
            <p:nvPr/>
          </p:nvSpPr>
          <p:spPr bwMode="auto">
            <a:xfrm>
              <a:off x="144" y="2417"/>
              <a:ext cx="2112" cy="237"/>
            </a:xfrm>
            <a:prstGeom prst="rect">
              <a:avLst/>
            </a:prstGeom>
            <a:gradFill rotWithShape="1">
              <a:gsLst>
                <a:gs pos="0">
                  <a:srgbClr val="C5E395"/>
                </a:gs>
                <a:gs pos="100000">
                  <a:schemeClr val="bg1"/>
                </a:gs>
              </a:gsLst>
              <a:lin ang="189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zh-CN" altLang="en-US" dirty="0">
                  <a:latin typeface="Arial Rounded MT Bold" pitchFamily="34" charset="0"/>
                  <a:ea typeface="宋体" pitchFamily="2" charset="-122"/>
                  <a:cs typeface="+mn-cs"/>
                </a:rPr>
                <a:t>布尔代数</a:t>
              </a:r>
            </a:p>
          </p:txBody>
        </p:sp>
        <p:sp>
          <p:nvSpPr>
            <p:cNvPr id="26645" name="AutoShape 16"/>
            <p:cNvSpPr>
              <a:spLocks noChangeArrowheads="1"/>
            </p:cNvSpPr>
            <p:nvPr/>
          </p:nvSpPr>
          <p:spPr bwMode="auto">
            <a:xfrm>
              <a:off x="1056" y="2236"/>
              <a:ext cx="240" cy="144"/>
            </a:xfrm>
            <a:prstGeom prst="downArrow">
              <a:avLst>
                <a:gd name="adj1" fmla="val 44167"/>
                <a:gd name="adj2" fmla="val 44444"/>
              </a:avLst>
            </a:prstGeom>
            <a:solidFill>
              <a:srgbClr val="335DBB"/>
            </a:solidFill>
            <a:ln w="9525">
              <a:solidFill>
                <a:schemeClr val="tx1"/>
              </a:solidFill>
              <a:miter lim="800000"/>
              <a:headEnd/>
              <a:tailEnd/>
            </a:ln>
          </p:spPr>
          <p:txBody>
            <a:bodyPr vert="eaVert" wrap="none" anchor="ctr"/>
            <a:lstStyle/>
            <a:p>
              <a:endParaRPr lang="zh-CN" altLang="en-US"/>
            </a:p>
          </p:txBody>
        </p:sp>
      </p:grpSp>
      <p:grpSp>
        <p:nvGrpSpPr>
          <p:cNvPr id="5" name="Group 24"/>
          <p:cNvGrpSpPr>
            <a:grpSpLocks/>
          </p:cNvGrpSpPr>
          <p:nvPr/>
        </p:nvGrpSpPr>
        <p:grpSpPr bwMode="auto">
          <a:xfrm>
            <a:off x="669925" y="4289425"/>
            <a:ext cx="3352800" cy="681038"/>
            <a:chOff x="144" y="2702"/>
            <a:chExt cx="2112" cy="429"/>
          </a:xfrm>
        </p:grpSpPr>
        <p:sp>
          <p:nvSpPr>
            <p:cNvPr id="10254" name="Text Box 14"/>
            <p:cNvSpPr txBox="1">
              <a:spLocks noChangeArrowheads="1"/>
            </p:cNvSpPr>
            <p:nvPr/>
          </p:nvSpPr>
          <p:spPr bwMode="auto">
            <a:xfrm>
              <a:off x="144" y="2894"/>
              <a:ext cx="2112" cy="237"/>
            </a:xfrm>
            <a:prstGeom prst="rect">
              <a:avLst/>
            </a:prstGeom>
            <a:gradFill rotWithShape="1">
              <a:gsLst>
                <a:gs pos="0">
                  <a:srgbClr val="C5E395"/>
                </a:gs>
                <a:gs pos="100000">
                  <a:schemeClr val="bg1"/>
                </a:gs>
              </a:gsLst>
              <a:lin ang="189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zh-CN" altLang="en-US">
                  <a:latin typeface="Arial Rounded MT Bold" pitchFamily="34" charset="0"/>
                  <a:ea typeface="宋体" pitchFamily="2" charset="-122"/>
                  <a:cs typeface="+mn-cs"/>
                </a:rPr>
                <a:t>对布尔代数中运算规律的抽象</a:t>
              </a:r>
            </a:p>
          </p:txBody>
        </p:sp>
        <p:sp>
          <p:nvSpPr>
            <p:cNvPr id="26643" name="AutoShape 17"/>
            <p:cNvSpPr>
              <a:spLocks noChangeArrowheads="1"/>
            </p:cNvSpPr>
            <p:nvPr/>
          </p:nvSpPr>
          <p:spPr bwMode="auto">
            <a:xfrm>
              <a:off x="1056" y="2702"/>
              <a:ext cx="240" cy="144"/>
            </a:xfrm>
            <a:prstGeom prst="downArrow">
              <a:avLst>
                <a:gd name="adj1" fmla="val 44167"/>
                <a:gd name="adj2" fmla="val 44444"/>
              </a:avLst>
            </a:prstGeom>
            <a:solidFill>
              <a:srgbClr val="335DBB"/>
            </a:solidFill>
            <a:ln w="9525">
              <a:solidFill>
                <a:schemeClr val="tx1"/>
              </a:solidFill>
              <a:miter lim="800000"/>
              <a:headEnd/>
              <a:tailEnd/>
            </a:ln>
          </p:spPr>
          <p:txBody>
            <a:bodyPr vert="eaVert" wrap="none" anchor="ctr"/>
            <a:lstStyle/>
            <a:p>
              <a:endParaRPr lang="zh-CN" altLang="en-US"/>
            </a:p>
          </p:txBody>
        </p:sp>
      </p:grpSp>
      <p:grpSp>
        <p:nvGrpSpPr>
          <p:cNvPr id="6" name="Group 25"/>
          <p:cNvGrpSpPr>
            <a:grpSpLocks/>
          </p:cNvGrpSpPr>
          <p:nvPr/>
        </p:nvGrpSpPr>
        <p:grpSpPr bwMode="auto">
          <a:xfrm>
            <a:off x="669925" y="5033963"/>
            <a:ext cx="3352800" cy="681037"/>
            <a:chOff x="144" y="3171"/>
            <a:chExt cx="2112" cy="429"/>
          </a:xfrm>
        </p:grpSpPr>
        <p:sp>
          <p:nvSpPr>
            <p:cNvPr id="10258" name="Text Box 18"/>
            <p:cNvSpPr txBox="1">
              <a:spLocks noChangeArrowheads="1"/>
            </p:cNvSpPr>
            <p:nvPr/>
          </p:nvSpPr>
          <p:spPr bwMode="auto">
            <a:xfrm>
              <a:off x="144" y="3363"/>
              <a:ext cx="2112" cy="237"/>
            </a:xfrm>
            <a:prstGeom prst="rect">
              <a:avLst/>
            </a:prstGeom>
            <a:gradFill rotWithShape="1">
              <a:gsLst>
                <a:gs pos="0">
                  <a:srgbClr val="C5E395"/>
                </a:gs>
                <a:gs pos="100000">
                  <a:schemeClr val="bg1"/>
                </a:gs>
              </a:gsLst>
              <a:lin ang="18900000" scaled="1"/>
            </a:gradFill>
            <a:ln w="9525">
              <a:solidFill>
                <a:srgbClr val="339966"/>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zh-CN" altLang="en-US">
                  <a:latin typeface="Arial Rounded MT Bold" pitchFamily="34" charset="0"/>
                  <a:ea typeface="宋体" pitchFamily="2" charset="-122"/>
                  <a:cs typeface="+mn-cs"/>
                </a:rPr>
                <a:t>代数结构中的格</a:t>
              </a:r>
            </a:p>
          </p:txBody>
        </p:sp>
        <p:sp>
          <p:nvSpPr>
            <p:cNvPr id="26641" name="AutoShape 19"/>
            <p:cNvSpPr>
              <a:spLocks noChangeArrowheads="1"/>
            </p:cNvSpPr>
            <p:nvPr/>
          </p:nvSpPr>
          <p:spPr bwMode="auto">
            <a:xfrm>
              <a:off x="1056" y="3171"/>
              <a:ext cx="240" cy="144"/>
            </a:xfrm>
            <a:prstGeom prst="downArrow">
              <a:avLst>
                <a:gd name="adj1" fmla="val 44167"/>
                <a:gd name="adj2" fmla="val 44444"/>
              </a:avLst>
            </a:prstGeom>
            <a:solidFill>
              <a:srgbClr val="335DBB"/>
            </a:solidFill>
            <a:ln w="9525">
              <a:solidFill>
                <a:schemeClr val="tx1"/>
              </a:solidFill>
              <a:miter lim="800000"/>
              <a:headEnd/>
              <a:tailEnd/>
            </a:ln>
          </p:spPr>
          <p:txBody>
            <a:bodyPr vert="eaVert" wrap="none" anchor="ctr"/>
            <a:lstStyle/>
            <a:p>
              <a:endParaRPr lang="zh-CN" altLang="en-US"/>
            </a:p>
          </p:txBody>
        </p:sp>
      </p:grpSp>
      <p:sp>
        <p:nvSpPr>
          <p:cNvPr id="10260" name="Text Box 20"/>
          <p:cNvSpPr txBox="1">
            <a:spLocks noChangeArrowheads="1"/>
          </p:cNvSpPr>
          <p:nvPr/>
        </p:nvSpPr>
        <p:spPr bwMode="auto">
          <a:xfrm>
            <a:off x="4784725" y="1676400"/>
            <a:ext cx="3140075" cy="2585323"/>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rPr>
              <a:t>格</a:t>
            </a:r>
            <a:r>
              <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rPr>
              <a:t>，</a:t>
            </a:r>
            <a:endParaRPr lang="en-US" altLang="zh-CN"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a:p>
            <a:pPr>
              <a:defRPr/>
            </a:pPr>
            <a:endPar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a:p>
            <a:pPr>
              <a:defRPr/>
            </a:pPr>
            <a:r>
              <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rPr>
              <a:t>与群、环、域一样，</a:t>
            </a:r>
            <a:endParaRPr lang="en-US" altLang="zh-CN"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a:p>
            <a:pPr>
              <a:defRPr/>
            </a:pPr>
            <a:endPar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a:p>
            <a:pPr>
              <a:defRPr/>
            </a:pPr>
            <a:r>
              <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rPr>
              <a:t>是一种</a:t>
            </a:r>
            <a:endParaRPr lang="en-US" altLang="zh-CN"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a:p>
            <a:pPr>
              <a:defRPr/>
            </a:pPr>
            <a:endPar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rPr>
              <a:t>代数结构</a:t>
            </a:r>
          </a:p>
        </p:txBody>
      </p:sp>
      <p:sp>
        <p:nvSpPr>
          <p:cNvPr id="10266" name="Freeform 26"/>
          <p:cNvSpPr>
            <a:spLocks/>
          </p:cNvSpPr>
          <p:nvPr/>
        </p:nvSpPr>
        <p:spPr bwMode="auto">
          <a:xfrm>
            <a:off x="4683125" y="3533775"/>
            <a:ext cx="2286000" cy="749300"/>
          </a:xfrm>
          <a:custGeom>
            <a:avLst/>
            <a:gdLst>
              <a:gd name="T0" fmla="*/ 965200 w 1440"/>
              <a:gd name="T1" fmla="*/ 25400 h 472"/>
              <a:gd name="T2" fmla="*/ 279400 w 1440"/>
              <a:gd name="T3" fmla="*/ 101600 h 472"/>
              <a:gd name="T4" fmla="*/ 127000 w 1440"/>
              <a:gd name="T5" fmla="*/ 177800 h 472"/>
              <a:gd name="T6" fmla="*/ 50800 w 1440"/>
              <a:gd name="T7" fmla="*/ 482600 h 472"/>
              <a:gd name="T8" fmla="*/ 50800 w 1440"/>
              <a:gd name="T9" fmla="*/ 711200 h 472"/>
              <a:gd name="T10" fmla="*/ 355600 w 1440"/>
              <a:gd name="T11" fmla="*/ 711200 h 472"/>
              <a:gd name="T12" fmla="*/ 889000 w 1440"/>
              <a:gd name="T13" fmla="*/ 711200 h 472"/>
              <a:gd name="T14" fmla="*/ 1574800 w 1440"/>
              <a:gd name="T15" fmla="*/ 711200 h 472"/>
              <a:gd name="T16" fmla="*/ 2032000 w 1440"/>
              <a:gd name="T17" fmla="*/ 711200 h 472"/>
              <a:gd name="T18" fmla="*/ 2184400 w 1440"/>
              <a:gd name="T19" fmla="*/ 558800 h 472"/>
              <a:gd name="T20" fmla="*/ 2260600 w 1440"/>
              <a:gd name="T21" fmla="*/ 482600 h 472"/>
              <a:gd name="T22" fmla="*/ 2260600 w 1440"/>
              <a:gd name="T23" fmla="*/ 330200 h 472"/>
              <a:gd name="T24" fmla="*/ 2108200 w 1440"/>
              <a:gd name="T25" fmla="*/ 177800 h 472"/>
              <a:gd name="T26" fmla="*/ 1879600 w 1440"/>
              <a:gd name="T27" fmla="*/ 25400 h 472"/>
              <a:gd name="T28" fmla="*/ 1498600 w 1440"/>
              <a:gd name="T29" fmla="*/ 25400 h 472"/>
              <a:gd name="T30" fmla="*/ 1270000 w 1440"/>
              <a:gd name="T31" fmla="*/ 25400 h 472"/>
              <a:gd name="T32" fmla="*/ 1041400 w 1440"/>
              <a:gd name="T33" fmla="*/ 25400 h 4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0"/>
              <a:gd name="T52" fmla="*/ 0 h 472"/>
              <a:gd name="T53" fmla="*/ 1440 w 1440"/>
              <a:gd name="T54" fmla="*/ 472 h 4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0" h="472">
                <a:moveTo>
                  <a:pt x="608" y="16"/>
                </a:moveTo>
                <a:cubicBezTo>
                  <a:pt x="436" y="32"/>
                  <a:pt x="264" y="48"/>
                  <a:pt x="176" y="64"/>
                </a:cubicBezTo>
                <a:cubicBezTo>
                  <a:pt x="88" y="80"/>
                  <a:pt x="104" y="72"/>
                  <a:pt x="80" y="112"/>
                </a:cubicBezTo>
                <a:cubicBezTo>
                  <a:pt x="56" y="152"/>
                  <a:pt x="40" y="248"/>
                  <a:pt x="32" y="304"/>
                </a:cubicBezTo>
                <a:cubicBezTo>
                  <a:pt x="24" y="360"/>
                  <a:pt x="0" y="424"/>
                  <a:pt x="32" y="448"/>
                </a:cubicBezTo>
                <a:cubicBezTo>
                  <a:pt x="64" y="472"/>
                  <a:pt x="136" y="448"/>
                  <a:pt x="224" y="448"/>
                </a:cubicBezTo>
                <a:cubicBezTo>
                  <a:pt x="312" y="448"/>
                  <a:pt x="432" y="448"/>
                  <a:pt x="560" y="448"/>
                </a:cubicBezTo>
                <a:cubicBezTo>
                  <a:pt x="688" y="448"/>
                  <a:pt x="872" y="448"/>
                  <a:pt x="992" y="448"/>
                </a:cubicBezTo>
                <a:cubicBezTo>
                  <a:pt x="1112" y="448"/>
                  <a:pt x="1216" y="464"/>
                  <a:pt x="1280" y="448"/>
                </a:cubicBezTo>
                <a:cubicBezTo>
                  <a:pt x="1344" y="432"/>
                  <a:pt x="1352" y="376"/>
                  <a:pt x="1376" y="352"/>
                </a:cubicBezTo>
                <a:cubicBezTo>
                  <a:pt x="1400" y="328"/>
                  <a:pt x="1416" y="328"/>
                  <a:pt x="1424" y="304"/>
                </a:cubicBezTo>
                <a:cubicBezTo>
                  <a:pt x="1432" y="280"/>
                  <a:pt x="1440" y="240"/>
                  <a:pt x="1424" y="208"/>
                </a:cubicBezTo>
                <a:cubicBezTo>
                  <a:pt x="1408" y="176"/>
                  <a:pt x="1368" y="144"/>
                  <a:pt x="1328" y="112"/>
                </a:cubicBezTo>
                <a:cubicBezTo>
                  <a:pt x="1288" y="80"/>
                  <a:pt x="1248" y="32"/>
                  <a:pt x="1184" y="16"/>
                </a:cubicBezTo>
                <a:cubicBezTo>
                  <a:pt x="1120" y="0"/>
                  <a:pt x="1008" y="16"/>
                  <a:pt x="944" y="16"/>
                </a:cubicBezTo>
                <a:cubicBezTo>
                  <a:pt x="880" y="16"/>
                  <a:pt x="848" y="16"/>
                  <a:pt x="800" y="16"/>
                </a:cubicBezTo>
                <a:cubicBezTo>
                  <a:pt x="752" y="16"/>
                  <a:pt x="704" y="16"/>
                  <a:pt x="656" y="16"/>
                </a:cubicBezTo>
              </a:path>
            </a:pathLst>
          </a:custGeom>
          <a:noFill/>
          <a:ln w="38100">
            <a:solidFill>
              <a:srgbClr val="FF6600"/>
            </a:solidFill>
            <a:prstDash val="dash"/>
            <a:round/>
            <a:headEnd/>
            <a:tailEnd/>
          </a:ln>
        </p:spPr>
        <p:txBody>
          <a:bodyPr/>
          <a:lstStyle/>
          <a:p>
            <a:pPr>
              <a:defRPr/>
            </a:pPr>
            <a:endParaRPr lang="zh-CN" altLang="en-US">
              <a:ln w="18415" cmpd="sng">
                <a:solidFill>
                  <a:srgbClr val="C00000"/>
                </a:solidFill>
                <a:prstDash val="solid"/>
              </a:ln>
              <a:solidFill>
                <a:srgbClr val="845D0E"/>
              </a:solidFill>
              <a:effectLst>
                <a:outerShdw blurRad="63500" dir="3600000" algn="tl" rotWithShape="0">
                  <a:srgbClr val="000000">
                    <a:alpha val="70000"/>
                  </a:srgbClr>
                </a:outerShdw>
              </a:effectLst>
              <a:latin typeface="方正少儿简体" pitchFamily="65" charset="-122"/>
              <a:ea typeface="方正少儿简体" pitchFamily="65" charset="-122"/>
              <a:cs typeface="+mn-cs"/>
            </a:endParaRPr>
          </a:p>
        </p:txBody>
      </p:sp>
      <p:grpSp>
        <p:nvGrpSpPr>
          <p:cNvPr id="7" name="Group 31"/>
          <p:cNvGrpSpPr>
            <a:grpSpLocks/>
          </p:cNvGrpSpPr>
          <p:nvPr/>
        </p:nvGrpSpPr>
        <p:grpSpPr bwMode="auto">
          <a:xfrm>
            <a:off x="5380038" y="4292600"/>
            <a:ext cx="1519237" cy="788988"/>
            <a:chOff x="3389" y="2194"/>
            <a:chExt cx="957" cy="497"/>
          </a:xfrm>
        </p:grpSpPr>
        <p:sp>
          <p:nvSpPr>
            <p:cNvPr id="6159" name="Freeform 27"/>
            <p:cNvSpPr>
              <a:spLocks/>
            </p:cNvSpPr>
            <p:nvPr/>
          </p:nvSpPr>
          <p:spPr bwMode="auto">
            <a:xfrm>
              <a:off x="3389" y="2194"/>
              <a:ext cx="451" cy="446"/>
            </a:xfrm>
            <a:custGeom>
              <a:avLst/>
              <a:gdLst>
                <a:gd name="T0" fmla="*/ 80 w 609"/>
                <a:gd name="T1" fmla="*/ 0 h 572"/>
                <a:gd name="T2" fmla="*/ 65 w 609"/>
                <a:gd name="T3" fmla="*/ 5 h 572"/>
                <a:gd name="T4" fmla="*/ 44 w 609"/>
                <a:gd name="T5" fmla="*/ 37 h 572"/>
                <a:gd name="T6" fmla="*/ 9 w 609"/>
                <a:gd name="T7" fmla="*/ 182 h 572"/>
                <a:gd name="T8" fmla="*/ 4 w 609"/>
                <a:gd name="T9" fmla="*/ 246 h 572"/>
                <a:gd name="T10" fmla="*/ 9 w 609"/>
                <a:gd name="T11" fmla="*/ 342 h 572"/>
                <a:gd name="T12" fmla="*/ 39 w 609"/>
                <a:gd name="T13" fmla="*/ 364 h 572"/>
                <a:gd name="T14" fmla="*/ 451 w 609"/>
                <a:gd name="T15" fmla="*/ 364 h 572"/>
                <a:gd name="T16" fmla="*/ 0 60000 65536"/>
                <a:gd name="T17" fmla="*/ 0 60000 65536"/>
                <a:gd name="T18" fmla="*/ 0 60000 65536"/>
                <a:gd name="T19" fmla="*/ 0 60000 65536"/>
                <a:gd name="T20" fmla="*/ 0 60000 65536"/>
                <a:gd name="T21" fmla="*/ 0 60000 65536"/>
                <a:gd name="T22" fmla="*/ 0 60000 65536"/>
                <a:gd name="T23" fmla="*/ 0 60000 65536"/>
                <a:gd name="T24" fmla="*/ 0 w 609"/>
                <a:gd name="T25" fmla="*/ 0 h 572"/>
                <a:gd name="T26" fmla="*/ 609 w 609"/>
                <a:gd name="T27" fmla="*/ 572 h 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 h="572">
                  <a:moveTo>
                    <a:pt x="108" y="0"/>
                  </a:moveTo>
                  <a:cubicBezTo>
                    <a:pt x="101" y="2"/>
                    <a:pt x="93" y="2"/>
                    <a:pt x="88" y="7"/>
                  </a:cubicBezTo>
                  <a:cubicBezTo>
                    <a:pt x="76" y="19"/>
                    <a:pt x="60" y="48"/>
                    <a:pt x="60" y="48"/>
                  </a:cubicBezTo>
                  <a:cubicBezTo>
                    <a:pt x="39" y="112"/>
                    <a:pt x="52" y="175"/>
                    <a:pt x="12" y="233"/>
                  </a:cubicBezTo>
                  <a:cubicBezTo>
                    <a:pt x="10" y="261"/>
                    <a:pt x="5" y="288"/>
                    <a:pt x="5" y="316"/>
                  </a:cubicBezTo>
                  <a:cubicBezTo>
                    <a:pt x="5" y="357"/>
                    <a:pt x="0" y="400"/>
                    <a:pt x="12" y="439"/>
                  </a:cubicBezTo>
                  <a:cubicBezTo>
                    <a:pt x="17" y="455"/>
                    <a:pt x="39" y="458"/>
                    <a:pt x="53" y="467"/>
                  </a:cubicBezTo>
                  <a:cubicBezTo>
                    <a:pt x="206" y="572"/>
                    <a:pt x="424" y="467"/>
                    <a:pt x="609" y="467"/>
                  </a:cubicBezTo>
                </a:path>
              </a:pathLst>
            </a:custGeom>
            <a:noFill/>
            <a:ln w="38100">
              <a:solidFill>
                <a:srgbClr val="FF6600"/>
              </a:solidFill>
              <a:prstDash val="dash"/>
              <a:round/>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endParaRPr>
            </a:p>
          </p:txBody>
        </p:sp>
        <p:sp>
          <p:nvSpPr>
            <p:cNvPr id="6160" name="Text Box 28"/>
            <p:cNvSpPr txBox="1">
              <a:spLocks noChangeArrowheads="1"/>
            </p:cNvSpPr>
            <p:nvPr/>
          </p:nvSpPr>
          <p:spPr bwMode="auto">
            <a:xfrm>
              <a:off x="3840" y="2400"/>
              <a:ext cx="506" cy="291"/>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少儿简体" pitchFamily="65" charset="-122"/>
                  <a:ea typeface="方正少儿简体" pitchFamily="65" charset="-122"/>
                  <a:cs typeface="+mn-cs"/>
                </a:rPr>
                <a:t>运算</a:t>
              </a:r>
            </a:p>
          </p:txBody>
        </p:sp>
      </p:grpSp>
      <p:grpSp>
        <p:nvGrpSpPr>
          <p:cNvPr id="8" name="Group 32"/>
          <p:cNvGrpSpPr>
            <a:grpSpLocks/>
          </p:cNvGrpSpPr>
          <p:nvPr/>
        </p:nvGrpSpPr>
        <p:grpSpPr bwMode="auto">
          <a:xfrm>
            <a:off x="5365750" y="4811713"/>
            <a:ext cx="1492250" cy="1055687"/>
            <a:chOff x="3380" y="2551"/>
            <a:chExt cx="940" cy="665"/>
          </a:xfrm>
        </p:grpSpPr>
        <p:sp>
          <p:nvSpPr>
            <p:cNvPr id="6157" name="Freeform 29"/>
            <p:cNvSpPr>
              <a:spLocks/>
            </p:cNvSpPr>
            <p:nvPr/>
          </p:nvSpPr>
          <p:spPr bwMode="auto">
            <a:xfrm>
              <a:off x="3380" y="2551"/>
              <a:ext cx="433" cy="514"/>
            </a:xfrm>
            <a:custGeom>
              <a:avLst/>
              <a:gdLst>
                <a:gd name="T0" fmla="*/ 28 w 433"/>
                <a:gd name="T1" fmla="*/ 0 h 514"/>
                <a:gd name="T2" fmla="*/ 69 w 433"/>
                <a:gd name="T3" fmla="*/ 404 h 514"/>
                <a:gd name="T4" fmla="*/ 97 w 433"/>
                <a:gd name="T5" fmla="*/ 473 h 514"/>
                <a:gd name="T6" fmla="*/ 145 w 433"/>
                <a:gd name="T7" fmla="*/ 514 h 514"/>
                <a:gd name="T8" fmla="*/ 433 w 433"/>
                <a:gd name="T9" fmla="*/ 507 h 514"/>
                <a:gd name="T10" fmla="*/ 0 60000 65536"/>
                <a:gd name="T11" fmla="*/ 0 60000 65536"/>
                <a:gd name="T12" fmla="*/ 0 60000 65536"/>
                <a:gd name="T13" fmla="*/ 0 60000 65536"/>
                <a:gd name="T14" fmla="*/ 0 60000 65536"/>
                <a:gd name="T15" fmla="*/ 0 w 433"/>
                <a:gd name="T16" fmla="*/ 0 h 514"/>
                <a:gd name="T17" fmla="*/ 433 w 433"/>
                <a:gd name="T18" fmla="*/ 514 h 514"/>
              </a:gdLst>
              <a:ahLst/>
              <a:cxnLst>
                <a:cxn ang="T10">
                  <a:pos x="T0" y="T1"/>
                </a:cxn>
                <a:cxn ang="T11">
                  <a:pos x="T2" y="T3"/>
                </a:cxn>
                <a:cxn ang="T12">
                  <a:pos x="T4" y="T5"/>
                </a:cxn>
                <a:cxn ang="T13">
                  <a:pos x="T6" y="T7"/>
                </a:cxn>
                <a:cxn ang="T14">
                  <a:pos x="T8" y="T9"/>
                </a:cxn>
              </a:cxnLst>
              <a:rect l="T15" t="T16" r="T17" b="T18"/>
              <a:pathLst>
                <a:path w="433" h="514">
                  <a:moveTo>
                    <a:pt x="28" y="0"/>
                  </a:moveTo>
                  <a:cubicBezTo>
                    <a:pt x="24" y="105"/>
                    <a:pt x="0" y="305"/>
                    <a:pt x="69" y="404"/>
                  </a:cubicBezTo>
                  <a:cubicBezTo>
                    <a:pt x="76" y="432"/>
                    <a:pt x="81" y="449"/>
                    <a:pt x="97" y="473"/>
                  </a:cubicBezTo>
                  <a:cubicBezTo>
                    <a:pt x="105" y="502"/>
                    <a:pt x="118" y="505"/>
                    <a:pt x="145" y="514"/>
                  </a:cubicBezTo>
                  <a:cubicBezTo>
                    <a:pt x="241" y="512"/>
                    <a:pt x="433" y="507"/>
                    <a:pt x="433" y="507"/>
                  </a:cubicBezTo>
                </a:path>
              </a:pathLst>
            </a:custGeom>
            <a:noFill/>
            <a:ln w="38100">
              <a:solidFill>
                <a:srgbClr val="FF6600"/>
              </a:solidFill>
              <a:prstDash val="dash"/>
              <a:round/>
              <a:headEnd/>
              <a:tailEnd/>
            </a:ln>
          </p:spPr>
          <p:txBody>
            <a:bodyPr/>
            <a:lstStyle/>
            <a:p>
              <a:pPr>
                <a:defRPr/>
              </a:pPr>
              <a:endParaRPr lang="zh-CN" altLang="en-US">
                <a:ln w="18415" cmpd="sng">
                  <a:solidFill>
                    <a:srgbClr val="C00000"/>
                  </a:solidFill>
                  <a:prstDash val="solid"/>
                </a:ln>
                <a:solidFill>
                  <a:srgbClr val="845D0E"/>
                </a:solidFill>
                <a:effectLst>
                  <a:outerShdw blurRad="63500" dir="3600000" algn="tl" rotWithShape="0">
                    <a:srgbClr val="000000">
                      <a:alpha val="70000"/>
                    </a:srgbClr>
                  </a:outerShdw>
                </a:effectLst>
                <a:latin typeface="方正少儿简体" pitchFamily="65" charset="-122"/>
                <a:ea typeface="方正少儿简体" pitchFamily="65" charset="-122"/>
                <a:cs typeface="+mn-cs"/>
              </a:endParaRPr>
            </a:p>
          </p:txBody>
        </p:sp>
        <p:sp>
          <p:nvSpPr>
            <p:cNvPr id="6158" name="Text Box 30"/>
            <p:cNvSpPr txBox="1">
              <a:spLocks noChangeArrowheads="1"/>
            </p:cNvSpPr>
            <p:nvPr/>
          </p:nvSpPr>
          <p:spPr bwMode="auto">
            <a:xfrm>
              <a:off x="3820" y="2928"/>
              <a:ext cx="500" cy="288"/>
            </a:xfrm>
            <a:prstGeom prst="rect">
              <a:avLst/>
            </a:prstGeom>
            <a:noFill/>
            <a:ln w="9525">
              <a:noFill/>
              <a:miter lim="800000"/>
              <a:headEnd/>
              <a:tailEnd/>
            </a:ln>
          </p:spPr>
          <p:txBody>
            <a:bodyPr wrap="none">
              <a:spAutoFit/>
            </a:bodyPr>
            <a:lstStyle/>
            <a:p>
              <a:pPr>
                <a:defRPr/>
              </a:pPr>
              <a:r>
                <a:rPr lang="zh-CN" altLang="en-US" sz="2400">
                  <a:ln w="18415" cmpd="sng">
                    <a:solidFill>
                      <a:srgbClr val="C00000"/>
                    </a:solidFill>
                    <a:prstDash val="solid"/>
                  </a:ln>
                  <a:solidFill>
                    <a:srgbClr val="845D0E"/>
                  </a:solidFill>
                  <a:effectLst>
                    <a:outerShdw blurRad="63500" dir="3600000" algn="tl" rotWithShape="0">
                      <a:srgbClr val="000000">
                        <a:alpha val="70000"/>
                      </a:srgbClr>
                    </a:outerShdw>
                  </a:effectLst>
                  <a:latin typeface="方正少儿简体" pitchFamily="65" charset="-122"/>
                  <a:ea typeface="方正少儿简体" pitchFamily="65" charset="-122"/>
                  <a:cs typeface="+mn-cs"/>
                </a:rPr>
                <a:t>集合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0">
                                            <p:txEl>
                                              <p:pRg st="0" end="0"/>
                                            </p:txEl>
                                          </p:spTgt>
                                        </p:tgtEl>
                                        <p:attrNameLst>
                                          <p:attrName>style.visibility</p:attrName>
                                        </p:attrNameLst>
                                      </p:cBhvr>
                                      <p:to>
                                        <p:strVal val="visible"/>
                                      </p:to>
                                    </p:set>
                                    <p:animEffect transition="in" filter="fade">
                                      <p:cBhvr>
                                        <p:cTn id="37" dur="2000"/>
                                        <p:tgtEl>
                                          <p:spTgt spid="102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0">
                                            <p:txEl>
                                              <p:pRg st="2" end="2"/>
                                            </p:txEl>
                                          </p:spTgt>
                                        </p:tgtEl>
                                        <p:attrNameLst>
                                          <p:attrName>style.visibility</p:attrName>
                                        </p:attrNameLst>
                                      </p:cBhvr>
                                      <p:to>
                                        <p:strVal val="visible"/>
                                      </p:to>
                                    </p:set>
                                    <p:animEffect transition="in" filter="fade">
                                      <p:cBhvr>
                                        <p:cTn id="42" dur="2000"/>
                                        <p:tgtEl>
                                          <p:spTgt spid="1026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0">
                                            <p:txEl>
                                              <p:pRg st="4" end="4"/>
                                            </p:txEl>
                                          </p:spTgt>
                                        </p:tgtEl>
                                        <p:attrNameLst>
                                          <p:attrName>style.visibility</p:attrName>
                                        </p:attrNameLst>
                                      </p:cBhvr>
                                      <p:to>
                                        <p:strVal val="visible"/>
                                      </p:to>
                                    </p:set>
                                    <p:animEffect transition="in" filter="fade">
                                      <p:cBhvr>
                                        <p:cTn id="47" dur="2000"/>
                                        <p:tgtEl>
                                          <p:spTgt spid="1026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0">
                                            <p:txEl>
                                              <p:pRg st="6" end="6"/>
                                            </p:txEl>
                                          </p:spTgt>
                                        </p:tgtEl>
                                        <p:attrNameLst>
                                          <p:attrName>style.visibility</p:attrName>
                                        </p:attrNameLst>
                                      </p:cBhvr>
                                      <p:to>
                                        <p:strVal val="visible"/>
                                      </p:to>
                                    </p:set>
                                    <p:animEffect transition="in" filter="fade">
                                      <p:cBhvr>
                                        <p:cTn id="52" dur="2000"/>
                                        <p:tgtEl>
                                          <p:spTgt spid="10260">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66"/>
                                        </p:tgtEl>
                                        <p:attrNameLst>
                                          <p:attrName>style.visibility</p:attrName>
                                        </p:attrNameLst>
                                      </p:cBhvr>
                                      <p:to>
                                        <p:strVal val="visible"/>
                                      </p:to>
                                    </p:set>
                                    <p:animEffect transition="in" filter="fade">
                                      <p:cBhvr>
                                        <p:cTn id="57" dur="500"/>
                                        <p:tgtEl>
                                          <p:spTgt spid="102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altLang="zh-CN"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格”的定义</a:t>
            </a:r>
          </a:p>
        </p:txBody>
      </p:sp>
      <p:sp>
        <p:nvSpPr>
          <p:cNvPr id="11269" name="Rectangle 5" descr="新闻纸"/>
          <p:cNvSpPr>
            <a:spLocks noChangeArrowheads="1"/>
          </p:cNvSpPr>
          <p:nvPr/>
        </p:nvSpPr>
        <p:spPr bwMode="auto">
          <a:xfrm>
            <a:off x="381000" y="1352550"/>
            <a:ext cx="8458200" cy="1600200"/>
          </a:xfrm>
          <a:prstGeom prst="rect">
            <a:avLst/>
          </a:prstGeom>
          <a:solidFill>
            <a:srgbClr val="FFEDB3"/>
          </a:solidFill>
          <a:ln w="9525">
            <a:solidFill>
              <a:schemeClr val="bg2">
                <a:lumMod val="10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sz="2400">
              <a:latin typeface="微软雅黑" pitchFamily="34" charset="-122"/>
              <a:ea typeface="微软雅黑" pitchFamily="34" charset="-122"/>
              <a:cs typeface="+mn-cs"/>
            </a:endParaRPr>
          </a:p>
        </p:txBody>
      </p:sp>
      <p:sp>
        <p:nvSpPr>
          <p:cNvPr id="27651" name="Text Box 9"/>
          <p:cNvSpPr txBox="1">
            <a:spLocks noChangeArrowheads="1"/>
          </p:cNvSpPr>
          <p:nvPr/>
        </p:nvSpPr>
        <p:spPr bwMode="auto">
          <a:xfrm>
            <a:off x="457200" y="1447800"/>
            <a:ext cx="1293813" cy="461963"/>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定义</a:t>
            </a:r>
            <a:r>
              <a:rPr lang="en-US" altLang="zh-CN" sz="2400">
                <a:latin typeface="微软雅黑" pitchFamily="34" charset="-122"/>
                <a:ea typeface="微软雅黑" pitchFamily="34" charset="-122"/>
              </a:rPr>
              <a:t>1</a:t>
            </a:r>
            <a:r>
              <a:rPr lang="zh-CN" altLang="en-US" sz="2400">
                <a:latin typeface="微软雅黑" pitchFamily="34" charset="-122"/>
                <a:ea typeface="微软雅黑" pitchFamily="34" charset="-122"/>
              </a:rPr>
              <a:t>：</a:t>
            </a:r>
          </a:p>
        </p:txBody>
      </p:sp>
      <p:sp>
        <p:nvSpPr>
          <p:cNvPr id="27652" name="Text Box 10"/>
          <p:cNvSpPr txBox="1">
            <a:spLocks noChangeArrowheads="1"/>
          </p:cNvSpPr>
          <p:nvPr/>
        </p:nvSpPr>
        <p:spPr bwMode="auto">
          <a:xfrm>
            <a:off x="1600200" y="1447800"/>
            <a:ext cx="7239000" cy="830263"/>
          </a:xfrm>
          <a:prstGeom prst="rect">
            <a:avLst/>
          </a:prstGeom>
          <a:noFill/>
          <a:ln w="9525">
            <a:noFill/>
            <a:miter lim="800000"/>
            <a:headEnd/>
            <a:tailEnd/>
          </a:ln>
        </p:spPr>
        <p:txBody>
          <a:bodyPr>
            <a:spAutoFit/>
          </a:bodyPr>
          <a:lstStyle/>
          <a:p>
            <a:pPr>
              <a:spcBef>
                <a:spcPct val="50000"/>
              </a:spcBef>
            </a:pPr>
            <a:r>
              <a:rPr lang="zh-CN" altLang="en-US" sz="2400">
                <a:latin typeface="微软雅黑" pitchFamily="34" charset="-122"/>
                <a:ea typeface="微软雅黑" pitchFamily="34" charset="-122"/>
              </a:rPr>
              <a:t>设</a:t>
            </a:r>
            <a:r>
              <a:rPr kumimoji="1" lang="en-US" altLang="zh-CN" sz="2400">
                <a:latin typeface="微软雅黑" pitchFamily="34" charset="-122"/>
                <a:ea typeface="微软雅黑" pitchFamily="34" charset="-122"/>
              </a:rPr>
              <a:t>&lt;S,≼ &gt;</a:t>
            </a:r>
            <a:r>
              <a:rPr kumimoji="1" lang="zh-CN" altLang="en-US" sz="2400">
                <a:latin typeface="微软雅黑" pitchFamily="34" charset="-122"/>
                <a:ea typeface="微软雅黑" pitchFamily="34" charset="-122"/>
              </a:rPr>
              <a:t>是偏序集，如果</a:t>
            </a:r>
            <a:r>
              <a:rPr kumimoji="1" lang="zh-CN" altLang="en-US" sz="2400" b="1">
                <a:latin typeface="微软雅黑" pitchFamily="34" charset="-122"/>
                <a:ea typeface="微软雅黑" pitchFamily="34" charset="-122"/>
                <a:sym typeface="Symbol" pitchFamily="18" charset="2"/>
              </a:rPr>
              <a:t></a:t>
            </a:r>
            <a:r>
              <a:rPr kumimoji="1" lang="en-US" altLang="zh-CN" sz="2400">
                <a:latin typeface="微软雅黑" pitchFamily="34" charset="-122"/>
                <a:ea typeface="微软雅黑" pitchFamily="34" charset="-122"/>
                <a:sym typeface="Symbol" pitchFamily="18" charset="2"/>
              </a:rPr>
              <a:t>x</a:t>
            </a:r>
            <a:r>
              <a:rPr kumimoji="1" lang="zh-CN" altLang="en-US" sz="2400">
                <a:latin typeface="微软雅黑" pitchFamily="34" charset="-122"/>
                <a:ea typeface="微软雅黑" pitchFamily="34" charset="-122"/>
                <a:sym typeface="Symbol" pitchFamily="18" charset="2"/>
              </a:rPr>
              <a:t>，</a:t>
            </a:r>
            <a:r>
              <a:rPr kumimoji="1" lang="en-US" altLang="zh-CN" sz="2400">
                <a:latin typeface="微软雅黑" pitchFamily="34" charset="-122"/>
                <a:ea typeface="微软雅黑" pitchFamily="34" charset="-122"/>
                <a:sym typeface="Symbol" pitchFamily="18" charset="2"/>
              </a:rPr>
              <a:t>y S</a:t>
            </a:r>
            <a:r>
              <a:rPr kumimoji="1" lang="zh-CN" altLang="en-US" sz="2400">
                <a:latin typeface="微软雅黑" pitchFamily="34" charset="-122"/>
                <a:ea typeface="微软雅黑" pitchFamily="34" charset="-122"/>
                <a:sym typeface="Symbol" pitchFamily="18" charset="2"/>
              </a:rPr>
              <a:t>，</a:t>
            </a:r>
            <a:r>
              <a:rPr kumimoji="1" lang="en-US" altLang="zh-CN" sz="2400">
                <a:latin typeface="微软雅黑" pitchFamily="34" charset="-122"/>
                <a:ea typeface="微软雅黑" pitchFamily="34" charset="-122"/>
                <a:sym typeface="Symbol" pitchFamily="18" charset="2"/>
              </a:rPr>
              <a:t>{x</a:t>
            </a:r>
            <a:r>
              <a:rPr kumimoji="1" lang="zh-CN" altLang="en-US" sz="2400">
                <a:latin typeface="微软雅黑" pitchFamily="34" charset="-122"/>
                <a:ea typeface="微软雅黑" pitchFamily="34" charset="-122"/>
                <a:sym typeface="Symbol" pitchFamily="18" charset="2"/>
              </a:rPr>
              <a:t>，</a:t>
            </a:r>
            <a:r>
              <a:rPr kumimoji="1" lang="en-US" altLang="zh-CN" sz="2400">
                <a:latin typeface="微软雅黑" pitchFamily="34" charset="-122"/>
                <a:ea typeface="微软雅黑" pitchFamily="34" charset="-122"/>
                <a:sym typeface="Symbol" pitchFamily="18" charset="2"/>
              </a:rPr>
              <a:t>y}</a:t>
            </a:r>
            <a:r>
              <a:rPr kumimoji="1" lang="zh-CN" altLang="en-US" sz="2400">
                <a:latin typeface="微软雅黑" pitchFamily="34" charset="-122"/>
                <a:ea typeface="微软雅黑" pitchFamily="34" charset="-122"/>
                <a:sym typeface="Symbol" pitchFamily="18" charset="2"/>
              </a:rPr>
              <a:t>都有最小上界和最大下界</a:t>
            </a:r>
            <a:r>
              <a:rPr kumimoji="1" lang="zh-CN" altLang="en-US" sz="2400" b="1">
                <a:latin typeface="微软雅黑" pitchFamily="34" charset="-122"/>
                <a:ea typeface="微软雅黑" pitchFamily="34" charset="-122"/>
                <a:sym typeface="Symbol" pitchFamily="18" charset="2"/>
              </a:rPr>
              <a:t>，</a:t>
            </a:r>
            <a:r>
              <a:rPr kumimoji="1" lang="zh-CN" altLang="en-US" sz="2400">
                <a:latin typeface="微软雅黑" pitchFamily="34" charset="-122"/>
                <a:ea typeface="微软雅黑" pitchFamily="34" charset="-122"/>
                <a:sym typeface="Symbol" pitchFamily="18" charset="2"/>
              </a:rPr>
              <a:t>则称</a:t>
            </a:r>
            <a:r>
              <a:rPr kumimoji="1" lang="en-US" altLang="zh-CN" sz="2400">
                <a:latin typeface="微软雅黑" pitchFamily="34" charset="-122"/>
                <a:ea typeface="微软雅黑" pitchFamily="34" charset="-122"/>
                <a:sym typeface="Symbol" pitchFamily="18" charset="2"/>
              </a:rPr>
              <a:t>S</a:t>
            </a:r>
            <a:r>
              <a:rPr kumimoji="1" lang="zh-CN" altLang="en-US" sz="2400">
                <a:latin typeface="微软雅黑" pitchFamily="34" charset="-122"/>
                <a:ea typeface="微软雅黑" pitchFamily="34" charset="-122"/>
                <a:sym typeface="Symbol" pitchFamily="18" charset="2"/>
              </a:rPr>
              <a:t>关于偏序 </a:t>
            </a:r>
            <a:r>
              <a:rPr kumimoji="1" lang="zh-CN" altLang="en-US" sz="2400" b="1">
                <a:latin typeface="黑体" pitchFamily="49" charset="-122"/>
                <a:ea typeface="黑体" pitchFamily="49" charset="-122"/>
              </a:rPr>
              <a:t>≼ </a:t>
            </a:r>
            <a:r>
              <a:rPr kumimoji="1" lang="zh-CN" altLang="en-US" sz="2400">
                <a:latin typeface="微软雅黑" pitchFamily="34" charset="-122"/>
                <a:ea typeface="微软雅黑" pitchFamily="34" charset="-122"/>
              </a:rPr>
              <a:t>作成一个格。</a:t>
            </a:r>
          </a:p>
        </p:txBody>
      </p:sp>
      <p:sp>
        <p:nvSpPr>
          <p:cNvPr id="27653" name="Text Box 11"/>
          <p:cNvSpPr txBox="1">
            <a:spLocks noChangeArrowheads="1"/>
          </p:cNvSpPr>
          <p:nvPr/>
        </p:nvSpPr>
        <p:spPr bwMode="auto">
          <a:xfrm>
            <a:off x="457200" y="2362200"/>
            <a:ext cx="5738813" cy="461963"/>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两个二元运算：</a:t>
            </a:r>
            <a:r>
              <a:rPr lang="zh-CN" altLang="en-US" sz="2400">
                <a:latin typeface="微软雅黑" pitchFamily="34" charset="-122"/>
                <a:ea typeface="微软雅黑" pitchFamily="34" charset="-122"/>
              </a:rPr>
              <a:t>最小上界</a:t>
            </a:r>
            <a:r>
              <a:rPr kumimoji="1" lang="zh-CN" altLang="en-US" sz="2400" b="1">
                <a:latin typeface="微软雅黑" pitchFamily="34" charset="-122"/>
                <a:ea typeface="微软雅黑" pitchFamily="34" charset="-122"/>
              </a:rPr>
              <a:t>∨    </a:t>
            </a:r>
            <a:r>
              <a:rPr kumimoji="1" lang="zh-CN" altLang="en-US" sz="2400">
                <a:latin typeface="微软雅黑" pitchFamily="34" charset="-122"/>
                <a:ea typeface="微软雅黑" pitchFamily="34" charset="-122"/>
              </a:rPr>
              <a:t>最大下界</a:t>
            </a:r>
            <a:r>
              <a:rPr kumimoji="1" lang="zh-CN" altLang="en-US" sz="2400" b="1">
                <a:latin typeface="微软雅黑" pitchFamily="34" charset="-122"/>
                <a:ea typeface="微软雅黑" pitchFamily="34" charset="-122"/>
              </a:rPr>
              <a:t>∧</a:t>
            </a:r>
          </a:p>
        </p:txBody>
      </p:sp>
      <p:sp>
        <p:nvSpPr>
          <p:cNvPr id="11276" name="Rectangle 12"/>
          <p:cNvSpPr>
            <a:spLocks noChangeArrowheads="1"/>
          </p:cNvSpPr>
          <p:nvPr/>
        </p:nvSpPr>
        <p:spPr bwMode="auto">
          <a:xfrm>
            <a:off x="457200" y="3429000"/>
            <a:ext cx="8229600" cy="708025"/>
          </a:xfrm>
          <a:prstGeom prst="rect">
            <a:avLst/>
          </a:prstGeom>
          <a:gradFill rotWithShape="1">
            <a:gsLst>
              <a:gs pos="0">
                <a:srgbClr val="C5E395"/>
              </a:gs>
              <a:gs pos="100000">
                <a:schemeClr val="bg1"/>
              </a:gs>
            </a:gsLst>
            <a:lin ang="2700000" scaled="1"/>
          </a:gradFill>
          <a:ln w="3175">
            <a:solidFill>
              <a:schemeClr val="accent3">
                <a:lumMod val="50000"/>
              </a:schemeClr>
            </a:solidFill>
            <a:miter lim="800000"/>
            <a:headEnd/>
            <a:tailEnd/>
          </a:ln>
          <a:effectLst>
            <a:outerShdw dist="35921" dir="2700000" algn="ctr" rotWithShape="0">
              <a:schemeClr val="bg2"/>
            </a:outerShdw>
          </a:effectLst>
        </p:spPr>
        <p:txBody>
          <a:bodyPr>
            <a:spAutoFit/>
          </a:bodyPr>
          <a:lstStyle/>
          <a:p>
            <a:pPr>
              <a:defRPr/>
            </a:pPr>
            <a:r>
              <a:rPr kumimoji="1" lang="en-US" altLang="zh-CN" sz="2000" dirty="0">
                <a:latin typeface="Arial Rounded MT Bold" pitchFamily="34" charset="0"/>
                <a:ea typeface="宋体" pitchFamily="2" charset="-122"/>
                <a:cs typeface="+mn-cs"/>
                <a:sym typeface="Symbol" pitchFamily="18" charset="2"/>
              </a:rPr>
              <a:t>{x</a:t>
            </a:r>
            <a:r>
              <a:rPr kumimoji="1" lang="zh-CN" altLang="en-US" sz="2000" dirty="0">
                <a:latin typeface="Arial Rounded MT Bold" pitchFamily="34" charset="0"/>
                <a:ea typeface="宋体" pitchFamily="2" charset="-122"/>
                <a:cs typeface="+mn-cs"/>
                <a:sym typeface="Symbol" pitchFamily="18" charset="2"/>
              </a:rPr>
              <a:t>，</a:t>
            </a:r>
            <a:r>
              <a:rPr kumimoji="1" lang="en-US" altLang="zh-CN" sz="2000" dirty="0">
                <a:latin typeface="Arial Rounded MT Bold" pitchFamily="34" charset="0"/>
                <a:ea typeface="宋体" pitchFamily="2" charset="-122"/>
                <a:cs typeface="+mn-cs"/>
                <a:sym typeface="Symbol" pitchFamily="18" charset="2"/>
              </a:rPr>
              <a:t>y}</a:t>
            </a:r>
            <a:r>
              <a:rPr kumimoji="1" lang="zh-CN" altLang="en-US" sz="2000" dirty="0">
                <a:latin typeface="Arial Rounded MT Bold" pitchFamily="34" charset="0"/>
                <a:ea typeface="宋体" pitchFamily="2" charset="-122"/>
                <a:cs typeface="+mn-cs"/>
                <a:sym typeface="Symbol" pitchFamily="18" charset="2"/>
              </a:rPr>
              <a:t>存在上界</a:t>
            </a:r>
            <a:r>
              <a:rPr kumimoji="1" lang="en-US" altLang="zh-CN" sz="2000" dirty="0">
                <a:latin typeface="Arial Rounded MT Bold" pitchFamily="34" charset="0"/>
                <a:ea typeface="宋体" pitchFamily="2" charset="-122"/>
                <a:cs typeface="+mn-cs"/>
                <a:sym typeface="Symbol" pitchFamily="18" charset="2"/>
              </a:rPr>
              <a:t>z</a:t>
            </a:r>
            <a:r>
              <a:rPr kumimoji="1" lang="zh-CN" altLang="en-US" sz="2000" dirty="0">
                <a:latin typeface="Arial Rounded MT Bold" pitchFamily="34" charset="0"/>
                <a:ea typeface="宋体" pitchFamily="2" charset="-122"/>
                <a:cs typeface="+mn-cs"/>
                <a:sym typeface="Symbol" pitchFamily="18" charset="2"/>
              </a:rPr>
              <a:t>意味着同时满足</a:t>
            </a:r>
            <a:r>
              <a:rPr kumimoji="1" lang="en-US" altLang="zh-CN" sz="2000" dirty="0">
                <a:latin typeface="Arial Rounded MT Bold" pitchFamily="34" charset="0"/>
                <a:ea typeface="宋体" pitchFamily="2" charset="-122"/>
                <a:cs typeface="+mn-cs"/>
                <a:sym typeface="Symbol" pitchFamily="18" charset="2"/>
              </a:rPr>
              <a:t>x </a:t>
            </a:r>
            <a:r>
              <a:rPr kumimoji="1" lang="en-US" altLang="zh-CN" sz="2000" dirty="0">
                <a:latin typeface="Arial Rounded MT Bold" pitchFamily="34" charset="0"/>
                <a:ea typeface="宋体" pitchFamily="2" charset="-122"/>
                <a:cs typeface="+mn-cs"/>
              </a:rPr>
              <a:t>≼z</a:t>
            </a:r>
            <a:r>
              <a:rPr kumimoji="1" lang="zh-CN" altLang="en-US" sz="2000" dirty="0">
                <a:latin typeface="Arial Rounded MT Bold" pitchFamily="34" charset="0"/>
                <a:ea typeface="宋体" pitchFamily="2" charset="-122"/>
                <a:cs typeface="+mn-cs"/>
              </a:rPr>
              <a:t>和</a:t>
            </a:r>
            <a:r>
              <a:rPr kumimoji="1" lang="en-US" altLang="zh-CN" sz="2000" dirty="0">
                <a:latin typeface="Arial Rounded MT Bold" pitchFamily="34" charset="0"/>
                <a:ea typeface="宋体" pitchFamily="2" charset="-122"/>
                <a:cs typeface="+mn-cs"/>
              </a:rPr>
              <a:t>y ≼z</a:t>
            </a:r>
            <a:r>
              <a:rPr kumimoji="1" lang="zh-CN" altLang="en-US" sz="2000" dirty="0">
                <a:latin typeface="Arial Rounded MT Bold" pitchFamily="34" charset="0"/>
                <a:ea typeface="宋体" pitchFamily="2" charset="-122"/>
                <a:cs typeface="+mn-cs"/>
              </a:rPr>
              <a:t>两个条件，即</a:t>
            </a:r>
            <a:r>
              <a:rPr kumimoji="1" lang="en-US" altLang="zh-CN" sz="2000" dirty="0">
                <a:latin typeface="Arial Rounded MT Bold" pitchFamily="34" charset="0"/>
                <a:ea typeface="宋体" pitchFamily="2" charset="-122"/>
                <a:cs typeface="+mn-cs"/>
              </a:rPr>
              <a:t>z</a:t>
            </a:r>
            <a:r>
              <a:rPr kumimoji="1" lang="zh-CN" altLang="en-US" sz="2000" dirty="0">
                <a:latin typeface="Arial Rounded MT Bold" pitchFamily="34" charset="0"/>
                <a:ea typeface="宋体" pitchFamily="2" charset="-122"/>
                <a:cs typeface="+mn-cs"/>
              </a:rPr>
              <a:t>与</a:t>
            </a:r>
            <a:r>
              <a:rPr kumimoji="1" lang="en-US" altLang="zh-CN" sz="2000" dirty="0">
                <a:latin typeface="Arial Rounded MT Bold" pitchFamily="34" charset="0"/>
                <a:ea typeface="宋体" pitchFamily="2" charset="-122"/>
                <a:cs typeface="+mn-cs"/>
              </a:rPr>
              <a:t>x</a:t>
            </a:r>
            <a:r>
              <a:rPr kumimoji="1" lang="zh-CN" altLang="en-US" sz="2000" dirty="0">
                <a:latin typeface="Arial Rounded MT Bold" pitchFamily="34" charset="0"/>
                <a:ea typeface="宋体" pitchFamily="2" charset="-122"/>
                <a:cs typeface="+mn-cs"/>
              </a:rPr>
              <a:t>和</a:t>
            </a:r>
            <a:r>
              <a:rPr kumimoji="1" lang="en-US" altLang="zh-CN" sz="2000" dirty="0">
                <a:latin typeface="Arial Rounded MT Bold" pitchFamily="34" charset="0"/>
                <a:ea typeface="宋体" pitchFamily="2" charset="-122"/>
                <a:cs typeface="+mn-cs"/>
              </a:rPr>
              <a:t>y</a:t>
            </a:r>
            <a:r>
              <a:rPr kumimoji="1" lang="zh-CN" altLang="en-US" sz="2000" dirty="0">
                <a:latin typeface="Arial Rounded MT Bold" pitchFamily="34" charset="0"/>
                <a:ea typeface="宋体" pitchFamily="2" charset="-122"/>
                <a:cs typeface="+mn-cs"/>
              </a:rPr>
              <a:t>均具有可比性</a:t>
            </a:r>
          </a:p>
        </p:txBody>
      </p:sp>
      <p:sp>
        <p:nvSpPr>
          <p:cNvPr id="11277" name="Rectangle 13"/>
          <p:cNvSpPr>
            <a:spLocks noChangeArrowheads="1"/>
          </p:cNvSpPr>
          <p:nvPr/>
        </p:nvSpPr>
        <p:spPr bwMode="auto">
          <a:xfrm>
            <a:off x="457200" y="4792663"/>
            <a:ext cx="6191250" cy="400050"/>
          </a:xfrm>
          <a:prstGeom prst="rect">
            <a:avLst/>
          </a:prstGeom>
          <a:gradFill rotWithShape="1">
            <a:gsLst>
              <a:gs pos="0">
                <a:srgbClr val="C5E395"/>
              </a:gs>
              <a:gs pos="100000">
                <a:schemeClr val="bg1"/>
              </a:gs>
            </a:gsLst>
            <a:lin ang="2700000" scaled="1"/>
          </a:gradFill>
          <a:ln w="3175">
            <a:solidFill>
              <a:schemeClr val="accent3">
                <a:lumMod val="50000"/>
              </a:schemeClr>
            </a:solidFill>
            <a:miter lim="800000"/>
            <a:headEnd/>
            <a:tailEnd/>
          </a:ln>
          <a:effectLst>
            <a:outerShdw dist="35921" dir="2700000" algn="ctr" rotWithShape="0">
              <a:schemeClr val="bg2"/>
            </a:outerShdw>
          </a:effectLst>
        </p:spPr>
        <p:txBody>
          <a:bodyPr wrap="none">
            <a:spAutoFit/>
          </a:bodyPr>
          <a:lstStyle/>
          <a:p>
            <a:pPr>
              <a:defRPr/>
            </a:pPr>
            <a:r>
              <a:rPr kumimoji="1" lang="en-US" altLang="zh-CN" sz="2000">
                <a:latin typeface="Arial Rounded MT Bold" pitchFamily="34" charset="0"/>
                <a:ea typeface="宋体" pitchFamily="2" charset="-122"/>
                <a:cs typeface="+mn-cs"/>
                <a:sym typeface="Symbol" pitchFamily="18" charset="2"/>
              </a:rPr>
              <a:t>{x</a:t>
            </a:r>
            <a:r>
              <a:rPr kumimoji="1" lang="zh-CN" altLang="en-US" sz="2000">
                <a:latin typeface="Arial Rounded MT Bold" pitchFamily="34" charset="0"/>
                <a:ea typeface="宋体" pitchFamily="2" charset="-122"/>
                <a:cs typeface="+mn-cs"/>
                <a:sym typeface="Symbol" pitchFamily="18" charset="2"/>
              </a:rPr>
              <a:t>，</a:t>
            </a:r>
            <a:r>
              <a:rPr kumimoji="1" lang="en-US" altLang="zh-CN" sz="2000">
                <a:latin typeface="Arial Rounded MT Bold" pitchFamily="34" charset="0"/>
                <a:ea typeface="宋体" pitchFamily="2" charset="-122"/>
                <a:cs typeface="+mn-cs"/>
                <a:sym typeface="Symbol" pitchFamily="18" charset="2"/>
              </a:rPr>
              <a:t>y}</a:t>
            </a:r>
            <a:r>
              <a:rPr kumimoji="1" lang="zh-CN" altLang="en-US" sz="2000">
                <a:latin typeface="Arial Rounded MT Bold" pitchFamily="34" charset="0"/>
                <a:ea typeface="宋体" pitchFamily="2" charset="-122"/>
                <a:cs typeface="+mn-cs"/>
                <a:sym typeface="Symbol" pitchFamily="18" charset="2"/>
              </a:rPr>
              <a:t>存在最小上界</a:t>
            </a:r>
            <a:r>
              <a:rPr kumimoji="1" lang="en-US" altLang="zh-CN" sz="2000">
                <a:latin typeface="Arial Rounded MT Bold" pitchFamily="34" charset="0"/>
                <a:ea typeface="宋体" pitchFamily="2" charset="-122"/>
                <a:cs typeface="+mn-cs"/>
                <a:sym typeface="Symbol" pitchFamily="18" charset="2"/>
              </a:rPr>
              <a:t>z</a:t>
            </a:r>
            <a:r>
              <a:rPr kumimoji="1" lang="zh-CN" altLang="en-US" sz="2000">
                <a:latin typeface="Arial Rounded MT Bold" pitchFamily="34" charset="0"/>
                <a:ea typeface="宋体" pitchFamily="2" charset="-122"/>
                <a:cs typeface="+mn-cs"/>
                <a:sym typeface="Symbol" pitchFamily="18" charset="2"/>
              </a:rPr>
              <a:t>未必意味着</a:t>
            </a:r>
            <a:r>
              <a:rPr kumimoji="1" lang="en-US" altLang="zh-CN" sz="2000">
                <a:latin typeface="Arial Rounded MT Bold" pitchFamily="34" charset="0"/>
                <a:ea typeface="宋体" pitchFamily="2" charset="-122"/>
                <a:cs typeface="+mn-cs"/>
                <a:sym typeface="Symbol" pitchFamily="18" charset="2"/>
              </a:rPr>
              <a:t>x</a:t>
            </a:r>
            <a:r>
              <a:rPr kumimoji="1" lang="zh-CN" altLang="en-US" sz="2000">
                <a:latin typeface="Arial Rounded MT Bold" pitchFamily="34" charset="0"/>
                <a:ea typeface="宋体" pitchFamily="2" charset="-122"/>
                <a:cs typeface="+mn-cs"/>
                <a:sym typeface="Symbol" pitchFamily="18" charset="2"/>
              </a:rPr>
              <a:t>与</a:t>
            </a:r>
            <a:r>
              <a:rPr kumimoji="1" lang="en-US" altLang="zh-CN" sz="2000">
                <a:latin typeface="Arial Rounded MT Bold" pitchFamily="34" charset="0"/>
                <a:ea typeface="宋体" pitchFamily="2" charset="-122"/>
                <a:cs typeface="+mn-cs"/>
                <a:sym typeface="Symbol" pitchFamily="18" charset="2"/>
              </a:rPr>
              <a:t>y</a:t>
            </a:r>
            <a:r>
              <a:rPr kumimoji="1" lang="zh-CN" altLang="en-US" sz="2000">
                <a:latin typeface="Arial Rounded MT Bold" pitchFamily="34" charset="0"/>
                <a:ea typeface="宋体" pitchFamily="2" charset="-122"/>
                <a:cs typeface="+mn-cs"/>
                <a:sym typeface="Symbol" pitchFamily="18" charset="2"/>
              </a:rPr>
              <a:t>之间具有可比性</a:t>
            </a:r>
            <a:endParaRPr kumimoji="1" lang="zh-CN" altLang="en-US" sz="2000">
              <a:latin typeface="Arial Rounded MT Bold" pitchFamily="34" charset="0"/>
              <a:ea typeface="宋体" pitchFamily="2" charset="-122"/>
              <a:cs typeface="+mn-cs"/>
            </a:endParaRPr>
          </a:p>
        </p:txBody>
      </p:sp>
      <p:sp>
        <p:nvSpPr>
          <p:cNvPr id="11278" name="Rectangle 14"/>
          <p:cNvSpPr>
            <a:spLocks noChangeArrowheads="1"/>
          </p:cNvSpPr>
          <p:nvPr/>
        </p:nvSpPr>
        <p:spPr bwMode="auto">
          <a:xfrm>
            <a:off x="457200" y="4259263"/>
            <a:ext cx="7026275" cy="400050"/>
          </a:xfrm>
          <a:prstGeom prst="rect">
            <a:avLst/>
          </a:prstGeom>
          <a:gradFill rotWithShape="1">
            <a:gsLst>
              <a:gs pos="0">
                <a:srgbClr val="C5E395"/>
              </a:gs>
              <a:gs pos="100000">
                <a:schemeClr val="bg1"/>
              </a:gs>
            </a:gsLst>
            <a:lin ang="2700000" scaled="1"/>
          </a:gradFill>
          <a:ln w="3175">
            <a:solidFill>
              <a:schemeClr val="accent3">
                <a:lumMod val="50000"/>
              </a:schemeClr>
            </a:solidFill>
            <a:miter lim="800000"/>
            <a:headEnd/>
            <a:tailEnd/>
          </a:ln>
          <a:effectLst>
            <a:outerShdw dist="35921" dir="2700000" algn="ctr" rotWithShape="0">
              <a:schemeClr val="bg2"/>
            </a:outerShdw>
          </a:effectLst>
        </p:spPr>
        <p:txBody>
          <a:bodyPr wrap="none">
            <a:spAutoFit/>
          </a:bodyPr>
          <a:lstStyle/>
          <a:p>
            <a:pPr>
              <a:defRPr/>
            </a:pPr>
            <a:r>
              <a:rPr kumimoji="1" lang="en-US" altLang="zh-CN" sz="2000">
                <a:latin typeface="Arial Rounded MT Bold" pitchFamily="34" charset="0"/>
                <a:ea typeface="宋体" pitchFamily="2" charset="-122"/>
                <a:cs typeface="+mn-cs"/>
                <a:sym typeface="Symbol" pitchFamily="18" charset="2"/>
              </a:rPr>
              <a:t>{x</a:t>
            </a:r>
            <a:r>
              <a:rPr kumimoji="1" lang="zh-CN" altLang="en-US" sz="2000">
                <a:latin typeface="Arial Rounded MT Bold" pitchFamily="34" charset="0"/>
                <a:ea typeface="宋体" pitchFamily="2" charset="-122"/>
                <a:cs typeface="+mn-cs"/>
                <a:sym typeface="Symbol" pitchFamily="18" charset="2"/>
              </a:rPr>
              <a:t>，</a:t>
            </a:r>
            <a:r>
              <a:rPr kumimoji="1" lang="en-US" altLang="zh-CN" sz="2000">
                <a:latin typeface="Arial Rounded MT Bold" pitchFamily="34" charset="0"/>
                <a:ea typeface="宋体" pitchFamily="2" charset="-122"/>
                <a:cs typeface="+mn-cs"/>
                <a:sym typeface="Symbol" pitchFamily="18" charset="2"/>
              </a:rPr>
              <a:t>y}</a:t>
            </a:r>
            <a:r>
              <a:rPr kumimoji="1" lang="zh-CN" altLang="en-US" sz="2000">
                <a:latin typeface="Arial Rounded MT Bold" pitchFamily="34" charset="0"/>
                <a:ea typeface="宋体" pitchFamily="2" charset="-122"/>
                <a:cs typeface="+mn-cs"/>
                <a:sym typeface="Symbol" pitchFamily="18" charset="2"/>
              </a:rPr>
              <a:t>存在最小上界意味着</a:t>
            </a:r>
            <a:r>
              <a:rPr kumimoji="1" lang="en-US" altLang="zh-CN" sz="2000">
                <a:latin typeface="Arial Rounded MT Bold" pitchFamily="34" charset="0"/>
                <a:ea typeface="宋体" pitchFamily="2" charset="-122"/>
                <a:cs typeface="+mn-cs"/>
                <a:sym typeface="Symbol" pitchFamily="18" charset="2"/>
              </a:rPr>
              <a:t>{x</a:t>
            </a:r>
            <a:r>
              <a:rPr kumimoji="1" lang="zh-CN" altLang="en-US" sz="2000">
                <a:latin typeface="Arial Rounded MT Bold" pitchFamily="34" charset="0"/>
                <a:ea typeface="宋体" pitchFamily="2" charset="-122"/>
                <a:cs typeface="+mn-cs"/>
                <a:sym typeface="Symbol" pitchFamily="18" charset="2"/>
              </a:rPr>
              <a:t>，</a:t>
            </a:r>
            <a:r>
              <a:rPr kumimoji="1" lang="en-US" altLang="zh-CN" sz="2000">
                <a:latin typeface="Arial Rounded MT Bold" pitchFamily="34" charset="0"/>
                <a:ea typeface="宋体" pitchFamily="2" charset="-122"/>
                <a:cs typeface="+mn-cs"/>
                <a:sym typeface="Symbol" pitchFamily="18" charset="2"/>
              </a:rPr>
              <a:t>y}</a:t>
            </a:r>
            <a:r>
              <a:rPr kumimoji="1" lang="zh-CN" altLang="en-US" sz="2000">
                <a:latin typeface="Arial Rounded MT Bold" pitchFamily="34" charset="0"/>
                <a:ea typeface="宋体" pitchFamily="2" charset="-122"/>
                <a:cs typeface="+mn-cs"/>
                <a:sym typeface="Symbol" pitchFamily="18" charset="2"/>
              </a:rPr>
              <a:t>所有的上界之间具有可比性</a:t>
            </a:r>
          </a:p>
        </p:txBody>
      </p:sp>
      <p:sp>
        <p:nvSpPr>
          <p:cNvPr id="11280" name="Rectangle 16"/>
          <p:cNvSpPr>
            <a:spLocks noChangeArrowheads="1"/>
          </p:cNvSpPr>
          <p:nvPr/>
        </p:nvSpPr>
        <p:spPr bwMode="auto">
          <a:xfrm>
            <a:off x="457200" y="5314950"/>
            <a:ext cx="2236788" cy="400050"/>
          </a:xfrm>
          <a:prstGeom prst="rect">
            <a:avLst/>
          </a:prstGeom>
          <a:gradFill rotWithShape="1">
            <a:gsLst>
              <a:gs pos="0">
                <a:srgbClr val="C5E395"/>
              </a:gs>
              <a:gs pos="100000">
                <a:schemeClr val="bg1"/>
              </a:gs>
            </a:gsLst>
            <a:lin ang="2700000" scaled="1"/>
          </a:gradFill>
          <a:ln w="3175">
            <a:solidFill>
              <a:schemeClr val="accent3">
                <a:lumMod val="50000"/>
              </a:schemeClr>
            </a:solidFill>
            <a:miter lim="800000"/>
            <a:headEnd/>
            <a:tailEnd/>
          </a:ln>
          <a:effectLst>
            <a:outerShdw dist="35921" dir="2700000" algn="ctr" rotWithShape="0">
              <a:schemeClr val="bg2"/>
            </a:outerShdw>
          </a:effectLst>
        </p:spPr>
        <p:txBody>
          <a:bodyPr wrap="none">
            <a:spAutoFit/>
          </a:bodyPr>
          <a:lstStyle/>
          <a:p>
            <a:pPr>
              <a:defRPr/>
            </a:pPr>
            <a:r>
              <a:rPr kumimoji="1" lang="zh-CN" altLang="en-US" sz="2000">
                <a:latin typeface="Arial Rounded MT Bold" pitchFamily="34" charset="0"/>
                <a:ea typeface="宋体" pitchFamily="2" charset="-122"/>
                <a:cs typeface="+mn-cs"/>
                <a:sym typeface="Symbol" pitchFamily="18" charset="2"/>
              </a:rPr>
              <a:t>最大下界情况类似</a:t>
            </a:r>
            <a:endParaRPr kumimoji="1" lang="zh-CN" altLang="en-US" sz="2000">
              <a:latin typeface="Arial Rounded MT Bold" pitchFamily="34" charset="0"/>
              <a:ea typeface="宋体" pitchFamily="2" charset="-122"/>
              <a:cs typeface="+mn-cs"/>
            </a:endParaRPr>
          </a:p>
        </p:txBody>
      </p:sp>
      <p:sp>
        <p:nvSpPr>
          <p:cNvPr id="11" name="TextBox 10"/>
          <p:cNvSpPr txBox="1"/>
          <p:nvPr/>
        </p:nvSpPr>
        <p:spPr>
          <a:xfrm rot="21239132">
            <a:off x="2832523" y="955697"/>
            <a:ext cx="2262158"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a typeface="宋体" pitchFamily="2" charset="-122"/>
                <a:cs typeface="+mn-cs"/>
              </a:rPr>
              <a:t>自反、反对称、传递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p:cTn id="12" dur="500" fill="hold"/>
                                        <p:tgtEl>
                                          <p:spTgt spid="11276"/>
                                        </p:tgtEl>
                                        <p:attrNameLst>
                                          <p:attrName>ppt_x</p:attrName>
                                        </p:attrNameLst>
                                      </p:cBhvr>
                                      <p:tavLst>
                                        <p:tav tm="0">
                                          <p:val>
                                            <p:strVal val="#ppt_x-.2"/>
                                          </p:val>
                                        </p:tav>
                                        <p:tav tm="100000">
                                          <p:val>
                                            <p:strVal val="#ppt_x"/>
                                          </p:val>
                                        </p:tav>
                                      </p:tavLst>
                                    </p:anim>
                                    <p:anim calcmode="lin" valueType="num">
                                      <p:cBhvr>
                                        <p:cTn id="13" dur="5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14" dur="500"/>
                                        <p:tgtEl>
                                          <p:spTgt spid="1127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278"/>
                                        </p:tgtEl>
                                        <p:attrNameLst>
                                          <p:attrName>style.visibility</p:attrName>
                                        </p:attrNameLst>
                                      </p:cBhvr>
                                      <p:to>
                                        <p:strVal val="visible"/>
                                      </p:to>
                                    </p:set>
                                    <p:anim calcmode="lin" valueType="num">
                                      <p:cBhvr>
                                        <p:cTn id="19" dur="500" fill="hold"/>
                                        <p:tgtEl>
                                          <p:spTgt spid="11278"/>
                                        </p:tgtEl>
                                        <p:attrNameLst>
                                          <p:attrName>ppt_x</p:attrName>
                                        </p:attrNameLst>
                                      </p:cBhvr>
                                      <p:tavLst>
                                        <p:tav tm="0">
                                          <p:val>
                                            <p:strVal val="#ppt_x-.2"/>
                                          </p:val>
                                        </p:tav>
                                        <p:tav tm="100000">
                                          <p:val>
                                            <p:strVal val="#ppt_x"/>
                                          </p:val>
                                        </p:tav>
                                      </p:tavLst>
                                    </p:anim>
                                    <p:anim calcmode="lin" valueType="num">
                                      <p:cBhvr>
                                        <p:cTn id="20" dur="500" fill="hold"/>
                                        <p:tgtEl>
                                          <p:spTgt spid="11278"/>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27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277"/>
                                        </p:tgtEl>
                                        <p:attrNameLst>
                                          <p:attrName>style.visibility</p:attrName>
                                        </p:attrNameLst>
                                      </p:cBhvr>
                                      <p:to>
                                        <p:strVal val="visible"/>
                                      </p:to>
                                    </p:set>
                                    <p:anim calcmode="lin" valueType="num">
                                      <p:cBhvr>
                                        <p:cTn id="26" dur="500" fill="hold"/>
                                        <p:tgtEl>
                                          <p:spTgt spid="11277"/>
                                        </p:tgtEl>
                                        <p:attrNameLst>
                                          <p:attrName>ppt_x</p:attrName>
                                        </p:attrNameLst>
                                      </p:cBhvr>
                                      <p:tavLst>
                                        <p:tav tm="0">
                                          <p:val>
                                            <p:strVal val="#ppt_x-.2"/>
                                          </p:val>
                                        </p:tav>
                                        <p:tav tm="100000">
                                          <p:val>
                                            <p:strVal val="#ppt_x"/>
                                          </p:val>
                                        </p:tav>
                                      </p:tavLst>
                                    </p:anim>
                                    <p:anim calcmode="lin" valueType="num">
                                      <p:cBhvr>
                                        <p:cTn id="27" dur="5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28" dur="500"/>
                                        <p:tgtEl>
                                          <p:spTgt spid="1127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280"/>
                                        </p:tgtEl>
                                        <p:attrNameLst>
                                          <p:attrName>style.visibility</p:attrName>
                                        </p:attrNameLst>
                                      </p:cBhvr>
                                      <p:to>
                                        <p:strVal val="visible"/>
                                      </p:to>
                                    </p:set>
                                    <p:anim calcmode="lin" valueType="num">
                                      <p:cBhvr additive="base">
                                        <p:cTn id="33" dur="500" fill="hold"/>
                                        <p:tgtEl>
                                          <p:spTgt spid="11280"/>
                                        </p:tgtEl>
                                        <p:attrNameLst>
                                          <p:attrName>ppt_x</p:attrName>
                                        </p:attrNameLst>
                                      </p:cBhvr>
                                      <p:tavLst>
                                        <p:tav tm="0">
                                          <p:val>
                                            <p:strVal val="#ppt_x"/>
                                          </p:val>
                                        </p:tav>
                                        <p:tav tm="100000">
                                          <p:val>
                                            <p:strVal val="#ppt_x"/>
                                          </p:val>
                                        </p:tav>
                                      </p:tavLst>
                                    </p:anim>
                                    <p:anim calcmode="lin" valueType="num">
                                      <p:cBhvr additive="base">
                                        <p:cTn id="34"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8" grpId="0" animBg="1"/>
      <p:bldP spid="112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sp>
        <p:nvSpPr>
          <p:cNvPr id="29698" name="AutoShape 16" descr="u=1240408010,928218950&amp;fm=0&amp;gp=0"/>
          <p:cNvSpPr>
            <a:spLocks noChangeAspect="1" noChangeArrowheads="1"/>
          </p:cNvSpPr>
          <p:nvPr/>
        </p:nvSpPr>
        <p:spPr bwMode="auto">
          <a:xfrm>
            <a:off x="3581400" y="3276600"/>
            <a:ext cx="304800" cy="304800"/>
          </a:xfrm>
          <a:prstGeom prst="rect">
            <a:avLst/>
          </a:prstGeom>
          <a:noFill/>
          <a:ln w="9525">
            <a:noFill/>
            <a:miter lim="800000"/>
            <a:headEnd/>
            <a:tailEnd/>
          </a:ln>
        </p:spPr>
        <p:txBody>
          <a:bodyPr/>
          <a:lstStyle/>
          <a:p>
            <a:endParaRPr lang="zh-CN" altLang="en-US"/>
          </a:p>
        </p:txBody>
      </p:sp>
      <p:sp>
        <p:nvSpPr>
          <p:cNvPr id="29699" name="AutoShape 20" descr="u=4119054640,2424330823&amp;fm=0&amp;gp=0"/>
          <p:cNvSpPr>
            <a:spLocks noChangeAspect="1" noChangeArrowheads="1"/>
          </p:cNvSpPr>
          <p:nvPr/>
        </p:nvSpPr>
        <p:spPr bwMode="auto">
          <a:xfrm>
            <a:off x="3581400" y="3276600"/>
            <a:ext cx="304800" cy="304800"/>
          </a:xfrm>
          <a:prstGeom prst="rect">
            <a:avLst/>
          </a:prstGeom>
          <a:noFill/>
          <a:ln w="9525">
            <a:noFill/>
            <a:miter lim="800000"/>
            <a:headEnd/>
            <a:tailEnd/>
          </a:ln>
        </p:spPr>
        <p:txBody>
          <a:bodyPr/>
          <a:lstStyle/>
          <a:p>
            <a:endParaRPr lang="zh-CN" altLang="en-US"/>
          </a:p>
        </p:txBody>
      </p:sp>
      <p:grpSp>
        <p:nvGrpSpPr>
          <p:cNvPr id="2" name="Group 45"/>
          <p:cNvGrpSpPr>
            <a:grpSpLocks/>
          </p:cNvGrpSpPr>
          <p:nvPr/>
        </p:nvGrpSpPr>
        <p:grpSpPr bwMode="auto">
          <a:xfrm>
            <a:off x="152400" y="1371600"/>
            <a:ext cx="2133600" cy="4557713"/>
            <a:chOff x="96" y="864"/>
            <a:chExt cx="1344" cy="2871"/>
          </a:xfrm>
        </p:grpSpPr>
        <p:grpSp>
          <p:nvGrpSpPr>
            <p:cNvPr id="29717" name="Group 14"/>
            <p:cNvGrpSpPr>
              <a:grpSpLocks/>
            </p:cNvGrpSpPr>
            <p:nvPr/>
          </p:nvGrpSpPr>
          <p:grpSpPr bwMode="auto">
            <a:xfrm>
              <a:off x="672" y="1248"/>
              <a:ext cx="144" cy="2016"/>
              <a:chOff x="1248" y="1200"/>
              <a:chExt cx="144" cy="2016"/>
            </a:xfrm>
          </p:grpSpPr>
          <p:sp>
            <p:nvSpPr>
              <p:cNvPr id="29723" name="Oval 5"/>
              <p:cNvSpPr>
                <a:spLocks noChangeArrowheads="1"/>
              </p:cNvSpPr>
              <p:nvPr/>
            </p:nvSpPr>
            <p:spPr bwMode="auto">
              <a:xfrm>
                <a:off x="1248" y="307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24" name="Oval 6"/>
              <p:cNvSpPr>
                <a:spLocks noChangeArrowheads="1"/>
              </p:cNvSpPr>
              <p:nvPr/>
            </p:nvSpPr>
            <p:spPr bwMode="auto">
              <a:xfrm>
                <a:off x="1248" y="2448"/>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25" name="Line 9"/>
              <p:cNvSpPr>
                <a:spLocks noChangeShapeType="1"/>
              </p:cNvSpPr>
              <p:nvPr/>
            </p:nvSpPr>
            <p:spPr bwMode="auto">
              <a:xfrm flipV="1">
                <a:off x="1317" y="2592"/>
                <a:ext cx="0" cy="480"/>
              </a:xfrm>
              <a:prstGeom prst="line">
                <a:avLst/>
              </a:prstGeom>
              <a:noFill/>
              <a:ln w="25400">
                <a:solidFill>
                  <a:srgbClr val="993300"/>
                </a:solidFill>
                <a:round/>
                <a:headEnd/>
                <a:tailEnd/>
              </a:ln>
            </p:spPr>
            <p:txBody>
              <a:bodyPr/>
              <a:lstStyle/>
              <a:p>
                <a:endParaRPr lang="zh-CN" altLang="en-US"/>
              </a:p>
            </p:txBody>
          </p:sp>
          <p:sp>
            <p:nvSpPr>
              <p:cNvPr id="29726" name="Oval 10"/>
              <p:cNvSpPr>
                <a:spLocks noChangeArrowheads="1"/>
              </p:cNvSpPr>
              <p:nvPr/>
            </p:nvSpPr>
            <p:spPr bwMode="auto">
              <a:xfrm>
                <a:off x="1248" y="1824"/>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27" name="Line 11"/>
              <p:cNvSpPr>
                <a:spLocks noChangeShapeType="1"/>
              </p:cNvSpPr>
              <p:nvPr/>
            </p:nvSpPr>
            <p:spPr bwMode="auto">
              <a:xfrm flipV="1">
                <a:off x="1317" y="1968"/>
                <a:ext cx="0" cy="480"/>
              </a:xfrm>
              <a:prstGeom prst="line">
                <a:avLst/>
              </a:prstGeom>
              <a:noFill/>
              <a:ln w="25400">
                <a:solidFill>
                  <a:srgbClr val="993300"/>
                </a:solidFill>
                <a:round/>
                <a:headEnd/>
                <a:tailEnd/>
              </a:ln>
            </p:spPr>
            <p:txBody>
              <a:bodyPr/>
              <a:lstStyle/>
              <a:p>
                <a:endParaRPr lang="zh-CN" altLang="en-US"/>
              </a:p>
            </p:txBody>
          </p:sp>
          <p:sp>
            <p:nvSpPr>
              <p:cNvPr id="29728" name="Oval 12"/>
              <p:cNvSpPr>
                <a:spLocks noChangeArrowheads="1"/>
              </p:cNvSpPr>
              <p:nvPr/>
            </p:nvSpPr>
            <p:spPr bwMode="auto">
              <a:xfrm>
                <a:off x="1248" y="120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29" name="Line 13"/>
              <p:cNvSpPr>
                <a:spLocks noChangeShapeType="1"/>
              </p:cNvSpPr>
              <p:nvPr/>
            </p:nvSpPr>
            <p:spPr bwMode="auto">
              <a:xfrm flipV="1">
                <a:off x="1317" y="1344"/>
                <a:ext cx="0" cy="480"/>
              </a:xfrm>
              <a:prstGeom prst="line">
                <a:avLst/>
              </a:prstGeom>
              <a:noFill/>
              <a:ln w="25400">
                <a:solidFill>
                  <a:srgbClr val="993300"/>
                </a:solidFill>
                <a:round/>
                <a:headEnd/>
                <a:tailEnd/>
              </a:ln>
            </p:spPr>
            <p:txBody>
              <a:bodyPr/>
              <a:lstStyle/>
              <a:p>
                <a:endParaRPr lang="zh-CN" altLang="en-US"/>
              </a:p>
            </p:txBody>
          </p:sp>
        </p:grpSp>
        <p:pic>
          <p:nvPicPr>
            <p:cNvPr id="29718" name="Picture 17"/>
            <p:cNvPicPr>
              <a:picLocks noChangeAspect="1" noChangeArrowheads="1"/>
            </p:cNvPicPr>
            <p:nvPr/>
          </p:nvPicPr>
          <p:blipFill>
            <a:blip r:embed="rId3"/>
            <a:srcRect/>
            <a:stretch>
              <a:fillRect/>
            </a:stretch>
          </p:blipFill>
          <p:spPr bwMode="auto">
            <a:xfrm>
              <a:off x="816" y="2928"/>
              <a:ext cx="387" cy="480"/>
            </a:xfrm>
            <a:prstGeom prst="rect">
              <a:avLst/>
            </a:prstGeom>
            <a:noFill/>
            <a:ln w="9525">
              <a:noFill/>
              <a:miter lim="800000"/>
              <a:headEnd/>
              <a:tailEnd/>
            </a:ln>
          </p:spPr>
        </p:pic>
        <p:pic>
          <p:nvPicPr>
            <p:cNvPr id="29719" name="Picture 18"/>
            <p:cNvPicPr>
              <a:picLocks noChangeAspect="1" noChangeArrowheads="1"/>
            </p:cNvPicPr>
            <p:nvPr/>
          </p:nvPicPr>
          <p:blipFill>
            <a:blip r:embed="rId4"/>
            <a:srcRect/>
            <a:stretch>
              <a:fillRect/>
            </a:stretch>
          </p:blipFill>
          <p:spPr bwMode="auto">
            <a:xfrm>
              <a:off x="240" y="2256"/>
              <a:ext cx="387" cy="480"/>
            </a:xfrm>
            <a:prstGeom prst="rect">
              <a:avLst/>
            </a:prstGeom>
            <a:noFill/>
            <a:ln w="9525">
              <a:noFill/>
              <a:miter lim="800000"/>
              <a:headEnd/>
              <a:tailEnd/>
            </a:ln>
          </p:spPr>
        </p:pic>
        <p:pic>
          <p:nvPicPr>
            <p:cNvPr id="29720" name="Picture 21"/>
            <p:cNvPicPr>
              <a:picLocks noChangeAspect="1" noChangeArrowheads="1"/>
            </p:cNvPicPr>
            <p:nvPr/>
          </p:nvPicPr>
          <p:blipFill>
            <a:blip r:embed="rId5"/>
            <a:srcRect/>
            <a:stretch>
              <a:fillRect/>
            </a:stretch>
          </p:blipFill>
          <p:spPr bwMode="auto">
            <a:xfrm>
              <a:off x="828" y="1584"/>
              <a:ext cx="612" cy="485"/>
            </a:xfrm>
            <a:prstGeom prst="rect">
              <a:avLst/>
            </a:prstGeom>
            <a:noFill/>
            <a:ln w="9525">
              <a:noFill/>
              <a:miter lim="800000"/>
              <a:headEnd/>
              <a:tailEnd/>
            </a:ln>
          </p:spPr>
        </p:pic>
        <p:pic>
          <p:nvPicPr>
            <p:cNvPr id="29721" name="Picture 22"/>
            <p:cNvPicPr>
              <a:picLocks noChangeAspect="1" noChangeArrowheads="1"/>
            </p:cNvPicPr>
            <p:nvPr/>
          </p:nvPicPr>
          <p:blipFill>
            <a:blip r:embed="rId6"/>
            <a:srcRect/>
            <a:stretch>
              <a:fillRect/>
            </a:stretch>
          </p:blipFill>
          <p:spPr bwMode="auto">
            <a:xfrm>
              <a:off x="96" y="864"/>
              <a:ext cx="532" cy="768"/>
            </a:xfrm>
            <a:prstGeom prst="rect">
              <a:avLst/>
            </a:prstGeom>
            <a:noFill/>
            <a:ln w="9525">
              <a:noFill/>
              <a:miter lim="800000"/>
              <a:headEnd/>
              <a:tailEnd/>
            </a:ln>
          </p:spPr>
        </p:pic>
        <p:sp>
          <p:nvSpPr>
            <p:cNvPr id="29722" name="Text Box 23"/>
            <p:cNvSpPr txBox="1">
              <a:spLocks noChangeArrowheads="1"/>
            </p:cNvSpPr>
            <p:nvPr/>
          </p:nvSpPr>
          <p:spPr bwMode="auto">
            <a:xfrm>
              <a:off x="384" y="3504"/>
              <a:ext cx="980" cy="231"/>
            </a:xfrm>
            <a:prstGeom prst="rect">
              <a:avLst/>
            </a:prstGeom>
            <a:noFill/>
            <a:ln w="9525">
              <a:noFill/>
              <a:miter lim="800000"/>
              <a:headEnd/>
              <a:tailEnd/>
            </a:ln>
          </p:spPr>
          <p:txBody>
            <a:bodyPr wrap="none">
              <a:spAutoFit/>
            </a:bodyPr>
            <a:lstStyle/>
            <a:p>
              <a:r>
                <a:rPr lang="zh-CN" altLang="en-US"/>
                <a:t>选美比赛名次</a:t>
              </a:r>
            </a:p>
          </p:txBody>
        </p:sp>
      </p:grpSp>
      <p:sp>
        <p:nvSpPr>
          <p:cNvPr id="12312" name="Text Box 24"/>
          <p:cNvSpPr txBox="1">
            <a:spLocks noChangeArrowheads="1"/>
          </p:cNvSpPr>
          <p:nvPr/>
        </p:nvSpPr>
        <p:spPr bwMode="auto">
          <a:xfrm>
            <a:off x="1600200" y="1752600"/>
            <a:ext cx="2698750" cy="366713"/>
          </a:xfrm>
          <a:prstGeom prst="rect">
            <a:avLst/>
          </a:prstGeom>
          <a:noFill/>
          <a:ln w="9525">
            <a:noFill/>
            <a:miter lim="800000"/>
            <a:headEnd/>
            <a:tailEnd/>
          </a:ln>
        </p:spPr>
        <p:txBody>
          <a:bodyPr wrap="none">
            <a:spAutoFit/>
          </a:bodyPr>
          <a:lstStyle/>
          <a:p>
            <a:r>
              <a:rPr lang="zh-CN" altLang="en-US"/>
              <a:t>凤姐 </a:t>
            </a:r>
            <a:r>
              <a:rPr kumimoji="1" lang="zh-CN" altLang="en-US"/>
              <a:t>≼ 芙蓉 ≼ 春春 ≼ 志玲</a:t>
            </a:r>
          </a:p>
        </p:txBody>
      </p:sp>
      <p:sp>
        <p:nvSpPr>
          <p:cNvPr id="12313" name="Text Box 25"/>
          <p:cNvSpPr txBox="1">
            <a:spLocks noChangeArrowheads="1"/>
          </p:cNvSpPr>
          <p:nvPr/>
        </p:nvSpPr>
        <p:spPr bwMode="auto">
          <a:xfrm>
            <a:off x="2286000" y="2362200"/>
            <a:ext cx="2146300" cy="1739900"/>
          </a:xfrm>
          <a:prstGeom prst="rect">
            <a:avLst/>
          </a:prstGeom>
          <a:noFill/>
          <a:ln w="9525">
            <a:noFill/>
            <a:miter lim="800000"/>
            <a:headEnd/>
            <a:tailEnd/>
          </a:ln>
        </p:spPr>
        <p:txBody>
          <a:bodyPr wrap="none">
            <a:spAutoFit/>
          </a:bodyPr>
          <a:lstStyle/>
          <a:p>
            <a:r>
              <a:rPr kumimoji="1" lang="zh-CN" altLang="en-US"/>
              <a:t>凤姐 ∨ 芙蓉 </a:t>
            </a:r>
            <a:r>
              <a:rPr kumimoji="1" lang="en-US" altLang="zh-CN"/>
              <a:t>= </a:t>
            </a:r>
            <a:r>
              <a:rPr kumimoji="1" lang="zh-CN" altLang="en-US"/>
              <a:t>芙蓉</a:t>
            </a:r>
          </a:p>
          <a:p>
            <a:r>
              <a:rPr kumimoji="1" lang="zh-CN" altLang="en-US"/>
              <a:t>凤姐 ∧ 春春 </a:t>
            </a:r>
            <a:r>
              <a:rPr kumimoji="1" lang="en-US" altLang="zh-CN"/>
              <a:t>= </a:t>
            </a:r>
            <a:r>
              <a:rPr kumimoji="1" lang="zh-CN" altLang="en-US"/>
              <a:t>凤姐</a:t>
            </a:r>
          </a:p>
          <a:p>
            <a:r>
              <a:rPr kumimoji="1" lang="zh-CN" altLang="en-US"/>
              <a:t>芙蓉 ∨ 志玲 </a:t>
            </a:r>
            <a:r>
              <a:rPr kumimoji="1" lang="en-US" altLang="zh-CN"/>
              <a:t>= </a:t>
            </a:r>
            <a:r>
              <a:rPr kumimoji="1" lang="zh-CN" altLang="en-US"/>
              <a:t>志玲</a:t>
            </a:r>
          </a:p>
          <a:p>
            <a:r>
              <a:rPr kumimoji="1" lang="zh-CN" altLang="en-US"/>
              <a:t>春春 ∧ 志玲 </a:t>
            </a:r>
            <a:r>
              <a:rPr kumimoji="1" lang="en-US" altLang="zh-CN"/>
              <a:t>= </a:t>
            </a:r>
            <a:r>
              <a:rPr kumimoji="1" lang="zh-CN" altLang="en-US"/>
              <a:t>春春</a:t>
            </a:r>
          </a:p>
          <a:p>
            <a:endParaRPr kumimoji="1" lang="zh-CN" altLang="en-US" b="1"/>
          </a:p>
          <a:p>
            <a:r>
              <a:rPr kumimoji="1" lang="zh-CN" altLang="en-US" b="1"/>
              <a:t>。。。 。。。</a:t>
            </a:r>
          </a:p>
        </p:txBody>
      </p:sp>
      <p:grpSp>
        <p:nvGrpSpPr>
          <p:cNvPr id="4" name="Group 44"/>
          <p:cNvGrpSpPr>
            <a:grpSpLocks/>
          </p:cNvGrpSpPr>
          <p:nvPr/>
        </p:nvGrpSpPr>
        <p:grpSpPr bwMode="auto">
          <a:xfrm>
            <a:off x="4819650" y="2133600"/>
            <a:ext cx="3714750" cy="3733800"/>
            <a:chOff x="3036" y="1344"/>
            <a:chExt cx="2340" cy="2352"/>
          </a:xfrm>
        </p:grpSpPr>
        <p:sp>
          <p:nvSpPr>
            <p:cNvPr id="29704" name="Oval 27"/>
            <p:cNvSpPr>
              <a:spLocks noChangeArrowheads="1"/>
            </p:cNvSpPr>
            <p:nvPr/>
          </p:nvSpPr>
          <p:spPr bwMode="auto">
            <a:xfrm>
              <a:off x="3604" y="3081"/>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05" name="Oval 28"/>
            <p:cNvSpPr>
              <a:spLocks noChangeArrowheads="1"/>
            </p:cNvSpPr>
            <p:nvPr/>
          </p:nvSpPr>
          <p:spPr bwMode="auto">
            <a:xfrm>
              <a:off x="4565" y="3065"/>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06" name="Line 29"/>
            <p:cNvSpPr>
              <a:spLocks noChangeShapeType="1"/>
            </p:cNvSpPr>
            <p:nvPr/>
          </p:nvSpPr>
          <p:spPr bwMode="auto">
            <a:xfrm flipV="1">
              <a:off x="3708" y="1968"/>
              <a:ext cx="864" cy="1113"/>
            </a:xfrm>
            <a:prstGeom prst="line">
              <a:avLst/>
            </a:prstGeom>
            <a:noFill/>
            <a:ln w="25400">
              <a:solidFill>
                <a:srgbClr val="993300"/>
              </a:solidFill>
              <a:round/>
              <a:headEnd/>
              <a:tailEnd/>
            </a:ln>
          </p:spPr>
          <p:txBody>
            <a:bodyPr/>
            <a:lstStyle/>
            <a:p>
              <a:endParaRPr lang="zh-CN" altLang="en-US"/>
            </a:p>
          </p:txBody>
        </p:sp>
        <p:sp>
          <p:nvSpPr>
            <p:cNvPr id="29707" name="Oval 30"/>
            <p:cNvSpPr>
              <a:spLocks noChangeArrowheads="1"/>
            </p:cNvSpPr>
            <p:nvPr/>
          </p:nvSpPr>
          <p:spPr bwMode="auto">
            <a:xfrm>
              <a:off x="3604" y="183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08" name="Line 31"/>
            <p:cNvSpPr>
              <a:spLocks noChangeShapeType="1"/>
            </p:cNvSpPr>
            <p:nvPr/>
          </p:nvSpPr>
          <p:spPr bwMode="auto">
            <a:xfrm flipH="1" flipV="1">
              <a:off x="3708" y="1968"/>
              <a:ext cx="912" cy="1104"/>
            </a:xfrm>
            <a:prstGeom prst="line">
              <a:avLst/>
            </a:prstGeom>
            <a:noFill/>
            <a:ln w="25400">
              <a:solidFill>
                <a:srgbClr val="993300"/>
              </a:solidFill>
              <a:round/>
              <a:headEnd/>
              <a:tailEnd/>
            </a:ln>
          </p:spPr>
          <p:txBody>
            <a:bodyPr/>
            <a:lstStyle/>
            <a:p>
              <a:endParaRPr lang="zh-CN" altLang="en-US"/>
            </a:p>
          </p:txBody>
        </p:sp>
        <p:sp>
          <p:nvSpPr>
            <p:cNvPr id="29709" name="Oval 32"/>
            <p:cNvSpPr>
              <a:spLocks noChangeArrowheads="1"/>
            </p:cNvSpPr>
            <p:nvPr/>
          </p:nvSpPr>
          <p:spPr bwMode="auto">
            <a:xfrm>
              <a:off x="4531" y="1824"/>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29710" name="Line 33"/>
            <p:cNvSpPr>
              <a:spLocks noChangeShapeType="1"/>
            </p:cNvSpPr>
            <p:nvPr/>
          </p:nvSpPr>
          <p:spPr bwMode="auto">
            <a:xfrm flipV="1">
              <a:off x="3660" y="1968"/>
              <a:ext cx="14" cy="1104"/>
            </a:xfrm>
            <a:prstGeom prst="line">
              <a:avLst/>
            </a:prstGeom>
            <a:noFill/>
            <a:ln w="25400">
              <a:solidFill>
                <a:srgbClr val="993300"/>
              </a:solidFill>
              <a:round/>
              <a:headEnd/>
              <a:tailEnd/>
            </a:ln>
          </p:spPr>
          <p:txBody>
            <a:bodyPr/>
            <a:lstStyle/>
            <a:p>
              <a:endParaRPr lang="zh-CN" altLang="en-US"/>
            </a:p>
          </p:txBody>
        </p:sp>
        <p:pic>
          <p:nvPicPr>
            <p:cNvPr id="29711" name="Picture 35"/>
            <p:cNvPicPr>
              <a:picLocks noChangeAspect="1" noChangeArrowheads="1"/>
            </p:cNvPicPr>
            <p:nvPr/>
          </p:nvPicPr>
          <p:blipFill>
            <a:blip r:embed="rId3"/>
            <a:srcRect/>
            <a:stretch>
              <a:fillRect/>
            </a:stretch>
          </p:blipFill>
          <p:spPr bwMode="auto">
            <a:xfrm>
              <a:off x="4428" y="1344"/>
              <a:ext cx="387" cy="480"/>
            </a:xfrm>
            <a:prstGeom prst="rect">
              <a:avLst/>
            </a:prstGeom>
            <a:noFill/>
            <a:ln w="9525">
              <a:noFill/>
              <a:miter lim="800000"/>
              <a:headEnd/>
              <a:tailEnd/>
            </a:ln>
          </p:spPr>
        </p:pic>
        <p:pic>
          <p:nvPicPr>
            <p:cNvPr id="29712" name="Picture 36"/>
            <p:cNvPicPr>
              <a:picLocks noChangeAspect="1" noChangeArrowheads="1"/>
            </p:cNvPicPr>
            <p:nvPr/>
          </p:nvPicPr>
          <p:blipFill>
            <a:blip r:embed="rId4"/>
            <a:srcRect/>
            <a:stretch>
              <a:fillRect/>
            </a:stretch>
          </p:blipFill>
          <p:spPr bwMode="auto">
            <a:xfrm>
              <a:off x="3468" y="1344"/>
              <a:ext cx="387" cy="480"/>
            </a:xfrm>
            <a:prstGeom prst="rect">
              <a:avLst/>
            </a:prstGeom>
            <a:noFill/>
            <a:ln w="9525">
              <a:noFill/>
              <a:miter lim="800000"/>
              <a:headEnd/>
              <a:tailEnd/>
            </a:ln>
          </p:spPr>
        </p:pic>
        <p:pic>
          <p:nvPicPr>
            <p:cNvPr id="29713" name="Picture 38"/>
            <p:cNvPicPr>
              <a:picLocks noChangeAspect="1" noChangeArrowheads="1"/>
            </p:cNvPicPr>
            <p:nvPr/>
          </p:nvPicPr>
          <p:blipFill>
            <a:blip r:embed="rId5"/>
            <a:srcRect/>
            <a:stretch>
              <a:fillRect/>
            </a:stretch>
          </p:blipFill>
          <p:spPr bwMode="auto">
            <a:xfrm>
              <a:off x="4764" y="2784"/>
              <a:ext cx="612" cy="485"/>
            </a:xfrm>
            <a:prstGeom prst="rect">
              <a:avLst/>
            </a:prstGeom>
            <a:noFill/>
            <a:ln w="9525">
              <a:noFill/>
              <a:miter lim="800000"/>
              <a:headEnd/>
              <a:tailEnd/>
            </a:ln>
          </p:spPr>
        </p:pic>
        <p:pic>
          <p:nvPicPr>
            <p:cNvPr id="29714" name="Picture 39"/>
            <p:cNvPicPr>
              <a:picLocks noChangeAspect="1" noChangeArrowheads="1"/>
            </p:cNvPicPr>
            <p:nvPr/>
          </p:nvPicPr>
          <p:blipFill>
            <a:blip r:embed="rId6"/>
            <a:srcRect/>
            <a:stretch>
              <a:fillRect/>
            </a:stretch>
          </p:blipFill>
          <p:spPr bwMode="auto">
            <a:xfrm>
              <a:off x="3036" y="2640"/>
              <a:ext cx="532" cy="768"/>
            </a:xfrm>
            <a:prstGeom prst="rect">
              <a:avLst/>
            </a:prstGeom>
            <a:noFill/>
            <a:ln w="9525">
              <a:noFill/>
              <a:miter lim="800000"/>
              <a:headEnd/>
              <a:tailEnd/>
            </a:ln>
          </p:spPr>
        </p:pic>
        <p:sp>
          <p:nvSpPr>
            <p:cNvPr id="29715" name="Text Box 40"/>
            <p:cNvSpPr txBox="1">
              <a:spLocks noChangeArrowheads="1"/>
            </p:cNvSpPr>
            <p:nvPr/>
          </p:nvSpPr>
          <p:spPr bwMode="auto">
            <a:xfrm>
              <a:off x="3708" y="3465"/>
              <a:ext cx="980" cy="231"/>
            </a:xfrm>
            <a:prstGeom prst="rect">
              <a:avLst/>
            </a:prstGeom>
            <a:noFill/>
            <a:ln w="9525">
              <a:noFill/>
              <a:miter lim="800000"/>
              <a:headEnd/>
              <a:tailEnd/>
            </a:ln>
          </p:spPr>
          <p:txBody>
            <a:bodyPr wrap="none">
              <a:spAutoFit/>
            </a:bodyPr>
            <a:lstStyle/>
            <a:p>
              <a:r>
                <a:rPr lang="zh-CN" altLang="en-US"/>
                <a:t>自我评价排名</a:t>
              </a:r>
            </a:p>
          </p:txBody>
        </p:sp>
        <p:sp>
          <p:nvSpPr>
            <p:cNvPr id="29716" name="Line 43"/>
            <p:cNvSpPr>
              <a:spLocks noChangeShapeType="1"/>
            </p:cNvSpPr>
            <p:nvPr/>
          </p:nvSpPr>
          <p:spPr bwMode="auto">
            <a:xfrm flipV="1">
              <a:off x="4620" y="1968"/>
              <a:ext cx="14" cy="1104"/>
            </a:xfrm>
            <a:prstGeom prst="line">
              <a:avLst/>
            </a:prstGeom>
            <a:noFill/>
            <a:ln w="25400">
              <a:solidFill>
                <a:srgbClr val="993300"/>
              </a:solidFill>
              <a:round/>
              <a:headEnd/>
              <a:tailEn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312"/>
                                        </p:tgtEl>
                                        <p:attrNameLst>
                                          <p:attrName>style.visibility</p:attrName>
                                        </p:attrNameLst>
                                      </p:cBhvr>
                                      <p:to>
                                        <p:strVal val="visible"/>
                                      </p:to>
                                    </p:set>
                                    <p:animEffect transition="in" filter="checkerboard(across)">
                                      <p:cBhvr>
                                        <p:cTn id="15" dur="500"/>
                                        <p:tgtEl>
                                          <p:spTgt spid="123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313"/>
                                        </p:tgtEl>
                                        <p:attrNameLst>
                                          <p:attrName>style.visibility</p:attrName>
                                        </p:attrNameLst>
                                      </p:cBhvr>
                                      <p:to>
                                        <p:strVal val="visible"/>
                                      </p:to>
                                    </p:set>
                                    <p:animEffect transition="in" filter="checkerboard(across)">
                                      <p:cBhvr>
                                        <p:cTn id="20" dur="500"/>
                                        <p:tgtEl>
                                          <p:spTgt spid="12313"/>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style.rotation</p:attrName>
                                        </p:attrNameLst>
                                      </p:cBhvr>
                                      <p:tavLst>
                                        <p:tav tm="0">
                                          <p:val>
                                            <p:fltVal val="720"/>
                                          </p:val>
                                        </p:tav>
                                        <p:tav tm="100000">
                                          <p:val>
                                            <p:fltVal val="0"/>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p:bldP spid="123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sp>
        <p:nvSpPr>
          <p:cNvPr id="31746" name="Oval 6"/>
          <p:cNvSpPr>
            <a:spLocks noChangeArrowheads="1"/>
          </p:cNvSpPr>
          <p:nvPr/>
        </p:nvSpPr>
        <p:spPr bwMode="auto">
          <a:xfrm>
            <a:off x="1382713" y="33528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1747" name="Oval 8"/>
          <p:cNvSpPr>
            <a:spLocks noChangeArrowheads="1"/>
          </p:cNvSpPr>
          <p:nvPr/>
        </p:nvSpPr>
        <p:spPr bwMode="auto">
          <a:xfrm>
            <a:off x="2209800" y="20574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1748" name="Line 10"/>
          <p:cNvSpPr>
            <a:spLocks noChangeShapeType="1"/>
          </p:cNvSpPr>
          <p:nvPr/>
        </p:nvSpPr>
        <p:spPr bwMode="auto">
          <a:xfrm flipH="1">
            <a:off x="1577975" y="2274888"/>
            <a:ext cx="685800" cy="1066800"/>
          </a:xfrm>
          <a:prstGeom prst="line">
            <a:avLst/>
          </a:prstGeom>
          <a:noFill/>
          <a:ln w="38100">
            <a:solidFill>
              <a:srgbClr val="993300"/>
            </a:solidFill>
            <a:round/>
            <a:headEnd/>
            <a:tailEnd/>
          </a:ln>
        </p:spPr>
        <p:txBody>
          <a:bodyPr/>
          <a:lstStyle/>
          <a:p>
            <a:endParaRPr lang="zh-CN" altLang="en-US"/>
          </a:p>
        </p:txBody>
      </p:sp>
      <p:sp>
        <p:nvSpPr>
          <p:cNvPr id="31749" name="Line 11"/>
          <p:cNvSpPr>
            <a:spLocks noChangeShapeType="1"/>
          </p:cNvSpPr>
          <p:nvPr/>
        </p:nvSpPr>
        <p:spPr bwMode="auto">
          <a:xfrm>
            <a:off x="2384425" y="2263775"/>
            <a:ext cx="685800" cy="1143000"/>
          </a:xfrm>
          <a:prstGeom prst="line">
            <a:avLst/>
          </a:prstGeom>
          <a:noFill/>
          <a:ln w="38100">
            <a:solidFill>
              <a:srgbClr val="993300"/>
            </a:solidFill>
            <a:round/>
            <a:headEnd/>
            <a:tailEnd/>
          </a:ln>
        </p:spPr>
        <p:txBody>
          <a:bodyPr/>
          <a:lstStyle/>
          <a:p>
            <a:endParaRPr lang="zh-CN" altLang="en-US"/>
          </a:p>
        </p:txBody>
      </p:sp>
      <p:sp>
        <p:nvSpPr>
          <p:cNvPr id="31750" name="Line 12"/>
          <p:cNvSpPr>
            <a:spLocks noChangeShapeType="1"/>
          </p:cNvSpPr>
          <p:nvPr/>
        </p:nvSpPr>
        <p:spPr bwMode="auto">
          <a:xfrm>
            <a:off x="1524000" y="3581400"/>
            <a:ext cx="762000" cy="1066800"/>
          </a:xfrm>
          <a:prstGeom prst="line">
            <a:avLst/>
          </a:prstGeom>
          <a:noFill/>
          <a:ln w="38100">
            <a:solidFill>
              <a:srgbClr val="993300"/>
            </a:solidFill>
            <a:round/>
            <a:headEnd/>
            <a:tailEnd/>
          </a:ln>
        </p:spPr>
        <p:txBody>
          <a:bodyPr/>
          <a:lstStyle/>
          <a:p>
            <a:endParaRPr lang="zh-CN" altLang="en-US"/>
          </a:p>
        </p:txBody>
      </p:sp>
      <p:sp>
        <p:nvSpPr>
          <p:cNvPr id="31751" name="Line 13"/>
          <p:cNvSpPr>
            <a:spLocks noChangeShapeType="1"/>
          </p:cNvSpPr>
          <p:nvPr/>
        </p:nvSpPr>
        <p:spPr bwMode="auto">
          <a:xfrm flipH="1">
            <a:off x="2339975" y="3592513"/>
            <a:ext cx="762000" cy="1066800"/>
          </a:xfrm>
          <a:prstGeom prst="line">
            <a:avLst/>
          </a:prstGeom>
          <a:noFill/>
          <a:ln w="38100">
            <a:solidFill>
              <a:srgbClr val="993300"/>
            </a:solidFill>
            <a:round/>
            <a:headEnd/>
            <a:tailEnd/>
          </a:ln>
        </p:spPr>
        <p:txBody>
          <a:bodyPr/>
          <a:lstStyle/>
          <a:p>
            <a:endParaRPr lang="zh-CN" altLang="en-US"/>
          </a:p>
        </p:txBody>
      </p:sp>
      <p:sp>
        <p:nvSpPr>
          <p:cNvPr id="31752" name="Oval 5"/>
          <p:cNvSpPr>
            <a:spLocks noChangeArrowheads="1"/>
          </p:cNvSpPr>
          <p:nvPr/>
        </p:nvSpPr>
        <p:spPr bwMode="auto">
          <a:xfrm>
            <a:off x="2209800" y="4572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1753" name="Oval 7"/>
          <p:cNvSpPr>
            <a:spLocks noChangeArrowheads="1"/>
          </p:cNvSpPr>
          <p:nvPr/>
        </p:nvSpPr>
        <p:spPr bwMode="auto">
          <a:xfrm>
            <a:off x="2994025" y="3386138"/>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1754" name="Text Box 14"/>
          <p:cNvSpPr txBox="1">
            <a:spLocks noChangeArrowheads="1"/>
          </p:cNvSpPr>
          <p:nvPr/>
        </p:nvSpPr>
        <p:spPr bwMode="auto">
          <a:xfrm>
            <a:off x="1447800" y="5410200"/>
            <a:ext cx="1784350" cy="366713"/>
          </a:xfrm>
          <a:prstGeom prst="rect">
            <a:avLst/>
          </a:prstGeom>
          <a:noFill/>
          <a:ln w="9525">
            <a:noFill/>
            <a:miter lim="800000"/>
            <a:headEnd/>
            <a:tailEnd/>
          </a:ln>
        </p:spPr>
        <p:txBody>
          <a:bodyPr wrap="none">
            <a:spAutoFit/>
          </a:bodyPr>
          <a:lstStyle/>
          <a:p>
            <a:r>
              <a:rPr lang="zh-CN" altLang="en-US"/>
              <a:t>男足国家队实力</a:t>
            </a:r>
          </a:p>
        </p:txBody>
      </p:sp>
      <p:sp>
        <p:nvSpPr>
          <p:cNvPr id="31755" name="AutoShape 16" descr="u=1578946131,1149425805&amp;fm=0&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sp>
        <p:nvSpPr>
          <p:cNvPr id="31756" name="AutoShape 19" descr="u=3874706136,2427827340&amp;fm=0&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pic>
        <p:nvPicPr>
          <p:cNvPr id="31757" name="Picture 20"/>
          <p:cNvPicPr>
            <a:picLocks noChangeAspect="1" noChangeArrowheads="1"/>
          </p:cNvPicPr>
          <p:nvPr/>
        </p:nvPicPr>
        <p:blipFill>
          <a:blip r:embed="rId2"/>
          <a:srcRect/>
          <a:stretch>
            <a:fillRect/>
          </a:stretch>
        </p:blipFill>
        <p:spPr bwMode="auto">
          <a:xfrm>
            <a:off x="2003425" y="4876800"/>
            <a:ext cx="739775" cy="463550"/>
          </a:xfrm>
          <a:prstGeom prst="rect">
            <a:avLst/>
          </a:prstGeom>
          <a:noFill/>
          <a:ln w="9525">
            <a:noFill/>
            <a:miter lim="800000"/>
            <a:headEnd/>
            <a:tailEnd/>
          </a:ln>
        </p:spPr>
      </p:pic>
      <p:pic>
        <p:nvPicPr>
          <p:cNvPr id="31758" name="Picture 21"/>
          <p:cNvPicPr>
            <a:picLocks noChangeAspect="1" noChangeArrowheads="1"/>
          </p:cNvPicPr>
          <p:nvPr/>
        </p:nvPicPr>
        <p:blipFill>
          <a:blip r:embed="rId3"/>
          <a:srcRect/>
          <a:stretch>
            <a:fillRect/>
          </a:stretch>
        </p:blipFill>
        <p:spPr bwMode="auto">
          <a:xfrm>
            <a:off x="609600" y="3200400"/>
            <a:ext cx="685800" cy="477838"/>
          </a:xfrm>
          <a:prstGeom prst="rect">
            <a:avLst/>
          </a:prstGeom>
          <a:noFill/>
          <a:ln w="9525">
            <a:noFill/>
            <a:miter lim="800000"/>
            <a:headEnd/>
            <a:tailEnd/>
          </a:ln>
        </p:spPr>
      </p:pic>
      <p:pic>
        <p:nvPicPr>
          <p:cNvPr id="31759" name="Picture 22"/>
          <p:cNvPicPr>
            <a:picLocks noChangeAspect="1" noChangeArrowheads="1"/>
          </p:cNvPicPr>
          <p:nvPr/>
        </p:nvPicPr>
        <p:blipFill>
          <a:blip r:embed="rId4"/>
          <a:srcRect/>
          <a:stretch>
            <a:fillRect/>
          </a:stretch>
        </p:blipFill>
        <p:spPr bwMode="auto">
          <a:xfrm>
            <a:off x="3352800" y="3200400"/>
            <a:ext cx="742950" cy="487363"/>
          </a:xfrm>
          <a:prstGeom prst="rect">
            <a:avLst/>
          </a:prstGeom>
          <a:noFill/>
          <a:ln w="9525">
            <a:noFill/>
            <a:miter lim="800000"/>
            <a:headEnd/>
            <a:tailEnd/>
          </a:ln>
        </p:spPr>
      </p:pic>
      <p:pic>
        <p:nvPicPr>
          <p:cNvPr id="31760" name="Picture 23"/>
          <p:cNvPicPr>
            <a:picLocks noChangeAspect="1" noChangeArrowheads="1"/>
          </p:cNvPicPr>
          <p:nvPr/>
        </p:nvPicPr>
        <p:blipFill>
          <a:blip r:embed="rId5"/>
          <a:srcRect/>
          <a:stretch>
            <a:fillRect/>
          </a:stretch>
        </p:blipFill>
        <p:spPr bwMode="auto">
          <a:xfrm>
            <a:off x="1981200" y="1447800"/>
            <a:ext cx="762000" cy="501650"/>
          </a:xfrm>
          <a:prstGeom prst="rect">
            <a:avLst/>
          </a:prstGeom>
          <a:noFill/>
          <a:ln w="9525">
            <a:noFill/>
            <a:miter lim="800000"/>
            <a:headEnd/>
            <a:tailEnd/>
          </a:ln>
        </p:spPr>
      </p:pic>
      <p:pic>
        <p:nvPicPr>
          <p:cNvPr id="31761" name="Picture 24"/>
          <p:cNvPicPr>
            <a:picLocks noChangeAspect="1" noChangeArrowheads="1"/>
          </p:cNvPicPr>
          <p:nvPr/>
        </p:nvPicPr>
        <p:blipFill>
          <a:blip r:embed="rId3"/>
          <a:srcRect/>
          <a:stretch>
            <a:fillRect/>
          </a:stretch>
        </p:blipFill>
        <p:spPr bwMode="auto">
          <a:xfrm>
            <a:off x="4876800" y="2876550"/>
            <a:ext cx="685800" cy="477838"/>
          </a:xfrm>
          <a:prstGeom prst="rect">
            <a:avLst/>
          </a:prstGeom>
          <a:noFill/>
          <a:ln w="9525">
            <a:noFill/>
            <a:miter lim="800000"/>
            <a:headEnd/>
            <a:tailEnd/>
          </a:ln>
        </p:spPr>
      </p:pic>
      <p:pic>
        <p:nvPicPr>
          <p:cNvPr id="31762" name="Picture 25"/>
          <p:cNvPicPr>
            <a:picLocks noChangeAspect="1" noChangeArrowheads="1"/>
          </p:cNvPicPr>
          <p:nvPr/>
        </p:nvPicPr>
        <p:blipFill>
          <a:blip r:embed="rId4"/>
          <a:srcRect/>
          <a:stretch>
            <a:fillRect/>
          </a:stretch>
        </p:blipFill>
        <p:spPr bwMode="auto">
          <a:xfrm>
            <a:off x="6172200" y="2876550"/>
            <a:ext cx="742950" cy="487363"/>
          </a:xfrm>
          <a:prstGeom prst="rect">
            <a:avLst/>
          </a:prstGeom>
          <a:noFill/>
          <a:ln w="9525">
            <a:noFill/>
            <a:miter lim="800000"/>
            <a:headEnd/>
            <a:tailEnd/>
          </a:ln>
        </p:spPr>
      </p:pic>
      <p:sp>
        <p:nvSpPr>
          <p:cNvPr id="31763" name="Rectangle 26"/>
          <p:cNvSpPr>
            <a:spLocks noChangeArrowheads="1"/>
          </p:cNvSpPr>
          <p:nvPr/>
        </p:nvSpPr>
        <p:spPr bwMode="auto">
          <a:xfrm>
            <a:off x="5649913" y="2952750"/>
            <a:ext cx="412750" cy="366713"/>
          </a:xfrm>
          <a:prstGeom prst="rect">
            <a:avLst/>
          </a:prstGeom>
          <a:noFill/>
          <a:ln w="9525">
            <a:noFill/>
            <a:miter lim="800000"/>
            <a:headEnd/>
            <a:tailEnd/>
          </a:ln>
        </p:spPr>
        <p:txBody>
          <a:bodyPr wrap="none">
            <a:spAutoFit/>
          </a:bodyPr>
          <a:lstStyle/>
          <a:p>
            <a:r>
              <a:rPr kumimoji="1" lang="en-US" altLang="zh-CN"/>
              <a:t>∨</a:t>
            </a:r>
          </a:p>
        </p:txBody>
      </p:sp>
      <p:sp>
        <p:nvSpPr>
          <p:cNvPr id="31764" name="Rectangle 27"/>
          <p:cNvSpPr>
            <a:spLocks noChangeArrowheads="1"/>
          </p:cNvSpPr>
          <p:nvPr/>
        </p:nvSpPr>
        <p:spPr bwMode="auto">
          <a:xfrm>
            <a:off x="7010400" y="2952750"/>
            <a:ext cx="317500" cy="366713"/>
          </a:xfrm>
          <a:prstGeom prst="rect">
            <a:avLst/>
          </a:prstGeom>
          <a:noFill/>
          <a:ln w="9525">
            <a:noFill/>
            <a:miter lim="800000"/>
            <a:headEnd/>
            <a:tailEnd/>
          </a:ln>
        </p:spPr>
        <p:txBody>
          <a:bodyPr wrap="none">
            <a:spAutoFit/>
          </a:bodyPr>
          <a:lstStyle/>
          <a:p>
            <a:r>
              <a:rPr kumimoji="1" lang="en-US" altLang="zh-CN"/>
              <a:t>=</a:t>
            </a:r>
          </a:p>
        </p:txBody>
      </p:sp>
      <p:pic>
        <p:nvPicPr>
          <p:cNvPr id="31765" name="Picture 28"/>
          <p:cNvPicPr>
            <a:picLocks noChangeAspect="1" noChangeArrowheads="1"/>
          </p:cNvPicPr>
          <p:nvPr/>
        </p:nvPicPr>
        <p:blipFill>
          <a:blip r:embed="rId5"/>
          <a:srcRect/>
          <a:stretch>
            <a:fillRect/>
          </a:stretch>
        </p:blipFill>
        <p:spPr bwMode="auto">
          <a:xfrm>
            <a:off x="7391400" y="2876550"/>
            <a:ext cx="762000" cy="501650"/>
          </a:xfrm>
          <a:prstGeom prst="rect">
            <a:avLst/>
          </a:prstGeom>
          <a:noFill/>
          <a:ln w="9525">
            <a:noFill/>
            <a:miter lim="800000"/>
            <a:headEnd/>
            <a:tailEnd/>
          </a:ln>
        </p:spPr>
      </p:pic>
      <p:pic>
        <p:nvPicPr>
          <p:cNvPr id="31766" name="Picture 29"/>
          <p:cNvPicPr>
            <a:picLocks noChangeAspect="1" noChangeArrowheads="1"/>
          </p:cNvPicPr>
          <p:nvPr/>
        </p:nvPicPr>
        <p:blipFill>
          <a:blip r:embed="rId3"/>
          <a:srcRect/>
          <a:stretch>
            <a:fillRect/>
          </a:stretch>
        </p:blipFill>
        <p:spPr bwMode="auto">
          <a:xfrm>
            <a:off x="4876800" y="3684588"/>
            <a:ext cx="685800" cy="477837"/>
          </a:xfrm>
          <a:prstGeom prst="rect">
            <a:avLst/>
          </a:prstGeom>
          <a:noFill/>
          <a:ln w="9525">
            <a:noFill/>
            <a:miter lim="800000"/>
            <a:headEnd/>
            <a:tailEnd/>
          </a:ln>
        </p:spPr>
      </p:pic>
      <p:pic>
        <p:nvPicPr>
          <p:cNvPr id="31767" name="Picture 30"/>
          <p:cNvPicPr>
            <a:picLocks noChangeAspect="1" noChangeArrowheads="1"/>
          </p:cNvPicPr>
          <p:nvPr/>
        </p:nvPicPr>
        <p:blipFill>
          <a:blip r:embed="rId4"/>
          <a:srcRect/>
          <a:stretch>
            <a:fillRect/>
          </a:stretch>
        </p:blipFill>
        <p:spPr bwMode="auto">
          <a:xfrm>
            <a:off x="6172200" y="3684588"/>
            <a:ext cx="742950" cy="487362"/>
          </a:xfrm>
          <a:prstGeom prst="rect">
            <a:avLst/>
          </a:prstGeom>
          <a:noFill/>
          <a:ln w="9525">
            <a:noFill/>
            <a:miter lim="800000"/>
            <a:headEnd/>
            <a:tailEnd/>
          </a:ln>
        </p:spPr>
      </p:pic>
      <p:sp>
        <p:nvSpPr>
          <p:cNvPr id="31768" name="Rectangle 31"/>
          <p:cNvSpPr>
            <a:spLocks noChangeArrowheads="1"/>
          </p:cNvSpPr>
          <p:nvPr/>
        </p:nvSpPr>
        <p:spPr bwMode="auto">
          <a:xfrm>
            <a:off x="5649913" y="3760788"/>
            <a:ext cx="412750" cy="366712"/>
          </a:xfrm>
          <a:prstGeom prst="rect">
            <a:avLst/>
          </a:prstGeom>
          <a:noFill/>
          <a:ln w="9525">
            <a:noFill/>
            <a:miter lim="800000"/>
            <a:headEnd/>
            <a:tailEnd/>
          </a:ln>
        </p:spPr>
        <p:txBody>
          <a:bodyPr wrap="none">
            <a:spAutoFit/>
          </a:bodyPr>
          <a:lstStyle/>
          <a:p>
            <a:r>
              <a:rPr kumimoji="1" lang="en-US" altLang="zh-CN"/>
              <a:t>∧</a:t>
            </a:r>
          </a:p>
        </p:txBody>
      </p:sp>
      <p:sp>
        <p:nvSpPr>
          <p:cNvPr id="31769" name="Rectangle 32"/>
          <p:cNvSpPr>
            <a:spLocks noChangeArrowheads="1"/>
          </p:cNvSpPr>
          <p:nvPr/>
        </p:nvSpPr>
        <p:spPr bwMode="auto">
          <a:xfrm>
            <a:off x="7010400" y="3760788"/>
            <a:ext cx="317500" cy="366712"/>
          </a:xfrm>
          <a:prstGeom prst="rect">
            <a:avLst/>
          </a:prstGeom>
          <a:noFill/>
          <a:ln w="9525">
            <a:noFill/>
            <a:miter lim="800000"/>
            <a:headEnd/>
            <a:tailEnd/>
          </a:ln>
        </p:spPr>
        <p:txBody>
          <a:bodyPr wrap="none">
            <a:spAutoFit/>
          </a:bodyPr>
          <a:lstStyle/>
          <a:p>
            <a:r>
              <a:rPr kumimoji="1" lang="en-US" altLang="zh-CN"/>
              <a:t>=</a:t>
            </a:r>
          </a:p>
        </p:txBody>
      </p:sp>
      <p:pic>
        <p:nvPicPr>
          <p:cNvPr id="31770" name="Picture 33"/>
          <p:cNvPicPr>
            <a:picLocks noChangeAspect="1" noChangeArrowheads="1"/>
          </p:cNvPicPr>
          <p:nvPr/>
        </p:nvPicPr>
        <p:blipFill>
          <a:blip r:embed="rId2"/>
          <a:srcRect/>
          <a:stretch>
            <a:fillRect/>
          </a:stretch>
        </p:blipFill>
        <p:spPr bwMode="auto">
          <a:xfrm>
            <a:off x="7391400" y="3714750"/>
            <a:ext cx="7620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grpSp>
        <p:nvGrpSpPr>
          <p:cNvPr id="95" name="组合 94"/>
          <p:cNvGrpSpPr>
            <a:grpSpLocks/>
          </p:cNvGrpSpPr>
          <p:nvPr/>
        </p:nvGrpSpPr>
        <p:grpSpPr bwMode="auto">
          <a:xfrm>
            <a:off x="1768475" y="1295400"/>
            <a:ext cx="2498725" cy="4713288"/>
            <a:chOff x="4038600" y="1371600"/>
            <a:chExt cx="2498725" cy="4712732"/>
          </a:xfrm>
        </p:grpSpPr>
        <p:grpSp>
          <p:nvGrpSpPr>
            <p:cNvPr id="32802" name="Group 35"/>
            <p:cNvGrpSpPr>
              <a:grpSpLocks/>
            </p:cNvGrpSpPr>
            <p:nvPr/>
          </p:nvGrpSpPr>
          <p:grpSpPr bwMode="auto">
            <a:xfrm>
              <a:off x="4327525" y="1752600"/>
              <a:ext cx="1839913" cy="3886200"/>
              <a:chOff x="624" y="1056"/>
              <a:chExt cx="1159" cy="2448"/>
            </a:xfrm>
          </p:grpSpPr>
          <p:sp>
            <p:nvSpPr>
              <p:cNvPr id="32812" name="Oval 36"/>
              <p:cNvSpPr>
                <a:spLocks noChangeArrowheads="1"/>
              </p:cNvSpPr>
              <p:nvPr/>
            </p:nvSpPr>
            <p:spPr bwMode="auto">
              <a:xfrm>
                <a:off x="624" y="259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13" name="Oval 37"/>
              <p:cNvSpPr>
                <a:spLocks noChangeArrowheads="1"/>
              </p:cNvSpPr>
              <p:nvPr/>
            </p:nvSpPr>
            <p:spPr bwMode="auto">
              <a:xfrm>
                <a:off x="1145" y="17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14" name="Line 38"/>
              <p:cNvSpPr>
                <a:spLocks noChangeShapeType="1"/>
              </p:cNvSpPr>
              <p:nvPr/>
            </p:nvSpPr>
            <p:spPr bwMode="auto">
              <a:xfrm flipH="1">
                <a:off x="747" y="1913"/>
                <a:ext cx="432" cy="672"/>
              </a:xfrm>
              <a:prstGeom prst="line">
                <a:avLst/>
              </a:prstGeom>
              <a:noFill/>
              <a:ln w="38100">
                <a:solidFill>
                  <a:srgbClr val="993300"/>
                </a:solidFill>
                <a:round/>
                <a:headEnd/>
                <a:tailEnd/>
              </a:ln>
            </p:spPr>
            <p:txBody>
              <a:bodyPr/>
              <a:lstStyle/>
              <a:p>
                <a:endParaRPr lang="zh-CN" altLang="en-US"/>
              </a:p>
            </p:txBody>
          </p:sp>
          <p:sp>
            <p:nvSpPr>
              <p:cNvPr id="32815" name="Line 39"/>
              <p:cNvSpPr>
                <a:spLocks noChangeShapeType="1"/>
              </p:cNvSpPr>
              <p:nvPr/>
            </p:nvSpPr>
            <p:spPr bwMode="auto">
              <a:xfrm>
                <a:off x="1255" y="1906"/>
                <a:ext cx="432" cy="720"/>
              </a:xfrm>
              <a:prstGeom prst="line">
                <a:avLst/>
              </a:prstGeom>
              <a:noFill/>
              <a:ln w="38100">
                <a:solidFill>
                  <a:srgbClr val="993300"/>
                </a:solidFill>
                <a:round/>
                <a:headEnd/>
                <a:tailEnd/>
              </a:ln>
            </p:spPr>
            <p:txBody>
              <a:bodyPr/>
              <a:lstStyle/>
              <a:p>
                <a:endParaRPr lang="zh-CN" altLang="en-US"/>
              </a:p>
            </p:txBody>
          </p:sp>
          <p:sp>
            <p:nvSpPr>
              <p:cNvPr id="32816" name="Line 40"/>
              <p:cNvSpPr>
                <a:spLocks noChangeShapeType="1"/>
              </p:cNvSpPr>
              <p:nvPr/>
            </p:nvSpPr>
            <p:spPr bwMode="auto">
              <a:xfrm>
                <a:off x="713" y="2736"/>
                <a:ext cx="480" cy="672"/>
              </a:xfrm>
              <a:prstGeom prst="line">
                <a:avLst/>
              </a:prstGeom>
              <a:noFill/>
              <a:ln w="38100">
                <a:solidFill>
                  <a:srgbClr val="993300"/>
                </a:solidFill>
                <a:round/>
                <a:headEnd/>
                <a:tailEnd/>
              </a:ln>
            </p:spPr>
            <p:txBody>
              <a:bodyPr/>
              <a:lstStyle/>
              <a:p>
                <a:endParaRPr lang="zh-CN" altLang="en-US"/>
              </a:p>
            </p:txBody>
          </p:sp>
          <p:sp>
            <p:nvSpPr>
              <p:cNvPr id="32817" name="Line 41"/>
              <p:cNvSpPr>
                <a:spLocks noChangeShapeType="1"/>
              </p:cNvSpPr>
              <p:nvPr/>
            </p:nvSpPr>
            <p:spPr bwMode="auto">
              <a:xfrm flipH="1">
                <a:off x="1227" y="2743"/>
                <a:ext cx="480" cy="672"/>
              </a:xfrm>
              <a:prstGeom prst="line">
                <a:avLst/>
              </a:prstGeom>
              <a:noFill/>
              <a:ln w="38100">
                <a:solidFill>
                  <a:srgbClr val="993300"/>
                </a:solidFill>
                <a:round/>
                <a:headEnd/>
                <a:tailEnd/>
              </a:ln>
            </p:spPr>
            <p:txBody>
              <a:bodyPr/>
              <a:lstStyle/>
              <a:p>
                <a:endParaRPr lang="zh-CN" altLang="en-US"/>
              </a:p>
            </p:txBody>
          </p:sp>
          <p:sp>
            <p:nvSpPr>
              <p:cNvPr id="32818" name="Oval 42"/>
              <p:cNvSpPr>
                <a:spLocks noChangeArrowheads="1"/>
              </p:cNvSpPr>
              <p:nvPr/>
            </p:nvSpPr>
            <p:spPr bwMode="auto">
              <a:xfrm>
                <a:off x="1145"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19" name="Oval 43"/>
              <p:cNvSpPr>
                <a:spLocks noChangeArrowheads="1"/>
              </p:cNvSpPr>
              <p:nvPr/>
            </p:nvSpPr>
            <p:spPr bwMode="auto">
              <a:xfrm>
                <a:off x="1639" y="261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20" name="Oval 44"/>
              <p:cNvSpPr>
                <a:spLocks noChangeArrowheads="1"/>
              </p:cNvSpPr>
              <p:nvPr/>
            </p:nvSpPr>
            <p:spPr bwMode="auto">
              <a:xfrm>
                <a:off x="624" y="187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21" name="Oval 45"/>
              <p:cNvSpPr>
                <a:spLocks noChangeArrowheads="1"/>
              </p:cNvSpPr>
              <p:nvPr/>
            </p:nvSpPr>
            <p:spPr bwMode="auto">
              <a:xfrm>
                <a:off x="1145" y="105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22" name="Line 46"/>
              <p:cNvSpPr>
                <a:spLocks noChangeShapeType="1"/>
              </p:cNvSpPr>
              <p:nvPr/>
            </p:nvSpPr>
            <p:spPr bwMode="auto">
              <a:xfrm flipH="1">
                <a:off x="747" y="1193"/>
                <a:ext cx="432" cy="672"/>
              </a:xfrm>
              <a:prstGeom prst="line">
                <a:avLst/>
              </a:prstGeom>
              <a:noFill/>
              <a:ln w="38100">
                <a:solidFill>
                  <a:srgbClr val="993300"/>
                </a:solidFill>
                <a:round/>
                <a:headEnd/>
                <a:tailEnd/>
              </a:ln>
            </p:spPr>
            <p:txBody>
              <a:bodyPr/>
              <a:lstStyle/>
              <a:p>
                <a:endParaRPr lang="zh-CN" altLang="en-US"/>
              </a:p>
            </p:txBody>
          </p:sp>
          <p:sp>
            <p:nvSpPr>
              <p:cNvPr id="32823" name="Line 47"/>
              <p:cNvSpPr>
                <a:spLocks noChangeShapeType="1"/>
              </p:cNvSpPr>
              <p:nvPr/>
            </p:nvSpPr>
            <p:spPr bwMode="auto">
              <a:xfrm>
                <a:off x="1255" y="1186"/>
                <a:ext cx="432" cy="720"/>
              </a:xfrm>
              <a:prstGeom prst="line">
                <a:avLst/>
              </a:prstGeom>
              <a:noFill/>
              <a:ln w="38100">
                <a:solidFill>
                  <a:srgbClr val="993300"/>
                </a:solidFill>
                <a:round/>
                <a:headEnd/>
                <a:tailEnd/>
              </a:ln>
            </p:spPr>
            <p:txBody>
              <a:bodyPr/>
              <a:lstStyle/>
              <a:p>
                <a:endParaRPr lang="zh-CN" altLang="en-US"/>
              </a:p>
            </p:txBody>
          </p:sp>
          <p:sp>
            <p:nvSpPr>
              <p:cNvPr id="32824" name="Line 48"/>
              <p:cNvSpPr>
                <a:spLocks noChangeShapeType="1"/>
              </p:cNvSpPr>
              <p:nvPr/>
            </p:nvSpPr>
            <p:spPr bwMode="auto">
              <a:xfrm>
                <a:off x="713" y="2016"/>
                <a:ext cx="480" cy="672"/>
              </a:xfrm>
              <a:prstGeom prst="line">
                <a:avLst/>
              </a:prstGeom>
              <a:noFill/>
              <a:ln w="38100">
                <a:solidFill>
                  <a:srgbClr val="993300"/>
                </a:solidFill>
                <a:round/>
                <a:headEnd/>
                <a:tailEnd/>
              </a:ln>
            </p:spPr>
            <p:txBody>
              <a:bodyPr/>
              <a:lstStyle/>
              <a:p>
                <a:endParaRPr lang="zh-CN" altLang="en-US"/>
              </a:p>
            </p:txBody>
          </p:sp>
          <p:sp>
            <p:nvSpPr>
              <p:cNvPr id="32825" name="Line 49"/>
              <p:cNvSpPr>
                <a:spLocks noChangeShapeType="1"/>
              </p:cNvSpPr>
              <p:nvPr/>
            </p:nvSpPr>
            <p:spPr bwMode="auto">
              <a:xfrm flipH="1">
                <a:off x="1227" y="2023"/>
                <a:ext cx="480" cy="672"/>
              </a:xfrm>
              <a:prstGeom prst="line">
                <a:avLst/>
              </a:prstGeom>
              <a:noFill/>
              <a:ln w="38100">
                <a:solidFill>
                  <a:srgbClr val="993300"/>
                </a:solidFill>
                <a:round/>
                <a:headEnd/>
                <a:tailEnd/>
              </a:ln>
            </p:spPr>
            <p:txBody>
              <a:bodyPr/>
              <a:lstStyle/>
              <a:p>
                <a:endParaRPr lang="zh-CN" altLang="en-US"/>
              </a:p>
            </p:txBody>
          </p:sp>
          <p:sp>
            <p:nvSpPr>
              <p:cNvPr id="32826" name="Oval 50"/>
              <p:cNvSpPr>
                <a:spLocks noChangeArrowheads="1"/>
              </p:cNvSpPr>
              <p:nvPr/>
            </p:nvSpPr>
            <p:spPr bwMode="auto">
              <a:xfrm>
                <a:off x="1145"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27" name="Oval 51"/>
              <p:cNvSpPr>
                <a:spLocks noChangeArrowheads="1"/>
              </p:cNvSpPr>
              <p:nvPr/>
            </p:nvSpPr>
            <p:spPr bwMode="auto">
              <a:xfrm>
                <a:off x="1639" y="189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828" name="Line 52"/>
              <p:cNvSpPr>
                <a:spLocks noChangeShapeType="1"/>
              </p:cNvSpPr>
              <p:nvPr/>
            </p:nvSpPr>
            <p:spPr bwMode="auto">
              <a:xfrm>
                <a:off x="672" y="2016"/>
                <a:ext cx="0" cy="576"/>
              </a:xfrm>
              <a:prstGeom prst="line">
                <a:avLst/>
              </a:prstGeom>
              <a:noFill/>
              <a:ln w="38100">
                <a:solidFill>
                  <a:srgbClr val="993300"/>
                </a:solidFill>
                <a:round/>
                <a:headEnd/>
                <a:tailEnd/>
              </a:ln>
            </p:spPr>
            <p:txBody>
              <a:bodyPr/>
              <a:lstStyle/>
              <a:p>
                <a:endParaRPr lang="zh-CN" altLang="en-US"/>
              </a:p>
            </p:txBody>
          </p:sp>
          <p:sp>
            <p:nvSpPr>
              <p:cNvPr id="32829" name="Line 53"/>
              <p:cNvSpPr>
                <a:spLocks noChangeShapeType="1"/>
              </p:cNvSpPr>
              <p:nvPr/>
            </p:nvSpPr>
            <p:spPr bwMode="auto">
              <a:xfrm>
                <a:off x="1214" y="1200"/>
                <a:ext cx="0" cy="576"/>
              </a:xfrm>
              <a:prstGeom prst="line">
                <a:avLst/>
              </a:prstGeom>
              <a:noFill/>
              <a:ln w="38100">
                <a:solidFill>
                  <a:srgbClr val="993300"/>
                </a:solidFill>
                <a:round/>
                <a:headEnd/>
                <a:tailEnd/>
              </a:ln>
            </p:spPr>
            <p:txBody>
              <a:bodyPr/>
              <a:lstStyle/>
              <a:p>
                <a:endParaRPr lang="zh-CN" altLang="en-US"/>
              </a:p>
            </p:txBody>
          </p:sp>
          <p:sp>
            <p:nvSpPr>
              <p:cNvPr id="32830" name="Line 54"/>
              <p:cNvSpPr>
                <a:spLocks noChangeShapeType="1"/>
              </p:cNvSpPr>
              <p:nvPr/>
            </p:nvSpPr>
            <p:spPr bwMode="auto">
              <a:xfrm>
                <a:off x="1735" y="2029"/>
                <a:ext cx="0" cy="576"/>
              </a:xfrm>
              <a:prstGeom prst="line">
                <a:avLst/>
              </a:prstGeom>
              <a:noFill/>
              <a:ln w="38100">
                <a:solidFill>
                  <a:srgbClr val="993300"/>
                </a:solidFill>
                <a:round/>
                <a:headEnd/>
                <a:tailEnd/>
              </a:ln>
            </p:spPr>
            <p:txBody>
              <a:bodyPr/>
              <a:lstStyle/>
              <a:p>
                <a:endParaRPr lang="zh-CN" altLang="en-US"/>
              </a:p>
            </p:txBody>
          </p:sp>
          <p:sp>
            <p:nvSpPr>
              <p:cNvPr id="32831" name="Line 55"/>
              <p:cNvSpPr>
                <a:spLocks noChangeShapeType="1"/>
              </p:cNvSpPr>
              <p:nvPr/>
            </p:nvSpPr>
            <p:spPr bwMode="auto">
              <a:xfrm>
                <a:off x="1221" y="2784"/>
                <a:ext cx="0" cy="576"/>
              </a:xfrm>
              <a:prstGeom prst="line">
                <a:avLst/>
              </a:prstGeom>
              <a:noFill/>
              <a:ln w="38100">
                <a:solidFill>
                  <a:srgbClr val="993300"/>
                </a:solidFill>
                <a:round/>
                <a:headEnd/>
                <a:tailEnd/>
              </a:ln>
            </p:spPr>
            <p:txBody>
              <a:bodyPr/>
              <a:lstStyle/>
              <a:p>
                <a:endParaRPr lang="zh-CN" altLang="en-US"/>
              </a:p>
            </p:txBody>
          </p:sp>
        </p:grpSp>
        <p:sp>
          <p:nvSpPr>
            <p:cNvPr id="32803" name="Text Box 56"/>
            <p:cNvSpPr txBox="1">
              <a:spLocks noChangeArrowheads="1"/>
            </p:cNvSpPr>
            <p:nvPr/>
          </p:nvSpPr>
          <p:spPr bwMode="auto">
            <a:xfrm>
              <a:off x="5035550" y="1371600"/>
              <a:ext cx="457200" cy="366713"/>
            </a:xfrm>
            <a:prstGeom prst="rect">
              <a:avLst/>
            </a:prstGeom>
            <a:noFill/>
            <a:ln w="9525">
              <a:noFill/>
              <a:miter lim="800000"/>
              <a:headEnd/>
              <a:tailEnd/>
            </a:ln>
          </p:spPr>
          <p:txBody>
            <a:bodyPr wrap="none">
              <a:spAutoFit/>
            </a:bodyPr>
            <a:lstStyle/>
            <a:p>
              <a:r>
                <a:rPr lang="en-US" altLang="zh-CN" b="1">
                  <a:solidFill>
                    <a:srgbClr val="335DBB"/>
                  </a:solidFill>
                </a:rPr>
                <a:t>30</a:t>
              </a:r>
            </a:p>
          </p:txBody>
        </p:sp>
        <p:sp>
          <p:nvSpPr>
            <p:cNvPr id="32804" name="Text Box 57"/>
            <p:cNvSpPr txBox="1">
              <a:spLocks noChangeArrowheads="1"/>
            </p:cNvSpPr>
            <p:nvPr/>
          </p:nvSpPr>
          <p:spPr bwMode="auto">
            <a:xfrm>
              <a:off x="4083050" y="2790825"/>
              <a:ext cx="320675" cy="366713"/>
            </a:xfrm>
            <a:prstGeom prst="rect">
              <a:avLst/>
            </a:prstGeom>
            <a:noFill/>
            <a:ln w="9525">
              <a:noFill/>
              <a:miter lim="800000"/>
              <a:headEnd/>
              <a:tailEnd/>
            </a:ln>
          </p:spPr>
          <p:txBody>
            <a:bodyPr wrap="none">
              <a:spAutoFit/>
            </a:bodyPr>
            <a:lstStyle/>
            <a:p>
              <a:r>
                <a:rPr lang="en-US" altLang="zh-CN" b="1">
                  <a:solidFill>
                    <a:srgbClr val="335DBB"/>
                  </a:solidFill>
                </a:rPr>
                <a:t>6</a:t>
              </a:r>
            </a:p>
          </p:txBody>
        </p:sp>
        <p:sp>
          <p:nvSpPr>
            <p:cNvPr id="32805" name="Text Box 58"/>
            <p:cNvSpPr txBox="1">
              <a:spLocks noChangeArrowheads="1"/>
            </p:cNvSpPr>
            <p:nvPr/>
          </p:nvSpPr>
          <p:spPr bwMode="auto">
            <a:xfrm>
              <a:off x="5207000" y="2601913"/>
              <a:ext cx="457200" cy="366712"/>
            </a:xfrm>
            <a:prstGeom prst="rect">
              <a:avLst/>
            </a:prstGeom>
            <a:noFill/>
            <a:ln w="9525">
              <a:noFill/>
              <a:miter lim="800000"/>
              <a:headEnd/>
              <a:tailEnd/>
            </a:ln>
          </p:spPr>
          <p:txBody>
            <a:bodyPr wrap="none">
              <a:spAutoFit/>
            </a:bodyPr>
            <a:lstStyle/>
            <a:p>
              <a:r>
                <a:rPr lang="en-US" altLang="zh-CN" b="1">
                  <a:solidFill>
                    <a:srgbClr val="335DBB"/>
                  </a:solidFill>
                </a:rPr>
                <a:t>10</a:t>
              </a:r>
            </a:p>
          </p:txBody>
        </p:sp>
        <p:sp>
          <p:nvSpPr>
            <p:cNvPr id="32806" name="Text Box 59"/>
            <p:cNvSpPr txBox="1">
              <a:spLocks noChangeArrowheads="1"/>
            </p:cNvSpPr>
            <p:nvPr/>
          </p:nvSpPr>
          <p:spPr bwMode="auto">
            <a:xfrm>
              <a:off x="6080125" y="2819400"/>
              <a:ext cx="457200" cy="366713"/>
            </a:xfrm>
            <a:prstGeom prst="rect">
              <a:avLst/>
            </a:prstGeom>
            <a:noFill/>
            <a:ln w="9525">
              <a:noFill/>
              <a:miter lim="800000"/>
              <a:headEnd/>
              <a:tailEnd/>
            </a:ln>
          </p:spPr>
          <p:txBody>
            <a:bodyPr wrap="none">
              <a:spAutoFit/>
            </a:bodyPr>
            <a:lstStyle/>
            <a:p>
              <a:r>
                <a:rPr lang="en-US" altLang="zh-CN" b="1">
                  <a:solidFill>
                    <a:srgbClr val="335DBB"/>
                  </a:solidFill>
                </a:rPr>
                <a:t>15</a:t>
              </a:r>
            </a:p>
          </p:txBody>
        </p:sp>
        <p:sp>
          <p:nvSpPr>
            <p:cNvPr id="32807" name="Text Box 60"/>
            <p:cNvSpPr txBox="1">
              <a:spLocks noChangeArrowheads="1"/>
            </p:cNvSpPr>
            <p:nvPr/>
          </p:nvSpPr>
          <p:spPr bwMode="auto">
            <a:xfrm>
              <a:off x="4038600" y="4038600"/>
              <a:ext cx="320675" cy="366713"/>
            </a:xfrm>
            <a:prstGeom prst="rect">
              <a:avLst/>
            </a:prstGeom>
            <a:noFill/>
            <a:ln w="9525">
              <a:noFill/>
              <a:miter lim="800000"/>
              <a:headEnd/>
              <a:tailEnd/>
            </a:ln>
          </p:spPr>
          <p:txBody>
            <a:bodyPr wrap="none">
              <a:spAutoFit/>
            </a:bodyPr>
            <a:lstStyle/>
            <a:p>
              <a:r>
                <a:rPr lang="en-US" altLang="zh-CN" b="1">
                  <a:solidFill>
                    <a:srgbClr val="335DBB"/>
                  </a:solidFill>
                </a:rPr>
                <a:t>2</a:t>
              </a:r>
            </a:p>
          </p:txBody>
        </p:sp>
        <p:sp>
          <p:nvSpPr>
            <p:cNvPr id="32808" name="Text Box 61"/>
            <p:cNvSpPr txBox="1">
              <a:spLocks noChangeArrowheads="1"/>
            </p:cNvSpPr>
            <p:nvPr/>
          </p:nvSpPr>
          <p:spPr bwMode="auto">
            <a:xfrm>
              <a:off x="5318125" y="4191000"/>
              <a:ext cx="320675" cy="366713"/>
            </a:xfrm>
            <a:prstGeom prst="rect">
              <a:avLst/>
            </a:prstGeom>
            <a:noFill/>
            <a:ln w="9525">
              <a:noFill/>
              <a:miter lim="800000"/>
              <a:headEnd/>
              <a:tailEnd/>
            </a:ln>
          </p:spPr>
          <p:txBody>
            <a:bodyPr wrap="none">
              <a:spAutoFit/>
            </a:bodyPr>
            <a:lstStyle/>
            <a:p>
              <a:r>
                <a:rPr lang="en-US" altLang="zh-CN" b="1">
                  <a:solidFill>
                    <a:srgbClr val="335DBB"/>
                  </a:solidFill>
                </a:rPr>
                <a:t>3</a:t>
              </a:r>
            </a:p>
          </p:txBody>
        </p:sp>
        <p:sp>
          <p:nvSpPr>
            <p:cNvPr id="32809" name="Text Box 62"/>
            <p:cNvSpPr txBox="1">
              <a:spLocks noChangeArrowheads="1"/>
            </p:cNvSpPr>
            <p:nvPr/>
          </p:nvSpPr>
          <p:spPr bwMode="auto">
            <a:xfrm>
              <a:off x="6080125" y="3962400"/>
              <a:ext cx="320675" cy="366713"/>
            </a:xfrm>
            <a:prstGeom prst="rect">
              <a:avLst/>
            </a:prstGeom>
            <a:noFill/>
            <a:ln w="9525">
              <a:noFill/>
              <a:miter lim="800000"/>
              <a:headEnd/>
              <a:tailEnd/>
            </a:ln>
          </p:spPr>
          <p:txBody>
            <a:bodyPr wrap="none">
              <a:spAutoFit/>
            </a:bodyPr>
            <a:lstStyle/>
            <a:p>
              <a:r>
                <a:rPr lang="en-US" altLang="zh-CN" b="1">
                  <a:solidFill>
                    <a:srgbClr val="335DBB"/>
                  </a:solidFill>
                </a:rPr>
                <a:t>5</a:t>
              </a:r>
            </a:p>
          </p:txBody>
        </p:sp>
        <p:sp>
          <p:nvSpPr>
            <p:cNvPr id="32810" name="Text Box 63"/>
            <p:cNvSpPr txBox="1">
              <a:spLocks noChangeArrowheads="1"/>
            </p:cNvSpPr>
            <p:nvPr/>
          </p:nvSpPr>
          <p:spPr bwMode="auto">
            <a:xfrm>
              <a:off x="5318125" y="5334000"/>
              <a:ext cx="320675" cy="366713"/>
            </a:xfrm>
            <a:prstGeom prst="rect">
              <a:avLst/>
            </a:prstGeom>
            <a:noFill/>
            <a:ln w="9525">
              <a:noFill/>
              <a:miter lim="800000"/>
              <a:headEnd/>
              <a:tailEnd/>
            </a:ln>
          </p:spPr>
          <p:txBody>
            <a:bodyPr wrap="none">
              <a:spAutoFit/>
            </a:bodyPr>
            <a:lstStyle/>
            <a:p>
              <a:r>
                <a:rPr lang="en-US" altLang="zh-CN" b="1">
                  <a:solidFill>
                    <a:srgbClr val="335DBB"/>
                  </a:solidFill>
                </a:rPr>
                <a:t>1</a:t>
              </a:r>
            </a:p>
          </p:txBody>
        </p:sp>
        <p:sp>
          <p:nvSpPr>
            <p:cNvPr id="32811" name="Text Box 65"/>
            <p:cNvSpPr txBox="1">
              <a:spLocks noChangeArrowheads="1"/>
            </p:cNvSpPr>
            <p:nvPr/>
          </p:nvSpPr>
          <p:spPr bwMode="auto">
            <a:xfrm>
              <a:off x="4708525" y="5715000"/>
              <a:ext cx="1107996" cy="369332"/>
            </a:xfrm>
            <a:prstGeom prst="rect">
              <a:avLst/>
            </a:prstGeom>
            <a:noFill/>
            <a:ln w="9525">
              <a:noFill/>
              <a:miter lim="800000"/>
              <a:headEnd/>
              <a:tailEnd/>
            </a:ln>
          </p:spPr>
          <p:txBody>
            <a:bodyPr wrap="none">
              <a:spAutoFit/>
            </a:bodyPr>
            <a:lstStyle/>
            <a:p>
              <a:r>
                <a:rPr lang="zh-CN" altLang="en-US" b="1"/>
                <a:t>整除关系</a:t>
              </a:r>
            </a:p>
          </p:txBody>
        </p:sp>
      </p:grpSp>
      <p:grpSp>
        <p:nvGrpSpPr>
          <p:cNvPr id="96" name="组合 95"/>
          <p:cNvGrpSpPr>
            <a:grpSpLocks/>
          </p:cNvGrpSpPr>
          <p:nvPr/>
        </p:nvGrpSpPr>
        <p:grpSpPr bwMode="auto">
          <a:xfrm>
            <a:off x="5087938" y="1295400"/>
            <a:ext cx="2455862" cy="4713288"/>
            <a:chOff x="6553200" y="1371600"/>
            <a:chExt cx="2456382" cy="4712732"/>
          </a:xfrm>
        </p:grpSpPr>
        <p:grpSp>
          <p:nvGrpSpPr>
            <p:cNvPr id="32772" name="Group 35"/>
            <p:cNvGrpSpPr>
              <a:grpSpLocks/>
            </p:cNvGrpSpPr>
            <p:nvPr/>
          </p:nvGrpSpPr>
          <p:grpSpPr bwMode="auto">
            <a:xfrm>
              <a:off x="6858000" y="1752600"/>
              <a:ext cx="1839913" cy="3886200"/>
              <a:chOff x="624" y="1056"/>
              <a:chExt cx="1159" cy="2448"/>
            </a:xfrm>
          </p:grpSpPr>
          <p:sp>
            <p:nvSpPr>
              <p:cNvPr id="32782" name="Oval 36"/>
              <p:cNvSpPr>
                <a:spLocks noChangeArrowheads="1"/>
              </p:cNvSpPr>
              <p:nvPr/>
            </p:nvSpPr>
            <p:spPr bwMode="auto">
              <a:xfrm>
                <a:off x="624" y="259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83" name="Oval 37"/>
              <p:cNvSpPr>
                <a:spLocks noChangeArrowheads="1"/>
              </p:cNvSpPr>
              <p:nvPr/>
            </p:nvSpPr>
            <p:spPr bwMode="auto">
              <a:xfrm>
                <a:off x="1145" y="17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84" name="Line 38"/>
              <p:cNvSpPr>
                <a:spLocks noChangeShapeType="1"/>
              </p:cNvSpPr>
              <p:nvPr/>
            </p:nvSpPr>
            <p:spPr bwMode="auto">
              <a:xfrm flipH="1">
                <a:off x="747" y="1913"/>
                <a:ext cx="432" cy="672"/>
              </a:xfrm>
              <a:prstGeom prst="line">
                <a:avLst/>
              </a:prstGeom>
              <a:noFill/>
              <a:ln w="38100">
                <a:solidFill>
                  <a:srgbClr val="993300"/>
                </a:solidFill>
                <a:round/>
                <a:headEnd/>
                <a:tailEnd/>
              </a:ln>
            </p:spPr>
            <p:txBody>
              <a:bodyPr/>
              <a:lstStyle/>
              <a:p>
                <a:endParaRPr lang="zh-CN" altLang="en-US"/>
              </a:p>
            </p:txBody>
          </p:sp>
          <p:sp>
            <p:nvSpPr>
              <p:cNvPr id="32785" name="Line 39"/>
              <p:cNvSpPr>
                <a:spLocks noChangeShapeType="1"/>
              </p:cNvSpPr>
              <p:nvPr/>
            </p:nvSpPr>
            <p:spPr bwMode="auto">
              <a:xfrm>
                <a:off x="1255" y="1906"/>
                <a:ext cx="432" cy="720"/>
              </a:xfrm>
              <a:prstGeom prst="line">
                <a:avLst/>
              </a:prstGeom>
              <a:noFill/>
              <a:ln w="38100">
                <a:solidFill>
                  <a:srgbClr val="993300"/>
                </a:solidFill>
                <a:round/>
                <a:headEnd/>
                <a:tailEnd/>
              </a:ln>
            </p:spPr>
            <p:txBody>
              <a:bodyPr/>
              <a:lstStyle/>
              <a:p>
                <a:endParaRPr lang="zh-CN" altLang="en-US"/>
              </a:p>
            </p:txBody>
          </p:sp>
          <p:sp>
            <p:nvSpPr>
              <p:cNvPr id="32786" name="Line 40"/>
              <p:cNvSpPr>
                <a:spLocks noChangeShapeType="1"/>
              </p:cNvSpPr>
              <p:nvPr/>
            </p:nvSpPr>
            <p:spPr bwMode="auto">
              <a:xfrm>
                <a:off x="713" y="2736"/>
                <a:ext cx="480" cy="672"/>
              </a:xfrm>
              <a:prstGeom prst="line">
                <a:avLst/>
              </a:prstGeom>
              <a:noFill/>
              <a:ln w="38100">
                <a:solidFill>
                  <a:srgbClr val="993300"/>
                </a:solidFill>
                <a:round/>
                <a:headEnd/>
                <a:tailEnd/>
              </a:ln>
            </p:spPr>
            <p:txBody>
              <a:bodyPr/>
              <a:lstStyle/>
              <a:p>
                <a:endParaRPr lang="zh-CN" altLang="en-US"/>
              </a:p>
            </p:txBody>
          </p:sp>
          <p:sp>
            <p:nvSpPr>
              <p:cNvPr id="32787" name="Line 41"/>
              <p:cNvSpPr>
                <a:spLocks noChangeShapeType="1"/>
              </p:cNvSpPr>
              <p:nvPr/>
            </p:nvSpPr>
            <p:spPr bwMode="auto">
              <a:xfrm flipH="1">
                <a:off x="1227" y="2743"/>
                <a:ext cx="480" cy="672"/>
              </a:xfrm>
              <a:prstGeom prst="line">
                <a:avLst/>
              </a:prstGeom>
              <a:noFill/>
              <a:ln w="38100">
                <a:solidFill>
                  <a:srgbClr val="993300"/>
                </a:solidFill>
                <a:round/>
                <a:headEnd/>
                <a:tailEnd/>
              </a:ln>
            </p:spPr>
            <p:txBody>
              <a:bodyPr/>
              <a:lstStyle/>
              <a:p>
                <a:endParaRPr lang="zh-CN" altLang="en-US"/>
              </a:p>
            </p:txBody>
          </p:sp>
          <p:sp>
            <p:nvSpPr>
              <p:cNvPr id="32788" name="Oval 42"/>
              <p:cNvSpPr>
                <a:spLocks noChangeArrowheads="1"/>
              </p:cNvSpPr>
              <p:nvPr/>
            </p:nvSpPr>
            <p:spPr bwMode="auto">
              <a:xfrm>
                <a:off x="1145"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89" name="Oval 43"/>
              <p:cNvSpPr>
                <a:spLocks noChangeArrowheads="1"/>
              </p:cNvSpPr>
              <p:nvPr/>
            </p:nvSpPr>
            <p:spPr bwMode="auto">
              <a:xfrm>
                <a:off x="1639" y="261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90" name="Oval 44"/>
              <p:cNvSpPr>
                <a:spLocks noChangeArrowheads="1"/>
              </p:cNvSpPr>
              <p:nvPr/>
            </p:nvSpPr>
            <p:spPr bwMode="auto">
              <a:xfrm>
                <a:off x="624" y="187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91" name="Oval 45"/>
              <p:cNvSpPr>
                <a:spLocks noChangeArrowheads="1"/>
              </p:cNvSpPr>
              <p:nvPr/>
            </p:nvSpPr>
            <p:spPr bwMode="auto">
              <a:xfrm>
                <a:off x="1145" y="105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92" name="Line 46"/>
              <p:cNvSpPr>
                <a:spLocks noChangeShapeType="1"/>
              </p:cNvSpPr>
              <p:nvPr/>
            </p:nvSpPr>
            <p:spPr bwMode="auto">
              <a:xfrm flipH="1">
                <a:off x="747" y="1193"/>
                <a:ext cx="432" cy="672"/>
              </a:xfrm>
              <a:prstGeom prst="line">
                <a:avLst/>
              </a:prstGeom>
              <a:noFill/>
              <a:ln w="38100">
                <a:solidFill>
                  <a:srgbClr val="993300"/>
                </a:solidFill>
                <a:round/>
                <a:headEnd/>
                <a:tailEnd/>
              </a:ln>
            </p:spPr>
            <p:txBody>
              <a:bodyPr/>
              <a:lstStyle/>
              <a:p>
                <a:endParaRPr lang="zh-CN" altLang="en-US"/>
              </a:p>
            </p:txBody>
          </p:sp>
          <p:sp>
            <p:nvSpPr>
              <p:cNvPr id="32793" name="Line 47"/>
              <p:cNvSpPr>
                <a:spLocks noChangeShapeType="1"/>
              </p:cNvSpPr>
              <p:nvPr/>
            </p:nvSpPr>
            <p:spPr bwMode="auto">
              <a:xfrm>
                <a:off x="1255" y="1186"/>
                <a:ext cx="432" cy="720"/>
              </a:xfrm>
              <a:prstGeom prst="line">
                <a:avLst/>
              </a:prstGeom>
              <a:noFill/>
              <a:ln w="38100">
                <a:solidFill>
                  <a:srgbClr val="993300"/>
                </a:solidFill>
                <a:round/>
                <a:headEnd/>
                <a:tailEnd/>
              </a:ln>
            </p:spPr>
            <p:txBody>
              <a:bodyPr/>
              <a:lstStyle/>
              <a:p>
                <a:endParaRPr lang="zh-CN" altLang="en-US"/>
              </a:p>
            </p:txBody>
          </p:sp>
          <p:sp>
            <p:nvSpPr>
              <p:cNvPr id="32794" name="Line 48"/>
              <p:cNvSpPr>
                <a:spLocks noChangeShapeType="1"/>
              </p:cNvSpPr>
              <p:nvPr/>
            </p:nvSpPr>
            <p:spPr bwMode="auto">
              <a:xfrm>
                <a:off x="713" y="2016"/>
                <a:ext cx="480" cy="672"/>
              </a:xfrm>
              <a:prstGeom prst="line">
                <a:avLst/>
              </a:prstGeom>
              <a:noFill/>
              <a:ln w="38100">
                <a:solidFill>
                  <a:srgbClr val="993300"/>
                </a:solidFill>
                <a:round/>
                <a:headEnd/>
                <a:tailEnd/>
              </a:ln>
            </p:spPr>
            <p:txBody>
              <a:bodyPr/>
              <a:lstStyle/>
              <a:p>
                <a:endParaRPr lang="zh-CN" altLang="en-US"/>
              </a:p>
            </p:txBody>
          </p:sp>
          <p:sp>
            <p:nvSpPr>
              <p:cNvPr id="32795" name="Line 49"/>
              <p:cNvSpPr>
                <a:spLocks noChangeShapeType="1"/>
              </p:cNvSpPr>
              <p:nvPr/>
            </p:nvSpPr>
            <p:spPr bwMode="auto">
              <a:xfrm flipH="1">
                <a:off x="1227" y="2023"/>
                <a:ext cx="480" cy="672"/>
              </a:xfrm>
              <a:prstGeom prst="line">
                <a:avLst/>
              </a:prstGeom>
              <a:noFill/>
              <a:ln w="38100">
                <a:solidFill>
                  <a:srgbClr val="993300"/>
                </a:solidFill>
                <a:round/>
                <a:headEnd/>
                <a:tailEnd/>
              </a:ln>
            </p:spPr>
            <p:txBody>
              <a:bodyPr/>
              <a:lstStyle/>
              <a:p>
                <a:endParaRPr lang="zh-CN" altLang="en-US"/>
              </a:p>
            </p:txBody>
          </p:sp>
          <p:sp>
            <p:nvSpPr>
              <p:cNvPr id="32796" name="Oval 50"/>
              <p:cNvSpPr>
                <a:spLocks noChangeArrowheads="1"/>
              </p:cNvSpPr>
              <p:nvPr/>
            </p:nvSpPr>
            <p:spPr bwMode="auto">
              <a:xfrm>
                <a:off x="1145"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97" name="Oval 51"/>
              <p:cNvSpPr>
                <a:spLocks noChangeArrowheads="1"/>
              </p:cNvSpPr>
              <p:nvPr/>
            </p:nvSpPr>
            <p:spPr bwMode="auto">
              <a:xfrm>
                <a:off x="1639" y="189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2798" name="Line 52"/>
              <p:cNvSpPr>
                <a:spLocks noChangeShapeType="1"/>
              </p:cNvSpPr>
              <p:nvPr/>
            </p:nvSpPr>
            <p:spPr bwMode="auto">
              <a:xfrm>
                <a:off x="672" y="2016"/>
                <a:ext cx="0" cy="576"/>
              </a:xfrm>
              <a:prstGeom prst="line">
                <a:avLst/>
              </a:prstGeom>
              <a:noFill/>
              <a:ln w="38100">
                <a:solidFill>
                  <a:srgbClr val="993300"/>
                </a:solidFill>
                <a:round/>
                <a:headEnd/>
                <a:tailEnd/>
              </a:ln>
            </p:spPr>
            <p:txBody>
              <a:bodyPr/>
              <a:lstStyle/>
              <a:p>
                <a:endParaRPr lang="zh-CN" altLang="en-US"/>
              </a:p>
            </p:txBody>
          </p:sp>
          <p:sp>
            <p:nvSpPr>
              <p:cNvPr id="32799" name="Line 53"/>
              <p:cNvSpPr>
                <a:spLocks noChangeShapeType="1"/>
              </p:cNvSpPr>
              <p:nvPr/>
            </p:nvSpPr>
            <p:spPr bwMode="auto">
              <a:xfrm>
                <a:off x="1214" y="1200"/>
                <a:ext cx="0" cy="576"/>
              </a:xfrm>
              <a:prstGeom prst="line">
                <a:avLst/>
              </a:prstGeom>
              <a:noFill/>
              <a:ln w="38100">
                <a:solidFill>
                  <a:srgbClr val="993300"/>
                </a:solidFill>
                <a:round/>
                <a:headEnd/>
                <a:tailEnd/>
              </a:ln>
            </p:spPr>
            <p:txBody>
              <a:bodyPr/>
              <a:lstStyle/>
              <a:p>
                <a:endParaRPr lang="zh-CN" altLang="en-US"/>
              </a:p>
            </p:txBody>
          </p:sp>
          <p:sp>
            <p:nvSpPr>
              <p:cNvPr id="32800" name="Line 54"/>
              <p:cNvSpPr>
                <a:spLocks noChangeShapeType="1"/>
              </p:cNvSpPr>
              <p:nvPr/>
            </p:nvSpPr>
            <p:spPr bwMode="auto">
              <a:xfrm>
                <a:off x="1735" y="2029"/>
                <a:ext cx="0" cy="576"/>
              </a:xfrm>
              <a:prstGeom prst="line">
                <a:avLst/>
              </a:prstGeom>
              <a:noFill/>
              <a:ln w="38100">
                <a:solidFill>
                  <a:srgbClr val="993300"/>
                </a:solidFill>
                <a:round/>
                <a:headEnd/>
                <a:tailEnd/>
              </a:ln>
            </p:spPr>
            <p:txBody>
              <a:bodyPr/>
              <a:lstStyle/>
              <a:p>
                <a:endParaRPr lang="zh-CN" altLang="en-US"/>
              </a:p>
            </p:txBody>
          </p:sp>
          <p:sp>
            <p:nvSpPr>
              <p:cNvPr id="32801" name="Line 55"/>
              <p:cNvSpPr>
                <a:spLocks noChangeShapeType="1"/>
              </p:cNvSpPr>
              <p:nvPr/>
            </p:nvSpPr>
            <p:spPr bwMode="auto">
              <a:xfrm>
                <a:off x="1221" y="2784"/>
                <a:ext cx="0" cy="576"/>
              </a:xfrm>
              <a:prstGeom prst="line">
                <a:avLst/>
              </a:prstGeom>
              <a:noFill/>
              <a:ln w="38100">
                <a:solidFill>
                  <a:srgbClr val="993300"/>
                </a:solidFill>
                <a:round/>
                <a:headEnd/>
                <a:tailEnd/>
              </a:ln>
            </p:spPr>
            <p:txBody>
              <a:bodyPr/>
              <a:lstStyle/>
              <a:p>
                <a:endParaRPr lang="zh-CN" altLang="en-US"/>
              </a:p>
            </p:txBody>
          </p:sp>
        </p:grpSp>
        <p:sp>
          <p:nvSpPr>
            <p:cNvPr id="32773" name="Text Box 56"/>
            <p:cNvSpPr txBox="1">
              <a:spLocks noChangeArrowheads="1"/>
            </p:cNvSpPr>
            <p:nvPr/>
          </p:nvSpPr>
          <p:spPr bwMode="auto">
            <a:xfrm>
              <a:off x="7315824" y="1371600"/>
              <a:ext cx="913776" cy="369332"/>
            </a:xfrm>
            <a:prstGeom prst="rect">
              <a:avLst/>
            </a:prstGeom>
            <a:noFill/>
            <a:ln w="9525">
              <a:noFill/>
              <a:miter lim="800000"/>
              <a:headEnd/>
              <a:tailEnd/>
            </a:ln>
          </p:spPr>
          <p:txBody>
            <a:bodyPr wrap="none">
              <a:spAutoFit/>
            </a:bodyPr>
            <a:lstStyle/>
            <a:p>
              <a:r>
                <a:rPr lang="en-US" altLang="zh-CN" b="1">
                  <a:solidFill>
                    <a:srgbClr val="335DBB"/>
                  </a:solidFill>
                </a:rPr>
                <a:t>{a,b,c}</a:t>
              </a:r>
            </a:p>
          </p:txBody>
        </p:sp>
        <p:sp>
          <p:nvSpPr>
            <p:cNvPr id="32774" name="Text Box 57"/>
            <p:cNvSpPr txBox="1">
              <a:spLocks noChangeArrowheads="1"/>
            </p:cNvSpPr>
            <p:nvPr/>
          </p:nvSpPr>
          <p:spPr bwMode="auto">
            <a:xfrm>
              <a:off x="6553200" y="2514600"/>
              <a:ext cx="715260" cy="369332"/>
            </a:xfrm>
            <a:prstGeom prst="rect">
              <a:avLst/>
            </a:prstGeom>
            <a:noFill/>
            <a:ln w="9525">
              <a:noFill/>
              <a:miter lim="800000"/>
              <a:headEnd/>
              <a:tailEnd/>
            </a:ln>
          </p:spPr>
          <p:txBody>
            <a:bodyPr wrap="none">
              <a:spAutoFit/>
            </a:bodyPr>
            <a:lstStyle/>
            <a:p>
              <a:r>
                <a:rPr lang="en-US" altLang="zh-CN" b="1">
                  <a:solidFill>
                    <a:srgbClr val="335DBB"/>
                  </a:solidFill>
                </a:rPr>
                <a:t>{a,b}</a:t>
              </a:r>
            </a:p>
          </p:txBody>
        </p:sp>
        <p:sp>
          <p:nvSpPr>
            <p:cNvPr id="32775" name="Text Box 58"/>
            <p:cNvSpPr txBox="1">
              <a:spLocks noChangeArrowheads="1"/>
            </p:cNvSpPr>
            <p:nvPr/>
          </p:nvSpPr>
          <p:spPr bwMode="auto">
            <a:xfrm>
              <a:off x="7444552" y="2514600"/>
              <a:ext cx="708848" cy="369332"/>
            </a:xfrm>
            <a:prstGeom prst="rect">
              <a:avLst/>
            </a:prstGeom>
            <a:noFill/>
            <a:ln w="9525">
              <a:noFill/>
              <a:miter lim="800000"/>
              <a:headEnd/>
              <a:tailEnd/>
            </a:ln>
          </p:spPr>
          <p:txBody>
            <a:bodyPr wrap="none">
              <a:spAutoFit/>
            </a:bodyPr>
            <a:lstStyle/>
            <a:p>
              <a:r>
                <a:rPr lang="en-US" altLang="zh-CN" b="1">
                  <a:solidFill>
                    <a:srgbClr val="335DBB"/>
                  </a:solidFill>
                </a:rPr>
                <a:t>{a,c}</a:t>
              </a:r>
            </a:p>
          </p:txBody>
        </p:sp>
        <p:sp>
          <p:nvSpPr>
            <p:cNvPr id="32776" name="Text Box 59"/>
            <p:cNvSpPr txBox="1">
              <a:spLocks noChangeArrowheads="1"/>
            </p:cNvSpPr>
            <p:nvPr/>
          </p:nvSpPr>
          <p:spPr bwMode="auto">
            <a:xfrm>
              <a:off x="8305800" y="2514600"/>
              <a:ext cx="703782" cy="369332"/>
            </a:xfrm>
            <a:prstGeom prst="rect">
              <a:avLst/>
            </a:prstGeom>
            <a:noFill/>
            <a:ln w="9525">
              <a:noFill/>
              <a:miter lim="800000"/>
              <a:headEnd/>
              <a:tailEnd/>
            </a:ln>
          </p:spPr>
          <p:txBody>
            <a:bodyPr wrap="none">
              <a:spAutoFit/>
            </a:bodyPr>
            <a:lstStyle/>
            <a:p>
              <a:r>
                <a:rPr lang="en-US" altLang="zh-CN" b="1">
                  <a:solidFill>
                    <a:srgbClr val="335DBB"/>
                  </a:solidFill>
                </a:rPr>
                <a:t>{b,c}</a:t>
              </a:r>
            </a:p>
          </p:txBody>
        </p:sp>
        <p:sp>
          <p:nvSpPr>
            <p:cNvPr id="32777" name="Text Box 60"/>
            <p:cNvSpPr txBox="1">
              <a:spLocks noChangeArrowheads="1"/>
            </p:cNvSpPr>
            <p:nvPr/>
          </p:nvSpPr>
          <p:spPr bwMode="auto">
            <a:xfrm>
              <a:off x="6553200" y="4355068"/>
              <a:ext cx="498855" cy="369332"/>
            </a:xfrm>
            <a:prstGeom prst="rect">
              <a:avLst/>
            </a:prstGeom>
            <a:noFill/>
            <a:ln w="9525">
              <a:noFill/>
              <a:miter lim="800000"/>
              <a:headEnd/>
              <a:tailEnd/>
            </a:ln>
          </p:spPr>
          <p:txBody>
            <a:bodyPr wrap="none">
              <a:spAutoFit/>
            </a:bodyPr>
            <a:lstStyle/>
            <a:p>
              <a:r>
                <a:rPr lang="en-US" altLang="zh-CN" b="1">
                  <a:solidFill>
                    <a:srgbClr val="335DBB"/>
                  </a:solidFill>
                </a:rPr>
                <a:t>{a}</a:t>
              </a:r>
            </a:p>
          </p:txBody>
        </p:sp>
        <p:sp>
          <p:nvSpPr>
            <p:cNvPr id="32778" name="Text Box 61"/>
            <p:cNvSpPr txBox="1">
              <a:spLocks noChangeArrowheads="1"/>
            </p:cNvSpPr>
            <p:nvPr/>
          </p:nvSpPr>
          <p:spPr bwMode="auto">
            <a:xfrm>
              <a:off x="7724333" y="4431268"/>
              <a:ext cx="505267" cy="369332"/>
            </a:xfrm>
            <a:prstGeom prst="rect">
              <a:avLst/>
            </a:prstGeom>
            <a:noFill/>
            <a:ln w="9525">
              <a:noFill/>
              <a:miter lim="800000"/>
              <a:headEnd/>
              <a:tailEnd/>
            </a:ln>
          </p:spPr>
          <p:txBody>
            <a:bodyPr wrap="none">
              <a:spAutoFit/>
            </a:bodyPr>
            <a:lstStyle/>
            <a:p>
              <a:r>
                <a:rPr lang="en-US" altLang="zh-CN" b="1">
                  <a:solidFill>
                    <a:srgbClr val="335DBB"/>
                  </a:solidFill>
                </a:rPr>
                <a:t>{b}</a:t>
              </a:r>
            </a:p>
          </p:txBody>
        </p:sp>
        <p:sp>
          <p:nvSpPr>
            <p:cNvPr id="32779" name="Text Box 62"/>
            <p:cNvSpPr txBox="1">
              <a:spLocks noChangeArrowheads="1"/>
            </p:cNvSpPr>
            <p:nvPr/>
          </p:nvSpPr>
          <p:spPr bwMode="auto">
            <a:xfrm>
              <a:off x="8458200" y="4431268"/>
              <a:ext cx="498855" cy="369332"/>
            </a:xfrm>
            <a:prstGeom prst="rect">
              <a:avLst/>
            </a:prstGeom>
            <a:noFill/>
            <a:ln w="9525">
              <a:noFill/>
              <a:miter lim="800000"/>
              <a:headEnd/>
              <a:tailEnd/>
            </a:ln>
          </p:spPr>
          <p:txBody>
            <a:bodyPr wrap="none">
              <a:spAutoFit/>
            </a:bodyPr>
            <a:lstStyle/>
            <a:p>
              <a:r>
                <a:rPr lang="en-US" altLang="zh-CN" b="1">
                  <a:solidFill>
                    <a:srgbClr val="335DBB"/>
                  </a:solidFill>
                </a:rPr>
                <a:t>{c}</a:t>
              </a:r>
            </a:p>
          </p:txBody>
        </p:sp>
        <p:sp>
          <p:nvSpPr>
            <p:cNvPr id="32780" name="Text Box 63"/>
            <p:cNvSpPr txBox="1">
              <a:spLocks noChangeArrowheads="1"/>
            </p:cNvSpPr>
            <p:nvPr/>
          </p:nvSpPr>
          <p:spPr bwMode="auto">
            <a:xfrm>
              <a:off x="7848600" y="5334000"/>
              <a:ext cx="417102" cy="369332"/>
            </a:xfrm>
            <a:prstGeom prst="rect">
              <a:avLst/>
            </a:prstGeom>
            <a:noFill/>
            <a:ln w="9525">
              <a:noFill/>
              <a:miter lim="800000"/>
              <a:headEnd/>
              <a:tailEnd/>
            </a:ln>
          </p:spPr>
          <p:txBody>
            <a:bodyPr wrap="none">
              <a:spAutoFit/>
            </a:bodyPr>
            <a:lstStyle/>
            <a:p>
              <a:r>
                <a:rPr lang="en-US" altLang="zh-CN" b="1">
                  <a:solidFill>
                    <a:srgbClr val="335DBB"/>
                  </a:solidFill>
                  <a:latin typeface="宋体" charset="-122"/>
                </a:rPr>
                <a:t>Φ</a:t>
              </a:r>
              <a:endParaRPr lang="en-US" altLang="zh-CN" b="1">
                <a:solidFill>
                  <a:srgbClr val="335DBB"/>
                </a:solidFill>
              </a:endParaRPr>
            </a:p>
          </p:txBody>
        </p:sp>
        <p:sp>
          <p:nvSpPr>
            <p:cNvPr id="32781" name="Text Box 65"/>
            <p:cNvSpPr txBox="1">
              <a:spLocks noChangeArrowheads="1"/>
            </p:cNvSpPr>
            <p:nvPr/>
          </p:nvSpPr>
          <p:spPr bwMode="auto">
            <a:xfrm>
              <a:off x="7467600" y="5715000"/>
              <a:ext cx="646331" cy="369332"/>
            </a:xfrm>
            <a:prstGeom prst="rect">
              <a:avLst/>
            </a:prstGeom>
            <a:noFill/>
            <a:ln w="9525">
              <a:noFill/>
              <a:miter lim="800000"/>
              <a:headEnd/>
              <a:tailEnd/>
            </a:ln>
          </p:spPr>
          <p:txBody>
            <a:bodyPr wrap="none">
              <a:spAutoFit/>
            </a:bodyPr>
            <a:lstStyle/>
            <a:p>
              <a:r>
                <a:rPr lang="zh-CN" altLang="en-US" b="1"/>
                <a:t>子集</a:t>
              </a:r>
              <a:endParaRPr lang="en-US" altLang="zh-CN"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randombar(horizont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dissolve">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grpSp>
        <p:nvGrpSpPr>
          <p:cNvPr id="33794" name="Group 14"/>
          <p:cNvGrpSpPr>
            <a:grpSpLocks/>
          </p:cNvGrpSpPr>
          <p:nvPr/>
        </p:nvGrpSpPr>
        <p:grpSpPr bwMode="auto">
          <a:xfrm rot="2737256">
            <a:off x="2501900" y="3602038"/>
            <a:ext cx="228600" cy="1600200"/>
            <a:chOff x="1392" y="2640"/>
            <a:chExt cx="144" cy="1008"/>
          </a:xfrm>
        </p:grpSpPr>
        <p:sp>
          <p:nvSpPr>
            <p:cNvPr id="33874" name="Oval 5"/>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75" name="Oval 7"/>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76" name="Line 9"/>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795" name="Group 15"/>
          <p:cNvGrpSpPr>
            <a:grpSpLocks/>
          </p:cNvGrpSpPr>
          <p:nvPr/>
        </p:nvGrpSpPr>
        <p:grpSpPr bwMode="auto">
          <a:xfrm rot="-2662744">
            <a:off x="3471863" y="3613150"/>
            <a:ext cx="228600" cy="1600200"/>
            <a:chOff x="1392" y="2640"/>
            <a:chExt cx="144" cy="1008"/>
          </a:xfrm>
        </p:grpSpPr>
        <p:sp>
          <p:nvSpPr>
            <p:cNvPr id="33871" name="Oval 16"/>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72" name="Oval 17"/>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73" name="Line 18"/>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796" name="Group 19"/>
          <p:cNvGrpSpPr>
            <a:grpSpLocks/>
          </p:cNvGrpSpPr>
          <p:nvPr/>
        </p:nvGrpSpPr>
        <p:grpSpPr bwMode="auto">
          <a:xfrm rot="2737256">
            <a:off x="3460750" y="4583113"/>
            <a:ext cx="228600" cy="1600200"/>
            <a:chOff x="1392" y="2640"/>
            <a:chExt cx="144" cy="1008"/>
          </a:xfrm>
        </p:grpSpPr>
        <p:sp>
          <p:nvSpPr>
            <p:cNvPr id="33868" name="Oval 20"/>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9" name="Oval 21"/>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70" name="Line 22"/>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797" name="Group 25"/>
          <p:cNvGrpSpPr>
            <a:grpSpLocks/>
          </p:cNvGrpSpPr>
          <p:nvPr/>
        </p:nvGrpSpPr>
        <p:grpSpPr bwMode="auto">
          <a:xfrm rot="2737256">
            <a:off x="3481388" y="2643188"/>
            <a:ext cx="228600" cy="1600200"/>
            <a:chOff x="1392" y="2640"/>
            <a:chExt cx="144" cy="1008"/>
          </a:xfrm>
        </p:grpSpPr>
        <p:sp>
          <p:nvSpPr>
            <p:cNvPr id="33865" name="Oval 26"/>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6" name="Oval 27"/>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7" name="Line 28"/>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798" name="Group 29"/>
          <p:cNvGrpSpPr>
            <a:grpSpLocks/>
          </p:cNvGrpSpPr>
          <p:nvPr/>
        </p:nvGrpSpPr>
        <p:grpSpPr bwMode="auto">
          <a:xfrm rot="-2662744">
            <a:off x="4451350" y="2652713"/>
            <a:ext cx="228600" cy="1600200"/>
            <a:chOff x="1392" y="2640"/>
            <a:chExt cx="144" cy="1008"/>
          </a:xfrm>
        </p:grpSpPr>
        <p:sp>
          <p:nvSpPr>
            <p:cNvPr id="33862" name="Oval 30"/>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3" name="Oval 31"/>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4" name="Line 32"/>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799" name="Group 33"/>
          <p:cNvGrpSpPr>
            <a:grpSpLocks/>
          </p:cNvGrpSpPr>
          <p:nvPr/>
        </p:nvGrpSpPr>
        <p:grpSpPr bwMode="auto">
          <a:xfrm rot="2737256">
            <a:off x="4441825" y="3622675"/>
            <a:ext cx="228600" cy="1600200"/>
            <a:chOff x="1392" y="2640"/>
            <a:chExt cx="144" cy="1008"/>
          </a:xfrm>
        </p:grpSpPr>
        <p:sp>
          <p:nvSpPr>
            <p:cNvPr id="33859" name="Oval 34"/>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0" name="Oval 35"/>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61" name="Line 36"/>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00" name="Group 38"/>
          <p:cNvGrpSpPr>
            <a:grpSpLocks/>
          </p:cNvGrpSpPr>
          <p:nvPr/>
        </p:nvGrpSpPr>
        <p:grpSpPr bwMode="auto">
          <a:xfrm rot="2737256">
            <a:off x="4460875" y="1682750"/>
            <a:ext cx="228600" cy="1600200"/>
            <a:chOff x="1392" y="2640"/>
            <a:chExt cx="144" cy="1008"/>
          </a:xfrm>
        </p:grpSpPr>
        <p:sp>
          <p:nvSpPr>
            <p:cNvPr id="33856" name="Oval 39"/>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57" name="Oval 40"/>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58" name="Line 41"/>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01" name="Group 42"/>
          <p:cNvGrpSpPr>
            <a:grpSpLocks/>
          </p:cNvGrpSpPr>
          <p:nvPr/>
        </p:nvGrpSpPr>
        <p:grpSpPr bwMode="auto">
          <a:xfrm rot="-2662744">
            <a:off x="5430838" y="1692275"/>
            <a:ext cx="228600" cy="1600200"/>
            <a:chOff x="1392" y="2640"/>
            <a:chExt cx="144" cy="1008"/>
          </a:xfrm>
        </p:grpSpPr>
        <p:sp>
          <p:nvSpPr>
            <p:cNvPr id="33853" name="Oval 43"/>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54" name="Oval 44"/>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55" name="Line 45"/>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02" name="Group 46"/>
          <p:cNvGrpSpPr>
            <a:grpSpLocks/>
          </p:cNvGrpSpPr>
          <p:nvPr/>
        </p:nvGrpSpPr>
        <p:grpSpPr bwMode="auto">
          <a:xfrm rot="2737256">
            <a:off x="5421313" y="2662238"/>
            <a:ext cx="228600" cy="1600200"/>
            <a:chOff x="1392" y="2640"/>
            <a:chExt cx="144" cy="1008"/>
          </a:xfrm>
        </p:grpSpPr>
        <p:sp>
          <p:nvSpPr>
            <p:cNvPr id="33850" name="Oval 47"/>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51" name="Oval 48"/>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52" name="Line 49"/>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03" name="Group 50"/>
          <p:cNvGrpSpPr>
            <a:grpSpLocks/>
          </p:cNvGrpSpPr>
          <p:nvPr/>
        </p:nvGrpSpPr>
        <p:grpSpPr bwMode="auto">
          <a:xfrm rot="-2662744">
            <a:off x="2490788" y="4572000"/>
            <a:ext cx="228600" cy="1600200"/>
            <a:chOff x="1392" y="2640"/>
            <a:chExt cx="144" cy="1008"/>
          </a:xfrm>
        </p:grpSpPr>
        <p:sp>
          <p:nvSpPr>
            <p:cNvPr id="33847" name="Oval 51"/>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8" name="Oval 52"/>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9" name="Line 53"/>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12" name="Group 71"/>
          <p:cNvGrpSpPr>
            <a:grpSpLocks/>
          </p:cNvGrpSpPr>
          <p:nvPr/>
        </p:nvGrpSpPr>
        <p:grpSpPr bwMode="auto">
          <a:xfrm>
            <a:off x="2816225" y="708025"/>
            <a:ext cx="2560638" cy="2560638"/>
            <a:chOff x="1781" y="446"/>
            <a:chExt cx="1613" cy="1613"/>
          </a:xfrm>
        </p:grpSpPr>
        <p:grpSp>
          <p:nvGrpSpPr>
            <p:cNvPr id="33831" name="Group 55"/>
            <p:cNvGrpSpPr>
              <a:grpSpLocks/>
            </p:cNvGrpSpPr>
            <p:nvPr/>
          </p:nvGrpSpPr>
          <p:grpSpPr bwMode="auto">
            <a:xfrm rot="-2662744">
              <a:off x="2207" y="1051"/>
              <a:ext cx="144" cy="1008"/>
              <a:chOff x="1392" y="2640"/>
              <a:chExt cx="144" cy="1008"/>
            </a:xfrm>
          </p:grpSpPr>
          <p:sp>
            <p:nvSpPr>
              <p:cNvPr id="33844" name="Oval 56"/>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5" name="Oval 57"/>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6" name="Line 58"/>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32" name="Group 59"/>
            <p:cNvGrpSpPr>
              <a:grpSpLocks/>
            </p:cNvGrpSpPr>
            <p:nvPr/>
          </p:nvGrpSpPr>
          <p:grpSpPr bwMode="auto">
            <a:xfrm rot="2737256">
              <a:off x="2213" y="440"/>
              <a:ext cx="144" cy="1008"/>
              <a:chOff x="1392" y="2640"/>
              <a:chExt cx="144" cy="1008"/>
            </a:xfrm>
          </p:grpSpPr>
          <p:sp>
            <p:nvSpPr>
              <p:cNvPr id="33841" name="Oval 60"/>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2" name="Oval 61"/>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3" name="Line 62"/>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33" name="Group 63"/>
            <p:cNvGrpSpPr>
              <a:grpSpLocks/>
            </p:cNvGrpSpPr>
            <p:nvPr/>
          </p:nvGrpSpPr>
          <p:grpSpPr bwMode="auto">
            <a:xfrm rot="-2662744">
              <a:off x="2824" y="446"/>
              <a:ext cx="144" cy="1008"/>
              <a:chOff x="1392" y="2640"/>
              <a:chExt cx="144" cy="1008"/>
            </a:xfrm>
          </p:grpSpPr>
          <p:sp>
            <p:nvSpPr>
              <p:cNvPr id="33838" name="Oval 64"/>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39" name="Oval 65"/>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40" name="Line 66"/>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34" name="Group 67"/>
            <p:cNvGrpSpPr>
              <a:grpSpLocks/>
            </p:cNvGrpSpPr>
            <p:nvPr/>
          </p:nvGrpSpPr>
          <p:grpSpPr bwMode="auto">
            <a:xfrm rot="2737256">
              <a:off x="2818" y="1057"/>
              <a:ext cx="144" cy="1008"/>
              <a:chOff x="1392" y="2640"/>
              <a:chExt cx="144" cy="1008"/>
            </a:xfrm>
          </p:grpSpPr>
          <p:sp>
            <p:nvSpPr>
              <p:cNvPr id="33835" name="Oval 68"/>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36" name="Oval 69"/>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37" name="Line 70"/>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grpSp>
        <p:nvGrpSpPr>
          <p:cNvPr id="17" name="Group 72"/>
          <p:cNvGrpSpPr>
            <a:grpSpLocks/>
          </p:cNvGrpSpPr>
          <p:nvPr/>
        </p:nvGrpSpPr>
        <p:grpSpPr bwMode="auto">
          <a:xfrm>
            <a:off x="3756025" y="3635375"/>
            <a:ext cx="2560638" cy="2560638"/>
            <a:chOff x="1781" y="446"/>
            <a:chExt cx="1613" cy="1613"/>
          </a:xfrm>
        </p:grpSpPr>
        <p:grpSp>
          <p:nvGrpSpPr>
            <p:cNvPr id="33815" name="Group 73"/>
            <p:cNvGrpSpPr>
              <a:grpSpLocks/>
            </p:cNvGrpSpPr>
            <p:nvPr/>
          </p:nvGrpSpPr>
          <p:grpSpPr bwMode="auto">
            <a:xfrm rot="-2662744">
              <a:off x="2207" y="1051"/>
              <a:ext cx="144" cy="1008"/>
              <a:chOff x="1392" y="2640"/>
              <a:chExt cx="144" cy="1008"/>
            </a:xfrm>
          </p:grpSpPr>
          <p:sp>
            <p:nvSpPr>
              <p:cNvPr id="33828" name="Oval 74"/>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9" name="Oval 75"/>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30" name="Line 76"/>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16" name="Group 77"/>
            <p:cNvGrpSpPr>
              <a:grpSpLocks/>
            </p:cNvGrpSpPr>
            <p:nvPr/>
          </p:nvGrpSpPr>
          <p:grpSpPr bwMode="auto">
            <a:xfrm rot="2737256">
              <a:off x="2213" y="440"/>
              <a:ext cx="144" cy="1008"/>
              <a:chOff x="1392" y="2640"/>
              <a:chExt cx="144" cy="1008"/>
            </a:xfrm>
          </p:grpSpPr>
          <p:sp>
            <p:nvSpPr>
              <p:cNvPr id="33825" name="Oval 78"/>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6" name="Oval 79"/>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7" name="Line 80"/>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17" name="Group 81"/>
            <p:cNvGrpSpPr>
              <a:grpSpLocks/>
            </p:cNvGrpSpPr>
            <p:nvPr/>
          </p:nvGrpSpPr>
          <p:grpSpPr bwMode="auto">
            <a:xfrm rot="-2662744">
              <a:off x="2824" y="446"/>
              <a:ext cx="144" cy="1008"/>
              <a:chOff x="1392" y="2640"/>
              <a:chExt cx="144" cy="1008"/>
            </a:xfrm>
          </p:grpSpPr>
          <p:sp>
            <p:nvSpPr>
              <p:cNvPr id="33822" name="Oval 82"/>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3" name="Oval 83"/>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4" name="Line 84"/>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nvGrpSpPr>
            <p:cNvPr id="33818" name="Group 85"/>
            <p:cNvGrpSpPr>
              <a:grpSpLocks/>
            </p:cNvGrpSpPr>
            <p:nvPr/>
          </p:nvGrpSpPr>
          <p:grpSpPr bwMode="auto">
            <a:xfrm rot="2737256">
              <a:off x="2818" y="1057"/>
              <a:ext cx="144" cy="1008"/>
              <a:chOff x="1392" y="2640"/>
              <a:chExt cx="144" cy="1008"/>
            </a:xfrm>
          </p:grpSpPr>
          <p:sp>
            <p:nvSpPr>
              <p:cNvPr id="33819" name="Oval 86"/>
              <p:cNvSpPr>
                <a:spLocks noChangeArrowheads="1"/>
              </p:cNvSpPr>
              <p:nvPr/>
            </p:nvSpPr>
            <p:spPr bwMode="auto">
              <a:xfrm>
                <a:off x="1392" y="3504"/>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0" name="Oval 87"/>
              <p:cNvSpPr>
                <a:spLocks noChangeArrowheads="1"/>
              </p:cNvSpPr>
              <p:nvPr/>
            </p:nvSpPr>
            <p:spPr bwMode="auto">
              <a:xfrm>
                <a:off x="1392" y="2640"/>
                <a:ext cx="144" cy="144"/>
              </a:xfrm>
              <a:prstGeom prst="ellipse">
                <a:avLst/>
              </a:prstGeom>
              <a:gradFill rotWithShape="1">
                <a:gsLst>
                  <a:gs pos="0">
                    <a:schemeClr val="bg1"/>
                  </a:gs>
                  <a:gs pos="100000">
                    <a:srgbClr val="9933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33821" name="Line 88"/>
              <p:cNvSpPr>
                <a:spLocks noChangeShapeType="1"/>
              </p:cNvSpPr>
              <p:nvPr/>
            </p:nvSpPr>
            <p:spPr bwMode="auto">
              <a:xfrm flipV="1">
                <a:off x="1461" y="2784"/>
                <a:ext cx="0" cy="720"/>
              </a:xfrm>
              <a:prstGeom prst="line">
                <a:avLst/>
              </a:prstGeom>
              <a:noFill/>
              <a:ln w="38100">
                <a:solidFill>
                  <a:srgbClr val="FF6600"/>
                </a:solidFill>
                <a:round/>
                <a:headEnd/>
                <a:tailEnd/>
              </a:ln>
            </p:spPr>
            <p:txBody>
              <a:bodyPr/>
              <a:lstStyle/>
              <a:p>
                <a:endParaRPr lang="zh-CN" altLang="en-US"/>
              </a:p>
            </p:txBody>
          </p:sp>
        </p:grpSp>
      </p:grpSp>
      <p:grpSp>
        <p:nvGrpSpPr>
          <p:cNvPr id="85" name="组合 84"/>
          <p:cNvGrpSpPr>
            <a:grpSpLocks/>
          </p:cNvGrpSpPr>
          <p:nvPr/>
        </p:nvGrpSpPr>
        <p:grpSpPr bwMode="auto">
          <a:xfrm>
            <a:off x="1905000" y="1447800"/>
            <a:ext cx="4343400" cy="4576763"/>
            <a:chOff x="1905000" y="1447800"/>
            <a:chExt cx="4343400" cy="4576465"/>
          </a:xfrm>
        </p:grpSpPr>
        <p:sp>
          <p:nvSpPr>
            <p:cNvPr id="77" name="TextBox 76"/>
            <p:cNvSpPr txBox="1"/>
            <p:nvPr/>
          </p:nvSpPr>
          <p:spPr>
            <a:xfrm>
              <a:off x="2590800" y="5562600"/>
              <a:ext cx="367408"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1</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78" name="TextBox 77"/>
            <p:cNvSpPr txBox="1"/>
            <p:nvPr/>
          </p:nvSpPr>
          <p:spPr>
            <a:xfrm>
              <a:off x="1905000" y="4343400"/>
              <a:ext cx="367408"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3</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79" name="TextBox 78"/>
            <p:cNvSpPr txBox="1"/>
            <p:nvPr/>
          </p:nvSpPr>
          <p:spPr>
            <a:xfrm>
              <a:off x="3899792" y="4343400"/>
              <a:ext cx="367408"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2</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80" name="TextBox 79"/>
            <p:cNvSpPr txBox="1"/>
            <p:nvPr/>
          </p:nvSpPr>
          <p:spPr>
            <a:xfrm>
              <a:off x="2895600" y="3429000"/>
              <a:ext cx="367408"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6</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81" name="TextBox 80"/>
            <p:cNvSpPr txBox="1"/>
            <p:nvPr/>
          </p:nvSpPr>
          <p:spPr>
            <a:xfrm>
              <a:off x="4876800" y="3429000"/>
              <a:ext cx="367408"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4</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82" name="TextBox 81"/>
            <p:cNvSpPr txBox="1"/>
            <p:nvPr/>
          </p:nvSpPr>
          <p:spPr>
            <a:xfrm>
              <a:off x="3810000" y="2362200"/>
              <a:ext cx="550151"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12</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83" name="TextBox 82"/>
            <p:cNvSpPr txBox="1"/>
            <p:nvPr/>
          </p:nvSpPr>
          <p:spPr>
            <a:xfrm>
              <a:off x="5880992" y="2409498"/>
              <a:ext cx="367408"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8</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sp>
          <p:nvSpPr>
            <p:cNvPr id="84" name="TextBox 83"/>
            <p:cNvSpPr txBox="1"/>
            <p:nvPr/>
          </p:nvSpPr>
          <p:spPr>
            <a:xfrm>
              <a:off x="4876800" y="1447800"/>
              <a:ext cx="550151" cy="461665"/>
            </a:xfrm>
            <a:prstGeom prst="rect">
              <a:avLst/>
            </a:prstGeom>
            <a:noFill/>
          </p:spPr>
          <p:txBody>
            <a:bodyPr wrap="none">
              <a:spAutoFit/>
            </a:bodyPr>
            <a:lstStyle/>
            <a:p>
              <a:pPr>
                <a:defRPr/>
              </a:pPr>
              <a:r>
                <a:rPr lang="en-US" altLang="zh-CN"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24</a:t>
              </a:r>
              <a:endParaRPr lang="zh-CN" altLang="en-US" sz="24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randombar(horizont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lIns="0"/>
          <a:lstStyle/>
          <a:p>
            <a:r>
              <a:rPr lang="zh-CN" altLang="en-US" b="1" smtClean="0"/>
              <a:t>课堂练习</a:t>
            </a:r>
            <a:endParaRPr lang="zh-CN" altLang="en-US" smtClean="0"/>
          </a:p>
        </p:txBody>
      </p:sp>
      <p:sp>
        <p:nvSpPr>
          <p:cNvPr id="34818" name="Content Placeholder 2"/>
          <p:cNvSpPr>
            <a:spLocks noGrp="1"/>
          </p:cNvSpPr>
          <p:nvPr>
            <p:ph idx="4294967295"/>
          </p:nvPr>
        </p:nvSpPr>
        <p:spPr/>
        <p:txBody>
          <a:bodyPr/>
          <a:lstStyle/>
          <a:p>
            <a:pPr marL="0" indent="0">
              <a:lnSpc>
                <a:spcPct val="90000"/>
              </a:lnSpc>
              <a:buFontTx/>
              <a:buNone/>
            </a:pPr>
            <a:endParaRPr lang="zh-CN" altLang="en-US" b="1" smtClean="0"/>
          </a:p>
          <a:p>
            <a:pPr marL="0" indent="0">
              <a:lnSpc>
                <a:spcPct val="90000"/>
              </a:lnSpc>
              <a:buFontTx/>
              <a:buNone/>
            </a:pPr>
            <a:r>
              <a:rPr lang="zh-CN" altLang="en-US" b="1" smtClean="0"/>
              <a:t>  习题</a:t>
            </a:r>
            <a:r>
              <a:rPr lang="en-US" altLang="zh-CN" b="1" smtClean="0"/>
              <a:t>11</a:t>
            </a:r>
          </a:p>
          <a:p>
            <a:pPr lvl="1">
              <a:lnSpc>
                <a:spcPct val="90000"/>
              </a:lnSpc>
              <a:buFontTx/>
              <a:buNone/>
            </a:pPr>
            <a:r>
              <a:rPr lang="en-US" altLang="zh-CN" b="1" smtClean="0">
                <a:solidFill>
                  <a:schemeClr val="accent2"/>
                </a:solidFill>
                <a:cs typeface="Times New Roman" pitchFamily="18" charset="0"/>
              </a:rPr>
              <a:t>1:</a:t>
            </a:r>
          </a:p>
          <a:p>
            <a:pPr lvl="1">
              <a:lnSpc>
                <a:spcPct val="90000"/>
              </a:lnSpc>
              <a:buFontTx/>
              <a:buNone/>
            </a:pPr>
            <a:r>
              <a:rPr lang="en-US" altLang="zh-CN" b="1" smtClean="0">
                <a:solidFill>
                  <a:schemeClr val="accent2"/>
                </a:solidFill>
                <a:cs typeface="Times New Roman" pitchFamily="18" charset="0"/>
              </a:rPr>
              <a:t>2</a:t>
            </a:r>
            <a:r>
              <a:rPr lang="en-US" altLang="zh-CN" b="1" smtClean="0">
                <a:solidFill>
                  <a:schemeClr val="accent2"/>
                </a:solidFill>
                <a:cs typeface="Times New Roman" pitchFamily="18" charset="0"/>
                <a:sym typeface="Wingdings" pitchFamily="2" charset="2"/>
              </a:rPr>
              <a:t>:(2)</a:t>
            </a:r>
            <a:endParaRPr lang="zh-CN" altLang="en-US" b="1" smtClean="0">
              <a:solidFill>
                <a:schemeClr val="accent2"/>
              </a:solidFill>
              <a:cs typeface="Times New Roman" pitchFamily="18" charset="0"/>
            </a:endParaRPr>
          </a:p>
          <a:p>
            <a:pPr marL="0" indent="0">
              <a:buFontTx/>
              <a:buNone/>
            </a:pPr>
            <a:endParaRPr lang="zh-CN" altLang="en-US" b="1" smtClean="0"/>
          </a:p>
        </p:txBody>
      </p:sp>
      <p:sp>
        <p:nvSpPr>
          <p:cNvPr id="34819" name="Date Placeholder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B1207B34-913B-4200-BB60-56BB600E1765}" type="datetime1">
              <a:rPr lang="zh-CN" altLang="en-US" sz="1600" b="1">
                <a:solidFill>
                  <a:srgbClr val="0000FF"/>
                </a:solidFill>
                <a:latin typeface="Arial" charset="0"/>
              </a:rPr>
              <a:pPr eaLnBrk="0" hangingPunct="0"/>
              <a:t>2016/10/9</a:t>
            </a:fld>
            <a:endParaRPr lang="en-US" altLang="zh-CN" sz="1600" b="1">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sp>
        <p:nvSpPr>
          <p:cNvPr id="35842" name="Rectangle 5"/>
          <p:cNvSpPr>
            <a:spLocks noChangeArrowheads="1"/>
          </p:cNvSpPr>
          <p:nvPr/>
        </p:nvSpPr>
        <p:spPr bwMode="auto">
          <a:xfrm>
            <a:off x="457200" y="1219200"/>
            <a:ext cx="7823200" cy="461963"/>
          </a:xfrm>
          <a:prstGeom prst="rect">
            <a:avLst/>
          </a:prstGeom>
          <a:noFill/>
          <a:ln w="9525">
            <a:noFill/>
            <a:miter lim="800000"/>
            <a:headEnd/>
            <a:tailEnd/>
          </a:ln>
        </p:spPr>
        <p:txBody>
          <a:bodyPr wrap="none">
            <a:spAutoFit/>
          </a:bodyPr>
          <a:lstStyle/>
          <a:p>
            <a:r>
              <a:rPr kumimoji="1" lang="zh-CN" altLang="en-US" sz="2400" b="1"/>
              <a:t>设</a:t>
            </a:r>
            <a:r>
              <a:rPr kumimoji="1" lang="en-US" altLang="zh-CN" sz="2400" b="1"/>
              <a:t>S</a:t>
            </a:r>
            <a:r>
              <a:rPr kumimoji="1" lang="zh-CN" altLang="en-US" sz="2400" b="1"/>
              <a:t>是一集合</a:t>
            </a:r>
            <a:r>
              <a:rPr kumimoji="1" lang="en-US" altLang="zh-CN" sz="2400" b="1"/>
              <a:t>,P(S)</a:t>
            </a:r>
            <a:r>
              <a:rPr kumimoji="1" lang="zh-CN" altLang="en-US" sz="2400" b="1"/>
              <a:t>是</a:t>
            </a:r>
            <a:r>
              <a:rPr kumimoji="1" lang="en-US" altLang="zh-CN" sz="2400" b="1"/>
              <a:t>S</a:t>
            </a:r>
            <a:r>
              <a:rPr kumimoji="1" lang="zh-CN" altLang="en-US" sz="2400" b="1"/>
              <a:t>的幂集</a:t>
            </a:r>
            <a:r>
              <a:rPr kumimoji="1" lang="en-US" altLang="zh-CN" sz="2400" b="1"/>
              <a:t>,</a:t>
            </a:r>
            <a:r>
              <a:rPr kumimoji="1" lang="zh-CN" altLang="en-US" sz="2400" b="1"/>
              <a:t>则</a:t>
            </a:r>
            <a:r>
              <a:rPr kumimoji="1" lang="en-US" altLang="zh-CN" sz="2400" b="1"/>
              <a:t>&lt;P(S), </a:t>
            </a:r>
            <a:r>
              <a:rPr kumimoji="1" lang="en-US" altLang="zh-CN" sz="2400" b="1">
                <a:sym typeface="Symbol" pitchFamily="18" charset="2"/>
              </a:rPr>
              <a:t> &gt;</a:t>
            </a:r>
            <a:r>
              <a:rPr kumimoji="1" lang="zh-CN" altLang="en-US" sz="2400" b="1"/>
              <a:t>是一个偏序集</a:t>
            </a:r>
          </a:p>
        </p:txBody>
      </p:sp>
      <p:sp>
        <p:nvSpPr>
          <p:cNvPr id="12292" name="Text Box 35"/>
          <p:cNvSpPr txBox="1">
            <a:spLocks noChangeArrowheads="1"/>
          </p:cNvSpPr>
          <p:nvPr/>
        </p:nvSpPr>
        <p:spPr bwMode="auto">
          <a:xfrm>
            <a:off x="692150" y="1930400"/>
            <a:ext cx="1676400" cy="641350"/>
          </a:xfrm>
          <a:prstGeom prst="rect">
            <a:avLst/>
          </a:prstGeom>
          <a:noFill/>
          <a:ln w="9525">
            <a:noFill/>
            <a:miter lim="800000"/>
            <a:headEnd/>
            <a:tailEnd/>
          </a:ln>
        </p:spPr>
        <p:txBody>
          <a:bodyPr wrap="none">
            <a:spAutoFit/>
          </a:bodyPr>
          <a:lstStyle/>
          <a:p>
            <a:pPr algn="ctr"/>
            <a:r>
              <a:rPr lang="en-US" altLang="zh-CN">
                <a:latin typeface="Times New Roman" pitchFamily="18" charset="0"/>
              </a:rPr>
              <a:t>S={a} </a:t>
            </a:r>
          </a:p>
          <a:p>
            <a:pPr algn="ctr"/>
            <a:r>
              <a:rPr lang="en-US" altLang="zh-CN">
                <a:latin typeface="Times New Roman" pitchFamily="18" charset="0"/>
              </a:rPr>
              <a:t>P(S)={{a}</a:t>
            </a:r>
            <a:r>
              <a:rPr lang="zh-CN" altLang="en-US">
                <a:latin typeface="Times New Roman" pitchFamily="18" charset="0"/>
              </a:rPr>
              <a:t>，</a:t>
            </a:r>
            <a:r>
              <a:rPr lang="zh-CN" altLang="en-US" b="1">
                <a:latin typeface="Times New Roman" pitchFamily="18" charset="0"/>
                <a:sym typeface="Symbol" pitchFamily="18" charset="2"/>
              </a:rPr>
              <a:t></a:t>
            </a:r>
            <a:r>
              <a:rPr lang="en-US" altLang="zh-CN">
                <a:latin typeface="Times New Roman" pitchFamily="18" charset="0"/>
              </a:rPr>
              <a:t>}</a:t>
            </a:r>
          </a:p>
        </p:txBody>
      </p:sp>
      <p:grpSp>
        <p:nvGrpSpPr>
          <p:cNvPr id="54" name="组合 53"/>
          <p:cNvGrpSpPr>
            <a:grpSpLocks/>
          </p:cNvGrpSpPr>
          <p:nvPr/>
        </p:nvGrpSpPr>
        <p:grpSpPr bwMode="auto">
          <a:xfrm>
            <a:off x="914400" y="3148013"/>
            <a:ext cx="762000" cy="1662112"/>
            <a:chOff x="914400" y="3302000"/>
            <a:chExt cx="762000" cy="1662113"/>
          </a:xfrm>
        </p:grpSpPr>
        <p:sp>
          <p:nvSpPr>
            <p:cNvPr id="35891" name="Oval 36"/>
            <p:cNvSpPr>
              <a:spLocks noChangeArrowheads="1"/>
            </p:cNvSpPr>
            <p:nvPr/>
          </p:nvSpPr>
          <p:spPr bwMode="auto">
            <a:xfrm>
              <a:off x="1447800" y="46736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92" name="Oval 37"/>
            <p:cNvSpPr>
              <a:spLocks noChangeArrowheads="1"/>
            </p:cNvSpPr>
            <p:nvPr/>
          </p:nvSpPr>
          <p:spPr bwMode="auto">
            <a:xfrm>
              <a:off x="1447800" y="33782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93" name="Line 38"/>
            <p:cNvSpPr>
              <a:spLocks noChangeShapeType="1"/>
            </p:cNvSpPr>
            <p:nvPr/>
          </p:nvSpPr>
          <p:spPr bwMode="auto">
            <a:xfrm flipV="1">
              <a:off x="1557338" y="3606800"/>
              <a:ext cx="0" cy="1066800"/>
            </a:xfrm>
            <a:prstGeom prst="line">
              <a:avLst/>
            </a:prstGeom>
            <a:noFill/>
            <a:ln w="38100">
              <a:solidFill>
                <a:srgbClr val="993300"/>
              </a:solidFill>
              <a:round/>
              <a:headEnd/>
              <a:tailEnd/>
            </a:ln>
          </p:spPr>
          <p:txBody>
            <a:bodyPr/>
            <a:lstStyle/>
            <a:p>
              <a:endParaRPr lang="zh-CN" altLang="en-US"/>
            </a:p>
          </p:txBody>
        </p:sp>
        <p:sp>
          <p:nvSpPr>
            <p:cNvPr id="35894" name="Rectangle 39"/>
            <p:cNvSpPr>
              <a:spLocks noChangeArrowheads="1"/>
            </p:cNvSpPr>
            <p:nvPr/>
          </p:nvSpPr>
          <p:spPr bwMode="auto">
            <a:xfrm>
              <a:off x="914400" y="3302000"/>
              <a:ext cx="504825" cy="366713"/>
            </a:xfrm>
            <a:prstGeom prst="rect">
              <a:avLst/>
            </a:prstGeom>
            <a:noFill/>
            <a:ln w="9525">
              <a:noFill/>
              <a:miter lim="800000"/>
              <a:headEnd/>
              <a:tailEnd/>
            </a:ln>
          </p:spPr>
          <p:txBody>
            <a:bodyPr wrap="none">
              <a:spAutoFit/>
            </a:bodyPr>
            <a:lstStyle/>
            <a:p>
              <a:r>
                <a:rPr lang="en-US" altLang="zh-CN">
                  <a:latin typeface="Times New Roman" pitchFamily="18" charset="0"/>
                </a:rPr>
                <a:t>{a}</a:t>
              </a:r>
            </a:p>
          </p:txBody>
        </p:sp>
        <p:sp>
          <p:nvSpPr>
            <p:cNvPr id="35895" name="Rectangle 40"/>
            <p:cNvSpPr>
              <a:spLocks noChangeArrowheads="1"/>
            </p:cNvSpPr>
            <p:nvPr/>
          </p:nvSpPr>
          <p:spPr bwMode="auto">
            <a:xfrm>
              <a:off x="990600" y="4597400"/>
              <a:ext cx="373063" cy="366713"/>
            </a:xfrm>
            <a:prstGeom prst="rect">
              <a:avLst/>
            </a:prstGeom>
            <a:noFill/>
            <a:ln w="9525">
              <a:noFill/>
              <a:miter lim="800000"/>
              <a:headEnd/>
              <a:tailEnd/>
            </a:ln>
          </p:spPr>
          <p:txBody>
            <a:bodyPr wrap="none">
              <a:spAutoFit/>
            </a:bodyPr>
            <a:lstStyle/>
            <a:p>
              <a:r>
                <a:rPr lang="en-US" altLang="zh-CN" b="1">
                  <a:latin typeface="Times New Roman" pitchFamily="18" charset="0"/>
                  <a:sym typeface="Symbol" pitchFamily="18" charset="2"/>
                </a:rPr>
                <a:t></a:t>
              </a:r>
            </a:p>
          </p:txBody>
        </p:sp>
      </p:grpSp>
      <p:sp>
        <p:nvSpPr>
          <p:cNvPr id="12298" name="Text Box 41"/>
          <p:cNvSpPr txBox="1">
            <a:spLocks noChangeArrowheads="1"/>
          </p:cNvSpPr>
          <p:nvPr/>
        </p:nvSpPr>
        <p:spPr bwMode="auto">
          <a:xfrm>
            <a:off x="2687638" y="1928813"/>
            <a:ext cx="2570162" cy="915987"/>
          </a:xfrm>
          <a:prstGeom prst="rect">
            <a:avLst/>
          </a:prstGeom>
          <a:noFill/>
          <a:ln w="9525">
            <a:noFill/>
            <a:miter lim="800000"/>
            <a:headEnd/>
            <a:tailEnd/>
          </a:ln>
        </p:spPr>
        <p:txBody>
          <a:bodyPr>
            <a:spAutoFit/>
          </a:bodyPr>
          <a:lstStyle/>
          <a:p>
            <a:pPr algn="ctr"/>
            <a:r>
              <a:rPr lang="en-US" altLang="zh-CN">
                <a:latin typeface="Times New Roman" pitchFamily="18" charset="0"/>
              </a:rPr>
              <a:t>S={a</a:t>
            </a:r>
            <a:r>
              <a:rPr lang="zh-CN" altLang="en-US">
                <a:latin typeface="Times New Roman" pitchFamily="18" charset="0"/>
              </a:rPr>
              <a:t>，</a:t>
            </a:r>
            <a:r>
              <a:rPr lang="en-US" altLang="zh-CN">
                <a:latin typeface="Times New Roman" pitchFamily="18" charset="0"/>
              </a:rPr>
              <a:t>b} </a:t>
            </a:r>
          </a:p>
          <a:p>
            <a:pPr algn="ctr"/>
            <a:r>
              <a:rPr lang="en-US" altLang="zh-CN">
                <a:latin typeface="Times New Roman" pitchFamily="18" charset="0"/>
              </a:rPr>
              <a:t>P(S)={{a,b}</a:t>
            </a:r>
            <a:r>
              <a:rPr lang="zh-CN" altLang="en-US">
                <a:latin typeface="Times New Roman" pitchFamily="18" charset="0"/>
              </a:rPr>
              <a:t>，</a:t>
            </a:r>
            <a:r>
              <a:rPr lang="en-US" altLang="zh-CN">
                <a:latin typeface="Times New Roman" pitchFamily="18" charset="0"/>
              </a:rPr>
              <a:t>{a}</a:t>
            </a:r>
            <a:r>
              <a:rPr lang="zh-CN" altLang="en-US">
                <a:latin typeface="Times New Roman" pitchFamily="18" charset="0"/>
              </a:rPr>
              <a:t>，</a:t>
            </a:r>
            <a:r>
              <a:rPr lang="en-US" altLang="zh-CN">
                <a:latin typeface="Times New Roman" pitchFamily="18" charset="0"/>
              </a:rPr>
              <a:t>{b}</a:t>
            </a:r>
            <a:r>
              <a:rPr lang="zh-CN" altLang="en-US">
                <a:latin typeface="Times New Roman" pitchFamily="18" charset="0"/>
              </a:rPr>
              <a:t>，</a:t>
            </a:r>
            <a:r>
              <a:rPr lang="zh-CN" altLang="en-US" b="1">
                <a:latin typeface="Times New Roman" pitchFamily="18" charset="0"/>
                <a:sym typeface="Symbol" pitchFamily="18" charset="2"/>
              </a:rPr>
              <a:t></a:t>
            </a:r>
            <a:r>
              <a:rPr lang="en-US" altLang="zh-CN">
                <a:latin typeface="Times New Roman" pitchFamily="18" charset="0"/>
              </a:rPr>
              <a:t>}</a:t>
            </a:r>
          </a:p>
        </p:txBody>
      </p:sp>
      <p:grpSp>
        <p:nvGrpSpPr>
          <p:cNvPr id="55" name="组合 54"/>
          <p:cNvGrpSpPr>
            <a:grpSpLocks/>
          </p:cNvGrpSpPr>
          <p:nvPr/>
        </p:nvGrpSpPr>
        <p:grpSpPr bwMode="auto">
          <a:xfrm>
            <a:off x="2570163" y="3071813"/>
            <a:ext cx="2595562" cy="1828800"/>
            <a:chOff x="2570163" y="3225800"/>
            <a:chExt cx="2595562" cy="1828800"/>
          </a:xfrm>
        </p:grpSpPr>
        <p:sp>
          <p:nvSpPr>
            <p:cNvPr id="35879" name="Oval 42"/>
            <p:cNvSpPr>
              <a:spLocks noChangeArrowheads="1"/>
            </p:cNvSpPr>
            <p:nvPr/>
          </p:nvSpPr>
          <p:spPr bwMode="auto">
            <a:xfrm>
              <a:off x="3733800" y="3302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80" name="Oval 43"/>
            <p:cNvSpPr>
              <a:spLocks noChangeArrowheads="1"/>
            </p:cNvSpPr>
            <p:nvPr/>
          </p:nvSpPr>
          <p:spPr bwMode="auto">
            <a:xfrm>
              <a:off x="3048000" y="4064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81" name="Oval 44"/>
            <p:cNvSpPr>
              <a:spLocks noChangeArrowheads="1"/>
            </p:cNvSpPr>
            <p:nvPr/>
          </p:nvSpPr>
          <p:spPr bwMode="auto">
            <a:xfrm>
              <a:off x="4495800" y="4064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82" name="Line 45"/>
            <p:cNvSpPr>
              <a:spLocks noChangeShapeType="1"/>
            </p:cNvSpPr>
            <p:nvPr/>
          </p:nvSpPr>
          <p:spPr bwMode="auto">
            <a:xfrm flipV="1">
              <a:off x="3255963" y="3487738"/>
              <a:ext cx="533400" cy="609600"/>
            </a:xfrm>
            <a:prstGeom prst="line">
              <a:avLst/>
            </a:prstGeom>
            <a:noFill/>
            <a:ln w="38100">
              <a:solidFill>
                <a:srgbClr val="993300"/>
              </a:solidFill>
              <a:round/>
              <a:headEnd/>
              <a:tailEnd/>
            </a:ln>
          </p:spPr>
          <p:txBody>
            <a:bodyPr/>
            <a:lstStyle/>
            <a:p>
              <a:endParaRPr lang="zh-CN" altLang="en-US"/>
            </a:p>
          </p:txBody>
        </p:sp>
        <p:sp>
          <p:nvSpPr>
            <p:cNvPr id="35883" name="Line 46"/>
            <p:cNvSpPr>
              <a:spLocks noChangeShapeType="1"/>
            </p:cNvSpPr>
            <p:nvPr/>
          </p:nvSpPr>
          <p:spPr bwMode="auto">
            <a:xfrm flipH="1" flipV="1">
              <a:off x="3940175" y="3509963"/>
              <a:ext cx="609600" cy="609600"/>
            </a:xfrm>
            <a:prstGeom prst="line">
              <a:avLst/>
            </a:prstGeom>
            <a:noFill/>
            <a:ln w="38100">
              <a:solidFill>
                <a:srgbClr val="993300"/>
              </a:solidFill>
              <a:round/>
              <a:headEnd/>
              <a:tailEnd/>
            </a:ln>
          </p:spPr>
          <p:txBody>
            <a:bodyPr/>
            <a:lstStyle/>
            <a:p>
              <a:endParaRPr lang="zh-CN" altLang="en-US"/>
            </a:p>
          </p:txBody>
        </p:sp>
        <p:sp>
          <p:nvSpPr>
            <p:cNvPr id="35884" name="Oval 47"/>
            <p:cNvSpPr>
              <a:spLocks noChangeArrowheads="1"/>
            </p:cNvSpPr>
            <p:nvPr/>
          </p:nvSpPr>
          <p:spPr bwMode="auto">
            <a:xfrm>
              <a:off x="3811588" y="477202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85" name="Line 48"/>
            <p:cNvSpPr>
              <a:spLocks noChangeShapeType="1"/>
            </p:cNvSpPr>
            <p:nvPr/>
          </p:nvSpPr>
          <p:spPr bwMode="auto">
            <a:xfrm flipH="1" flipV="1">
              <a:off x="3233738" y="4249738"/>
              <a:ext cx="609600" cy="609600"/>
            </a:xfrm>
            <a:prstGeom prst="line">
              <a:avLst/>
            </a:prstGeom>
            <a:noFill/>
            <a:ln w="38100">
              <a:solidFill>
                <a:srgbClr val="993300"/>
              </a:solidFill>
              <a:round/>
              <a:headEnd/>
              <a:tailEnd/>
            </a:ln>
          </p:spPr>
          <p:txBody>
            <a:bodyPr/>
            <a:lstStyle/>
            <a:p>
              <a:endParaRPr lang="zh-CN" altLang="en-US"/>
            </a:p>
          </p:txBody>
        </p:sp>
        <p:sp>
          <p:nvSpPr>
            <p:cNvPr id="35886" name="Line 49"/>
            <p:cNvSpPr>
              <a:spLocks noChangeShapeType="1"/>
            </p:cNvSpPr>
            <p:nvPr/>
          </p:nvSpPr>
          <p:spPr bwMode="auto">
            <a:xfrm flipV="1">
              <a:off x="4005263" y="4237038"/>
              <a:ext cx="533400" cy="609600"/>
            </a:xfrm>
            <a:prstGeom prst="line">
              <a:avLst/>
            </a:prstGeom>
            <a:noFill/>
            <a:ln w="38100">
              <a:solidFill>
                <a:srgbClr val="993300"/>
              </a:solidFill>
              <a:round/>
              <a:headEnd/>
              <a:tailEnd/>
            </a:ln>
          </p:spPr>
          <p:txBody>
            <a:bodyPr/>
            <a:lstStyle/>
            <a:p>
              <a:endParaRPr lang="zh-CN" altLang="en-US"/>
            </a:p>
          </p:txBody>
        </p:sp>
        <p:sp>
          <p:nvSpPr>
            <p:cNvPr id="35887" name="Rectangle 50"/>
            <p:cNvSpPr>
              <a:spLocks noChangeArrowheads="1"/>
            </p:cNvSpPr>
            <p:nvPr/>
          </p:nvSpPr>
          <p:spPr bwMode="auto">
            <a:xfrm>
              <a:off x="3940175" y="3225800"/>
              <a:ext cx="676275" cy="366713"/>
            </a:xfrm>
            <a:prstGeom prst="rect">
              <a:avLst/>
            </a:prstGeom>
            <a:noFill/>
            <a:ln w="9525">
              <a:noFill/>
              <a:miter lim="800000"/>
              <a:headEnd/>
              <a:tailEnd/>
            </a:ln>
          </p:spPr>
          <p:txBody>
            <a:bodyPr wrap="none">
              <a:spAutoFit/>
            </a:bodyPr>
            <a:lstStyle/>
            <a:p>
              <a:r>
                <a:rPr lang="en-US" altLang="zh-CN">
                  <a:latin typeface="Times New Roman" pitchFamily="18" charset="0"/>
                </a:rPr>
                <a:t>{a,b}</a:t>
              </a:r>
            </a:p>
          </p:txBody>
        </p:sp>
        <p:sp>
          <p:nvSpPr>
            <p:cNvPr id="35888" name="Rectangle 51"/>
            <p:cNvSpPr>
              <a:spLocks noChangeArrowheads="1"/>
            </p:cNvSpPr>
            <p:nvPr/>
          </p:nvSpPr>
          <p:spPr bwMode="auto">
            <a:xfrm>
              <a:off x="2570163" y="3987800"/>
              <a:ext cx="504825" cy="366713"/>
            </a:xfrm>
            <a:prstGeom prst="rect">
              <a:avLst/>
            </a:prstGeom>
            <a:noFill/>
            <a:ln w="9525">
              <a:noFill/>
              <a:miter lim="800000"/>
              <a:headEnd/>
              <a:tailEnd/>
            </a:ln>
          </p:spPr>
          <p:txBody>
            <a:bodyPr wrap="none">
              <a:spAutoFit/>
            </a:bodyPr>
            <a:lstStyle/>
            <a:p>
              <a:r>
                <a:rPr lang="en-US" altLang="zh-CN">
                  <a:latin typeface="Times New Roman" pitchFamily="18" charset="0"/>
                </a:rPr>
                <a:t>{a}</a:t>
              </a:r>
            </a:p>
          </p:txBody>
        </p:sp>
        <p:sp>
          <p:nvSpPr>
            <p:cNvPr id="35889" name="Rectangle 52"/>
            <p:cNvSpPr>
              <a:spLocks noChangeArrowheads="1"/>
            </p:cNvSpPr>
            <p:nvPr/>
          </p:nvSpPr>
          <p:spPr bwMode="auto">
            <a:xfrm>
              <a:off x="4648200" y="3987800"/>
              <a:ext cx="517525" cy="366713"/>
            </a:xfrm>
            <a:prstGeom prst="rect">
              <a:avLst/>
            </a:prstGeom>
            <a:noFill/>
            <a:ln w="9525">
              <a:noFill/>
              <a:miter lim="800000"/>
              <a:headEnd/>
              <a:tailEnd/>
            </a:ln>
          </p:spPr>
          <p:txBody>
            <a:bodyPr wrap="none">
              <a:spAutoFit/>
            </a:bodyPr>
            <a:lstStyle/>
            <a:p>
              <a:r>
                <a:rPr lang="en-US" altLang="zh-CN">
                  <a:latin typeface="Times New Roman" pitchFamily="18" charset="0"/>
                </a:rPr>
                <a:t>{b}</a:t>
              </a:r>
            </a:p>
          </p:txBody>
        </p:sp>
        <p:sp>
          <p:nvSpPr>
            <p:cNvPr id="35890" name="Rectangle 53"/>
            <p:cNvSpPr>
              <a:spLocks noChangeArrowheads="1"/>
            </p:cNvSpPr>
            <p:nvPr/>
          </p:nvSpPr>
          <p:spPr bwMode="auto">
            <a:xfrm>
              <a:off x="3352800" y="4687888"/>
              <a:ext cx="373063" cy="366712"/>
            </a:xfrm>
            <a:prstGeom prst="rect">
              <a:avLst/>
            </a:prstGeom>
            <a:noFill/>
            <a:ln w="9525">
              <a:noFill/>
              <a:miter lim="800000"/>
              <a:headEnd/>
              <a:tailEnd/>
            </a:ln>
          </p:spPr>
          <p:txBody>
            <a:bodyPr wrap="none">
              <a:spAutoFit/>
            </a:bodyPr>
            <a:lstStyle/>
            <a:p>
              <a:r>
                <a:rPr lang="en-US" altLang="zh-CN" b="1">
                  <a:latin typeface="Times New Roman" pitchFamily="18" charset="0"/>
                  <a:sym typeface="Symbol" pitchFamily="18" charset="2"/>
                </a:rPr>
                <a:t></a:t>
              </a:r>
            </a:p>
          </p:txBody>
        </p:sp>
      </p:grpSp>
      <p:sp>
        <p:nvSpPr>
          <p:cNvPr id="12311" name="Text Box 54"/>
          <p:cNvSpPr txBox="1">
            <a:spLocks noChangeArrowheads="1"/>
          </p:cNvSpPr>
          <p:nvPr/>
        </p:nvSpPr>
        <p:spPr bwMode="auto">
          <a:xfrm>
            <a:off x="5867400" y="1704975"/>
            <a:ext cx="2570163" cy="1190625"/>
          </a:xfrm>
          <a:prstGeom prst="rect">
            <a:avLst/>
          </a:prstGeom>
          <a:noFill/>
          <a:ln w="9525">
            <a:noFill/>
            <a:miter lim="800000"/>
            <a:headEnd/>
            <a:tailEnd/>
          </a:ln>
        </p:spPr>
        <p:txBody>
          <a:bodyPr>
            <a:spAutoFit/>
          </a:bodyPr>
          <a:lstStyle/>
          <a:p>
            <a:pPr algn="ctr"/>
            <a:r>
              <a:rPr lang="en-US" altLang="zh-CN">
                <a:latin typeface="Times New Roman" pitchFamily="18" charset="0"/>
              </a:rPr>
              <a:t>S={a</a:t>
            </a:r>
            <a:r>
              <a:rPr lang="zh-CN" altLang="en-US">
                <a:latin typeface="Times New Roman" pitchFamily="18" charset="0"/>
              </a:rPr>
              <a:t>，</a:t>
            </a:r>
            <a:r>
              <a:rPr lang="en-US" altLang="zh-CN">
                <a:latin typeface="Times New Roman" pitchFamily="18" charset="0"/>
              </a:rPr>
              <a:t>b</a:t>
            </a:r>
            <a:r>
              <a:rPr lang="zh-CN" altLang="en-US">
                <a:latin typeface="Times New Roman" pitchFamily="18" charset="0"/>
              </a:rPr>
              <a:t>，</a:t>
            </a:r>
            <a:r>
              <a:rPr lang="en-US" altLang="zh-CN">
                <a:latin typeface="Times New Roman" pitchFamily="18" charset="0"/>
              </a:rPr>
              <a:t>c} </a:t>
            </a:r>
          </a:p>
          <a:p>
            <a:pPr algn="ctr"/>
            <a:r>
              <a:rPr lang="en-US" altLang="zh-CN">
                <a:latin typeface="Times New Roman" pitchFamily="18" charset="0"/>
              </a:rPr>
              <a:t>P(S)={{a,b,c}</a:t>
            </a:r>
            <a:r>
              <a:rPr lang="zh-CN" altLang="en-US">
                <a:latin typeface="Times New Roman" pitchFamily="18" charset="0"/>
              </a:rPr>
              <a:t>，</a:t>
            </a:r>
            <a:r>
              <a:rPr lang="en-US" altLang="zh-CN">
                <a:latin typeface="Times New Roman" pitchFamily="18" charset="0"/>
              </a:rPr>
              <a:t>{a</a:t>
            </a:r>
            <a:r>
              <a:rPr lang="zh-CN" altLang="en-US">
                <a:latin typeface="Times New Roman" pitchFamily="18" charset="0"/>
              </a:rPr>
              <a:t>，</a:t>
            </a:r>
            <a:r>
              <a:rPr lang="en-US" altLang="zh-CN">
                <a:latin typeface="Times New Roman" pitchFamily="18" charset="0"/>
              </a:rPr>
              <a:t>b}</a:t>
            </a:r>
            <a:r>
              <a:rPr lang="zh-CN" altLang="en-US">
                <a:latin typeface="Times New Roman" pitchFamily="18" charset="0"/>
              </a:rPr>
              <a:t>，</a:t>
            </a:r>
            <a:r>
              <a:rPr lang="en-US" altLang="zh-CN">
                <a:latin typeface="Times New Roman" pitchFamily="18" charset="0"/>
              </a:rPr>
              <a:t>{a,c}</a:t>
            </a:r>
            <a:r>
              <a:rPr lang="zh-CN" altLang="en-US">
                <a:latin typeface="Times New Roman" pitchFamily="18" charset="0"/>
              </a:rPr>
              <a:t>，</a:t>
            </a:r>
            <a:r>
              <a:rPr lang="en-US" altLang="zh-CN">
                <a:latin typeface="Times New Roman" pitchFamily="18" charset="0"/>
              </a:rPr>
              <a:t>{b,c}</a:t>
            </a:r>
            <a:r>
              <a:rPr lang="zh-CN" altLang="en-US">
                <a:latin typeface="Times New Roman" pitchFamily="18" charset="0"/>
              </a:rPr>
              <a:t>，</a:t>
            </a:r>
            <a:r>
              <a:rPr lang="en-US" altLang="zh-CN">
                <a:latin typeface="Times New Roman" pitchFamily="18" charset="0"/>
              </a:rPr>
              <a:t>{a}</a:t>
            </a:r>
            <a:r>
              <a:rPr lang="zh-CN" altLang="en-US">
                <a:latin typeface="Times New Roman" pitchFamily="18" charset="0"/>
              </a:rPr>
              <a:t>，</a:t>
            </a:r>
            <a:r>
              <a:rPr lang="en-US" altLang="zh-CN">
                <a:latin typeface="Times New Roman" pitchFamily="18" charset="0"/>
              </a:rPr>
              <a:t>{b}</a:t>
            </a:r>
            <a:r>
              <a:rPr lang="zh-CN" altLang="en-US">
                <a:latin typeface="Times New Roman" pitchFamily="18" charset="0"/>
              </a:rPr>
              <a:t>，</a:t>
            </a:r>
            <a:r>
              <a:rPr lang="en-US" altLang="zh-CN">
                <a:latin typeface="Times New Roman" pitchFamily="18" charset="0"/>
              </a:rPr>
              <a:t>{c}</a:t>
            </a:r>
            <a:r>
              <a:rPr lang="zh-CN" altLang="en-US">
                <a:latin typeface="Times New Roman" pitchFamily="18" charset="0"/>
              </a:rPr>
              <a:t>，</a:t>
            </a:r>
            <a:r>
              <a:rPr lang="zh-CN" altLang="en-US" b="1">
                <a:latin typeface="Times New Roman" pitchFamily="18" charset="0"/>
                <a:sym typeface="Symbol" pitchFamily="18" charset="2"/>
              </a:rPr>
              <a:t></a:t>
            </a:r>
            <a:r>
              <a:rPr lang="en-US" altLang="zh-CN">
                <a:latin typeface="Times New Roman" pitchFamily="18" charset="0"/>
              </a:rPr>
              <a:t>}</a:t>
            </a:r>
          </a:p>
        </p:txBody>
      </p:sp>
      <p:grpSp>
        <p:nvGrpSpPr>
          <p:cNvPr id="56" name="组合 55"/>
          <p:cNvGrpSpPr>
            <a:grpSpLocks/>
          </p:cNvGrpSpPr>
          <p:nvPr/>
        </p:nvGrpSpPr>
        <p:grpSpPr bwMode="auto">
          <a:xfrm>
            <a:off x="5578475" y="2971800"/>
            <a:ext cx="3067050" cy="2055813"/>
            <a:chOff x="5578475" y="2971800"/>
            <a:chExt cx="3067050" cy="2055812"/>
          </a:xfrm>
        </p:grpSpPr>
        <p:grpSp>
          <p:nvGrpSpPr>
            <p:cNvPr id="35850" name="Group 84"/>
            <p:cNvGrpSpPr>
              <a:grpSpLocks/>
            </p:cNvGrpSpPr>
            <p:nvPr/>
          </p:nvGrpSpPr>
          <p:grpSpPr bwMode="auto">
            <a:xfrm>
              <a:off x="5768975" y="3071812"/>
              <a:ext cx="2689225" cy="1905000"/>
              <a:chOff x="3730" y="2640"/>
              <a:chExt cx="1694" cy="1200"/>
            </a:xfrm>
          </p:grpSpPr>
          <p:sp>
            <p:nvSpPr>
              <p:cNvPr id="35859" name="Line 58"/>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35860" name="Line 59"/>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35861" name="Line 60"/>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35862" name="Line 61"/>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35863" name="Line 66"/>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35864" name="Line 67"/>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35865" name="Line 68"/>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35866" name="Line 69"/>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35867" name="Line 72"/>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35868" name="Line 73"/>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35869" name="Line 74"/>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35870" name="Line 75"/>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35871" name="Oval 76"/>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2" name="Oval 77"/>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3" name="Oval 78"/>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4" name="Oval 79"/>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5" name="Oval 80"/>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6" name="Oval 81"/>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7" name="Oval 82"/>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sp>
            <p:nvSpPr>
              <p:cNvPr id="35878" name="Oval 83"/>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latin typeface="Times New Roman" pitchFamily="18" charset="0"/>
                </a:endParaRPr>
              </a:p>
            </p:txBody>
          </p:sp>
        </p:grpSp>
        <p:sp>
          <p:nvSpPr>
            <p:cNvPr id="35851" name="Rectangle 85"/>
            <p:cNvSpPr>
              <a:spLocks noChangeArrowheads="1"/>
            </p:cNvSpPr>
            <p:nvPr/>
          </p:nvSpPr>
          <p:spPr bwMode="auto">
            <a:xfrm>
              <a:off x="7205663" y="2971800"/>
              <a:ext cx="692150" cy="304800"/>
            </a:xfrm>
            <a:prstGeom prst="rect">
              <a:avLst/>
            </a:prstGeom>
            <a:noFill/>
            <a:ln w="9525">
              <a:noFill/>
              <a:miter lim="800000"/>
              <a:headEnd/>
              <a:tailEnd/>
            </a:ln>
          </p:spPr>
          <p:txBody>
            <a:bodyPr wrap="none">
              <a:spAutoFit/>
            </a:bodyPr>
            <a:lstStyle/>
            <a:p>
              <a:r>
                <a:rPr lang="en-US" altLang="zh-CN" sz="1400">
                  <a:latin typeface="Times New Roman" pitchFamily="18" charset="0"/>
                </a:rPr>
                <a:t>{a,b,c}</a:t>
              </a:r>
            </a:p>
          </p:txBody>
        </p:sp>
        <p:sp>
          <p:nvSpPr>
            <p:cNvPr id="35852" name="Rectangle 86"/>
            <p:cNvSpPr>
              <a:spLocks noChangeArrowheads="1"/>
            </p:cNvSpPr>
            <p:nvPr/>
          </p:nvSpPr>
          <p:spPr bwMode="auto">
            <a:xfrm>
              <a:off x="5578475" y="3354387"/>
              <a:ext cx="568325" cy="304800"/>
            </a:xfrm>
            <a:prstGeom prst="rect">
              <a:avLst/>
            </a:prstGeom>
            <a:noFill/>
            <a:ln w="9525">
              <a:noFill/>
              <a:miter lim="800000"/>
              <a:headEnd/>
              <a:tailEnd/>
            </a:ln>
          </p:spPr>
          <p:txBody>
            <a:bodyPr wrap="none">
              <a:spAutoFit/>
            </a:bodyPr>
            <a:lstStyle/>
            <a:p>
              <a:r>
                <a:rPr lang="en-US" altLang="zh-CN" sz="1400">
                  <a:latin typeface="Times New Roman" pitchFamily="18" charset="0"/>
                </a:rPr>
                <a:t>{a,b}</a:t>
              </a:r>
            </a:p>
          </p:txBody>
        </p:sp>
        <p:sp>
          <p:nvSpPr>
            <p:cNvPr id="35853" name="Rectangle 87"/>
            <p:cNvSpPr>
              <a:spLocks noChangeArrowheads="1"/>
            </p:cNvSpPr>
            <p:nvPr/>
          </p:nvSpPr>
          <p:spPr bwMode="auto">
            <a:xfrm>
              <a:off x="6596063" y="3376612"/>
              <a:ext cx="558800" cy="304800"/>
            </a:xfrm>
            <a:prstGeom prst="rect">
              <a:avLst/>
            </a:prstGeom>
            <a:noFill/>
            <a:ln w="9525">
              <a:noFill/>
              <a:miter lim="800000"/>
              <a:headEnd/>
              <a:tailEnd/>
            </a:ln>
          </p:spPr>
          <p:txBody>
            <a:bodyPr wrap="none">
              <a:spAutoFit/>
            </a:bodyPr>
            <a:lstStyle/>
            <a:p>
              <a:r>
                <a:rPr lang="en-US" altLang="zh-CN" sz="1400">
                  <a:latin typeface="Times New Roman" pitchFamily="18" charset="0"/>
                </a:rPr>
                <a:t>{a,c}</a:t>
              </a:r>
            </a:p>
          </p:txBody>
        </p:sp>
        <p:sp>
          <p:nvSpPr>
            <p:cNvPr id="35854" name="Rectangle 88"/>
            <p:cNvSpPr>
              <a:spLocks noChangeArrowheads="1"/>
            </p:cNvSpPr>
            <p:nvPr/>
          </p:nvSpPr>
          <p:spPr bwMode="auto">
            <a:xfrm>
              <a:off x="8077200" y="3376612"/>
              <a:ext cx="568325" cy="304800"/>
            </a:xfrm>
            <a:prstGeom prst="rect">
              <a:avLst/>
            </a:prstGeom>
            <a:noFill/>
            <a:ln w="9525">
              <a:noFill/>
              <a:miter lim="800000"/>
              <a:headEnd/>
              <a:tailEnd/>
            </a:ln>
          </p:spPr>
          <p:txBody>
            <a:bodyPr wrap="none">
              <a:spAutoFit/>
            </a:bodyPr>
            <a:lstStyle/>
            <a:p>
              <a:r>
                <a:rPr lang="en-US" altLang="zh-CN" sz="1400">
                  <a:latin typeface="Times New Roman" pitchFamily="18" charset="0"/>
                </a:rPr>
                <a:t>{b,c}</a:t>
              </a:r>
            </a:p>
          </p:txBody>
        </p:sp>
        <p:sp>
          <p:nvSpPr>
            <p:cNvPr id="35855" name="Rectangle 89"/>
            <p:cNvSpPr>
              <a:spLocks noChangeArrowheads="1"/>
            </p:cNvSpPr>
            <p:nvPr/>
          </p:nvSpPr>
          <p:spPr bwMode="auto">
            <a:xfrm>
              <a:off x="5662613" y="4367212"/>
              <a:ext cx="434975" cy="304800"/>
            </a:xfrm>
            <a:prstGeom prst="rect">
              <a:avLst/>
            </a:prstGeom>
            <a:noFill/>
            <a:ln w="9525">
              <a:noFill/>
              <a:miter lim="800000"/>
              <a:headEnd/>
              <a:tailEnd/>
            </a:ln>
          </p:spPr>
          <p:txBody>
            <a:bodyPr wrap="none">
              <a:spAutoFit/>
            </a:bodyPr>
            <a:lstStyle/>
            <a:p>
              <a:r>
                <a:rPr lang="en-US" altLang="zh-CN" sz="1400">
                  <a:latin typeface="Times New Roman" pitchFamily="18" charset="0"/>
                </a:rPr>
                <a:t>{a}</a:t>
              </a:r>
            </a:p>
          </p:txBody>
        </p:sp>
        <p:sp>
          <p:nvSpPr>
            <p:cNvPr id="35856" name="Rectangle 90"/>
            <p:cNvSpPr>
              <a:spLocks noChangeArrowheads="1"/>
            </p:cNvSpPr>
            <p:nvPr/>
          </p:nvSpPr>
          <p:spPr bwMode="auto">
            <a:xfrm>
              <a:off x="7107238" y="4368800"/>
              <a:ext cx="444500" cy="304800"/>
            </a:xfrm>
            <a:prstGeom prst="rect">
              <a:avLst/>
            </a:prstGeom>
            <a:noFill/>
            <a:ln w="9525">
              <a:noFill/>
              <a:miter lim="800000"/>
              <a:headEnd/>
              <a:tailEnd/>
            </a:ln>
          </p:spPr>
          <p:txBody>
            <a:bodyPr wrap="none">
              <a:spAutoFit/>
            </a:bodyPr>
            <a:lstStyle/>
            <a:p>
              <a:r>
                <a:rPr lang="en-US" altLang="zh-CN" sz="1400">
                  <a:latin typeface="Times New Roman" pitchFamily="18" charset="0"/>
                </a:rPr>
                <a:t>{b}</a:t>
              </a:r>
            </a:p>
          </p:txBody>
        </p:sp>
        <p:sp>
          <p:nvSpPr>
            <p:cNvPr id="35857" name="Rectangle 91"/>
            <p:cNvSpPr>
              <a:spLocks noChangeArrowheads="1"/>
            </p:cNvSpPr>
            <p:nvPr/>
          </p:nvSpPr>
          <p:spPr bwMode="auto">
            <a:xfrm>
              <a:off x="8153400" y="4367212"/>
              <a:ext cx="434975" cy="304800"/>
            </a:xfrm>
            <a:prstGeom prst="rect">
              <a:avLst/>
            </a:prstGeom>
            <a:noFill/>
            <a:ln w="9525">
              <a:noFill/>
              <a:miter lim="800000"/>
              <a:headEnd/>
              <a:tailEnd/>
            </a:ln>
          </p:spPr>
          <p:txBody>
            <a:bodyPr wrap="none">
              <a:spAutoFit/>
            </a:bodyPr>
            <a:lstStyle/>
            <a:p>
              <a:r>
                <a:rPr lang="en-US" altLang="zh-CN" sz="1400">
                  <a:latin typeface="Times New Roman" pitchFamily="18" charset="0"/>
                </a:rPr>
                <a:t>{c}</a:t>
              </a:r>
            </a:p>
          </p:txBody>
        </p:sp>
        <p:sp>
          <p:nvSpPr>
            <p:cNvPr id="35858" name="Rectangle 92"/>
            <p:cNvSpPr>
              <a:spLocks noChangeArrowheads="1"/>
            </p:cNvSpPr>
            <p:nvPr/>
          </p:nvSpPr>
          <p:spPr bwMode="auto">
            <a:xfrm>
              <a:off x="6629400" y="4722812"/>
              <a:ext cx="330200" cy="304800"/>
            </a:xfrm>
            <a:prstGeom prst="rect">
              <a:avLst/>
            </a:prstGeom>
            <a:noFill/>
            <a:ln w="9525">
              <a:noFill/>
              <a:miter lim="800000"/>
              <a:headEnd/>
              <a:tailEnd/>
            </a:ln>
          </p:spPr>
          <p:txBody>
            <a:bodyPr wrap="none">
              <a:spAutoFit/>
            </a:bodyPr>
            <a:lstStyle/>
            <a:p>
              <a:r>
                <a:rPr lang="en-US" altLang="zh-CN" sz="1400" b="1">
                  <a:latin typeface="Times New Roman" pitchFamily="18" charset="0"/>
                  <a:sym typeface="Symbol" pitchFamily="18" charset="2"/>
                </a:rPr>
                <a:t></a:t>
              </a:r>
            </a:p>
          </p:txBody>
        </p:sp>
      </p:grpSp>
      <p:sp>
        <p:nvSpPr>
          <p:cNvPr id="53" name="矩形 52"/>
          <p:cNvSpPr>
            <a:spLocks noChangeArrowheads="1"/>
          </p:cNvSpPr>
          <p:nvPr/>
        </p:nvSpPr>
        <p:spPr bwMode="auto">
          <a:xfrm>
            <a:off x="762000" y="5189538"/>
            <a:ext cx="7620000" cy="822325"/>
          </a:xfrm>
          <a:prstGeom prst="rect">
            <a:avLst/>
          </a:prstGeom>
          <a:noFill/>
          <a:ln w="9525">
            <a:noFill/>
            <a:miter lim="800000"/>
            <a:headEnd/>
            <a:tailEnd/>
          </a:ln>
        </p:spPr>
        <p:txBody>
          <a:bodyPr>
            <a:spAutoFit/>
          </a:bodyPr>
          <a:lstStyle/>
          <a:p>
            <a:r>
              <a:rPr kumimoji="1" lang="zh-CN" altLang="en-US" sz="2400" b="1">
                <a:latin typeface="Times New Roman" pitchFamily="18" charset="0"/>
              </a:rPr>
              <a:t>易证明， </a:t>
            </a:r>
            <a:r>
              <a:rPr kumimoji="1" lang="en-US" altLang="zh-CN" sz="2400" b="1">
                <a:solidFill>
                  <a:srgbClr val="006600"/>
                </a:solidFill>
                <a:latin typeface="Times New Roman" pitchFamily="18" charset="0"/>
              </a:rPr>
              <a:t>A∧B=A∩B∈P(S),  A∨B=A∪B∈P(S)</a:t>
            </a:r>
          </a:p>
          <a:p>
            <a:r>
              <a:rPr kumimoji="1" lang="zh-CN" altLang="en-US" sz="2400" b="1">
                <a:latin typeface="Times New Roman" pitchFamily="18" charset="0"/>
              </a:rPr>
              <a:t>因此， </a:t>
            </a:r>
            <a:r>
              <a:rPr kumimoji="1" lang="en-US" altLang="zh-CN" sz="2400" b="1">
                <a:latin typeface="Times New Roman" pitchFamily="18" charset="0"/>
              </a:rPr>
              <a:t>&lt;P(S),</a:t>
            </a:r>
            <a:r>
              <a:rPr kumimoji="1" lang="en-US" altLang="zh-CN" sz="2400" b="1">
                <a:latin typeface="Times New Roman" pitchFamily="18" charset="0"/>
                <a:sym typeface="Symbol" pitchFamily="18" charset="2"/>
              </a:rPr>
              <a:t>&gt;</a:t>
            </a:r>
            <a:r>
              <a:rPr kumimoji="1" lang="zh-CN" altLang="en-US" sz="2400" b="1">
                <a:latin typeface="Times New Roman" pitchFamily="18" charset="0"/>
              </a:rPr>
              <a:t>是一个格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randombar(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dissolve">
                                      <p:cBhvr>
                                        <p:cTn id="17" dur="500"/>
                                        <p:tgtEl>
                                          <p:spTgt spid="1229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randombar(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311"/>
                                        </p:tgtEl>
                                        <p:attrNameLst>
                                          <p:attrName>style.visibility</p:attrName>
                                        </p:attrNameLst>
                                      </p:cBhvr>
                                      <p:to>
                                        <p:strVal val="visible"/>
                                      </p:to>
                                    </p:set>
                                    <p:animEffect transition="in" filter="randombar(horizontal)">
                                      <p:cBhvr>
                                        <p:cTn id="27" dur="500"/>
                                        <p:tgtEl>
                                          <p:spTgt spid="123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checkerboard(across)">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dissolv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8" grpId="0"/>
      <p:bldP spid="12311"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idx="4294967295"/>
          </p:nvPr>
        </p:nvSpPr>
        <p:spPr/>
        <p:txBody>
          <a:bodyPr/>
          <a:lstStyle/>
          <a:p>
            <a:pPr>
              <a:defRPr/>
            </a:pPr>
            <a:r>
              <a:rPr lang="zh-CN" altLang="en-US" dirty="0" smtClean="0">
                <a:effectLst>
                  <a:outerShdw blurRad="38100" dist="38100" dir="2700000" algn="tl">
                    <a:srgbClr val="C0C0C0"/>
                  </a:outerShdw>
                </a:effectLst>
              </a:rPr>
              <a:t>参考书</a:t>
            </a:r>
          </a:p>
        </p:txBody>
      </p:sp>
      <p:sp>
        <p:nvSpPr>
          <p:cNvPr id="6148" name="AutoShape 6" descr="http://img3.imgtn.bdimg.com/it/u=3365913453,2763368914&amp;fm=21&amp;gp=0.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6149" name="Picture 8" descr="http://shopimg.kongfz.com.cn/20140320/1847654/1847654jwp5R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557338"/>
            <a:ext cx="331311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离散数学结构（第6版.影印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1966913"/>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stretch>
            <a:fillRect/>
          </a:stretch>
        </p:blipFill>
        <p:spPr>
          <a:xfrm>
            <a:off x="241012" y="1812456"/>
            <a:ext cx="2632652" cy="3642663"/>
          </a:xfrm>
          <a:prstGeom prst="rect">
            <a:avLst/>
          </a:prstGeom>
        </p:spPr>
      </p:pic>
    </p:spTree>
    <p:extLst>
      <p:ext uri="{BB962C8B-B14F-4D97-AF65-F5344CB8AC3E}">
        <p14:creationId xmlns:p14="http://schemas.microsoft.com/office/powerpoint/2010/main" val="311158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sp>
        <p:nvSpPr>
          <p:cNvPr id="29699" name="Rectangle 1027"/>
          <p:cNvSpPr>
            <a:spLocks noChangeArrowheads="1"/>
          </p:cNvSpPr>
          <p:nvPr/>
        </p:nvSpPr>
        <p:spPr bwMode="auto">
          <a:xfrm>
            <a:off x="685800" y="1752600"/>
            <a:ext cx="7772400" cy="3886200"/>
          </a:xfrm>
          <a:prstGeom prst="rect">
            <a:avLst/>
          </a:prstGeom>
          <a:noFill/>
          <a:ln w="12700">
            <a:noFill/>
            <a:miter lim="800000"/>
            <a:headEnd/>
            <a:tailEnd/>
          </a:ln>
        </p:spPr>
        <p:txBody>
          <a:bodyPr lIns="90488" tIns="44450" rIns="90488" bIns="44450"/>
          <a:lstStyle/>
          <a:p>
            <a:pPr marL="342900" indent="-342900">
              <a:lnSpc>
                <a:spcPct val="90000"/>
              </a:lnSpc>
              <a:spcBef>
                <a:spcPct val="20000"/>
              </a:spcBef>
            </a:pPr>
            <a:r>
              <a:rPr lang="en-US" altLang="zh-CN" sz="2400">
                <a:latin typeface="Times New Roman" pitchFamily="18" charset="0"/>
              </a:rPr>
              <a:t>Z</a:t>
            </a:r>
            <a:r>
              <a:rPr lang="en-US" altLang="zh-CN" sz="2400" baseline="-30000">
                <a:latin typeface="Times New Roman" pitchFamily="18" charset="0"/>
              </a:rPr>
              <a:t>+</a:t>
            </a:r>
            <a:r>
              <a:rPr lang="zh-CN" altLang="en-US" sz="2400">
                <a:latin typeface="Times New Roman" pitchFamily="18" charset="0"/>
              </a:rPr>
              <a:t>是正整数集合，</a:t>
            </a:r>
            <a:r>
              <a:rPr lang="en-US" altLang="zh-CN" sz="2400">
                <a:latin typeface="Times New Roman" pitchFamily="18" charset="0"/>
              </a:rPr>
              <a:t>D</a:t>
            </a:r>
            <a:r>
              <a:rPr lang="zh-CN" altLang="en-US" sz="2400">
                <a:latin typeface="Times New Roman" pitchFamily="18" charset="0"/>
              </a:rPr>
              <a:t>是整除关系，</a:t>
            </a:r>
            <a:r>
              <a:rPr lang="en-US" altLang="zh-CN" sz="2400">
                <a:latin typeface="Times New Roman" pitchFamily="18" charset="0"/>
              </a:rPr>
              <a:t>&lt;Z</a:t>
            </a:r>
            <a:r>
              <a:rPr lang="en-US" altLang="zh-CN" sz="2400" baseline="-30000">
                <a:latin typeface="Times New Roman" pitchFamily="18" charset="0"/>
              </a:rPr>
              <a:t>+</a:t>
            </a:r>
            <a:r>
              <a:rPr lang="zh-CN" altLang="en-US" sz="2400">
                <a:latin typeface="Times New Roman" pitchFamily="18" charset="0"/>
              </a:rPr>
              <a:t>，</a:t>
            </a:r>
            <a:r>
              <a:rPr lang="en-US" altLang="zh-CN" sz="2400">
                <a:latin typeface="Times New Roman" pitchFamily="18" charset="0"/>
              </a:rPr>
              <a:t>D&gt;</a:t>
            </a:r>
            <a:r>
              <a:rPr lang="zh-CN" altLang="en-US" sz="2400">
                <a:latin typeface="Times New Roman" pitchFamily="18" charset="0"/>
              </a:rPr>
              <a:t>是偏序集，</a:t>
            </a:r>
          </a:p>
          <a:p>
            <a:pPr marL="342900" indent="-342900">
              <a:lnSpc>
                <a:spcPct val="90000"/>
              </a:lnSpc>
              <a:spcBef>
                <a:spcPct val="20000"/>
              </a:spcBef>
            </a:pPr>
            <a:r>
              <a:rPr lang="zh-CN" altLang="en-US" sz="2400">
                <a:latin typeface="Times New Roman" pitchFamily="18" charset="0"/>
              </a:rPr>
              <a:t>证明：</a:t>
            </a:r>
            <a:r>
              <a:rPr lang="zh-CN" altLang="en-US" sz="2400">
                <a:latin typeface="Times New Roman" pitchFamily="18" charset="0"/>
                <a:sym typeface="Symbol" pitchFamily="18" charset="2"/>
              </a:rPr>
              <a:t></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b∈ Z</a:t>
            </a:r>
            <a:r>
              <a:rPr lang="en-US" altLang="zh-CN" sz="2400" baseline="-30000">
                <a:latin typeface="Times New Roman" pitchFamily="18" charset="0"/>
              </a:rPr>
              <a:t>+</a:t>
            </a:r>
            <a:r>
              <a:rPr lang="zh-CN" altLang="en-US" sz="2400">
                <a:latin typeface="Times New Roman" pitchFamily="18" charset="0"/>
              </a:rPr>
              <a:t>，</a:t>
            </a:r>
          </a:p>
          <a:p>
            <a:pPr marL="342900" indent="-342900">
              <a:lnSpc>
                <a:spcPct val="90000"/>
              </a:lnSpc>
              <a:spcBef>
                <a:spcPct val="20000"/>
              </a:spcBef>
            </a:pPr>
            <a:r>
              <a:rPr lang="zh-CN" altLang="en-US" sz="2400">
                <a:solidFill>
                  <a:srgbClr val="006600"/>
                </a:solidFill>
                <a:latin typeface="Times New Roman" pitchFamily="18" charset="0"/>
              </a:rPr>
              <a:t>         </a:t>
            </a:r>
            <a:r>
              <a:rPr lang="en-US" altLang="zh-CN" sz="2400">
                <a:solidFill>
                  <a:srgbClr val="006600"/>
                </a:solidFill>
                <a:latin typeface="Times New Roman" pitchFamily="18" charset="0"/>
              </a:rPr>
              <a:t>a∧b=</a:t>
            </a:r>
            <a:r>
              <a:rPr lang="zh-CN" altLang="en-US" sz="2400">
                <a:solidFill>
                  <a:srgbClr val="006600"/>
                </a:solidFill>
                <a:latin typeface="Times New Roman" pitchFamily="18" charset="0"/>
              </a:rPr>
              <a:t>最大公约数，</a:t>
            </a:r>
            <a:r>
              <a:rPr lang="en-US" altLang="zh-CN" sz="2400">
                <a:solidFill>
                  <a:srgbClr val="006600"/>
                </a:solidFill>
                <a:latin typeface="Times New Roman" pitchFamily="18" charset="0"/>
              </a:rPr>
              <a:t>a∨b=</a:t>
            </a:r>
            <a:r>
              <a:rPr lang="zh-CN" altLang="en-US" sz="2400">
                <a:solidFill>
                  <a:srgbClr val="006600"/>
                </a:solidFill>
                <a:latin typeface="Times New Roman" pitchFamily="18" charset="0"/>
              </a:rPr>
              <a:t>最小公倍数</a:t>
            </a:r>
          </a:p>
          <a:p>
            <a:pPr marL="342900" indent="-342900">
              <a:spcBef>
                <a:spcPct val="20000"/>
              </a:spcBef>
            </a:pPr>
            <a:r>
              <a:rPr lang="zh-CN" altLang="en-US" sz="2400" b="1">
                <a:latin typeface="Times New Roman" pitchFamily="18" charset="0"/>
                <a:ea typeface="黑体" pitchFamily="49" charset="-122"/>
              </a:rPr>
              <a:t>证明：</a:t>
            </a:r>
            <a:r>
              <a:rPr lang="zh-CN" altLang="en-US" sz="2400">
                <a:latin typeface="Times New Roman" pitchFamily="18" charset="0"/>
              </a:rPr>
              <a:t>若</a:t>
            </a:r>
            <a:r>
              <a:rPr lang="en-US" altLang="zh-CN" sz="2400">
                <a:latin typeface="Times New Roman" pitchFamily="18" charset="0"/>
              </a:rPr>
              <a:t>c</a:t>
            </a:r>
            <a:r>
              <a:rPr lang="zh-CN" altLang="en-US" sz="2400">
                <a:latin typeface="Times New Roman" pitchFamily="18" charset="0"/>
              </a:rPr>
              <a:t>是</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b}</a:t>
            </a:r>
            <a:r>
              <a:rPr lang="zh-CN" altLang="en-US" sz="2400">
                <a:latin typeface="Times New Roman" pitchFamily="18" charset="0"/>
              </a:rPr>
              <a:t>的下界，则</a:t>
            </a:r>
            <a:r>
              <a:rPr lang="en-US" altLang="zh-CN" sz="2400">
                <a:latin typeface="Times New Roman" pitchFamily="18" charset="0"/>
              </a:rPr>
              <a:t>c</a:t>
            </a:r>
            <a:r>
              <a:rPr kumimoji="1" lang="en-US" altLang="zh-CN" sz="2400" b="1">
                <a:latin typeface="Times New Roman" pitchFamily="18" charset="0"/>
              </a:rPr>
              <a:t> ≼ </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c</a:t>
            </a:r>
            <a:r>
              <a:rPr kumimoji="1" lang="en-US" altLang="zh-CN" sz="2400" b="1">
                <a:latin typeface="Times New Roman" pitchFamily="18" charset="0"/>
              </a:rPr>
              <a:t> ≼ </a:t>
            </a:r>
            <a:r>
              <a:rPr lang="en-US" altLang="zh-CN" sz="2400">
                <a:latin typeface="Times New Roman" pitchFamily="18" charset="0"/>
              </a:rPr>
              <a:t>b</a:t>
            </a:r>
            <a:r>
              <a:rPr lang="zh-CN" altLang="en-US" sz="2400">
                <a:latin typeface="Times New Roman" pitchFamily="18" charset="0"/>
              </a:rPr>
              <a:t>，即</a:t>
            </a:r>
            <a:r>
              <a:rPr lang="en-US" altLang="zh-CN" sz="2400">
                <a:latin typeface="Times New Roman" pitchFamily="18" charset="0"/>
              </a:rPr>
              <a:t>c</a:t>
            </a:r>
            <a:r>
              <a:rPr lang="zh-CN" altLang="en-US" sz="2400">
                <a:latin typeface="Times New Roman" pitchFamily="18" charset="0"/>
              </a:rPr>
              <a:t>能整除</a:t>
            </a:r>
            <a:r>
              <a:rPr lang="en-US" altLang="zh-CN" sz="2400">
                <a:latin typeface="Times New Roman" pitchFamily="18" charset="0"/>
              </a:rPr>
              <a:t>a</a:t>
            </a:r>
            <a:r>
              <a:rPr lang="zh-CN" altLang="en-US" sz="2400">
                <a:latin typeface="Times New Roman" pitchFamily="18" charset="0"/>
              </a:rPr>
              <a:t>，能整除</a:t>
            </a:r>
            <a:r>
              <a:rPr lang="en-US" altLang="zh-CN" sz="2400">
                <a:latin typeface="Times New Roman" pitchFamily="18" charset="0"/>
              </a:rPr>
              <a:t>b</a:t>
            </a:r>
            <a:r>
              <a:rPr lang="zh-CN" altLang="en-US" sz="2400">
                <a:latin typeface="Times New Roman" pitchFamily="18" charset="0"/>
              </a:rPr>
              <a:t>，所以</a:t>
            </a:r>
            <a:r>
              <a:rPr lang="en-US" altLang="zh-CN" sz="2400">
                <a:latin typeface="Times New Roman" pitchFamily="18" charset="0"/>
              </a:rPr>
              <a:t>c</a:t>
            </a:r>
            <a:r>
              <a:rPr lang="zh-CN" altLang="en-US" sz="2400">
                <a:latin typeface="Times New Roman" pitchFamily="18" charset="0"/>
              </a:rPr>
              <a:t>是</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b</a:t>
            </a:r>
            <a:r>
              <a:rPr lang="zh-CN" altLang="en-US" sz="2400">
                <a:latin typeface="Times New Roman" pitchFamily="18" charset="0"/>
              </a:rPr>
              <a:t>的公约数。</a:t>
            </a:r>
            <a:br>
              <a:rPr lang="zh-CN" altLang="en-US" sz="2400">
                <a:latin typeface="Times New Roman" pitchFamily="18" charset="0"/>
              </a:rPr>
            </a:br>
            <a:r>
              <a:rPr lang="zh-CN" altLang="en-US" sz="2400">
                <a:latin typeface="Times New Roman" pitchFamily="18" charset="0"/>
              </a:rPr>
              <a:t>若</a:t>
            </a:r>
            <a:r>
              <a:rPr lang="en-US" altLang="zh-CN" sz="2400">
                <a:latin typeface="Times New Roman" pitchFamily="18" charset="0"/>
              </a:rPr>
              <a:t>c</a:t>
            </a:r>
            <a:r>
              <a:rPr lang="zh-CN" altLang="en-US" sz="2400">
                <a:latin typeface="Times New Roman" pitchFamily="18" charset="0"/>
              </a:rPr>
              <a:t>是</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b}</a:t>
            </a:r>
            <a:r>
              <a:rPr lang="zh-CN" altLang="en-US" sz="2400">
                <a:latin typeface="Times New Roman" pitchFamily="18" charset="0"/>
              </a:rPr>
              <a:t>的最大下界，则</a:t>
            </a:r>
            <a:r>
              <a:rPr lang="en-US" altLang="zh-CN" sz="2400">
                <a:latin typeface="Times New Roman" pitchFamily="18" charset="0"/>
              </a:rPr>
              <a:t>c</a:t>
            </a:r>
            <a:r>
              <a:rPr lang="zh-CN" altLang="en-US" sz="2400">
                <a:latin typeface="Times New Roman" pitchFamily="18" charset="0"/>
              </a:rPr>
              <a:t>是</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b</a:t>
            </a:r>
            <a:r>
              <a:rPr lang="zh-CN" altLang="en-US" sz="2400">
                <a:latin typeface="Times New Roman" pitchFamily="18" charset="0"/>
              </a:rPr>
              <a:t>的最大公约数。反之，同样可证。</a:t>
            </a:r>
          </a:p>
          <a:p>
            <a:pPr marL="342900" indent="-342900">
              <a:spcBef>
                <a:spcPct val="20000"/>
              </a:spcBef>
            </a:pPr>
            <a:r>
              <a:rPr lang="zh-CN" altLang="en-US" sz="2400" b="1">
                <a:latin typeface="Times New Roman" pitchFamily="18" charset="0"/>
              </a:rPr>
              <a:t>因此，</a:t>
            </a:r>
            <a:r>
              <a:rPr lang="en-US" altLang="zh-CN" sz="2400">
                <a:latin typeface="Times New Roman" pitchFamily="18" charset="0"/>
              </a:rPr>
              <a:t>&lt;Z</a:t>
            </a:r>
            <a:r>
              <a:rPr lang="en-US" altLang="zh-CN" sz="2400" baseline="-30000">
                <a:latin typeface="Times New Roman" pitchFamily="18" charset="0"/>
              </a:rPr>
              <a:t>+</a:t>
            </a:r>
            <a:r>
              <a:rPr lang="zh-CN" altLang="en-US" sz="2400">
                <a:latin typeface="Times New Roman" pitchFamily="18" charset="0"/>
              </a:rPr>
              <a:t>，</a:t>
            </a:r>
            <a:r>
              <a:rPr lang="en-US" altLang="zh-CN" sz="2400">
                <a:latin typeface="Times New Roman" pitchFamily="18" charset="0"/>
              </a:rPr>
              <a:t>D&gt;</a:t>
            </a:r>
            <a:r>
              <a:rPr lang="zh-CN" altLang="en-US" sz="2400">
                <a:latin typeface="Times New Roman" pitchFamily="18" charset="0"/>
              </a:rPr>
              <a:t>是格，因为</a:t>
            </a:r>
            <a:r>
              <a:rPr lang="zh-CN" altLang="en-US" sz="2400">
                <a:latin typeface="Times New Roman" pitchFamily="18" charset="0"/>
                <a:sym typeface="Symbol" pitchFamily="18" charset="2"/>
              </a:rPr>
              <a:t></a:t>
            </a:r>
            <a:r>
              <a:rPr lang="en-US" altLang="zh-CN" sz="2400">
                <a:latin typeface="Times New Roman" pitchFamily="18" charset="0"/>
              </a:rPr>
              <a:t>a</a:t>
            </a:r>
            <a:r>
              <a:rPr lang="zh-CN" altLang="en-US" sz="2400">
                <a:latin typeface="Times New Roman" pitchFamily="18" charset="0"/>
              </a:rPr>
              <a:t>，</a:t>
            </a:r>
            <a:r>
              <a:rPr lang="en-US" altLang="zh-CN" sz="2400">
                <a:latin typeface="Times New Roman" pitchFamily="18" charset="0"/>
              </a:rPr>
              <a:t>b∈Z</a:t>
            </a:r>
            <a:r>
              <a:rPr lang="en-US" altLang="zh-CN" sz="2400" baseline="-30000">
                <a:latin typeface="Times New Roman" pitchFamily="18" charset="0"/>
              </a:rPr>
              <a:t>+</a:t>
            </a:r>
            <a:r>
              <a:rPr lang="zh-CN" altLang="en-US" sz="2400">
                <a:latin typeface="Times New Roman" pitchFamily="18" charset="0"/>
              </a:rPr>
              <a:t>都有最大公约数和最小公倍数。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p:txBody>
          <a:bodyPr lIns="0"/>
          <a:lstStyle/>
          <a:p>
            <a:r>
              <a:rPr lang="zh-CN" altLang="en-US" b="1" smtClean="0"/>
              <a:t>课堂练习</a:t>
            </a:r>
          </a:p>
        </p:txBody>
      </p:sp>
      <p:sp>
        <p:nvSpPr>
          <p:cNvPr id="37890" name="Content Placeholder 2"/>
          <p:cNvSpPr>
            <a:spLocks noGrp="1"/>
          </p:cNvSpPr>
          <p:nvPr>
            <p:ph idx="4294967295"/>
          </p:nvPr>
        </p:nvSpPr>
        <p:spPr/>
        <p:txBody>
          <a:bodyPr/>
          <a:lstStyle/>
          <a:p>
            <a:pPr marL="0" indent="0">
              <a:buFontTx/>
              <a:buNone/>
            </a:pPr>
            <a:endParaRPr lang="zh-CN" altLang="en-US" b="1" smtClean="0"/>
          </a:p>
          <a:p>
            <a:pPr marL="0" indent="0">
              <a:buFontTx/>
              <a:buNone/>
            </a:pPr>
            <a:r>
              <a:rPr lang="zh-CN" altLang="en-US" b="1" smtClean="0"/>
              <a:t>习题</a:t>
            </a:r>
            <a:r>
              <a:rPr lang="en-US" altLang="zh-CN" b="1" smtClean="0"/>
              <a:t>11</a:t>
            </a:r>
            <a:r>
              <a:rPr lang="zh-CN" altLang="en-US" b="1" smtClean="0"/>
              <a:t>，第</a:t>
            </a:r>
            <a:r>
              <a:rPr lang="en-US" altLang="zh-CN" b="1" smtClean="0"/>
              <a:t>5</a:t>
            </a:r>
            <a:r>
              <a:rPr lang="zh-CN" altLang="en-US" b="1" smtClean="0"/>
              <a:t>题</a:t>
            </a:r>
            <a:endParaRPr lang="en-US" altLang="zh-CN" b="1" smtClean="0"/>
          </a:p>
          <a:p>
            <a:pPr marL="0" indent="0">
              <a:buFontTx/>
              <a:buNone/>
            </a:pPr>
            <a:endParaRPr lang="zh-CN" altLang="en-US" b="1" smtClean="0"/>
          </a:p>
        </p:txBody>
      </p:sp>
      <p:sp>
        <p:nvSpPr>
          <p:cNvPr id="37891" name="Date Placeholder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85264126-5307-4513-8A15-D894B0EF6084}" type="datetime1">
              <a:rPr lang="zh-CN" altLang="en-US" sz="1600" b="1">
                <a:solidFill>
                  <a:srgbClr val="0000FF"/>
                </a:solidFill>
                <a:latin typeface="Arial" charset="0"/>
              </a:rPr>
              <a:pPr eaLnBrk="0" hangingPunct="0"/>
              <a:t>2016/10/9</a:t>
            </a:fld>
            <a:endParaRPr lang="en-US" altLang="zh-CN" sz="1600" b="1">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对偶式、对偶命题</a:t>
            </a:r>
          </a:p>
        </p:txBody>
      </p:sp>
      <p:sp>
        <p:nvSpPr>
          <p:cNvPr id="19461" name="Rectangle 5" descr="新闻纸"/>
          <p:cNvSpPr>
            <a:spLocks noChangeArrowheads="1"/>
          </p:cNvSpPr>
          <p:nvPr/>
        </p:nvSpPr>
        <p:spPr bwMode="auto">
          <a:xfrm>
            <a:off x="381000" y="1371600"/>
            <a:ext cx="8305800" cy="1295400"/>
          </a:xfrm>
          <a:prstGeom prst="rect">
            <a:avLst/>
          </a:prstGeom>
          <a:solidFill>
            <a:srgbClr val="FFEDB3"/>
          </a:solidFill>
          <a:ln w="9525">
            <a:solidFill>
              <a:schemeClr val="bg2">
                <a:lumMod val="10000"/>
              </a:schemeClr>
            </a:solidFill>
            <a:miter lim="800000"/>
            <a:headEnd/>
            <a:tailEnd/>
          </a:ln>
          <a:effectLst>
            <a:outerShdw blurRad="127000" sx="101000" sy="101000" algn="ctr" rotWithShape="0">
              <a:prstClr val="black">
                <a:alpha val="30000"/>
              </a:prstClr>
            </a:outerShdw>
          </a:effectLst>
        </p:spPr>
        <p:txBody>
          <a:bodyPr wrap="none" anchor="ctr"/>
          <a:lstStyle/>
          <a:p>
            <a:pPr algn="ctr">
              <a:defRPr/>
            </a:pPr>
            <a:endParaRPr lang="zh-CN" altLang="zh-CN" sz="2400" dirty="0">
              <a:latin typeface="Arial Rounded MT Bold" pitchFamily="34" charset="0"/>
              <a:ea typeface="宋体" pitchFamily="2" charset="-122"/>
              <a:cs typeface="+mn-cs"/>
            </a:endParaRPr>
          </a:p>
        </p:txBody>
      </p:sp>
      <p:sp>
        <p:nvSpPr>
          <p:cNvPr id="38915" name="Text Box 6"/>
          <p:cNvSpPr txBox="1">
            <a:spLocks noChangeArrowheads="1"/>
          </p:cNvSpPr>
          <p:nvPr/>
        </p:nvSpPr>
        <p:spPr bwMode="auto">
          <a:xfrm>
            <a:off x="441325" y="1479550"/>
            <a:ext cx="121920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a:t>2-1</a:t>
            </a:r>
            <a:r>
              <a:rPr lang="zh-CN" altLang="en-US"/>
              <a:t>：</a:t>
            </a:r>
          </a:p>
        </p:txBody>
      </p:sp>
      <p:sp>
        <p:nvSpPr>
          <p:cNvPr id="38916" name="Text Box 7"/>
          <p:cNvSpPr txBox="1">
            <a:spLocks noChangeArrowheads="1"/>
          </p:cNvSpPr>
          <p:nvPr/>
        </p:nvSpPr>
        <p:spPr bwMode="auto">
          <a:xfrm>
            <a:off x="1447800" y="1470025"/>
            <a:ext cx="7239000" cy="1089025"/>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sz="2400"/>
              <a:t>格中元素用运算符∧</a:t>
            </a:r>
            <a:r>
              <a:rPr kumimoji="1" lang="en-US" altLang="zh-CN" sz="2400"/>
              <a:t>,</a:t>
            </a:r>
            <a:r>
              <a:rPr kumimoji="1" lang="en-US" altLang="zh-CN" sz="2400">
                <a:sym typeface="Symbol" pitchFamily="18" charset="2"/>
              </a:rPr>
              <a:t>∨</a:t>
            </a:r>
            <a:r>
              <a:rPr kumimoji="1" lang="zh-CN" altLang="en-US" sz="2400"/>
              <a:t>连接起来的的一个表达式</a:t>
            </a:r>
            <a:r>
              <a:rPr kumimoji="1" lang="en-US" altLang="zh-CN" sz="2400"/>
              <a:t>f </a:t>
            </a:r>
            <a:r>
              <a:rPr kumimoji="1" lang="zh-CN" altLang="en-US" sz="2400"/>
              <a:t>，如将</a:t>
            </a:r>
            <a:r>
              <a:rPr kumimoji="1" lang="en-US" altLang="zh-CN" sz="2400"/>
              <a:t>f</a:t>
            </a:r>
            <a:r>
              <a:rPr kumimoji="1" lang="zh-CN" altLang="en-US" sz="2400"/>
              <a:t>中的∧换成</a:t>
            </a:r>
            <a:r>
              <a:rPr kumimoji="1" lang="zh-CN" altLang="en-US" sz="2400">
                <a:sym typeface="Symbol" pitchFamily="18" charset="2"/>
              </a:rPr>
              <a:t>∨</a:t>
            </a:r>
            <a:r>
              <a:rPr kumimoji="1" lang="zh-CN" altLang="en-US" sz="2400"/>
              <a:t> ，将</a:t>
            </a:r>
            <a:r>
              <a:rPr kumimoji="1" lang="zh-CN" altLang="en-US" sz="2400">
                <a:sym typeface="Symbol" pitchFamily="18" charset="2"/>
              </a:rPr>
              <a:t>∨</a:t>
            </a:r>
            <a:r>
              <a:rPr kumimoji="1" lang="zh-CN" altLang="en-US" sz="2400"/>
              <a:t>换成∧ ，所形成的表达式称为</a:t>
            </a:r>
            <a:r>
              <a:rPr kumimoji="1" lang="en-US" altLang="zh-CN" sz="2400"/>
              <a:t>f</a:t>
            </a:r>
            <a:r>
              <a:rPr kumimoji="1" lang="zh-CN" altLang="en-US" sz="2400"/>
              <a:t>的对偶式记作</a:t>
            </a:r>
            <a:r>
              <a:rPr kumimoji="1" lang="en-US" altLang="zh-CN" sz="2400"/>
              <a:t>f*</a:t>
            </a:r>
          </a:p>
        </p:txBody>
      </p:sp>
      <p:grpSp>
        <p:nvGrpSpPr>
          <p:cNvPr id="2" name="Group 39"/>
          <p:cNvGrpSpPr>
            <a:grpSpLocks/>
          </p:cNvGrpSpPr>
          <p:nvPr/>
        </p:nvGrpSpPr>
        <p:grpSpPr bwMode="auto">
          <a:xfrm>
            <a:off x="952500" y="3201988"/>
            <a:ext cx="3092450" cy="2055812"/>
            <a:chOff x="600" y="1809"/>
            <a:chExt cx="1948" cy="1295"/>
          </a:xfrm>
        </p:grpSpPr>
        <p:grpSp>
          <p:nvGrpSpPr>
            <p:cNvPr id="38920" name="Group 8"/>
            <p:cNvGrpSpPr>
              <a:grpSpLocks/>
            </p:cNvGrpSpPr>
            <p:nvPr/>
          </p:nvGrpSpPr>
          <p:grpSpPr bwMode="auto">
            <a:xfrm>
              <a:off x="720" y="1872"/>
              <a:ext cx="1694" cy="1200"/>
              <a:chOff x="3730" y="2640"/>
              <a:chExt cx="1694" cy="1200"/>
            </a:xfrm>
          </p:grpSpPr>
          <p:sp>
            <p:nvSpPr>
              <p:cNvPr id="38929" name="Line 9"/>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38930" name="Line 10"/>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38931" name="Line 11"/>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38932" name="Line 12"/>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38933" name="Line 13"/>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38934" name="Line 14"/>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38935" name="Line 15"/>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38936" name="Line 16"/>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38937" name="Line 17"/>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38938" name="Line 18"/>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38939" name="Line 19"/>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38940" name="Line 20"/>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38941" name="Oval 21"/>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2" name="Oval 22"/>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3" name="Oval 23"/>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4" name="Oval 24"/>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5" name="Oval 25"/>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6" name="Oval 26"/>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7" name="Oval 27"/>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8948" name="Oval 28"/>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38921" name="Rectangle 29"/>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38922" name="Rectangle 30"/>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38923" name="Rectangle 31"/>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38924" name="Rectangle 32"/>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38925" name="Rectangle 33"/>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38926" name="Rectangle 34"/>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38927" name="Rectangle 35"/>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38928" name="Rectangle 36"/>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sp>
        <p:nvSpPr>
          <p:cNvPr id="19493" name="Rectangle 37"/>
          <p:cNvSpPr>
            <a:spLocks noChangeArrowheads="1"/>
          </p:cNvSpPr>
          <p:nvPr/>
        </p:nvSpPr>
        <p:spPr bwMode="auto">
          <a:xfrm>
            <a:off x="4845050" y="3606800"/>
            <a:ext cx="3438525" cy="461963"/>
          </a:xfrm>
          <a:prstGeom prst="rect">
            <a:avLst/>
          </a:prstGeom>
          <a:noFill/>
          <a:ln w="9525">
            <a:noFill/>
            <a:miter lim="800000"/>
            <a:headEnd/>
            <a:tailEnd/>
          </a:ln>
        </p:spPr>
        <p:txBody>
          <a:bodyPr wrap="none">
            <a:spAutoFit/>
          </a:bodyPr>
          <a:lstStyle/>
          <a:p>
            <a:r>
              <a:rPr kumimoji="1" lang="en-US" altLang="zh-CN" sz="2400"/>
              <a:t>f </a:t>
            </a:r>
            <a:r>
              <a:rPr kumimoji="1" lang="zh-CN" altLang="en-US" sz="2400"/>
              <a:t>： </a:t>
            </a:r>
            <a:r>
              <a:rPr kumimoji="1" lang="en-US" altLang="zh-CN" sz="2400"/>
              <a:t>({a,b}∧{b,c})</a:t>
            </a:r>
            <a:r>
              <a:rPr kumimoji="1" lang="en-US" altLang="zh-CN" sz="2400">
                <a:sym typeface="Symbol" pitchFamily="18" charset="2"/>
              </a:rPr>
              <a:t>∨{c}</a:t>
            </a:r>
          </a:p>
        </p:txBody>
      </p:sp>
      <p:sp>
        <p:nvSpPr>
          <p:cNvPr id="19494" name="Rectangle 38"/>
          <p:cNvSpPr>
            <a:spLocks noChangeArrowheads="1"/>
          </p:cNvSpPr>
          <p:nvPr/>
        </p:nvSpPr>
        <p:spPr bwMode="auto">
          <a:xfrm>
            <a:off x="4800600" y="4391025"/>
            <a:ext cx="3538538" cy="425450"/>
          </a:xfrm>
          <a:prstGeom prst="rect">
            <a:avLst/>
          </a:prstGeom>
          <a:noFill/>
          <a:ln w="9525">
            <a:noFill/>
            <a:miter lim="800000"/>
            <a:headEnd/>
            <a:tailEnd/>
          </a:ln>
        </p:spPr>
        <p:txBody>
          <a:bodyPr wrap="none">
            <a:spAutoFit/>
          </a:bodyPr>
          <a:lstStyle/>
          <a:p>
            <a:pPr eaLnBrk="0" hangingPunct="0">
              <a:lnSpc>
                <a:spcPct val="90000"/>
              </a:lnSpc>
              <a:spcBef>
                <a:spcPct val="20000"/>
              </a:spcBef>
              <a:buClr>
                <a:schemeClr val="accent2"/>
              </a:buClr>
              <a:buSzPct val="100000"/>
              <a:buFont typeface="Wingdings" pitchFamily="2" charset="2"/>
              <a:buNone/>
            </a:pPr>
            <a:r>
              <a:rPr kumimoji="1" lang="en-US" altLang="zh-CN" sz="2400"/>
              <a:t>f* </a:t>
            </a:r>
            <a:r>
              <a:rPr kumimoji="1" lang="zh-CN" altLang="en-US" sz="2400"/>
              <a:t>： </a:t>
            </a:r>
            <a:r>
              <a:rPr kumimoji="1" lang="en-US" altLang="zh-CN" sz="2400"/>
              <a:t>({a,b}</a:t>
            </a:r>
            <a:r>
              <a:rPr kumimoji="1" lang="en-US" altLang="zh-CN" sz="2400">
                <a:sym typeface="Symbol" pitchFamily="18" charset="2"/>
              </a:rPr>
              <a:t>∨</a:t>
            </a:r>
            <a:r>
              <a:rPr kumimoji="1" lang="en-US" altLang="zh-CN" sz="2400"/>
              <a:t>{b,c})∧</a:t>
            </a:r>
            <a:r>
              <a:rPr kumimoji="1" lang="en-US" altLang="zh-CN" sz="2400">
                <a:sym typeface="Symbol" pitchFamily="18" charset="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93"/>
                                        </p:tgtEl>
                                        <p:attrNameLst>
                                          <p:attrName>style.visibility</p:attrName>
                                        </p:attrNameLst>
                                      </p:cBhvr>
                                      <p:to>
                                        <p:strVal val="visible"/>
                                      </p:to>
                                    </p:set>
                                    <p:animEffect transition="in" filter="fade">
                                      <p:cBhvr>
                                        <p:cTn id="12" dur="500"/>
                                        <p:tgtEl>
                                          <p:spTgt spid="1949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19494"/>
                                        </p:tgtEl>
                                        <p:attrNameLst>
                                          <p:attrName>style.visibility</p:attrName>
                                        </p:attrNameLst>
                                      </p:cBhvr>
                                      <p:to>
                                        <p:strVal val="visible"/>
                                      </p:to>
                                    </p:set>
                                    <p:animEffect transition="in" filter="fade">
                                      <p:cBhvr>
                                        <p:cTn id="17" dur="500"/>
                                        <p:tgtEl>
                                          <p:spTgt spid="19494"/>
                                        </p:tgtEl>
                                      </p:cBhvr>
                                    </p:animEffect>
                                    <p:anim calcmode="lin" valueType="num">
                                      <p:cBhvr>
                                        <p:cTn id="18" dur="500" fill="hold"/>
                                        <p:tgtEl>
                                          <p:spTgt spid="19494"/>
                                        </p:tgtEl>
                                        <p:attrNameLst>
                                          <p:attrName>ppt_w</p:attrName>
                                        </p:attrNameLst>
                                      </p:cBhvr>
                                      <p:tavLst>
                                        <p:tav tm="0" fmla="#ppt_w*sin(2.5*pi*$)">
                                          <p:val>
                                            <p:fltVal val="0"/>
                                          </p:val>
                                        </p:tav>
                                        <p:tav tm="100000">
                                          <p:val>
                                            <p:fltVal val="1"/>
                                          </p:val>
                                        </p:tav>
                                      </p:tavLst>
                                    </p:anim>
                                    <p:anim calcmode="lin" valueType="num">
                                      <p:cBhvr>
                                        <p:cTn id="19" dur="500" fill="hold"/>
                                        <p:tgtEl>
                                          <p:spTgt spid="194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p:bldP spid="194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对偶式、对偶命题</a:t>
            </a:r>
          </a:p>
        </p:txBody>
      </p:sp>
      <p:sp>
        <p:nvSpPr>
          <p:cNvPr id="20485" name="Rectangle 5" descr="新闻纸"/>
          <p:cNvSpPr>
            <a:spLocks noChangeArrowheads="1"/>
          </p:cNvSpPr>
          <p:nvPr/>
        </p:nvSpPr>
        <p:spPr bwMode="auto">
          <a:xfrm>
            <a:off x="381000" y="1219200"/>
            <a:ext cx="8305800" cy="1524000"/>
          </a:xfrm>
          <a:prstGeom prst="rect">
            <a:avLst/>
          </a:prstGeom>
          <a:solidFill>
            <a:srgbClr val="FFEDB3"/>
          </a:solidFill>
          <a:ln w="9525">
            <a:solidFill>
              <a:schemeClr val="tx1">
                <a:lumMod val="95000"/>
                <a:lumOff val="5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39939" name="Text Box 6"/>
          <p:cNvSpPr txBox="1">
            <a:spLocks noChangeArrowheads="1"/>
          </p:cNvSpPr>
          <p:nvPr/>
        </p:nvSpPr>
        <p:spPr bwMode="auto">
          <a:xfrm>
            <a:off x="457200" y="1385888"/>
            <a:ext cx="1219200" cy="366712"/>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a:t>2-2</a:t>
            </a:r>
            <a:r>
              <a:rPr lang="zh-CN" altLang="en-US"/>
              <a:t>：</a:t>
            </a:r>
          </a:p>
        </p:txBody>
      </p:sp>
      <p:sp>
        <p:nvSpPr>
          <p:cNvPr id="39940" name="Rectangle 7"/>
          <p:cNvSpPr>
            <a:spLocks noChangeArrowheads="1"/>
          </p:cNvSpPr>
          <p:nvPr/>
        </p:nvSpPr>
        <p:spPr bwMode="auto">
          <a:xfrm>
            <a:off x="1600200" y="1343025"/>
            <a:ext cx="6934200" cy="1422400"/>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sz="2400"/>
              <a:t>设</a:t>
            </a:r>
            <a:r>
              <a:rPr kumimoji="1" lang="en-US" altLang="zh-CN" sz="2400"/>
              <a:t>f</a:t>
            </a:r>
            <a:r>
              <a:rPr kumimoji="1" lang="zh-CN" altLang="en-US" sz="2400"/>
              <a:t>是含有格中元素以及符号</a:t>
            </a:r>
            <a:r>
              <a:rPr kumimoji="1" lang="zh-CN" altLang="en-US" sz="2400" b="1"/>
              <a:t>≼， ≽， </a:t>
            </a:r>
            <a:r>
              <a:rPr kumimoji="1" lang="zh-CN" altLang="en-US" sz="2400" b="1">
                <a:sym typeface="Symbol" pitchFamily="18" charset="2"/>
              </a:rPr>
              <a:t>∨</a:t>
            </a:r>
            <a:r>
              <a:rPr kumimoji="1" lang="zh-CN" altLang="en-US" sz="2400"/>
              <a:t>和</a:t>
            </a:r>
            <a:r>
              <a:rPr kumimoji="1" lang="zh-CN" altLang="en-US" sz="2400" b="1"/>
              <a:t>∧</a:t>
            </a:r>
            <a:r>
              <a:rPr kumimoji="1" lang="zh-CN" altLang="en-US" sz="2400"/>
              <a:t>的命题，令</a:t>
            </a:r>
            <a:r>
              <a:rPr kumimoji="1" lang="en-US" altLang="zh-CN" sz="2400"/>
              <a:t>f*</a:t>
            </a:r>
            <a:r>
              <a:rPr kumimoji="1" lang="zh-CN" altLang="en-US" sz="2400"/>
              <a:t>是将</a:t>
            </a:r>
            <a:r>
              <a:rPr kumimoji="1" lang="en-US" altLang="zh-CN" sz="2400"/>
              <a:t>f</a:t>
            </a:r>
            <a:r>
              <a:rPr kumimoji="1" lang="zh-CN" altLang="en-US" sz="2400"/>
              <a:t>中的</a:t>
            </a:r>
            <a:r>
              <a:rPr kumimoji="1" lang="zh-CN" altLang="en-US" sz="2400" b="1"/>
              <a:t>≼</a:t>
            </a:r>
            <a:r>
              <a:rPr kumimoji="1" lang="zh-CN" altLang="en-US" sz="2400"/>
              <a:t>替换成</a:t>
            </a:r>
            <a:r>
              <a:rPr kumimoji="1" lang="zh-CN" altLang="en-US" sz="2400" b="1"/>
              <a:t>≽</a:t>
            </a:r>
            <a:r>
              <a:rPr kumimoji="1" lang="zh-CN" altLang="en-US" sz="2400"/>
              <a:t> ， </a:t>
            </a:r>
            <a:r>
              <a:rPr kumimoji="1" lang="zh-CN" altLang="en-US" sz="2400" b="1"/>
              <a:t>≽</a:t>
            </a:r>
            <a:r>
              <a:rPr kumimoji="1" lang="zh-CN" altLang="en-US" sz="2400"/>
              <a:t>替换成</a:t>
            </a:r>
            <a:r>
              <a:rPr kumimoji="1" lang="zh-CN" altLang="en-US" sz="2400" b="1"/>
              <a:t>≼</a:t>
            </a:r>
            <a:r>
              <a:rPr kumimoji="1" lang="zh-CN" altLang="en-US" sz="2400"/>
              <a:t> ， </a:t>
            </a:r>
            <a:r>
              <a:rPr kumimoji="1" lang="zh-CN" altLang="en-US" sz="2400" b="1">
                <a:sym typeface="Symbol" pitchFamily="18" charset="2"/>
              </a:rPr>
              <a:t>∨</a:t>
            </a:r>
            <a:r>
              <a:rPr kumimoji="1" lang="zh-CN" altLang="en-US" sz="2400"/>
              <a:t>替换成</a:t>
            </a:r>
            <a:r>
              <a:rPr kumimoji="1" lang="zh-CN" altLang="en-US" sz="2400" b="1"/>
              <a:t>∧</a:t>
            </a:r>
            <a:r>
              <a:rPr kumimoji="1" lang="zh-CN" altLang="en-US" sz="2400"/>
              <a:t> ， </a:t>
            </a:r>
            <a:r>
              <a:rPr kumimoji="1" lang="zh-CN" altLang="en-US" sz="2400" b="1"/>
              <a:t>∧</a:t>
            </a:r>
            <a:r>
              <a:rPr kumimoji="1" lang="zh-CN" altLang="en-US" sz="2400"/>
              <a:t>替换成</a:t>
            </a:r>
            <a:r>
              <a:rPr kumimoji="1" lang="zh-CN" altLang="en-US" sz="2400" b="1">
                <a:sym typeface="Symbol" pitchFamily="18" charset="2"/>
              </a:rPr>
              <a:t>∨</a:t>
            </a:r>
            <a:r>
              <a:rPr kumimoji="1" lang="zh-CN" altLang="en-US" sz="2400"/>
              <a:t>所得到的命题，称</a:t>
            </a:r>
            <a:r>
              <a:rPr kumimoji="1" lang="en-US" altLang="zh-CN" sz="2400"/>
              <a:t>f*</a:t>
            </a:r>
            <a:r>
              <a:rPr kumimoji="1" lang="zh-CN" altLang="en-US" sz="2400"/>
              <a:t>为</a:t>
            </a:r>
            <a:r>
              <a:rPr kumimoji="1" lang="en-US" altLang="zh-CN" sz="2400"/>
              <a:t>f</a:t>
            </a:r>
            <a:r>
              <a:rPr kumimoji="1" lang="zh-CN" altLang="en-US" sz="2400"/>
              <a:t>的对偶命题。</a:t>
            </a:r>
          </a:p>
        </p:txBody>
      </p:sp>
      <p:grpSp>
        <p:nvGrpSpPr>
          <p:cNvPr id="2" name="Group 8"/>
          <p:cNvGrpSpPr>
            <a:grpSpLocks/>
          </p:cNvGrpSpPr>
          <p:nvPr/>
        </p:nvGrpSpPr>
        <p:grpSpPr bwMode="auto">
          <a:xfrm>
            <a:off x="304800" y="3429000"/>
            <a:ext cx="3092450" cy="2055813"/>
            <a:chOff x="600" y="1809"/>
            <a:chExt cx="1948" cy="1295"/>
          </a:xfrm>
        </p:grpSpPr>
        <p:grpSp>
          <p:nvGrpSpPr>
            <p:cNvPr id="39950" name="Group 9"/>
            <p:cNvGrpSpPr>
              <a:grpSpLocks/>
            </p:cNvGrpSpPr>
            <p:nvPr/>
          </p:nvGrpSpPr>
          <p:grpSpPr bwMode="auto">
            <a:xfrm>
              <a:off x="720" y="1872"/>
              <a:ext cx="1694" cy="1200"/>
              <a:chOff x="3730" y="2640"/>
              <a:chExt cx="1694" cy="1200"/>
            </a:xfrm>
          </p:grpSpPr>
          <p:sp>
            <p:nvSpPr>
              <p:cNvPr id="39959"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39960"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39961"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39962"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39963"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39964"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39965"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39966"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39967"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39968"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39969"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39970"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39971"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2"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3"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4"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5"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6"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7"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39978"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39951" name="Rectangle 30"/>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39952" name="Rectangle 31"/>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39953" name="Rectangle 32"/>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39954" name="Rectangle 33"/>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39955" name="Rectangle 34"/>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39956" name="Rectangle 35"/>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39957" name="Rectangle 36"/>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39958" name="Rectangle 37"/>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sp>
        <p:nvSpPr>
          <p:cNvPr id="20518" name="Rectangle 38"/>
          <p:cNvSpPr>
            <a:spLocks noChangeArrowheads="1"/>
          </p:cNvSpPr>
          <p:nvPr/>
        </p:nvSpPr>
        <p:spPr bwMode="auto">
          <a:xfrm>
            <a:off x="4800600" y="2971800"/>
            <a:ext cx="3603625" cy="366713"/>
          </a:xfrm>
          <a:prstGeom prst="rect">
            <a:avLst/>
          </a:prstGeom>
          <a:noFill/>
          <a:ln w="9525">
            <a:noFill/>
            <a:miter lim="800000"/>
            <a:headEnd/>
            <a:tailEnd/>
          </a:ln>
        </p:spPr>
        <p:txBody>
          <a:bodyPr wrap="none">
            <a:spAutoFit/>
          </a:bodyPr>
          <a:lstStyle/>
          <a:p>
            <a:r>
              <a:rPr kumimoji="1" lang="en-US" altLang="zh-CN"/>
              <a:t>f </a:t>
            </a:r>
            <a:r>
              <a:rPr kumimoji="1" lang="zh-CN" altLang="en-US"/>
              <a:t>： </a:t>
            </a:r>
            <a:r>
              <a:rPr kumimoji="1" lang="en-US" altLang="zh-CN"/>
              <a:t>({a,b} ∧{b,c}) </a:t>
            </a:r>
            <a:r>
              <a:rPr kumimoji="1" lang="en-US" altLang="zh-CN">
                <a:sym typeface="Symbol" pitchFamily="18" charset="2"/>
              </a:rPr>
              <a:t>∨{c} </a:t>
            </a:r>
            <a:r>
              <a:rPr kumimoji="1" lang="en-US" altLang="zh-CN" b="1"/>
              <a:t>≼</a:t>
            </a:r>
            <a:r>
              <a:rPr kumimoji="1" lang="en-US" altLang="zh-CN"/>
              <a:t>{a,b,c}</a:t>
            </a:r>
          </a:p>
        </p:txBody>
      </p:sp>
      <p:sp>
        <p:nvSpPr>
          <p:cNvPr id="20519" name="Rectangle 39"/>
          <p:cNvSpPr>
            <a:spLocks noChangeArrowheads="1"/>
          </p:cNvSpPr>
          <p:nvPr/>
        </p:nvSpPr>
        <p:spPr bwMode="auto">
          <a:xfrm>
            <a:off x="4800600" y="3756025"/>
            <a:ext cx="3703638" cy="339725"/>
          </a:xfrm>
          <a:prstGeom prst="rect">
            <a:avLst/>
          </a:prstGeom>
          <a:noFill/>
          <a:ln w="9525">
            <a:noFill/>
            <a:miter lim="800000"/>
            <a:headEnd/>
            <a:tailEnd/>
          </a:ln>
        </p:spPr>
        <p:txBody>
          <a:bodyPr wrap="none">
            <a:spAutoFit/>
          </a:bodyPr>
          <a:lstStyle/>
          <a:p>
            <a:pPr eaLnBrk="0" hangingPunct="0">
              <a:lnSpc>
                <a:spcPct val="90000"/>
              </a:lnSpc>
              <a:spcBef>
                <a:spcPct val="20000"/>
              </a:spcBef>
              <a:buClr>
                <a:schemeClr val="accent2"/>
              </a:buClr>
              <a:buSzPct val="100000"/>
              <a:buFont typeface="Wingdings" pitchFamily="2" charset="2"/>
              <a:buNone/>
            </a:pPr>
            <a:r>
              <a:rPr kumimoji="1" lang="en-US" altLang="zh-CN"/>
              <a:t>f* </a:t>
            </a:r>
            <a:r>
              <a:rPr kumimoji="1" lang="zh-CN" altLang="en-US"/>
              <a:t>： </a:t>
            </a:r>
            <a:r>
              <a:rPr kumimoji="1" lang="en-US" altLang="zh-CN"/>
              <a:t>({a,b} </a:t>
            </a:r>
            <a:r>
              <a:rPr kumimoji="1" lang="en-US" altLang="zh-CN">
                <a:sym typeface="Symbol" pitchFamily="18" charset="2"/>
              </a:rPr>
              <a:t>∨</a:t>
            </a:r>
            <a:r>
              <a:rPr kumimoji="1" lang="en-US" altLang="zh-CN"/>
              <a:t>{b,c}) ∧</a:t>
            </a:r>
            <a:r>
              <a:rPr kumimoji="1" lang="en-US" altLang="zh-CN">
                <a:sym typeface="Symbol" pitchFamily="18" charset="2"/>
              </a:rPr>
              <a:t>{c} </a:t>
            </a:r>
            <a:r>
              <a:rPr kumimoji="1" lang="en-US" altLang="zh-CN" b="1"/>
              <a:t>≽</a:t>
            </a:r>
            <a:r>
              <a:rPr kumimoji="1" lang="en-US" altLang="zh-CN"/>
              <a:t>{a,b,c}</a:t>
            </a:r>
          </a:p>
        </p:txBody>
      </p:sp>
      <p:sp>
        <p:nvSpPr>
          <p:cNvPr id="39" name="TextBox 38"/>
          <p:cNvSpPr txBox="1"/>
          <p:nvPr/>
        </p:nvSpPr>
        <p:spPr>
          <a:xfrm rot="20106047">
            <a:off x="4245768" y="3857274"/>
            <a:ext cx="1470361" cy="584775"/>
          </a:xfrm>
          <a:prstGeom prst="rect">
            <a:avLst/>
          </a:prstGeom>
          <a:noFill/>
        </p:spPr>
        <p:txBody>
          <a:bodyPr>
            <a:spAutoFit/>
          </a:bodyPr>
          <a:lstStyle/>
          <a:p>
            <a:pPr algn="ctr">
              <a:defRPr/>
            </a:pPr>
            <a:r>
              <a:rPr lang="en-US" altLang="zh-CN" sz="3200" spc="50" dirty="0">
                <a:ln w="12700" cmpd="sng">
                  <a:solidFill>
                    <a:srgbClr val="845D0E"/>
                  </a:solidFill>
                  <a:prstDash val="solid"/>
                </a:ln>
                <a:solidFill>
                  <a:srgbClr val="FF0000"/>
                </a:solidFill>
                <a:effectLst>
                  <a:glow rad="53100">
                    <a:schemeClr val="accent6">
                      <a:satMod val="180000"/>
                      <a:alpha val="30000"/>
                    </a:schemeClr>
                  </a:glow>
                </a:effectLst>
                <a:latin typeface="Arial Rounded MT Bold" pitchFamily="34" charset="0"/>
                <a:ea typeface="宋体" pitchFamily="2" charset="-122"/>
                <a:cs typeface="+mn-cs"/>
              </a:rPr>
              <a:t>False</a:t>
            </a:r>
            <a:endParaRPr lang="zh-CN" altLang="en-US" sz="3200" spc="50" dirty="0">
              <a:ln w="12700" cmpd="sng">
                <a:solidFill>
                  <a:srgbClr val="845D0E"/>
                </a:solidFill>
                <a:prstDash val="solid"/>
              </a:ln>
              <a:solidFill>
                <a:srgbClr val="FF0000"/>
              </a:solidFill>
              <a:effectLst>
                <a:glow rad="53100">
                  <a:schemeClr val="accent6">
                    <a:satMod val="180000"/>
                    <a:alpha val="30000"/>
                  </a:schemeClr>
                </a:glow>
              </a:effectLst>
              <a:latin typeface="Arial Rounded MT Bold" pitchFamily="34" charset="0"/>
              <a:ea typeface="宋体" pitchFamily="2" charset="-122"/>
              <a:cs typeface="+mn-cs"/>
            </a:endParaRPr>
          </a:p>
        </p:txBody>
      </p:sp>
      <p:sp>
        <p:nvSpPr>
          <p:cNvPr id="40" name="TextBox 39"/>
          <p:cNvSpPr txBox="1"/>
          <p:nvPr/>
        </p:nvSpPr>
        <p:spPr>
          <a:xfrm rot="20106047">
            <a:off x="4169566" y="3025551"/>
            <a:ext cx="1470361" cy="584775"/>
          </a:xfrm>
          <a:prstGeom prst="rect">
            <a:avLst/>
          </a:prstGeom>
          <a:noFill/>
        </p:spPr>
        <p:txBody>
          <a:bodyPr>
            <a:spAutoFit/>
          </a:bodyPr>
          <a:lstStyle/>
          <a:p>
            <a:pPr algn="ctr">
              <a:defRPr/>
            </a:pPr>
            <a:r>
              <a:rPr lang="en-US" altLang="zh-CN" sz="3200" spc="50" dirty="0">
                <a:ln w="12700" cmpd="sng">
                  <a:solidFill>
                    <a:schemeClr val="accent3">
                      <a:lumMod val="50000"/>
                    </a:schemeClr>
                  </a:solidFill>
                  <a:prstDash val="solid"/>
                </a:ln>
                <a:solidFill>
                  <a:srgbClr val="00B050"/>
                </a:solidFill>
                <a:effectLst>
                  <a:glow rad="53100">
                    <a:schemeClr val="accent3">
                      <a:lumMod val="60000"/>
                      <a:lumOff val="40000"/>
                      <a:alpha val="30000"/>
                    </a:schemeClr>
                  </a:glow>
                </a:effectLst>
                <a:latin typeface="Arial Rounded MT Bold" pitchFamily="34" charset="0"/>
                <a:ea typeface="宋体" pitchFamily="2" charset="-122"/>
                <a:cs typeface="+mn-cs"/>
              </a:rPr>
              <a:t>True</a:t>
            </a:r>
            <a:endParaRPr lang="zh-CN" altLang="en-US" sz="3200" spc="50" dirty="0">
              <a:ln w="12700" cmpd="sng">
                <a:solidFill>
                  <a:schemeClr val="accent3">
                    <a:lumMod val="50000"/>
                  </a:schemeClr>
                </a:solidFill>
                <a:prstDash val="solid"/>
              </a:ln>
              <a:solidFill>
                <a:srgbClr val="00B050"/>
              </a:solidFill>
              <a:effectLst>
                <a:glow rad="53100">
                  <a:schemeClr val="accent3">
                    <a:lumMod val="60000"/>
                    <a:lumOff val="40000"/>
                    <a:alpha val="30000"/>
                  </a:schemeClr>
                </a:glow>
              </a:effectLst>
              <a:latin typeface="Arial Rounded MT Bold" pitchFamily="34" charset="0"/>
              <a:ea typeface="宋体" pitchFamily="2" charset="-122"/>
              <a:cs typeface="+mn-cs"/>
            </a:endParaRPr>
          </a:p>
        </p:txBody>
      </p:sp>
      <p:sp>
        <p:nvSpPr>
          <p:cNvPr id="41" name="Rectangle 37"/>
          <p:cNvSpPr>
            <a:spLocks noChangeArrowheads="1"/>
          </p:cNvSpPr>
          <p:nvPr/>
        </p:nvSpPr>
        <p:spPr bwMode="auto">
          <a:xfrm>
            <a:off x="4854575" y="4738688"/>
            <a:ext cx="2855913" cy="366712"/>
          </a:xfrm>
          <a:prstGeom prst="rect">
            <a:avLst/>
          </a:prstGeom>
          <a:noFill/>
          <a:ln w="9525">
            <a:noFill/>
            <a:miter lim="800000"/>
            <a:headEnd/>
            <a:tailEnd/>
          </a:ln>
        </p:spPr>
        <p:txBody>
          <a:bodyPr wrap="none">
            <a:spAutoFit/>
          </a:bodyPr>
          <a:lstStyle/>
          <a:p>
            <a:r>
              <a:rPr kumimoji="1" lang="en-US" altLang="zh-CN"/>
              <a:t>f </a:t>
            </a:r>
            <a:r>
              <a:rPr kumimoji="1" lang="zh-CN" altLang="en-US"/>
              <a:t>： </a:t>
            </a:r>
            <a:r>
              <a:rPr kumimoji="1" lang="en-US" altLang="zh-CN"/>
              <a:t>({a,b} ∧{b,c}) </a:t>
            </a:r>
            <a:r>
              <a:rPr kumimoji="1" lang="en-US" altLang="zh-CN" b="1"/>
              <a:t>≼ </a:t>
            </a:r>
            <a:r>
              <a:rPr kumimoji="1" lang="en-US" altLang="zh-CN"/>
              <a:t>{a,b}</a:t>
            </a:r>
          </a:p>
        </p:txBody>
      </p:sp>
      <p:sp>
        <p:nvSpPr>
          <p:cNvPr id="42" name="Rectangle 38"/>
          <p:cNvSpPr>
            <a:spLocks noChangeArrowheads="1"/>
          </p:cNvSpPr>
          <p:nvPr/>
        </p:nvSpPr>
        <p:spPr bwMode="auto">
          <a:xfrm>
            <a:off x="4873625" y="5500688"/>
            <a:ext cx="2898775" cy="366712"/>
          </a:xfrm>
          <a:prstGeom prst="rect">
            <a:avLst/>
          </a:prstGeom>
          <a:noFill/>
          <a:ln w="9525">
            <a:noFill/>
            <a:miter lim="800000"/>
            <a:headEnd/>
            <a:tailEnd/>
          </a:ln>
        </p:spPr>
        <p:txBody>
          <a:bodyPr wrap="none">
            <a:spAutoFit/>
          </a:bodyPr>
          <a:lstStyle/>
          <a:p>
            <a:r>
              <a:rPr kumimoji="1" lang="en-US" altLang="zh-CN"/>
              <a:t>f* </a:t>
            </a:r>
            <a:r>
              <a:rPr kumimoji="1" lang="zh-CN" altLang="en-US"/>
              <a:t>：</a:t>
            </a:r>
            <a:r>
              <a:rPr kumimoji="1" lang="en-US" altLang="zh-CN"/>
              <a:t>({a,b} </a:t>
            </a:r>
            <a:r>
              <a:rPr kumimoji="1" lang="en-US" altLang="zh-CN">
                <a:sym typeface="Symbol" pitchFamily="18" charset="2"/>
              </a:rPr>
              <a:t>∨</a:t>
            </a:r>
            <a:r>
              <a:rPr kumimoji="1" lang="en-US" altLang="zh-CN"/>
              <a:t>{b,c}) </a:t>
            </a:r>
            <a:r>
              <a:rPr kumimoji="1" lang="en-US" altLang="zh-CN" b="1"/>
              <a:t>≽ </a:t>
            </a:r>
            <a:r>
              <a:rPr kumimoji="1" lang="en-US" altLang="zh-CN"/>
              <a:t>{a,b}</a:t>
            </a:r>
          </a:p>
        </p:txBody>
      </p:sp>
      <p:sp>
        <p:nvSpPr>
          <p:cNvPr id="43" name="TextBox 42"/>
          <p:cNvSpPr txBox="1"/>
          <p:nvPr/>
        </p:nvSpPr>
        <p:spPr>
          <a:xfrm rot="20106047">
            <a:off x="4245767" y="4778151"/>
            <a:ext cx="1470361" cy="584775"/>
          </a:xfrm>
          <a:prstGeom prst="rect">
            <a:avLst/>
          </a:prstGeom>
          <a:noFill/>
        </p:spPr>
        <p:txBody>
          <a:bodyPr>
            <a:spAutoFit/>
          </a:bodyPr>
          <a:lstStyle/>
          <a:p>
            <a:pPr algn="ctr">
              <a:defRPr/>
            </a:pPr>
            <a:r>
              <a:rPr lang="en-US" altLang="zh-CN" sz="3200" spc="50" dirty="0">
                <a:ln w="12700" cmpd="sng">
                  <a:solidFill>
                    <a:schemeClr val="accent3">
                      <a:lumMod val="50000"/>
                    </a:schemeClr>
                  </a:solidFill>
                  <a:prstDash val="solid"/>
                </a:ln>
                <a:solidFill>
                  <a:srgbClr val="00B050"/>
                </a:solidFill>
                <a:effectLst>
                  <a:glow rad="53100">
                    <a:schemeClr val="accent3">
                      <a:lumMod val="60000"/>
                      <a:lumOff val="40000"/>
                      <a:alpha val="30000"/>
                    </a:schemeClr>
                  </a:glow>
                </a:effectLst>
                <a:latin typeface="Arial Rounded MT Bold" pitchFamily="34" charset="0"/>
                <a:ea typeface="宋体" pitchFamily="2" charset="-122"/>
                <a:cs typeface="+mn-cs"/>
              </a:rPr>
              <a:t>True</a:t>
            </a:r>
            <a:endParaRPr lang="zh-CN" altLang="en-US" sz="3200" spc="50" dirty="0">
              <a:ln w="12700" cmpd="sng">
                <a:solidFill>
                  <a:schemeClr val="accent3">
                    <a:lumMod val="50000"/>
                  </a:schemeClr>
                </a:solidFill>
                <a:prstDash val="solid"/>
              </a:ln>
              <a:solidFill>
                <a:srgbClr val="00B050"/>
              </a:solidFill>
              <a:effectLst>
                <a:glow rad="53100">
                  <a:schemeClr val="accent3">
                    <a:lumMod val="60000"/>
                    <a:lumOff val="40000"/>
                    <a:alpha val="30000"/>
                  </a:schemeClr>
                </a:glow>
              </a:effectLst>
              <a:latin typeface="Arial Rounded MT Bold" pitchFamily="34" charset="0"/>
              <a:ea typeface="宋体" pitchFamily="2" charset="-122"/>
              <a:cs typeface="+mn-cs"/>
            </a:endParaRPr>
          </a:p>
        </p:txBody>
      </p:sp>
      <p:sp>
        <p:nvSpPr>
          <p:cNvPr id="44" name="TextBox 43"/>
          <p:cNvSpPr txBox="1"/>
          <p:nvPr/>
        </p:nvSpPr>
        <p:spPr>
          <a:xfrm rot="20106047">
            <a:off x="4321967" y="5533674"/>
            <a:ext cx="1470361" cy="584775"/>
          </a:xfrm>
          <a:prstGeom prst="rect">
            <a:avLst/>
          </a:prstGeom>
          <a:noFill/>
        </p:spPr>
        <p:txBody>
          <a:bodyPr>
            <a:spAutoFit/>
          </a:bodyPr>
          <a:lstStyle/>
          <a:p>
            <a:pPr algn="ctr">
              <a:defRPr/>
            </a:pPr>
            <a:r>
              <a:rPr lang="en-US" altLang="zh-CN" sz="3200" spc="50" dirty="0">
                <a:ln w="12700" cmpd="sng">
                  <a:solidFill>
                    <a:srgbClr val="4482DC"/>
                  </a:solidFill>
                  <a:prstDash val="solid"/>
                </a:ln>
                <a:solidFill>
                  <a:srgbClr val="00B050"/>
                </a:solidFill>
                <a:effectLst>
                  <a:glow rad="63500">
                    <a:schemeClr val="accent3">
                      <a:satMod val="175000"/>
                      <a:alpha val="40000"/>
                    </a:schemeClr>
                  </a:glow>
                </a:effectLst>
                <a:latin typeface="Arial Rounded MT Bold" pitchFamily="34" charset="0"/>
                <a:ea typeface="宋体" pitchFamily="2" charset="-122"/>
                <a:cs typeface="+mn-cs"/>
              </a:rPr>
              <a:t>True</a:t>
            </a:r>
            <a:endParaRPr lang="zh-CN" altLang="en-US" sz="3200" spc="50" dirty="0">
              <a:ln w="12700" cmpd="sng">
                <a:solidFill>
                  <a:srgbClr val="4482DC"/>
                </a:solidFill>
                <a:prstDash val="solid"/>
              </a:ln>
              <a:solidFill>
                <a:srgbClr val="00B050"/>
              </a:solidFill>
              <a:effectLst>
                <a:glow rad="63500">
                  <a:schemeClr val="accent3">
                    <a:satMod val="175000"/>
                    <a:alpha val="40000"/>
                  </a:schemeClr>
                </a:glow>
              </a:effectLst>
              <a:latin typeface="Arial Rounded MT Bold"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8"/>
                                        </p:tgtEl>
                                        <p:attrNameLst>
                                          <p:attrName>style.visibility</p:attrName>
                                        </p:attrNameLst>
                                      </p:cBhvr>
                                      <p:to>
                                        <p:strVal val="visible"/>
                                      </p:to>
                                    </p:set>
                                    <p:animEffect transition="in" filter="fade">
                                      <p:cBhvr>
                                        <p:cTn id="12" dur="500"/>
                                        <p:tgtEl>
                                          <p:spTgt spid="2051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20519"/>
                                        </p:tgtEl>
                                        <p:attrNameLst>
                                          <p:attrName>style.visibility</p:attrName>
                                        </p:attrNameLst>
                                      </p:cBhvr>
                                      <p:to>
                                        <p:strVal val="visible"/>
                                      </p:to>
                                    </p:set>
                                    <p:animEffect transition="in" filter="fade">
                                      <p:cBhvr>
                                        <p:cTn id="17" dur="500"/>
                                        <p:tgtEl>
                                          <p:spTgt spid="20519"/>
                                        </p:tgtEl>
                                      </p:cBhvr>
                                    </p:animEffect>
                                    <p:anim calcmode="lin" valueType="num">
                                      <p:cBhvr>
                                        <p:cTn id="18" dur="500" fill="hold"/>
                                        <p:tgtEl>
                                          <p:spTgt spid="20519"/>
                                        </p:tgtEl>
                                        <p:attrNameLst>
                                          <p:attrName>ppt_w</p:attrName>
                                        </p:attrNameLst>
                                      </p:cBhvr>
                                      <p:tavLst>
                                        <p:tav tm="0" fmla="#ppt_w*sin(2.5*pi*$)">
                                          <p:val>
                                            <p:fltVal val="0"/>
                                          </p:val>
                                        </p:tav>
                                        <p:tav tm="100000">
                                          <p:val>
                                            <p:fltVal val="1"/>
                                          </p:val>
                                        </p:tav>
                                      </p:tavLst>
                                    </p:anim>
                                    <p:anim calcmode="lin" valueType="num">
                                      <p:cBhvr>
                                        <p:cTn id="19" dur="500" fill="hold"/>
                                        <p:tgtEl>
                                          <p:spTgt spid="2051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8" grpId="0"/>
      <p:bldP spid="20519"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对偶原理</a:t>
            </a:r>
          </a:p>
        </p:txBody>
      </p:sp>
      <p:sp>
        <p:nvSpPr>
          <p:cNvPr id="22533" name="Rectangle 5" descr="新闻纸"/>
          <p:cNvSpPr>
            <a:spLocks noChangeArrowheads="1"/>
          </p:cNvSpPr>
          <p:nvPr/>
        </p:nvSpPr>
        <p:spPr bwMode="auto">
          <a:xfrm>
            <a:off x="381000" y="1295400"/>
            <a:ext cx="8305800" cy="1143000"/>
          </a:xfrm>
          <a:prstGeom prst="rect">
            <a:avLst/>
          </a:prstGeom>
          <a:solidFill>
            <a:srgbClr val="FFEDB3"/>
          </a:solidFill>
          <a:ln w="9525">
            <a:solidFill>
              <a:schemeClr val="bg2">
                <a:lumMod val="10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40963" name="Text Box 6"/>
          <p:cNvSpPr txBox="1">
            <a:spLocks noChangeArrowheads="1"/>
          </p:cNvSpPr>
          <p:nvPr/>
        </p:nvSpPr>
        <p:spPr bwMode="auto">
          <a:xfrm>
            <a:off x="457200" y="1327150"/>
            <a:ext cx="1600200" cy="366713"/>
          </a:xfrm>
          <a:prstGeom prst="rect">
            <a:avLst/>
          </a:prstGeom>
          <a:noFill/>
          <a:ln w="9525">
            <a:noFill/>
            <a:miter lim="800000"/>
            <a:headEnd/>
            <a:tailEnd/>
          </a:ln>
        </p:spPr>
        <p:txBody>
          <a:bodyPr>
            <a:spAutoFit/>
          </a:bodyPr>
          <a:lstStyle/>
          <a:p>
            <a:r>
              <a:rPr lang="zh-CN" altLang="en-US" b="1">
                <a:ea typeface="黑体" pitchFamily="49" charset="-122"/>
              </a:rPr>
              <a:t>格的对偶原理</a:t>
            </a:r>
            <a:endParaRPr lang="zh-CN" altLang="en-US"/>
          </a:p>
        </p:txBody>
      </p:sp>
      <p:sp>
        <p:nvSpPr>
          <p:cNvPr id="40964" name="Rectangle 7"/>
          <p:cNvSpPr>
            <a:spLocks noChangeArrowheads="1"/>
          </p:cNvSpPr>
          <p:nvPr/>
        </p:nvSpPr>
        <p:spPr bwMode="auto">
          <a:xfrm>
            <a:off x="2133600" y="1349375"/>
            <a:ext cx="6400800" cy="1089025"/>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sz="2400"/>
              <a:t>设</a:t>
            </a:r>
            <a:r>
              <a:rPr kumimoji="1" lang="en-US" altLang="zh-CN" sz="2400"/>
              <a:t>f</a:t>
            </a:r>
            <a:r>
              <a:rPr kumimoji="1" lang="zh-CN" altLang="en-US" sz="2400"/>
              <a:t>是含有格中元素以及符号</a:t>
            </a:r>
            <a:r>
              <a:rPr kumimoji="1" lang="zh-CN" altLang="en-US" sz="2400" b="1"/>
              <a:t>≼， ≽， </a:t>
            </a:r>
            <a:r>
              <a:rPr kumimoji="1" lang="zh-CN" altLang="en-US" sz="2400" b="1">
                <a:sym typeface="Symbol" pitchFamily="18" charset="2"/>
              </a:rPr>
              <a:t>∨</a:t>
            </a:r>
            <a:r>
              <a:rPr kumimoji="1" lang="zh-CN" altLang="en-US" sz="2400"/>
              <a:t>和</a:t>
            </a:r>
            <a:r>
              <a:rPr kumimoji="1" lang="zh-CN" altLang="en-US" sz="2400" b="1"/>
              <a:t>∧</a:t>
            </a:r>
            <a:r>
              <a:rPr kumimoji="1" lang="zh-CN" altLang="en-US" sz="2400"/>
              <a:t>的命题，若</a:t>
            </a:r>
            <a:r>
              <a:rPr kumimoji="1" lang="en-US" altLang="zh-CN" sz="2400"/>
              <a:t>f</a:t>
            </a:r>
            <a:r>
              <a:rPr kumimoji="1" lang="zh-CN" altLang="en-US" sz="2400"/>
              <a:t>对一切格为真，则</a:t>
            </a:r>
            <a:r>
              <a:rPr kumimoji="1" lang="en-US" altLang="zh-CN" sz="2400"/>
              <a:t>f</a:t>
            </a:r>
            <a:r>
              <a:rPr kumimoji="1" lang="zh-CN" altLang="en-US" sz="2400"/>
              <a:t>的对偶命题</a:t>
            </a:r>
            <a:r>
              <a:rPr kumimoji="1" lang="en-US" altLang="zh-CN" sz="2400"/>
              <a:t>f*</a:t>
            </a:r>
            <a:r>
              <a:rPr kumimoji="1" lang="zh-CN" altLang="en-US" sz="2400"/>
              <a:t>也对一切格为真。</a:t>
            </a:r>
          </a:p>
        </p:txBody>
      </p:sp>
      <p:grpSp>
        <p:nvGrpSpPr>
          <p:cNvPr id="2" name="Group 67"/>
          <p:cNvGrpSpPr>
            <a:grpSpLocks/>
          </p:cNvGrpSpPr>
          <p:nvPr/>
        </p:nvGrpSpPr>
        <p:grpSpPr bwMode="auto">
          <a:xfrm>
            <a:off x="869950" y="2773363"/>
            <a:ext cx="7588250" cy="3379787"/>
            <a:chOff x="548" y="1711"/>
            <a:chExt cx="4780" cy="2129"/>
          </a:xfrm>
        </p:grpSpPr>
        <p:grpSp>
          <p:nvGrpSpPr>
            <p:cNvPr id="40983" name="Group 8"/>
            <p:cNvGrpSpPr>
              <a:grpSpLocks/>
            </p:cNvGrpSpPr>
            <p:nvPr/>
          </p:nvGrpSpPr>
          <p:grpSpPr bwMode="auto">
            <a:xfrm>
              <a:off x="548" y="1711"/>
              <a:ext cx="1187" cy="2129"/>
              <a:chOff x="96" y="864"/>
              <a:chExt cx="1651" cy="2961"/>
            </a:xfrm>
          </p:grpSpPr>
          <p:grpSp>
            <p:nvGrpSpPr>
              <p:cNvPr id="41029" name="Group 9"/>
              <p:cNvGrpSpPr>
                <a:grpSpLocks/>
              </p:cNvGrpSpPr>
              <p:nvPr/>
            </p:nvGrpSpPr>
            <p:grpSpPr bwMode="auto">
              <a:xfrm>
                <a:off x="672" y="1248"/>
                <a:ext cx="144" cy="2016"/>
                <a:chOff x="1248" y="1200"/>
                <a:chExt cx="144" cy="2016"/>
              </a:xfrm>
            </p:grpSpPr>
            <p:sp>
              <p:nvSpPr>
                <p:cNvPr id="41035" name="Oval 10"/>
                <p:cNvSpPr>
                  <a:spLocks noChangeArrowheads="1"/>
                </p:cNvSpPr>
                <p:nvPr/>
              </p:nvSpPr>
              <p:spPr bwMode="auto">
                <a:xfrm>
                  <a:off x="1248" y="307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36" name="Oval 11"/>
                <p:cNvSpPr>
                  <a:spLocks noChangeArrowheads="1"/>
                </p:cNvSpPr>
                <p:nvPr/>
              </p:nvSpPr>
              <p:spPr bwMode="auto">
                <a:xfrm>
                  <a:off x="1248" y="2448"/>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37" name="Line 12"/>
                <p:cNvSpPr>
                  <a:spLocks noChangeShapeType="1"/>
                </p:cNvSpPr>
                <p:nvPr/>
              </p:nvSpPr>
              <p:spPr bwMode="auto">
                <a:xfrm flipV="1">
                  <a:off x="1317" y="2592"/>
                  <a:ext cx="0" cy="480"/>
                </a:xfrm>
                <a:prstGeom prst="line">
                  <a:avLst/>
                </a:prstGeom>
                <a:noFill/>
                <a:ln w="25400">
                  <a:solidFill>
                    <a:srgbClr val="993300"/>
                  </a:solidFill>
                  <a:round/>
                  <a:headEnd/>
                  <a:tailEnd/>
                </a:ln>
              </p:spPr>
              <p:txBody>
                <a:bodyPr/>
                <a:lstStyle/>
                <a:p>
                  <a:endParaRPr lang="zh-CN" altLang="en-US"/>
                </a:p>
              </p:txBody>
            </p:sp>
            <p:sp>
              <p:nvSpPr>
                <p:cNvPr id="41038" name="Oval 13"/>
                <p:cNvSpPr>
                  <a:spLocks noChangeArrowheads="1"/>
                </p:cNvSpPr>
                <p:nvPr/>
              </p:nvSpPr>
              <p:spPr bwMode="auto">
                <a:xfrm>
                  <a:off x="1248" y="1824"/>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39" name="Line 14"/>
                <p:cNvSpPr>
                  <a:spLocks noChangeShapeType="1"/>
                </p:cNvSpPr>
                <p:nvPr/>
              </p:nvSpPr>
              <p:spPr bwMode="auto">
                <a:xfrm flipV="1">
                  <a:off x="1317" y="1968"/>
                  <a:ext cx="0" cy="480"/>
                </a:xfrm>
                <a:prstGeom prst="line">
                  <a:avLst/>
                </a:prstGeom>
                <a:noFill/>
                <a:ln w="25400">
                  <a:solidFill>
                    <a:srgbClr val="993300"/>
                  </a:solidFill>
                  <a:round/>
                  <a:headEnd/>
                  <a:tailEnd/>
                </a:ln>
              </p:spPr>
              <p:txBody>
                <a:bodyPr/>
                <a:lstStyle/>
                <a:p>
                  <a:endParaRPr lang="zh-CN" altLang="en-US"/>
                </a:p>
              </p:txBody>
            </p:sp>
            <p:sp>
              <p:nvSpPr>
                <p:cNvPr id="41040" name="Oval 15"/>
                <p:cNvSpPr>
                  <a:spLocks noChangeArrowheads="1"/>
                </p:cNvSpPr>
                <p:nvPr/>
              </p:nvSpPr>
              <p:spPr bwMode="auto">
                <a:xfrm>
                  <a:off x="1248" y="120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41" name="Line 16"/>
                <p:cNvSpPr>
                  <a:spLocks noChangeShapeType="1"/>
                </p:cNvSpPr>
                <p:nvPr/>
              </p:nvSpPr>
              <p:spPr bwMode="auto">
                <a:xfrm flipV="1">
                  <a:off x="1317" y="1344"/>
                  <a:ext cx="0" cy="480"/>
                </a:xfrm>
                <a:prstGeom prst="line">
                  <a:avLst/>
                </a:prstGeom>
                <a:noFill/>
                <a:ln w="25400">
                  <a:solidFill>
                    <a:srgbClr val="993300"/>
                  </a:solidFill>
                  <a:round/>
                  <a:headEnd/>
                  <a:tailEnd/>
                </a:ln>
              </p:spPr>
              <p:txBody>
                <a:bodyPr/>
                <a:lstStyle/>
                <a:p>
                  <a:endParaRPr lang="zh-CN" altLang="en-US"/>
                </a:p>
              </p:txBody>
            </p:sp>
          </p:grpSp>
          <p:pic>
            <p:nvPicPr>
              <p:cNvPr id="41030" name="Picture 17"/>
              <p:cNvPicPr>
                <a:picLocks noChangeAspect="1" noChangeArrowheads="1"/>
              </p:cNvPicPr>
              <p:nvPr/>
            </p:nvPicPr>
            <p:blipFill>
              <a:blip r:embed="rId2"/>
              <a:srcRect/>
              <a:stretch>
                <a:fillRect/>
              </a:stretch>
            </p:blipFill>
            <p:spPr bwMode="auto">
              <a:xfrm>
                <a:off x="816" y="2928"/>
                <a:ext cx="387" cy="480"/>
              </a:xfrm>
              <a:prstGeom prst="rect">
                <a:avLst/>
              </a:prstGeom>
              <a:noFill/>
              <a:ln w="9525">
                <a:noFill/>
                <a:miter lim="800000"/>
                <a:headEnd/>
                <a:tailEnd/>
              </a:ln>
            </p:spPr>
          </p:pic>
          <p:pic>
            <p:nvPicPr>
              <p:cNvPr id="41031" name="Picture 18"/>
              <p:cNvPicPr>
                <a:picLocks noChangeAspect="1" noChangeArrowheads="1"/>
              </p:cNvPicPr>
              <p:nvPr/>
            </p:nvPicPr>
            <p:blipFill>
              <a:blip r:embed="rId3"/>
              <a:srcRect/>
              <a:stretch>
                <a:fillRect/>
              </a:stretch>
            </p:blipFill>
            <p:spPr bwMode="auto">
              <a:xfrm>
                <a:off x="240" y="2256"/>
                <a:ext cx="387" cy="480"/>
              </a:xfrm>
              <a:prstGeom prst="rect">
                <a:avLst/>
              </a:prstGeom>
              <a:noFill/>
              <a:ln w="9525">
                <a:noFill/>
                <a:miter lim="800000"/>
                <a:headEnd/>
                <a:tailEnd/>
              </a:ln>
            </p:spPr>
          </p:pic>
          <p:pic>
            <p:nvPicPr>
              <p:cNvPr id="41032" name="Picture 19"/>
              <p:cNvPicPr>
                <a:picLocks noChangeAspect="1" noChangeArrowheads="1"/>
              </p:cNvPicPr>
              <p:nvPr/>
            </p:nvPicPr>
            <p:blipFill>
              <a:blip r:embed="rId4"/>
              <a:srcRect/>
              <a:stretch>
                <a:fillRect/>
              </a:stretch>
            </p:blipFill>
            <p:spPr bwMode="auto">
              <a:xfrm>
                <a:off x="828" y="1584"/>
                <a:ext cx="612" cy="485"/>
              </a:xfrm>
              <a:prstGeom prst="rect">
                <a:avLst/>
              </a:prstGeom>
              <a:noFill/>
              <a:ln w="9525">
                <a:noFill/>
                <a:miter lim="800000"/>
                <a:headEnd/>
                <a:tailEnd/>
              </a:ln>
            </p:spPr>
          </p:pic>
          <p:pic>
            <p:nvPicPr>
              <p:cNvPr id="41033" name="Picture 20"/>
              <p:cNvPicPr>
                <a:picLocks noChangeAspect="1" noChangeArrowheads="1"/>
              </p:cNvPicPr>
              <p:nvPr/>
            </p:nvPicPr>
            <p:blipFill>
              <a:blip r:embed="rId5"/>
              <a:srcRect/>
              <a:stretch>
                <a:fillRect/>
              </a:stretch>
            </p:blipFill>
            <p:spPr bwMode="auto">
              <a:xfrm>
                <a:off x="96" y="864"/>
                <a:ext cx="532" cy="768"/>
              </a:xfrm>
              <a:prstGeom prst="rect">
                <a:avLst/>
              </a:prstGeom>
              <a:noFill/>
              <a:ln w="9525">
                <a:noFill/>
                <a:miter lim="800000"/>
                <a:headEnd/>
                <a:tailEnd/>
              </a:ln>
            </p:spPr>
          </p:pic>
          <p:sp>
            <p:nvSpPr>
              <p:cNvPr id="41034" name="Text Box 21"/>
              <p:cNvSpPr txBox="1">
                <a:spLocks noChangeArrowheads="1"/>
              </p:cNvSpPr>
              <p:nvPr/>
            </p:nvSpPr>
            <p:spPr bwMode="auto">
              <a:xfrm>
                <a:off x="384" y="3504"/>
                <a:ext cx="1363" cy="321"/>
              </a:xfrm>
              <a:prstGeom prst="rect">
                <a:avLst/>
              </a:prstGeom>
              <a:noFill/>
              <a:ln w="9525">
                <a:noFill/>
                <a:miter lim="800000"/>
                <a:headEnd/>
                <a:tailEnd/>
              </a:ln>
            </p:spPr>
            <p:txBody>
              <a:bodyPr wrap="none">
                <a:spAutoFit/>
              </a:bodyPr>
              <a:lstStyle/>
              <a:p>
                <a:r>
                  <a:rPr lang="zh-CN" altLang="en-US"/>
                  <a:t>选美比赛名次</a:t>
                </a:r>
              </a:p>
            </p:txBody>
          </p:sp>
        </p:grpSp>
        <p:grpSp>
          <p:nvGrpSpPr>
            <p:cNvPr id="40984" name="Group 34"/>
            <p:cNvGrpSpPr>
              <a:grpSpLocks/>
            </p:cNvGrpSpPr>
            <p:nvPr/>
          </p:nvGrpSpPr>
          <p:grpSpPr bwMode="auto">
            <a:xfrm>
              <a:off x="1700" y="1968"/>
              <a:ext cx="1419" cy="1584"/>
              <a:chOff x="384" y="912"/>
              <a:chExt cx="2196" cy="2452"/>
            </a:xfrm>
          </p:grpSpPr>
          <p:sp>
            <p:nvSpPr>
              <p:cNvPr id="41017" name="Oval 22"/>
              <p:cNvSpPr>
                <a:spLocks noChangeArrowheads="1"/>
              </p:cNvSpPr>
              <p:nvPr/>
            </p:nvSpPr>
            <p:spPr bwMode="auto">
              <a:xfrm>
                <a:off x="871" y="211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8" name="Oval 23"/>
              <p:cNvSpPr>
                <a:spLocks noChangeArrowheads="1"/>
              </p:cNvSpPr>
              <p:nvPr/>
            </p:nvSpPr>
            <p:spPr bwMode="auto">
              <a:xfrm>
                <a:off x="1392" y="12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9" name="Line 24"/>
              <p:cNvSpPr>
                <a:spLocks noChangeShapeType="1"/>
              </p:cNvSpPr>
              <p:nvPr/>
            </p:nvSpPr>
            <p:spPr bwMode="auto">
              <a:xfrm flipH="1">
                <a:off x="994" y="1433"/>
                <a:ext cx="432" cy="672"/>
              </a:xfrm>
              <a:prstGeom prst="line">
                <a:avLst/>
              </a:prstGeom>
              <a:noFill/>
              <a:ln w="38100">
                <a:solidFill>
                  <a:srgbClr val="993300"/>
                </a:solidFill>
                <a:round/>
                <a:headEnd/>
                <a:tailEnd/>
              </a:ln>
            </p:spPr>
            <p:txBody>
              <a:bodyPr/>
              <a:lstStyle/>
              <a:p>
                <a:endParaRPr lang="zh-CN" altLang="en-US"/>
              </a:p>
            </p:txBody>
          </p:sp>
          <p:sp>
            <p:nvSpPr>
              <p:cNvPr id="41020" name="Line 25"/>
              <p:cNvSpPr>
                <a:spLocks noChangeShapeType="1"/>
              </p:cNvSpPr>
              <p:nvPr/>
            </p:nvSpPr>
            <p:spPr bwMode="auto">
              <a:xfrm>
                <a:off x="1502" y="1426"/>
                <a:ext cx="432" cy="720"/>
              </a:xfrm>
              <a:prstGeom prst="line">
                <a:avLst/>
              </a:prstGeom>
              <a:noFill/>
              <a:ln w="38100">
                <a:solidFill>
                  <a:srgbClr val="993300"/>
                </a:solidFill>
                <a:round/>
                <a:headEnd/>
                <a:tailEnd/>
              </a:ln>
            </p:spPr>
            <p:txBody>
              <a:bodyPr/>
              <a:lstStyle/>
              <a:p>
                <a:endParaRPr lang="zh-CN" altLang="en-US"/>
              </a:p>
            </p:txBody>
          </p:sp>
          <p:sp>
            <p:nvSpPr>
              <p:cNvPr id="41021" name="Line 26"/>
              <p:cNvSpPr>
                <a:spLocks noChangeShapeType="1"/>
              </p:cNvSpPr>
              <p:nvPr/>
            </p:nvSpPr>
            <p:spPr bwMode="auto">
              <a:xfrm>
                <a:off x="960" y="2256"/>
                <a:ext cx="480" cy="672"/>
              </a:xfrm>
              <a:prstGeom prst="line">
                <a:avLst/>
              </a:prstGeom>
              <a:noFill/>
              <a:ln w="38100">
                <a:solidFill>
                  <a:srgbClr val="993300"/>
                </a:solidFill>
                <a:round/>
                <a:headEnd/>
                <a:tailEnd/>
              </a:ln>
            </p:spPr>
            <p:txBody>
              <a:bodyPr/>
              <a:lstStyle/>
              <a:p>
                <a:endParaRPr lang="zh-CN" altLang="en-US"/>
              </a:p>
            </p:txBody>
          </p:sp>
          <p:sp>
            <p:nvSpPr>
              <p:cNvPr id="41022" name="Line 27"/>
              <p:cNvSpPr>
                <a:spLocks noChangeShapeType="1"/>
              </p:cNvSpPr>
              <p:nvPr/>
            </p:nvSpPr>
            <p:spPr bwMode="auto">
              <a:xfrm flipH="1">
                <a:off x="1474" y="2263"/>
                <a:ext cx="480" cy="672"/>
              </a:xfrm>
              <a:prstGeom prst="line">
                <a:avLst/>
              </a:prstGeom>
              <a:noFill/>
              <a:ln w="38100">
                <a:solidFill>
                  <a:srgbClr val="993300"/>
                </a:solidFill>
                <a:round/>
                <a:headEnd/>
                <a:tailEnd/>
              </a:ln>
            </p:spPr>
            <p:txBody>
              <a:bodyPr/>
              <a:lstStyle/>
              <a:p>
                <a:endParaRPr lang="zh-CN" altLang="en-US"/>
              </a:p>
            </p:txBody>
          </p:sp>
          <p:sp>
            <p:nvSpPr>
              <p:cNvPr id="41023" name="Oval 28"/>
              <p:cNvSpPr>
                <a:spLocks noChangeArrowheads="1"/>
              </p:cNvSpPr>
              <p:nvPr/>
            </p:nvSpPr>
            <p:spPr bwMode="auto">
              <a:xfrm>
                <a:off x="1392" y="288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24" name="Oval 29"/>
              <p:cNvSpPr>
                <a:spLocks noChangeArrowheads="1"/>
              </p:cNvSpPr>
              <p:nvPr/>
            </p:nvSpPr>
            <p:spPr bwMode="auto">
              <a:xfrm>
                <a:off x="1886" y="213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pic>
            <p:nvPicPr>
              <p:cNvPr id="41025" name="Picture 30"/>
              <p:cNvPicPr>
                <a:picLocks noChangeAspect="1" noChangeArrowheads="1"/>
              </p:cNvPicPr>
              <p:nvPr/>
            </p:nvPicPr>
            <p:blipFill>
              <a:blip r:embed="rId6"/>
              <a:srcRect/>
              <a:stretch>
                <a:fillRect/>
              </a:stretch>
            </p:blipFill>
            <p:spPr bwMode="auto">
              <a:xfrm>
                <a:off x="1262" y="3072"/>
                <a:ext cx="466" cy="292"/>
              </a:xfrm>
              <a:prstGeom prst="rect">
                <a:avLst/>
              </a:prstGeom>
              <a:noFill/>
              <a:ln w="9525">
                <a:noFill/>
                <a:miter lim="800000"/>
                <a:headEnd/>
                <a:tailEnd/>
              </a:ln>
            </p:spPr>
          </p:pic>
          <p:pic>
            <p:nvPicPr>
              <p:cNvPr id="41026" name="Picture 31"/>
              <p:cNvPicPr>
                <a:picLocks noChangeAspect="1" noChangeArrowheads="1"/>
              </p:cNvPicPr>
              <p:nvPr/>
            </p:nvPicPr>
            <p:blipFill>
              <a:blip r:embed="rId7"/>
              <a:srcRect/>
              <a:stretch>
                <a:fillRect/>
              </a:stretch>
            </p:blipFill>
            <p:spPr bwMode="auto">
              <a:xfrm>
                <a:off x="384" y="2016"/>
                <a:ext cx="432" cy="301"/>
              </a:xfrm>
              <a:prstGeom prst="rect">
                <a:avLst/>
              </a:prstGeom>
              <a:noFill/>
              <a:ln w="9525">
                <a:noFill/>
                <a:miter lim="800000"/>
                <a:headEnd/>
                <a:tailEnd/>
              </a:ln>
            </p:spPr>
          </p:pic>
          <p:pic>
            <p:nvPicPr>
              <p:cNvPr id="41027" name="Picture 32"/>
              <p:cNvPicPr>
                <a:picLocks noChangeAspect="1" noChangeArrowheads="1"/>
              </p:cNvPicPr>
              <p:nvPr/>
            </p:nvPicPr>
            <p:blipFill>
              <a:blip r:embed="rId8"/>
              <a:srcRect/>
              <a:stretch>
                <a:fillRect/>
              </a:stretch>
            </p:blipFill>
            <p:spPr bwMode="auto">
              <a:xfrm>
                <a:off x="2112" y="2016"/>
                <a:ext cx="468" cy="307"/>
              </a:xfrm>
              <a:prstGeom prst="rect">
                <a:avLst/>
              </a:prstGeom>
              <a:noFill/>
              <a:ln w="9525">
                <a:noFill/>
                <a:miter lim="800000"/>
                <a:headEnd/>
                <a:tailEnd/>
              </a:ln>
            </p:spPr>
          </p:pic>
          <p:pic>
            <p:nvPicPr>
              <p:cNvPr id="41028" name="Picture 33"/>
              <p:cNvPicPr>
                <a:picLocks noChangeAspect="1" noChangeArrowheads="1"/>
              </p:cNvPicPr>
              <p:nvPr/>
            </p:nvPicPr>
            <p:blipFill>
              <a:blip r:embed="rId9"/>
              <a:srcRect/>
              <a:stretch>
                <a:fillRect/>
              </a:stretch>
            </p:blipFill>
            <p:spPr bwMode="auto">
              <a:xfrm>
                <a:off x="1248" y="912"/>
                <a:ext cx="480" cy="316"/>
              </a:xfrm>
              <a:prstGeom prst="rect">
                <a:avLst/>
              </a:prstGeom>
              <a:noFill/>
              <a:ln w="9525">
                <a:noFill/>
                <a:miter lim="800000"/>
                <a:headEnd/>
                <a:tailEnd/>
              </a:ln>
            </p:spPr>
          </p:pic>
        </p:grpSp>
        <p:sp>
          <p:nvSpPr>
            <p:cNvPr id="40985" name="Text Box 35"/>
            <p:cNvSpPr txBox="1">
              <a:spLocks noChangeArrowheads="1"/>
            </p:cNvSpPr>
            <p:nvPr/>
          </p:nvSpPr>
          <p:spPr bwMode="auto">
            <a:xfrm>
              <a:off x="1892" y="3609"/>
              <a:ext cx="1124" cy="231"/>
            </a:xfrm>
            <a:prstGeom prst="rect">
              <a:avLst/>
            </a:prstGeom>
            <a:noFill/>
            <a:ln w="9525">
              <a:noFill/>
              <a:miter lim="800000"/>
              <a:headEnd/>
              <a:tailEnd/>
            </a:ln>
          </p:spPr>
          <p:txBody>
            <a:bodyPr wrap="none">
              <a:spAutoFit/>
            </a:bodyPr>
            <a:lstStyle/>
            <a:p>
              <a:r>
                <a:rPr lang="zh-CN" altLang="en-US"/>
                <a:t>男足国家队实力</a:t>
              </a:r>
            </a:p>
          </p:txBody>
        </p:sp>
        <p:grpSp>
          <p:nvGrpSpPr>
            <p:cNvPr id="40986" name="Group 36"/>
            <p:cNvGrpSpPr>
              <a:grpSpLocks/>
            </p:cNvGrpSpPr>
            <p:nvPr/>
          </p:nvGrpSpPr>
          <p:grpSpPr bwMode="auto">
            <a:xfrm>
              <a:off x="3380" y="2112"/>
              <a:ext cx="1948" cy="1295"/>
              <a:chOff x="600" y="1809"/>
              <a:chExt cx="1948" cy="1295"/>
            </a:xfrm>
          </p:grpSpPr>
          <p:grpSp>
            <p:nvGrpSpPr>
              <p:cNvPr id="40988" name="Group 37"/>
              <p:cNvGrpSpPr>
                <a:grpSpLocks/>
              </p:cNvGrpSpPr>
              <p:nvPr/>
            </p:nvGrpSpPr>
            <p:grpSpPr bwMode="auto">
              <a:xfrm>
                <a:off x="720" y="1872"/>
                <a:ext cx="1694" cy="1200"/>
                <a:chOff x="3730" y="2640"/>
                <a:chExt cx="1694" cy="1200"/>
              </a:xfrm>
            </p:grpSpPr>
            <p:sp>
              <p:nvSpPr>
                <p:cNvPr id="40997" name="Line 38"/>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40998" name="Line 39"/>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40999" name="Line 40"/>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41000" name="Line 41"/>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41001" name="Line 42"/>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41002" name="Line 43"/>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41003" name="Line 44"/>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41004" name="Line 45"/>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41005" name="Line 46"/>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41006" name="Line 47"/>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41007" name="Line 48"/>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41008" name="Line 49"/>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41009" name="Oval 50"/>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0" name="Oval 51"/>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1" name="Oval 52"/>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2" name="Oval 53"/>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3" name="Oval 54"/>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4" name="Oval 55"/>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5" name="Oval 56"/>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1016" name="Oval 57"/>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40989" name="Rectangle 58"/>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40990" name="Rectangle 59"/>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40991" name="Rectangle 60"/>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40992" name="Rectangle 61"/>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40993" name="Rectangle 62"/>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40994" name="Rectangle 63"/>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40995" name="Rectangle 64"/>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40996" name="Rectangle 65"/>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sp>
          <p:nvSpPr>
            <p:cNvPr id="40987" name="Text Box 66"/>
            <p:cNvSpPr txBox="1">
              <a:spLocks noChangeArrowheads="1"/>
            </p:cNvSpPr>
            <p:nvPr/>
          </p:nvSpPr>
          <p:spPr bwMode="auto">
            <a:xfrm>
              <a:off x="4224" y="3600"/>
              <a:ext cx="404" cy="231"/>
            </a:xfrm>
            <a:prstGeom prst="rect">
              <a:avLst/>
            </a:prstGeom>
            <a:noFill/>
            <a:ln w="9525">
              <a:noFill/>
              <a:miter lim="800000"/>
              <a:headEnd/>
              <a:tailEnd/>
            </a:ln>
          </p:spPr>
          <p:txBody>
            <a:bodyPr wrap="none">
              <a:spAutoFit/>
            </a:bodyPr>
            <a:lstStyle/>
            <a:p>
              <a:r>
                <a:rPr lang="zh-CN" altLang="en-US"/>
                <a:t>子集</a:t>
              </a:r>
            </a:p>
          </p:txBody>
        </p:sp>
      </p:grpSp>
      <p:sp>
        <p:nvSpPr>
          <p:cNvPr id="22596" name="Rectangle 68"/>
          <p:cNvSpPr>
            <a:spLocks noChangeArrowheads="1"/>
          </p:cNvSpPr>
          <p:nvPr/>
        </p:nvSpPr>
        <p:spPr bwMode="auto">
          <a:xfrm>
            <a:off x="228600" y="2343150"/>
            <a:ext cx="8686800" cy="3810000"/>
          </a:xfrm>
          <a:prstGeom prst="rect">
            <a:avLst/>
          </a:prstGeom>
          <a:solidFill>
            <a:schemeClr val="bg1">
              <a:alpha val="94901"/>
            </a:schemeClr>
          </a:solidFill>
          <a:ln w="9525">
            <a:solidFill>
              <a:schemeClr val="bg1"/>
            </a:solidFill>
            <a:miter lim="800000"/>
            <a:headEnd/>
            <a:tailEnd/>
          </a:ln>
        </p:spPr>
        <p:txBody>
          <a:bodyPr wrap="none" anchor="ctr"/>
          <a:lstStyle/>
          <a:p>
            <a:endParaRPr lang="zh-CN" altLang="en-US"/>
          </a:p>
        </p:txBody>
      </p:sp>
      <p:sp>
        <p:nvSpPr>
          <p:cNvPr id="22597" name="Rectangle 69"/>
          <p:cNvSpPr>
            <a:spLocks noChangeArrowheads="1"/>
          </p:cNvSpPr>
          <p:nvPr/>
        </p:nvSpPr>
        <p:spPr bwMode="auto">
          <a:xfrm>
            <a:off x="3429000" y="2495550"/>
            <a:ext cx="1776413" cy="366713"/>
          </a:xfrm>
          <a:prstGeom prst="rect">
            <a:avLst/>
          </a:prstGeom>
          <a:noFill/>
          <a:ln w="9525">
            <a:noFill/>
            <a:miter lim="800000"/>
            <a:headEnd/>
            <a:tailEnd/>
          </a:ln>
        </p:spPr>
        <p:txBody>
          <a:bodyPr wrap="none">
            <a:spAutoFit/>
          </a:bodyPr>
          <a:lstStyle/>
          <a:p>
            <a:r>
              <a:rPr kumimoji="1" lang="en-US" altLang="zh-CN"/>
              <a:t>f </a:t>
            </a:r>
            <a:r>
              <a:rPr kumimoji="1" lang="zh-CN" altLang="en-US"/>
              <a:t>： </a:t>
            </a:r>
            <a:r>
              <a:rPr kumimoji="1" lang="en-US" altLang="zh-CN"/>
              <a:t>(A ∧B) </a:t>
            </a:r>
            <a:r>
              <a:rPr kumimoji="1" lang="en-US" altLang="zh-CN" b="1"/>
              <a:t>≼ </a:t>
            </a:r>
            <a:r>
              <a:rPr kumimoji="1" lang="en-US" altLang="zh-CN"/>
              <a:t>A</a:t>
            </a:r>
          </a:p>
        </p:txBody>
      </p:sp>
      <p:sp>
        <p:nvSpPr>
          <p:cNvPr id="22598" name="Rectangle 70"/>
          <p:cNvSpPr>
            <a:spLocks noChangeArrowheads="1"/>
          </p:cNvSpPr>
          <p:nvPr/>
        </p:nvSpPr>
        <p:spPr bwMode="auto">
          <a:xfrm>
            <a:off x="885825" y="3282950"/>
            <a:ext cx="2005013" cy="611188"/>
          </a:xfrm>
          <a:prstGeom prst="rect">
            <a:avLst/>
          </a:prstGeom>
          <a:noFill/>
          <a:ln w="9525">
            <a:noFill/>
            <a:miter lim="800000"/>
            <a:headEnd/>
            <a:tailEnd/>
          </a:ln>
        </p:spPr>
        <p:txBody>
          <a:bodyPr wrap="none">
            <a:spAutoFit/>
          </a:bodyPr>
          <a:lstStyle/>
          <a:p>
            <a:pPr algn="ctr"/>
            <a:r>
              <a:rPr kumimoji="1" lang="en-US" altLang="zh-CN" sz="1600"/>
              <a:t>(</a:t>
            </a:r>
            <a:r>
              <a:rPr kumimoji="1" lang="zh-CN" altLang="en-US" sz="1600"/>
              <a:t>芙蓉 ∧凤姐</a:t>
            </a:r>
            <a:r>
              <a:rPr kumimoji="1" lang="en-US" altLang="zh-CN" sz="1600"/>
              <a:t>) </a:t>
            </a:r>
            <a:r>
              <a:rPr kumimoji="1" lang="en-US" altLang="zh-CN" sz="1600" b="1"/>
              <a:t>≼ </a:t>
            </a:r>
            <a:r>
              <a:rPr kumimoji="1" lang="zh-CN" altLang="en-US" sz="1600"/>
              <a:t>芙蓉</a:t>
            </a:r>
          </a:p>
          <a:p>
            <a:pPr algn="ctr"/>
            <a:r>
              <a:rPr kumimoji="1" lang="en-US" altLang="zh-CN">
                <a:ea typeface="黑体" pitchFamily="49" charset="-122"/>
              </a:rPr>
              <a:t>…</a:t>
            </a:r>
            <a:r>
              <a:rPr kumimoji="1" lang="en-US" altLang="zh-CN">
                <a:latin typeface="黑体" pitchFamily="49" charset="-122"/>
                <a:ea typeface="黑体" pitchFamily="49" charset="-122"/>
              </a:rPr>
              <a:t> </a:t>
            </a:r>
            <a:r>
              <a:rPr kumimoji="1" lang="en-US" altLang="zh-CN">
                <a:ea typeface="黑体" pitchFamily="49" charset="-122"/>
              </a:rPr>
              <a:t>…</a:t>
            </a:r>
            <a:endParaRPr kumimoji="1" lang="en-US" altLang="zh-CN">
              <a:latin typeface="黑体" pitchFamily="49" charset="-122"/>
              <a:ea typeface="黑体" pitchFamily="49" charset="-122"/>
            </a:endParaRPr>
          </a:p>
        </p:txBody>
      </p:sp>
      <p:sp>
        <p:nvSpPr>
          <p:cNvPr id="22599" name="Rectangle 71"/>
          <p:cNvSpPr>
            <a:spLocks noChangeArrowheads="1"/>
          </p:cNvSpPr>
          <p:nvPr/>
        </p:nvSpPr>
        <p:spPr bwMode="auto">
          <a:xfrm>
            <a:off x="3506788" y="3282950"/>
            <a:ext cx="2208212" cy="611188"/>
          </a:xfrm>
          <a:prstGeom prst="rect">
            <a:avLst/>
          </a:prstGeom>
          <a:noFill/>
          <a:ln w="9525">
            <a:noFill/>
            <a:miter lim="800000"/>
            <a:headEnd/>
            <a:tailEnd/>
          </a:ln>
        </p:spPr>
        <p:txBody>
          <a:bodyPr wrap="none">
            <a:spAutoFit/>
          </a:bodyPr>
          <a:lstStyle/>
          <a:p>
            <a:pPr algn="ctr"/>
            <a:r>
              <a:rPr kumimoji="1" lang="en-US" altLang="zh-CN" sz="1600"/>
              <a:t>(</a:t>
            </a:r>
            <a:r>
              <a:rPr kumimoji="1" lang="zh-CN" altLang="en-US" sz="1600"/>
              <a:t>巴西 ∧阿根廷</a:t>
            </a:r>
            <a:r>
              <a:rPr kumimoji="1" lang="en-US" altLang="zh-CN" sz="1600"/>
              <a:t>) </a:t>
            </a:r>
            <a:r>
              <a:rPr kumimoji="1" lang="en-US" altLang="zh-CN" sz="1600" b="1"/>
              <a:t>≼ </a:t>
            </a:r>
            <a:r>
              <a:rPr kumimoji="1" lang="zh-CN" altLang="en-US" sz="1600"/>
              <a:t>巴西</a:t>
            </a:r>
          </a:p>
          <a:p>
            <a:pPr algn="ctr"/>
            <a:r>
              <a:rPr kumimoji="1" lang="en-US" altLang="zh-CN">
                <a:ea typeface="黑体" pitchFamily="49" charset="-122"/>
              </a:rPr>
              <a:t>…</a:t>
            </a:r>
            <a:r>
              <a:rPr kumimoji="1" lang="en-US" altLang="zh-CN">
                <a:latin typeface="黑体" pitchFamily="49" charset="-122"/>
                <a:ea typeface="黑体" pitchFamily="49" charset="-122"/>
              </a:rPr>
              <a:t> </a:t>
            </a:r>
            <a:r>
              <a:rPr kumimoji="1" lang="en-US" altLang="zh-CN">
                <a:ea typeface="黑体" pitchFamily="49" charset="-122"/>
              </a:rPr>
              <a:t>…</a:t>
            </a:r>
            <a:endParaRPr kumimoji="1" lang="en-US" altLang="zh-CN">
              <a:latin typeface="黑体" pitchFamily="49" charset="-122"/>
              <a:ea typeface="黑体" pitchFamily="49" charset="-122"/>
            </a:endParaRPr>
          </a:p>
        </p:txBody>
      </p:sp>
      <p:sp>
        <p:nvSpPr>
          <p:cNvPr id="22600" name="Rectangle 72"/>
          <p:cNvSpPr>
            <a:spLocks noChangeArrowheads="1"/>
          </p:cNvSpPr>
          <p:nvPr/>
        </p:nvSpPr>
        <p:spPr bwMode="auto">
          <a:xfrm>
            <a:off x="6424613" y="3257550"/>
            <a:ext cx="2185987" cy="611188"/>
          </a:xfrm>
          <a:prstGeom prst="rect">
            <a:avLst/>
          </a:prstGeom>
          <a:noFill/>
          <a:ln w="9525">
            <a:noFill/>
            <a:miter lim="800000"/>
            <a:headEnd/>
            <a:tailEnd/>
          </a:ln>
        </p:spPr>
        <p:txBody>
          <a:bodyPr wrap="none">
            <a:spAutoFit/>
          </a:bodyPr>
          <a:lstStyle/>
          <a:p>
            <a:pPr algn="ctr"/>
            <a:r>
              <a:rPr kumimoji="1" lang="en-US" altLang="zh-CN" sz="1600"/>
              <a:t>({a,b} ∧{b,c}) </a:t>
            </a:r>
            <a:r>
              <a:rPr kumimoji="1" lang="en-US" altLang="zh-CN" sz="1600" b="1"/>
              <a:t>≼ </a:t>
            </a:r>
            <a:r>
              <a:rPr kumimoji="1" lang="en-US" altLang="zh-CN" sz="1600"/>
              <a:t>{a,b}</a:t>
            </a:r>
          </a:p>
          <a:p>
            <a:pPr algn="ctr"/>
            <a:r>
              <a:rPr kumimoji="1" lang="en-US" altLang="zh-CN">
                <a:ea typeface="黑体" pitchFamily="49" charset="-122"/>
              </a:rPr>
              <a:t>…</a:t>
            </a:r>
            <a:r>
              <a:rPr kumimoji="1" lang="en-US" altLang="zh-CN">
                <a:latin typeface="黑体" pitchFamily="49" charset="-122"/>
                <a:ea typeface="黑体" pitchFamily="49" charset="-122"/>
              </a:rPr>
              <a:t> </a:t>
            </a:r>
            <a:r>
              <a:rPr kumimoji="1" lang="en-US" altLang="zh-CN">
                <a:ea typeface="黑体" pitchFamily="49" charset="-122"/>
              </a:rPr>
              <a:t>…</a:t>
            </a:r>
            <a:endParaRPr kumimoji="1" lang="en-US" altLang="zh-CN">
              <a:latin typeface="黑体" pitchFamily="49" charset="-122"/>
              <a:ea typeface="黑体" pitchFamily="49" charset="-122"/>
            </a:endParaRPr>
          </a:p>
        </p:txBody>
      </p:sp>
      <p:grpSp>
        <p:nvGrpSpPr>
          <p:cNvPr id="8" name="Group 76"/>
          <p:cNvGrpSpPr>
            <a:grpSpLocks/>
          </p:cNvGrpSpPr>
          <p:nvPr/>
        </p:nvGrpSpPr>
        <p:grpSpPr bwMode="auto">
          <a:xfrm>
            <a:off x="2286000" y="3562350"/>
            <a:ext cx="6443663" cy="533400"/>
            <a:chOff x="1440" y="2208"/>
            <a:chExt cx="4059" cy="336"/>
          </a:xfrm>
        </p:grpSpPr>
        <p:sp>
          <p:nvSpPr>
            <p:cNvPr id="40980" name="WordArt 73"/>
            <p:cNvSpPr>
              <a:spLocks noChangeArrowheads="1" noChangeShapeType="1" noTextEdit="1"/>
            </p:cNvSpPr>
            <p:nvPr/>
          </p:nvSpPr>
          <p:spPr bwMode="auto">
            <a:xfrm rot="-1217854">
              <a:off x="1440" y="2256"/>
              <a:ext cx="219" cy="288"/>
            </a:xfrm>
            <a:prstGeom prst="rect">
              <a:avLst/>
            </a:prstGeom>
          </p:spPr>
          <p:txBody>
            <a:bodyPr wrap="none" fromWordArt="1">
              <a:prstTxWarp prst="textPlain">
                <a:avLst>
                  <a:gd name="adj" fmla="val 50000"/>
                </a:avLst>
              </a:prstTxWarp>
            </a:bodyPr>
            <a:lstStyle/>
            <a:p>
              <a:pPr algn="ctr"/>
              <a:r>
                <a:rPr lang="en-US" altLang="zh-CN"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rPr>
                <a:t>T</a:t>
              </a:r>
              <a:endParaRPr lang="zh-CN" altLang="en-US"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endParaRPr>
            </a:p>
          </p:txBody>
        </p:sp>
        <p:sp>
          <p:nvSpPr>
            <p:cNvPr id="40981" name="WordArt 74"/>
            <p:cNvSpPr>
              <a:spLocks noChangeArrowheads="1" noChangeShapeType="1" noTextEdit="1"/>
            </p:cNvSpPr>
            <p:nvPr/>
          </p:nvSpPr>
          <p:spPr bwMode="auto">
            <a:xfrm rot="-1217854">
              <a:off x="3408" y="2256"/>
              <a:ext cx="219" cy="288"/>
            </a:xfrm>
            <a:prstGeom prst="rect">
              <a:avLst/>
            </a:prstGeom>
          </p:spPr>
          <p:txBody>
            <a:bodyPr wrap="none" fromWordArt="1">
              <a:prstTxWarp prst="textPlain">
                <a:avLst>
                  <a:gd name="adj" fmla="val 50000"/>
                </a:avLst>
              </a:prstTxWarp>
            </a:bodyPr>
            <a:lstStyle/>
            <a:p>
              <a:pPr algn="ctr"/>
              <a:r>
                <a:rPr lang="en-US" altLang="zh-CN"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rPr>
                <a:t>T</a:t>
              </a:r>
              <a:endParaRPr lang="zh-CN" altLang="en-US"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endParaRPr>
            </a:p>
          </p:txBody>
        </p:sp>
        <p:sp>
          <p:nvSpPr>
            <p:cNvPr id="40982" name="WordArt 75"/>
            <p:cNvSpPr>
              <a:spLocks noChangeArrowheads="1" noChangeShapeType="1" noTextEdit="1"/>
            </p:cNvSpPr>
            <p:nvPr/>
          </p:nvSpPr>
          <p:spPr bwMode="auto">
            <a:xfrm rot="-1217854">
              <a:off x="5280" y="2208"/>
              <a:ext cx="219" cy="288"/>
            </a:xfrm>
            <a:prstGeom prst="rect">
              <a:avLst/>
            </a:prstGeom>
          </p:spPr>
          <p:txBody>
            <a:bodyPr wrap="none" fromWordArt="1">
              <a:prstTxWarp prst="textPlain">
                <a:avLst>
                  <a:gd name="adj" fmla="val 50000"/>
                </a:avLst>
              </a:prstTxWarp>
            </a:bodyPr>
            <a:lstStyle/>
            <a:p>
              <a:pPr algn="ctr"/>
              <a:r>
                <a:rPr lang="en-US" altLang="zh-CN"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rPr>
                <a:t>T</a:t>
              </a:r>
              <a:endParaRPr lang="zh-CN" altLang="en-US"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endParaRPr>
            </a:p>
          </p:txBody>
        </p:sp>
      </p:grpSp>
      <p:sp>
        <p:nvSpPr>
          <p:cNvPr id="22606" name="Rectangle 78"/>
          <p:cNvSpPr>
            <a:spLocks noChangeArrowheads="1"/>
          </p:cNvSpPr>
          <p:nvPr/>
        </p:nvSpPr>
        <p:spPr bwMode="auto">
          <a:xfrm>
            <a:off x="3495675" y="4324350"/>
            <a:ext cx="1762125" cy="366713"/>
          </a:xfrm>
          <a:prstGeom prst="rect">
            <a:avLst/>
          </a:prstGeom>
          <a:noFill/>
          <a:ln w="9525">
            <a:noFill/>
            <a:miter lim="800000"/>
            <a:headEnd/>
            <a:tailEnd/>
          </a:ln>
        </p:spPr>
        <p:txBody>
          <a:bodyPr wrap="none">
            <a:spAutoFit/>
          </a:bodyPr>
          <a:lstStyle/>
          <a:p>
            <a:r>
              <a:rPr kumimoji="1" lang="en-US" altLang="zh-CN"/>
              <a:t>f* </a:t>
            </a:r>
            <a:r>
              <a:rPr kumimoji="1" lang="zh-CN" altLang="en-US"/>
              <a:t>：</a:t>
            </a:r>
            <a:r>
              <a:rPr kumimoji="1" lang="en-US" altLang="zh-CN"/>
              <a:t>(A</a:t>
            </a:r>
            <a:r>
              <a:rPr kumimoji="1" lang="en-US" altLang="zh-CN">
                <a:sym typeface="Symbol" pitchFamily="18" charset="2"/>
              </a:rPr>
              <a:t>∨</a:t>
            </a:r>
            <a:r>
              <a:rPr kumimoji="1" lang="en-US" altLang="zh-CN"/>
              <a:t>B) </a:t>
            </a:r>
            <a:r>
              <a:rPr kumimoji="1" lang="en-US" altLang="zh-CN" b="1"/>
              <a:t>≽ </a:t>
            </a:r>
            <a:r>
              <a:rPr kumimoji="1" lang="en-US" altLang="zh-CN"/>
              <a:t>A</a:t>
            </a:r>
          </a:p>
        </p:txBody>
      </p:sp>
      <p:sp>
        <p:nvSpPr>
          <p:cNvPr id="22607" name="Rectangle 79"/>
          <p:cNvSpPr>
            <a:spLocks noChangeArrowheads="1"/>
          </p:cNvSpPr>
          <p:nvPr/>
        </p:nvSpPr>
        <p:spPr bwMode="auto">
          <a:xfrm>
            <a:off x="895350" y="5010150"/>
            <a:ext cx="2043113" cy="641350"/>
          </a:xfrm>
          <a:prstGeom prst="rect">
            <a:avLst/>
          </a:prstGeom>
          <a:noFill/>
          <a:ln w="9525">
            <a:noFill/>
            <a:miter lim="800000"/>
            <a:headEnd/>
            <a:tailEnd/>
          </a:ln>
        </p:spPr>
        <p:txBody>
          <a:bodyPr wrap="none">
            <a:spAutoFit/>
          </a:bodyPr>
          <a:lstStyle/>
          <a:p>
            <a:pPr algn="ctr"/>
            <a:r>
              <a:rPr kumimoji="1" lang="en-US" altLang="zh-CN" sz="1600"/>
              <a:t>(</a:t>
            </a:r>
            <a:r>
              <a:rPr kumimoji="1" lang="zh-CN" altLang="en-US" sz="1600"/>
              <a:t>芙蓉 </a:t>
            </a:r>
            <a:r>
              <a:rPr kumimoji="1" lang="zh-CN" altLang="en-US">
                <a:sym typeface="Symbol" pitchFamily="18" charset="2"/>
              </a:rPr>
              <a:t>∨</a:t>
            </a:r>
            <a:r>
              <a:rPr kumimoji="1" lang="zh-CN" altLang="en-US" sz="1600"/>
              <a:t>凤姐</a:t>
            </a:r>
            <a:r>
              <a:rPr kumimoji="1" lang="en-US" altLang="zh-CN" sz="1600"/>
              <a:t>) </a:t>
            </a:r>
            <a:r>
              <a:rPr kumimoji="1" lang="en-US" altLang="zh-CN" b="1"/>
              <a:t>≽</a:t>
            </a:r>
            <a:r>
              <a:rPr kumimoji="1" lang="en-US" altLang="zh-CN" sz="1600" b="1"/>
              <a:t> </a:t>
            </a:r>
            <a:r>
              <a:rPr kumimoji="1" lang="zh-CN" altLang="en-US" sz="1600"/>
              <a:t>芙蓉</a:t>
            </a:r>
          </a:p>
          <a:p>
            <a:pPr algn="ctr"/>
            <a:r>
              <a:rPr kumimoji="1" lang="en-US" altLang="zh-CN">
                <a:ea typeface="黑体" pitchFamily="49" charset="-122"/>
              </a:rPr>
              <a:t>…</a:t>
            </a:r>
            <a:r>
              <a:rPr kumimoji="1" lang="en-US" altLang="zh-CN">
                <a:latin typeface="黑体" pitchFamily="49" charset="-122"/>
                <a:ea typeface="黑体" pitchFamily="49" charset="-122"/>
              </a:rPr>
              <a:t> </a:t>
            </a:r>
            <a:r>
              <a:rPr kumimoji="1" lang="en-US" altLang="zh-CN">
                <a:ea typeface="黑体" pitchFamily="49" charset="-122"/>
              </a:rPr>
              <a:t>…</a:t>
            </a:r>
            <a:endParaRPr kumimoji="1" lang="en-US" altLang="zh-CN">
              <a:latin typeface="黑体" pitchFamily="49" charset="-122"/>
              <a:ea typeface="黑体" pitchFamily="49" charset="-122"/>
            </a:endParaRPr>
          </a:p>
        </p:txBody>
      </p:sp>
      <p:sp>
        <p:nvSpPr>
          <p:cNvPr id="22608" name="Rectangle 80"/>
          <p:cNvSpPr>
            <a:spLocks noChangeArrowheads="1"/>
          </p:cNvSpPr>
          <p:nvPr/>
        </p:nvSpPr>
        <p:spPr bwMode="auto">
          <a:xfrm>
            <a:off x="3541713" y="5010150"/>
            <a:ext cx="2195512" cy="641350"/>
          </a:xfrm>
          <a:prstGeom prst="rect">
            <a:avLst/>
          </a:prstGeom>
          <a:noFill/>
          <a:ln w="9525">
            <a:noFill/>
            <a:miter lim="800000"/>
            <a:headEnd/>
            <a:tailEnd/>
          </a:ln>
        </p:spPr>
        <p:txBody>
          <a:bodyPr wrap="none">
            <a:spAutoFit/>
          </a:bodyPr>
          <a:lstStyle/>
          <a:p>
            <a:pPr algn="ctr"/>
            <a:r>
              <a:rPr kumimoji="1" lang="en-US" altLang="zh-CN" sz="1600"/>
              <a:t>(</a:t>
            </a:r>
            <a:r>
              <a:rPr kumimoji="1" lang="zh-CN" altLang="en-US" sz="1600"/>
              <a:t>巴西 </a:t>
            </a:r>
            <a:r>
              <a:rPr kumimoji="1" lang="zh-CN" altLang="en-US">
                <a:sym typeface="Symbol" pitchFamily="18" charset="2"/>
              </a:rPr>
              <a:t>∨</a:t>
            </a:r>
            <a:r>
              <a:rPr kumimoji="1" lang="zh-CN" altLang="en-US" sz="1600"/>
              <a:t>阿根廷</a:t>
            </a:r>
            <a:r>
              <a:rPr kumimoji="1" lang="en-US" altLang="zh-CN" sz="1600"/>
              <a:t>) </a:t>
            </a:r>
            <a:r>
              <a:rPr kumimoji="1" lang="en-US" altLang="zh-CN" b="1"/>
              <a:t>≽</a:t>
            </a:r>
            <a:r>
              <a:rPr kumimoji="1" lang="zh-CN" altLang="en-US" sz="1600"/>
              <a:t>巴西</a:t>
            </a:r>
          </a:p>
          <a:p>
            <a:pPr algn="ctr"/>
            <a:r>
              <a:rPr kumimoji="1" lang="en-US" altLang="zh-CN">
                <a:ea typeface="黑体" pitchFamily="49" charset="-122"/>
              </a:rPr>
              <a:t>…</a:t>
            </a:r>
            <a:r>
              <a:rPr kumimoji="1" lang="en-US" altLang="zh-CN">
                <a:latin typeface="黑体" pitchFamily="49" charset="-122"/>
                <a:ea typeface="黑体" pitchFamily="49" charset="-122"/>
              </a:rPr>
              <a:t> </a:t>
            </a:r>
            <a:r>
              <a:rPr kumimoji="1" lang="en-US" altLang="zh-CN">
                <a:ea typeface="黑体" pitchFamily="49" charset="-122"/>
              </a:rPr>
              <a:t>…</a:t>
            </a:r>
            <a:endParaRPr kumimoji="1" lang="en-US" altLang="zh-CN">
              <a:latin typeface="黑体" pitchFamily="49" charset="-122"/>
              <a:ea typeface="黑体" pitchFamily="49" charset="-122"/>
            </a:endParaRPr>
          </a:p>
        </p:txBody>
      </p:sp>
      <p:sp>
        <p:nvSpPr>
          <p:cNvPr id="22609" name="Rectangle 81"/>
          <p:cNvSpPr>
            <a:spLocks noChangeArrowheads="1"/>
          </p:cNvSpPr>
          <p:nvPr/>
        </p:nvSpPr>
        <p:spPr bwMode="auto">
          <a:xfrm>
            <a:off x="6434138" y="4984750"/>
            <a:ext cx="2224087" cy="641350"/>
          </a:xfrm>
          <a:prstGeom prst="rect">
            <a:avLst/>
          </a:prstGeom>
          <a:noFill/>
          <a:ln w="9525">
            <a:noFill/>
            <a:miter lim="800000"/>
            <a:headEnd/>
            <a:tailEnd/>
          </a:ln>
        </p:spPr>
        <p:txBody>
          <a:bodyPr wrap="none">
            <a:spAutoFit/>
          </a:bodyPr>
          <a:lstStyle/>
          <a:p>
            <a:pPr algn="ctr"/>
            <a:r>
              <a:rPr kumimoji="1" lang="en-US" altLang="zh-CN" sz="1600"/>
              <a:t>({a,b} </a:t>
            </a:r>
            <a:r>
              <a:rPr kumimoji="1" lang="en-US" altLang="zh-CN">
                <a:sym typeface="Symbol" pitchFamily="18" charset="2"/>
              </a:rPr>
              <a:t>∨</a:t>
            </a:r>
            <a:r>
              <a:rPr kumimoji="1" lang="en-US" altLang="zh-CN" sz="1600"/>
              <a:t>{b,c}) </a:t>
            </a:r>
            <a:r>
              <a:rPr kumimoji="1" lang="en-US" altLang="zh-CN" b="1"/>
              <a:t>≽</a:t>
            </a:r>
            <a:r>
              <a:rPr kumimoji="1" lang="en-US" altLang="zh-CN" sz="1600" b="1"/>
              <a:t> </a:t>
            </a:r>
            <a:r>
              <a:rPr kumimoji="1" lang="en-US" altLang="zh-CN" sz="1600"/>
              <a:t>{a,b}</a:t>
            </a:r>
          </a:p>
          <a:p>
            <a:pPr algn="ctr"/>
            <a:r>
              <a:rPr kumimoji="1" lang="en-US" altLang="zh-CN">
                <a:ea typeface="黑体" pitchFamily="49" charset="-122"/>
              </a:rPr>
              <a:t>…</a:t>
            </a:r>
            <a:r>
              <a:rPr kumimoji="1" lang="en-US" altLang="zh-CN">
                <a:latin typeface="黑体" pitchFamily="49" charset="-122"/>
                <a:ea typeface="黑体" pitchFamily="49" charset="-122"/>
              </a:rPr>
              <a:t> </a:t>
            </a:r>
            <a:r>
              <a:rPr kumimoji="1" lang="en-US" altLang="zh-CN">
                <a:ea typeface="黑体" pitchFamily="49" charset="-122"/>
              </a:rPr>
              <a:t>…</a:t>
            </a:r>
            <a:endParaRPr kumimoji="1" lang="en-US" altLang="zh-CN">
              <a:latin typeface="黑体" pitchFamily="49" charset="-122"/>
              <a:ea typeface="黑体" pitchFamily="49" charset="-122"/>
            </a:endParaRPr>
          </a:p>
        </p:txBody>
      </p:sp>
      <p:grpSp>
        <p:nvGrpSpPr>
          <p:cNvPr id="9" name="Group 82"/>
          <p:cNvGrpSpPr>
            <a:grpSpLocks/>
          </p:cNvGrpSpPr>
          <p:nvPr/>
        </p:nvGrpSpPr>
        <p:grpSpPr bwMode="auto">
          <a:xfrm>
            <a:off x="2314575" y="5314950"/>
            <a:ext cx="6443663" cy="533400"/>
            <a:chOff x="1440" y="2208"/>
            <a:chExt cx="4059" cy="336"/>
          </a:xfrm>
        </p:grpSpPr>
        <p:sp>
          <p:nvSpPr>
            <p:cNvPr id="40977" name="WordArt 83"/>
            <p:cNvSpPr>
              <a:spLocks noChangeArrowheads="1" noChangeShapeType="1" noTextEdit="1"/>
            </p:cNvSpPr>
            <p:nvPr/>
          </p:nvSpPr>
          <p:spPr bwMode="auto">
            <a:xfrm rot="-1217854">
              <a:off x="1440" y="2256"/>
              <a:ext cx="219" cy="288"/>
            </a:xfrm>
            <a:prstGeom prst="rect">
              <a:avLst/>
            </a:prstGeom>
          </p:spPr>
          <p:txBody>
            <a:bodyPr wrap="none" fromWordArt="1">
              <a:prstTxWarp prst="textPlain">
                <a:avLst>
                  <a:gd name="adj" fmla="val 50000"/>
                </a:avLst>
              </a:prstTxWarp>
            </a:bodyPr>
            <a:lstStyle/>
            <a:p>
              <a:pPr algn="ctr"/>
              <a:r>
                <a:rPr lang="en-US" altLang="zh-CN"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rPr>
                <a:t>T</a:t>
              </a:r>
              <a:endParaRPr lang="zh-CN" altLang="en-US"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endParaRPr>
            </a:p>
          </p:txBody>
        </p:sp>
        <p:sp>
          <p:nvSpPr>
            <p:cNvPr id="40978" name="WordArt 84"/>
            <p:cNvSpPr>
              <a:spLocks noChangeArrowheads="1" noChangeShapeType="1" noTextEdit="1"/>
            </p:cNvSpPr>
            <p:nvPr/>
          </p:nvSpPr>
          <p:spPr bwMode="auto">
            <a:xfrm rot="-1217854">
              <a:off x="3408" y="2256"/>
              <a:ext cx="219" cy="288"/>
            </a:xfrm>
            <a:prstGeom prst="rect">
              <a:avLst/>
            </a:prstGeom>
          </p:spPr>
          <p:txBody>
            <a:bodyPr wrap="none" fromWordArt="1">
              <a:prstTxWarp prst="textPlain">
                <a:avLst>
                  <a:gd name="adj" fmla="val 50000"/>
                </a:avLst>
              </a:prstTxWarp>
            </a:bodyPr>
            <a:lstStyle/>
            <a:p>
              <a:pPr algn="ctr"/>
              <a:r>
                <a:rPr lang="en-US" altLang="zh-CN"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rPr>
                <a:t>T</a:t>
              </a:r>
              <a:endParaRPr lang="zh-CN" altLang="en-US"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endParaRPr>
            </a:p>
          </p:txBody>
        </p:sp>
        <p:sp>
          <p:nvSpPr>
            <p:cNvPr id="40979" name="WordArt 85"/>
            <p:cNvSpPr>
              <a:spLocks noChangeArrowheads="1" noChangeShapeType="1" noTextEdit="1"/>
            </p:cNvSpPr>
            <p:nvPr/>
          </p:nvSpPr>
          <p:spPr bwMode="auto">
            <a:xfrm rot="-1217854">
              <a:off x="5280" y="2208"/>
              <a:ext cx="219" cy="288"/>
            </a:xfrm>
            <a:prstGeom prst="rect">
              <a:avLst/>
            </a:prstGeom>
          </p:spPr>
          <p:txBody>
            <a:bodyPr wrap="none" fromWordArt="1">
              <a:prstTxWarp prst="textPlain">
                <a:avLst>
                  <a:gd name="adj" fmla="val 50000"/>
                </a:avLst>
              </a:prstTxWarp>
            </a:bodyPr>
            <a:lstStyle/>
            <a:p>
              <a:pPr algn="ctr"/>
              <a:r>
                <a:rPr lang="en-US" altLang="zh-CN"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rPr>
                <a:t>T</a:t>
              </a:r>
              <a:endParaRPr lang="zh-CN" altLang="en-US" sz="3600" b="1" kern="10">
                <a:ln w="9525">
                  <a:solidFill>
                    <a:srgbClr val="000000"/>
                  </a:solidFill>
                  <a:round/>
                  <a:headEnd/>
                  <a:tailEnd/>
                </a:ln>
                <a:solidFill>
                  <a:srgbClr val="00FF00"/>
                </a:solidFill>
                <a:effectLst>
                  <a:outerShdw dist="35921" dir="2700000" algn="ctr" rotWithShape="0">
                    <a:srgbClr val="808080">
                      <a:alpha val="79999"/>
                    </a:srgbClr>
                  </a:outerShdw>
                </a:effectLst>
                <a:latin typeface="黑体"/>
                <a:ea typeface="黑体"/>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96"/>
                                        </p:tgtEl>
                                        <p:attrNameLst>
                                          <p:attrName>style.visibility</p:attrName>
                                        </p:attrNameLst>
                                      </p:cBhvr>
                                      <p:to>
                                        <p:strVal val="visible"/>
                                      </p:to>
                                    </p:set>
                                    <p:animEffect transition="in" filter="fade">
                                      <p:cBhvr>
                                        <p:cTn id="15" dur="500"/>
                                        <p:tgtEl>
                                          <p:spTgt spid="225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597"/>
                                        </p:tgtEl>
                                        <p:attrNameLst>
                                          <p:attrName>style.visibility</p:attrName>
                                        </p:attrNameLst>
                                      </p:cBhvr>
                                      <p:to>
                                        <p:strVal val="visible"/>
                                      </p:to>
                                    </p:set>
                                    <p:animEffect transition="in" filter="fade">
                                      <p:cBhvr>
                                        <p:cTn id="20" dur="500"/>
                                        <p:tgtEl>
                                          <p:spTgt spid="225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98"/>
                                        </p:tgtEl>
                                        <p:attrNameLst>
                                          <p:attrName>style.visibility</p:attrName>
                                        </p:attrNameLst>
                                      </p:cBhvr>
                                      <p:to>
                                        <p:strVal val="visible"/>
                                      </p:to>
                                    </p:set>
                                    <p:animEffect transition="in" filter="fade">
                                      <p:cBhvr>
                                        <p:cTn id="25" dur="500"/>
                                        <p:tgtEl>
                                          <p:spTgt spid="225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599"/>
                                        </p:tgtEl>
                                        <p:attrNameLst>
                                          <p:attrName>style.visibility</p:attrName>
                                        </p:attrNameLst>
                                      </p:cBhvr>
                                      <p:to>
                                        <p:strVal val="visible"/>
                                      </p:to>
                                    </p:set>
                                    <p:animEffect transition="in" filter="fade">
                                      <p:cBhvr>
                                        <p:cTn id="30" dur="500"/>
                                        <p:tgtEl>
                                          <p:spTgt spid="225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600"/>
                                        </p:tgtEl>
                                        <p:attrNameLst>
                                          <p:attrName>style.visibility</p:attrName>
                                        </p:attrNameLst>
                                      </p:cBhvr>
                                      <p:to>
                                        <p:strVal val="visible"/>
                                      </p:to>
                                    </p:set>
                                    <p:animEffect transition="in" filter="fade">
                                      <p:cBhvr>
                                        <p:cTn id="35" dur="500"/>
                                        <p:tgtEl>
                                          <p:spTgt spid="22600"/>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style.rotation</p:attrName>
                                        </p:attrNameLst>
                                      </p:cBhvr>
                                      <p:tavLst>
                                        <p:tav tm="0">
                                          <p:val>
                                            <p:fltVal val="720"/>
                                          </p:val>
                                        </p:tav>
                                        <p:tav tm="100000">
                                          <p:val>
                                            <p:fltVal val="0"/>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606"/>
                                        </p:tgtEl>
                                        <p:attrNameLst>
                                          <p:attrName>style.visibility</p:attrName>
                                        </p:attrNameLst>
                                      </p:cBhvr>
                                      <p:to>
                                        <p:strVal val="visible"/>
                                      </p:to>
                                    </p:set>
                                    <p:animEffect transition="in" filter="fade">
                                      <p:cBhvr>
                                        <p:cTn id="48" dur="500"/>
                                        <p:tgtEl>
                                          <p:spTgt spid="226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607"/>
                                        </p:tgtEl>
                                        <p:attrNameLst>
                                          <p:attrName>style.visibility</p:attrName>
                                        </p:attrNameLst>
                                      </p:cBhvr>
                                      <p:to>
                                        <p:strVal val="visible"/>
                                      </p:to>
                                    </p:set>
                                    <p:animEffect transition="in" filter="fade">
                                      <p:cBhvr>
                                        <p:cTn id="53" dur="500"/>
                                        <p:tgtEl>
                                          <p:spTgt spid="2260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608"/>
                                        </p:tgtEl>
                                        <p:attrNameLst>
                                          <p:attrName>style.visibility</p:attrName>
                                        </p:attrNameLst>
                                      </p:cBhvr>
                                      <p:to>
                                        <p:strVal val="visible"/>
                                      </p:to>
                                    </p:set>
                                    <p:animEffect transition="in" filter="fade">
                                      <p:cBhvr>
                                        <p:cTn id="58" dur="500"/>
                                        <p:tgtEl>
                                          <p:spTgt spid="2260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609"/>
                                        </p:tgtEl>
                                        <p:attrNameLst>
                                          <p:attrName>style.visibility</p:attrName>
                                        </p:attrNameLst>
                                      </p:cBhvr>
                                      <p:to>
                                        <p:strVal val="visible"/>
                                      </p:to>
                                    </p:set>
                                    <p:animEffect transition="in" filter="fade">
                                      <p:cBhvr>
                                        <p:cTn id="63" dur="500"/>
                                        <p:tgtEl>
                                          <p:spTgt spid="22609"/>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anim calcmode="lin" valueType="num">
                                      <p:cBhvr>
                                        <p:cTn id="69" dur="500" fill="hold"/>
                                        <p:tgtEl>
                                          <p:spTgt spid="9"/>
                                        </p:tgtEl>
                                        <p:attrNameLst>
                                          <p:attrName>style.rotation</p:attrName>
                                        </p:attrNameLst>
                                      </p:cBhvr>
                                      <p:tavLst>
                                        <p:tav tm="0">
                                          <p:val>
                                            <p:fltVal val="720"/>
                                          </p:val>
                                        </p:tav>
                                        <p:tav tm="100000">
                                          <p:val>
                                            <p:fltVal val="0"/>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 calcmode="lin" valueType="num">
                                      <p:cBhvr>
                                        <p:cTn id="71" dur="5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96" grpId="0" animBg="1"/>
      <p:bldP spid="22597" grpId="0"/>
      <p:bldP spid="22598" grpId="0"/>
      <p:bldP spid="22599" grpId="0"/>
      <p:bldP spid="22600" grpId="0"/>
      <p:bldP spid="22606" grpId="0"/>
      <p:bldP spid="22607" grpId="0"/>
      <p:bldP spid="22608" grpId="0"/>
      <p:bldP spid="226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格的性质</a:t>
            </a:r>
          </a:p>
        </p:txBody>
      </p:sp>
      <p:sp>
        <p:nvSpPr>
          <p:cNvPr id="41986" name="Rectangle 5"/>
          <p:cNvSpPr>
            <a:spLocks noChangeArrowheads="1"/>
          </p:cNvSpPr>
          <p:nvPr/>
        </p:nvSpPr>
        <p:spPr bwMode="auto">
          <a:xfrm>
            <a:off x="685800" y="1524000"/>
            <a:ext cx="7848600" cy="2678113"/>
          </a:xfrm>
          <a:prstGeom prst="rect">
            <a:avLst/>
          </a:prstGeom>
          <a:noFill/>
          <a:ln w="9525">
            <a:noFill/>
            <a:miter lim="800000"/>
            <a:headEnd/>
            <a:tailEnd/>
          </a:ln>
        </p:spPr>
        <p:txBody>
          <a:bodyPr>
            <a:spAutoFit/>
          </a:bodyPr>
          <a:lstStyle/>
          <a:p>
            <a:r>
              <a:rPr kumimoji="1" lang="zh-CN" altLang="en-US" sz="2400" b="1"/>
              <a:t>因为格是偏序集合，所以格具有偏序关系的性质。</a:t>
            </a:r>
          </a:p>
          <a:p>
            <a:endParaRPr kumimoji="1" lang="zh-CN" altLang="en-US" sz="2400" b="1"/>
          </a:p>
          <a:p>
            <a:r>
              <a:rPr kumimoji="1" lang="zh-CN" altLang="en-US" sz="2400" b="1"/>
              <a:t>（</a:t>
            </a:r>
            <a:r>
              <a:rPr kumimoji="1" lang="en-US" altLang="zh-CN" sz="2400" b="1"/>
              <a:t>1</a:t>
            </a:r>
            <a:r>
              <a:rPr kumimoji="1" lang="zh-CN" altLang="en-US" sz="2400" b="1"/>
              <a:t>）自反性：若</a:t>
            </a:r>
            <a:r>
              <a:rPr kumimoji="1" lang="en-US" altLang="zh-CN" sz="2400" b="1"/>
              <a:t>a ≽ a</a:t>
            </a:r>
            <a:r>
              <a:rPr kumimoji="1" lang="zh-CN" altLang="en-US" sz="2400" b="1"/>
              <a:t>，则</a:t>
            </a:r>
            <a:r>
              <a:rPr kumimoji="1" lang="en-US" altLang="zh-CN" sz="2400" b="1"/>
              <a:t>a ≼ a</a:t>
            </a:r>
            <a:r>
              <a:rPr kumimoji="1" lang="zh-CN" altLang="en-US" sz="2400" b="1"/>
              <a:t>；</a:t>
            </a:r>
          </a:p>
          <a:p>
            <a:endParaRPr kumimoji="1" lang="zh-CN" altLang="en-US" sz="2400" b="1"/>
          </a:p>
          <a:p>
            <a:r>
              <a:rPr kumimoji="1" lang="zh-CN" altLang="en-US" sz="2400" b="1"/>
              <a:t>（</a:t>
            </a:r>
            <a:r>
              <a:rPr kumimoji="1" lang="en-US" altLang="zh-CN" sz="2400" b="1"/>
              <a:t>2</a:t>
            </a:r>
            <a:r>
              <a:rPr kumimoji="1" lang="zh-CN" altLang="en-US" sz="2400" b="1"/>
              <a:t>）反对称性： 若</a:t>
            </a:r>
            <a:r>
              <a:rPr kumimoji="1" lang="en-US" altLang="zh-CN" sz="2400" b="1"/>
              <a:t>a ≽ b </a:t>
            </a:r>
            <a:r>
              <a:rPr kumimoji="1" lang="zh-CN" altLang="en-US" sz="2400" b="1"/>
              <a:t>且 </a:t>
            </a:r>
            <a:r>
              <a:rPr kumimoji="1" lang="en-US" altLang="zh-CN" sz="2400" b="1"/>
              <a:t>b ≽ a</a:t>
            </a:r>
            <a:r>
              <a:rPr kumimoji="1" lang="zh-CN" altLang="en-US" sz="2400" b="1"/>
              <a:t>，则 </a:t>
            </a:r>
            <a:r>
              <a:rPr kumimoji="1" lang="en-US" altLang="zh-CN" sz="2400" b="1"/>
              <a:t>a=b</a:t>
            </a:r>
            <a:r>
              <a:rPr kumimoji="1" lang="zh-CN" altLang="en-US" sz="2400" b="1"/>
              <a:t>；</a:t>
            </a:r>
          </a:p>
          <a:p>
            <a:endParaRPr kumimoji="1" lang="zh-CN" altLang="en-US" sz="2400" b="1"/>
          </a:p>
          <a:p>
            <a:r>
              <a:rPr kumimoji="1" lang="zh-CN" altLang="en-US" sz="2400" b="1"/>
              <a:t>（</a:t>
            </a:r>
            <a:r>
              <a:rPr kumimoji="1" lang="en-US" altLang="zh-CN" sz="2400" b="1"/>
              <a:t>3</a:t>
            </a:r>
            <a:r>
              <a:rPr kumimoji="1" lang="zh-CN" altLang="en-US" sz="2400" b="1"/>
              <a:t>）可传递性： 若</a:t>
            </a:r>
            <a:r>
              <a:rPr kumimoji="1" lang="en-US" altLang="zh-CN" sz="2400" b="1"/>
              <a:t>a ≼ b</a:t>
            </a:r>
            <a:r>
              <a:rPr kumimoji="1" lang="zh-CN" altLang="en-US" sz="2400" b="1"/>
              <a:t>且</a:t>
            </a:r>
            <a:r>
              <a:rPr kumimoji="1" lang="en-US" altLang="zh-CN" sz="2400" b="1"/>
              <a:t>b ≼ c</a:t>
            </a:r>
            <a:r>
              <a:rPr kumimoji="1" lang="zh-CN" altLang="en-US" sz="2400" b="1"/>
              <a:t>，则 </a:t>
            </a:r>
            <a:r>
              <a:rPr kumimoji="1" lang="en-US" altLang="zh-CN" sz="2400" b="1"/>
              <a:t>a ≼ c</a:t>
            </a:r>
            <a:r>
              <a:rPr kumimoji="1" lang="zh-CN" altLang="en-US" sz="2400" b="1"/>
              <a:t>；</a:t>
            </a:r>
          </a:p>
        </p:txBody>
      </p:sp>
      <p:sp>
        <p:nvSpPr>
          <p:cNvPr id="4" name="任意多边形 3"/>
          <p:cNvSpPr/>
          <p:nvPr/>
        </p:nvSpPr>
        <p:spPr>
          <a:xfrm>
            <a:off x="952500" y="2116138"/>
            <a:ext cx="2057400" cy="2432050"/>
          </a:xfrm>
          <a:custGeom>
            <a:avLst/>
            <a:gdLst>
              <a:gd name="connsiteX0" fmla="*/ 1247775 w 2057400"/>
              <a:gd name="connsiteY0" fmla="*/ 74034 h 2432255"/>
              <a:gd name="connsiteX1" fmla="*/ 600075 w 2057400"/>
              <a:gd name="connsiteY1" fmla="*/ 74034 h 2432255"/>
              <a:gd name="connsiteX2" fmla="*/ 561975 w 2057400"/>
              <a:gd name="connsiteY2" fmla="*/ 93084 h 2432255"/>
              <a:gd name="connsiteX3" fmla="*/ 533400 w 2057400"/>
              <a:gd name="connsiteY3" fmla="*/ 102609 h 2432255"/>
              <a:gd name="connsiteX4" fmla="*/ 361950 w 2057400"/>
              <a:gd name="connsiteY4" fmla="*/ 131184 h 2432255"/>
              <a:gd name="connsiteX5" fmla="*/ 285750 w 2057400"/>
              <a:gd name="connsiteY5" fmla="*/ 150234 h 2432255"/>
              <a:gd name="connsiteX6" fmla="*/ 257175 w 2057400"/>
              <a:gd name="connsiteY6" fmla="*/ 159759 h 2432255"/>
              <a:gd name="connsiteX7" fmla="*/ 190500 w 2057400"/>
              <a:gd name="connsiteY7" fmla="*/ 178809 h 2432255"/>
              <a:gd name="connsiteX8" fmla="*/ 152400 w 2057400"/>
              <a:gd name="connsiteY8" fmla="*/ 197859 h 2432255"/>
              <a:gd name="connsiteX9" fmla="*/ 133350 w 2057400"/>
              <a:gd name="connsiteY9" fmla="*/ 226434 h 2432255"/>
              <a:gd name="connsiteX10" fmla="*/ 104775 w 2057400"/>
              <a:gd name="connsiteY10" fmla="*/ 255009 h 2432255"/>
              <a:gd name="connsiteX11" fmla="*/ 95250 w 2057400"/>
              <a:gd name="connsiteY11" fmla="*/ 293109 h 2432255"/>
              <a:gd name="connsiteX12" fmla="*/ 85725 w 2057400"/>
              <a:gd name="connsiteY12" fmla="*/ 321684 h 2432255"/>
              <a:gd name="connsiteX13" fmla="*/ 66675 w 2057400"/>
              <a:gd name="connsiteY13" fmla="*/ 350259 h 2432255"/>
              <a:gd name="connsiteX14" fmla="*/ 47625 w 2057400"/>
              <a:gd name="connsiteY14" fmla="*/ 416934 h 2432255"/>
              <a:gd name="connsiteX15" fmla="*/ 28575 w 2057400"/>
              <a:gd name="connsiteY15" fmla="*/ 588384 h 2432255"/>
              <a:gd name="connsiteX16" fmla="*/ 19050 w 2057400"/>
              <a:gd name="connsiteY16" fmla="*/ 664584 h 2432255"/>
              <a:gd name="connsiteX17" fmla="*/ 0 w 2057400"/>
              <a:gd name="connsiteY17" fmla="*/ 902709 h 2432255"/>
              <a:gd name="connsiteX18" fmla="*/ 9525 w 2057400"/>
              <a:gd name="connsiteY18" fmla="*/ 1474209 h 2432255"/>
              <a:gd name="connsiteX19" fmla="*/ 19050 w 2057400"/>
              <a:gd name="connsiteY19" fmla="*/ 1512309 h 2432255"/>
              <a:gd name="connsiteX20" fmla="*/ 38100 w 2057400"/>
              <a:gd name="connsiteY20" fmla="*/ 1636134 h 2432255"/>
              <a:gd name="connsiteX21" fmla="*/ 57150 w 2057400"/>
              <a:gd name="connsiteY21" fmla="*/ 1683759 h 2432255"/>
              <a:gd name="connsiteX22" fmla="*/ 66675 w 2057400"/>
              <a:gd name="connsiteY22" fmla="*/ 1712334 h 2432255"/>
              <a:gd name="connsiteX23" fmla="*/ 76200 w 2057400"/>
              <a:gd name="connsiteY23" fmla="*/ 1750434 h 2432255"/>
              <a:gd name="connsiteX24" fmla="*/ 104775 w 2057400"/>
              <a:gd name="connsiteY24" fmla="*/ 1807584 h 2432255"/>
              <a:gd name="connsiteX25" fmla="*/ 123825 w 2057400"/>
              <a:gd name="connsiteY25" fmla="*/ 1874259 h 2432255"/>
              <a:gd name="connsiteX26" fmla="*/ 152400 w 2057400"/>
              <a:gd name="connsiteY26" fmla="*/ 1931409 h 2432255"/>
              <a:gd name="connsiteX27" fmla="*/ 161925 w 2057400"/>
              <a:gd name="connsiteY27" fmla="*/ 1969509 h 2432255"/>
              <a:gd name="connsiteX28" fmla="*/ 190500 w 2057400"/>
              <a:gd name="connsiteY28" fmla="*/ 1998084 h 2432255"/>
              <a:gd name="connsiteX29" fmla="*/ 228600 w 2057400"/>
              <a:gd name="connsiteY29" fmla="*/ 2064759 h 2432255"/>
              <a:gd name="connsiteX30" fmla="*/ 276225 w 2057400"/>
              <a:gd name="connsiteY30" fmla="*/ 2102859 h 2432255"/>
              <a:gd name="connsiteX31" fmla="*/ 304800 w 2057400"/>
              <a:gd name="connsiteY31" fmla="*/ 2140959 h 2432255"/>
              <a:gd name="connsiteX32" fmla="*/ 381000 w 2057400"/>
              <a:gd name="connsiteY32" fmla="*/ 2188584 h 2432255"/>
              <a:gd name="connsiteX33" fmla="*/ 466725 w 2057400"/>
              <a:gd name="connsiteY33" fmla="*/ 2255259 h 2432255"/>
              <a:gd name="connsiteX34" fmla="*/ 533400 w 2057400"/>
              <a:gd name="connsiteY34" fmla="*/ 2283834 h 2432255"/>
              <a:gd name="connsiteX35" fmla="*/ 581025 w 2057400"/>
              <a:gd name="connsiteY35" fmla="*/ 2312409 h 2432255"/>
              <a:gd name="connsiteX36" fmla="*/ 666750 w 2057400"/>
              <a:gd name="connsiteY36" fmla="*/ 2331459 h 2432255"/>
              <a:gd name="connsiteX37" fmla="*/ 752475 w 2057400"/>
              <a:gd name="connsiteY37" fmla="*/ 2360034 h 2432255"/>
              <a:gd name="connsiteX38" fmla="*/ 942975 w 2057400"/>
              <a:gd name="connsiteY38" fmla="*/ 2379084 h 2432255"/>
              <a:gd name="connsiteX39" fmla="*/ 1457325 w 2057400"/>
              <a:gd name="connsiteY39" fmla="*/ 2388609 h 2432255"/>
              <a:gd name="connsiteX40" fmla="*/ 1533525 w 2057400"/>
              <a:gd name="connsiteY40" fmla="*/ 2360034 h 2432255"/>
              <a:gd name="connsiteX41" fmla="*/ 1609725 w 2057400"/>
              <a:gd name="connsiteY41" fmla="*/ 2340984 h 2432255"/>
              <a:gd name="connsiteX42" fmla="*/ 1695450 w 2057400"/>
              <a:gd name="connsiteY42" fmla="*/ 2312409 h 2432255"/>
              <a:gd name="connsiteX43" fmla="*/ 1781175 w 2057400"/>
              <a:gd name="connsiteY43" fmla="*/ 2264784 h 2432255"/>
              <a:gd name="connsiteX44" fmla="*/ 1838325 w 2057400"/>
              <a:gd name="connsiteY44" fmla="*/ 2255259 h 2432255"/>
              <a:gd name="connsiteX45" fmla="*/ 1866900 w 2057400"/>
              <a:gd name="connsiteY45" fmla="*/ 2217159 h 2432255"/>
              <a:gd name="connsiteX46" fmla="*/ 1885950 w 2057400"/>
              <a:gd name="connsiteY46" fmla="*/ 2188584 h 2432255"/>
              <a:gd name="connsiteX47" fmla="*/ 1952625 w 2057400"/>
              <a:gd name="connsiteY47" fmla="*/ 2102859 h 2432255"/>
              <a:gd name="connsiteX48" fmla="*/ 2057400 w 2057400"/>
              <a:gd name="connsiteY48" fmla="*/ 2007609 h 2432255"/>
              <a:gd name="connsiteX49" fmla="*/ 2038350 w 2057400"/>
              <a:gd name="connsiteY49" fmla="*/ 1759959 h 2432255"/>
              <a:gd name="connsiteX50" fmla="*/ 2019300 w 2057400"/>
              <a:gd name="connsiteY50" fmla="*/ 1721859 h 2432255"/>
              <a:gd name="connsiteX51" fmla="*/ 2009775 w 2057400"/>
              <a:gd name="connsiteY51" fmla="*/ 1693284 h 2432255"/>
              <a:gd name="connsiteX52" fmla="*/ 1990725 w 2057400"/>
              <a:gd name="connsiteY52" fmla="*/ 1426584 h 2432255"/>
              <a:gd name="connsiteX53" fmla="*/ 1981200 w 2057400"/>
              <a:gd name="connsiteY53" fmla="*/ 1331334 h 2432255"/>
              <a:gd name="connsiteX54" fmla="*/ 1971675 w 2057400"/>
              <a:gd name="connsiteY54" fmla="*/ 1302759 h 2432255"/>
              <a:gd name="connsiteX55" fmla="*/ 1962150 w 2057400"/>
              <a:gd name="connsiteY55" fmla="*/ 1140834 h 2432255"/>
              <a:gd name="connsiteX56" fmla="*/ 1952625 w 2057400"/>
              <a:gd name="connsiteY56" fmla="*/ 1102734 h 2432255"/>
              <a:gd name="connsiteX57" fmla="*/ 1971675 w 2057400"/>
              <a:gd name="connsiteY57" fmla="*/ 845559 h 2432255"/>
              <a:gd name="connsiteX58" fmla="*/ 1962150 w 2057400"/>
              <a:gd name="connsiteY58" fmla="*/ 578859 h 2432255"/>
              <a:gd name="connsiteX59" fmla="*/ 1952625 w 2057400"/>
              <a:gd name="connsiteY59" fmla="*/ 540759 h 2432255"/>
              <a:gd name="connsiteX60" fmla="*/ 1924050 w 2057400"/>
              <a:gd name="connsiteY60" fmla="*/ 512184 h 2432255"/>
              <a:gd name="connsiteX61" fmla="*/ 1914525 w 2057400"/>
              <a:gd name="connsiteY61" fmla="*/ 483609 h 2432255"/>
              <a:gd name="connsiteX62" fmla="*/ 1895475 w 2057400"/>
              <a:gd name="connsiteY62" fmla="*/ 455034 h 2432255"/>
              <a:gd name="connsiteX63" fmla="*/ 1847850 w 2057400"/>
              <a:gd name="connsiteY63" fmla="*/ 321684 h 2432255"/>
              <a:gd name="connsiteX64" fmla="*/ 1781175 w 2057400"/>
              <a:gd name="connsiteY64" fmla="*/ 255009 h 2432255"/>
              <a:gd name="connsiteX65" fmla="*/ 1762125 w 2057400"/>
              <a:gd name="connsiteY65" fmla="*/ 226434 h 2432255"/>
              <a:gd name="connsiteX66" fmla="*/ 1704975 w 2057400"/>
              <a:gd name="connsiteY66" fmla="*/ 197859 h 2432255"/>
              <a:gd name="connsiteX67" fmla="*/ 1647825 w 2057400"/>
              <a:gd name="connsiteY67" fmla="*/ 150234 h 2432255"/>
              <a:gd name="connsiteX68" fmla="*/ 1581150 w 2057400"/>
              <a:gd name="connsiteY68" fmla="*/ 131184 h 2432255"/>
              <a:gd name="connsiteX69" fmla="*/ 1362075 w 2057400"/>
              <a:gd name="connsiteY69" fmla="*/ 102609 h 2432255"/>
              <a:gd name="connsiteX70" fmla="*/ 1276350 w 2057400"/>
              <a:gd name="connsiteY70" fmla="*/ 64509 h 2432255"/>
              <a:gd name="connsiteX71" fmla="*/ 1209675 w 2057400"/>
              <a:gd name="connsiteY71" fmla="*/ 35934 h 243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57400" h="2432255">
                <a:moveTo>
                  <a:pt x="1247775" y="74034"/>
                </a:moveTo>
                <a:cubicBezTo>
                  <a:pt x="1025674" y="0"/>
                  <a:pt x="1182331" y="48719"/>
                  <a:pt x="600075" y="74034"/>
                </a:cubicBezTo>
                <a:cubicBezTo>
                  <a:pt x="585889" y="74651"/>
                  <a:pt x="575026" y="87491"/>
                  <a:pt x="561975" y="93084"/>
                </a:cubicBezTo>
                <a:cubicBezTo>
                  <a:pt x="552747" y="97039"/>
                  <a:pt x="543140" y="100174"/>
                  <a:pt x="533400" y="102609"/>
                </a:cubicBezTo>
                <a:cubicBezTo>
                  <a:pt x="490884" y="113238"/>
                  <a:pt x="382967" y="127951"/>
                  <a:pt x="361950" y="131184"/>
                </a:cubicBezTo>
                <a:cubicBezTo>
                  <a:pt x="296631" y="152957"/>
                  <a:pt x="377702" y="127246"/>
                  <a:pt x="285750" y="150234"/>
                </a:cubicBezTo>
                <a:cubicBezTo>
                  <a:pt x="276010" y="152669"/>
                  <a:pt x="266829" y="157001"/>
                  <a:pt x="257175" y="159759"/>
                </a:cubicBezTo>
                <a:cubicBezTo>
                  <a:pt x="233008" y="166664"/>
                  <a:pt x="213338" y="169021"/>
                  <a:pt x="190500" y="178809"/>
                </a:cubicBezTo>
                <a:cubicBezTo>
                  <a:pt x="177449" y="184402"/>
                  <a:pt x="165100" y="191509"/>
                  <a:pt x="152400" y="197859"/>
                </a:cubicBezTo>
                <a:cubicBezTo>
                  <a:pt x="146050" y="207384"/>
                  <a:pt x="140679" y="217640"/>
                  <a:pt x="133350" y="226434"/>
                </a:cubicBezTo>
                <a:cubicBezTo>
                  <a:pt x="124726" y="236782"/>
                  <a:pt x="111458" y="243313"/>
                  <a:pt x="104775" y="255009"/>
                </a:cubicBezTo>
                <a:cubicBezTo>
                  <a:pt x="98280" y="266375"/>
                  <a:pt x="98846" y="280522"/>
                  <a:pt x="95250" y="293109"/>
                </a:cubicBezTo>
                <a:cubicBezTo>
                  <a:pt x="92492" y="302763"/>
                  <a:pt x="90215" y="312704"/>
                  <a:pt x="85725" y="321684"/>
                </a:cubicBezTo>
                <a:cubicBezTo>
                  <a:pt x="80605" y="331923"/>
                  <a:pt x="71795" y="340020"/>
                  <a:pt x="66675" y="350259"/>
                </a:cubicBezTo>
                <a:cubicBezTo>
                  <a:pt x="59843" y="363924"/>
                  <a:pt x="50677" y="404727"/>
                  <a:pt x="47625" y="416934"/>
                </a:cubicBezTo>
                <a:cubicBezTo>
                  <a:pt x="41275" y="474084"/>
                  <a:pt x="35166" y="531261"/>
                  <a:pt x="28575" y="588384"/>
                </a:cubicBezTo>
                <a:cubicBezTo>
                  <a:pt x="25641" y="613813"/>
                  <a:pt x="20874" y="639051"/>
                  <a:pt x="19050" y="664584"/>
                </a:cubicBezTo>
                <a:cubicBezTo>
                  <a:pt x="1828" y="905698"/>
                  <a:pt x="23748" y="783969"/>
                  <a:pt x="0" y="902709"/>
                </a:cubicBezTo>
                <a:cubicBezTo>
                  <a:pt x="3175" y="1093209"/>
                  <a:pt x="3574" y="1283776"/>
                  <a:pt x="9525" y="1474209"/>
                </a:cubicBezTo>
                <a:cubicBezTo>
                  <a:pt x="9934" y="1487293"/>
                  <a:pt x="16708" y="1499429"/>
                  <a:pt x="19050" y="1512309"/>
                </a:cubicBezTo>
                <a:cubicBezTo>
                  <a:pt x="21781" y="1527329"/>
                  <a:pt x="33078" y="1617720"/>
                  <a:pt x="38100" y="1636134"/>
                </a:cubicBezTo>
                <a:cubicBezTo>
                  <a:pt x="42599" y="1652629"/>
                  <a:pt x="51147" y="1667750"/>
                  <a:pt x="57150" y="1683759"/>
                </a:cubicBezTo>
                <a:cubicBezTo>
                  <a:pt x="60675" y="1693160"/>
                  <a:pt x="63917" y="1702680"/>
                  <a:pt x="66675" y="1712334"/>
                </a:cubicBezTo>
                <a:cubicBezTo>
                  <a:pt x="70271" y="1724921"/>
                  <a:pt x="71338" y="1738279"/>
                  <a:pt x="76200" y="1750434"/>
                </a:cubicBezTo>
                <a:cubicBezTo>
                  <a:pt x="84110" y="1770209"/>
                  <a:pt x="96125" y="1788121"/>
                  <a:pt x="104775" y="1807584"/>
                </a:cubicBezTo>
                <a:cubicBezTo>
                  <a:pt x="132484" y="1869928"/>
                  <a:pt x="93554" y="1798581"/>
                  <a:pt x="123825" y="1874259"/>
                </a:cubicBezTo>
                <a:cubicBezTo>
                  <a:pt x="131735" y="1894034"/>
                  <a:pt x="144490" y="1911634"/>
                  <a:pt x="152400" y="1931409"/>
                </a:cubicBezTo>
                <a:cubicBezTo>
                  <a:pt x="157262" y="1943564"/>
                  <a:pt x="155430" y="1958143"/>
                  <a:pt x="161925" y="1969509"/>
                </a:cubicBezTo>
                <a:cubicBezTo>
                  <a:pt x="168608" y="1981205"/>
                  <a:pt x="180975" y="1988559"/>
                  <a:pt x="190500" y="1998084"/>
                </a:cubicBezTo>
                <a:cubicBezTo>
                  <a:pt x="201398" y="2030778"/>
                  <a:pt x="199767" y="2035926"/>
                  <a:pt x="228600" y="2064759"/>
                </a:cubicBezTo>
                <a:cubicBezTo>
                  <a:pt x="242975" y="2079134"/>
                  <a:pt x="261850" y="2088484"/>
                  <a:pt x="276225" y="2102859"/>
                </a:cubicBezTo>
                <a:cubicBezTo>
                  <a:pt x="287450" y="2114084"/>
                  <a:pt x="293575" y="2129734"/>
                  <a:pt x="304800" y="2140959"/>
                </a:cubicBezTo>
                <a:cubicBezTo>
                  <a:pt x="343626" y="2179785"/>
                  <a:pt x="341356" y="2175369"/>
                  <a:pt x="381000" y="2188584"/>
                </a:cubicBezTo>
                <a:cubicBezTo>
                  <a:pt x="405655" y="2213239"/>
                  <a:pt x="432546" y="2243866"/>
                  <a:pt x="466725" y="2255259"/>
                </a:cubicBezTo>
                <a:cubicBezTo>
                  <a:pt x="500448" y="2266500"/>
                  <a:pt x="498090" y="2264217"/>
                  <a:pt x="533400" y="2283834"/>
                </a:cubicBezTo>
                <a:cubicBezTo>
                  <a:pt x="549584" y="2292825"/>
                  <a:pt x="564107" y="2304890"/>
                  <a:pt x="581025" y="2312409"/>
                </a:cubicBezTo>
                <a:cubicBezTo>
                  <a:pt x="596247" y="2319174"/>
                  <a:pt x="654005" y="2327636"/>
                  <a:pt x="666750" y="2331459"/>
                </a:cubicBezTo>
                <a:cubicBezTo>
                  <a:pt x="726722" y="2349451"/>
                  <a:pt x="697640" y="2350895"/>
                  <a:pt x="752475" y="2360034"/>
                </a:cubicBezTo>
                <a:cubicBezTo>
                  <a:pt x="809543" y="2369545"/>
                  <a:pt x="888402" y="2374536"/>
                  <a:pt x="942975" y="2379084"/>
                </a:cubicBezTo>
                <a:cubicBezTo>
                  <a:pt x="1155658" y="2432255"/>
                  <a:pt x="1022237" y="2406013"/>
                  <a:pt x="1457325" y="2388609"/>
                </a:cubicBezTo>
                <a:cubicBezTo>
                  <a:pt x="1489606" y="2387318"/>
                  <a:pt x="1504969" y="2372272"/>
                  <a:pt x="1533525" y="2360034"/>
                </a:cubicBezTo>
                <a:cubicBezTo>
                  <a:pt x="1559153" y="2349051"/>
                  <a:pt x="1581772" y="2346575"/>
                  <a:pt x="1609725" y="2340984"/>
                </a:cubicBezTo>
                <a:cubicBezTo>
                  <a:pt x="1705490" y="2293101"/>
                  <a:pt x="1584663" y="2349338"/>
                  <a:pt x="1695450" y="2312409"/>
                </a:cubicBezTo>
                <a:cubicBezTo>
                  <a:pt x="1807232" y="2275148"/>
                  <a:pt x="1646895" y="2313613"/>
                  <a:pt x="1781175" y="2264784"/>
                </a:cubicBezTo>
                <a:cubicBezTo>
                  <a:pt x="1799325" y="2258184"/>
                  <a:pt x="1819275" y="2258434"/>
                  <a:pt x="1838325" y="2255259"/>
                </a:cubicBezTo>
                <a:cubicBezTo>
                  <a:pt x="1847850" y="2242559"/>
                  <a:pt x="1857673" y="2230077"/>
                  <a:pt x="1866900" y="2217159"/>
                </a:cubicBezTo>
                <a:cubicBezTo>
                  <a:pt x="1873554" y="2207844"/>
                  <a:pt x="1879081" y="2197742"/>
                  <a:pt x="1885950" y="2188584"/>
                </a:cubicBezTo>
                <a:cubicBezTo>
                  <a:pt x="1907670" y="2159624"/>
                  <a:pt x="1924050" y="2125084"/>
                  <a:pt x="1952625" y="2102859"/>
                </a:cubicBezTo>
                <a:cubicBezTo>
                  <a:pt x="2047386" y="2029156"/>
                  <a:pt x="2018270" y="2066305"/>
                  <a:pt x="2057400" y="2007609"/>
                </a:cubicBezTo>
                <a:cubicBezTo>
                  <a:pt x="2056923" y="1999499"/>
                  <a:pt x="2048137" y="1802369"/>
                  <a:pt x="2038350" y="1759959"/>
                </a:cubicBezTo>
                <a:cubicBezTo>
                  <a:pt x="2035157" y="1746124"/>
                  <a:pt x="2024893" y="1734910"/>
                  <a:pt x="2019300" y="1721859"/>
                </a:cubicBezTo>
                <a:cubicBezTo>
                  <a:pt x="2015345" y="1712631"/>
                  <a:pt x="2012950" y="1702809"/>
                  <a:pt x="2009775" y="1693284"/>
                </a:cubicBezTo>
                <a:cubicBezTo>
                  <a:pt x="2003425" y="1604384"/>
                  <a:pt x="1999593" y="1515268"/>
                  <a:pt x="1990725" y="1426584"/>
                </a:cubicBezTo>
                <a:cubicBezTo>
                  <a:pt x="1987550" y="1394834"/>
                  <a:pt x="1986052" y="1362871"/>
                  <a:pt x="1981200" y="1331334"/>
                </a:cubicBezTo>
                <a:cubicBezTo>
                  <a:pt x="1979673" y="1321411"/>
                  <a:pt x="1974850" y="1312284"/>
                  <a:pt x="1971675" y="1302759"/>
                </a:cubicBezTo>
                <a:cubicBezTo>
                  <a:pt x="1968500" y="1248784"/>
                  <a:pt x="1967276" y="1194659"/>
                  <a:pt x="1962150" y="1140834"/>
                </a:cubicBezTo>
                <a:cubicBezTo>
                  <a:pt x="1960909" y="1127802"/>
                  <a:pt x="1952203" y="1115818"/>
                  <a:pt x="1952625" y="1102734"/>
                </a:cubicBezTo>
                <a:cubicBezTo>
                  <a:pt x="1955396" y="1016819"/>
                  <a:pt x="1965325" y="931284"/>
                  <a:pt x="1971675" y="845559"/>
                </a:cubicBezTo>
                <a:cubicBezTo>
                  <a:pt x="1968500" y="756659"/>
                  <a:pt x="1967699" y="667642"/>
                  <a:pt x="1962150" y="578859"/>
                </a:cubicBezTo>
                <a:cubicBezTo>
                  <a:pt x="1961333" y="565794"/>
                  <a:pt x="1959120" y="552125"/>
                  <a:pt x="1952625" y="540759"/>
                </a:cubicBezTo>
                <a:cubicBezTo>
                  <a:pt x="1945942" y="529063"/>
                  <a:pt x="1933575" y="521709"/>
                  <a:pt x="1924050" y="512184"/>
                </a:cubicBezTo>
                <a:cubicBezTo>
                  <a:pt x="1920875" y="502659"/>
                  <a:pt x="1919015" y="492589"/>
                  <a:pt x="1914525" y="483609"/>
                </a:cubicBezTo>
                <a:cubicBezTo>
                  <a:pt x="1909405" y="473370"/>
                  <a:pt x="1899095" y="465894"/>
                  <a:pt x="1895475" y="455034"/>
                </a:cubicBezTo>
                <a:cubicBezTo>
                  <a:pt x="1875883" y="396259"/>
                  <a:pt x="1902525" y="376359"/>
                  <a:pt x="1847850" y="321684"/>
                </a:cubicBezTo>
                <a:cubicBezTo>
                  <a:pt x="1825625" y="299459"/>
                  <a:pt x="1798610" y="281161"/>
                  <a:pt x="1781175" y="255009"/>
                </a:cubicBezTo>
                <a:cubicBezTo>
                  <a:pt x="1774825" y="245484"/>
                  <a:pt x="1770220" y="234529"/>
                  <a:pt x="1762125" y="226434"/>
                </a:cubicBezTo>
                <a:cubicBezTo>
                  <a:pt x="1734828" y="199137"/>
                  <a:pt x="1735963" y="213353"/>
                  <a:pt x="1704975" y="197859"/>
                </a:cubicBezTo>
                <a:cubicBezTo>
                  <a:pt x="1642649" y="166696"/>
                  <a:pt x="1711022" y="192365"/>
                  <a:pt x="1647825" y="150234"/>
                </a:cubicBezTo>
                <a:cubicBezTo>
                  <a:pt x="1639626" y="144768"/>
                  <a:pt x="1586231" y="132454"/>
                  <a:pt x="1581150" y="131184"/>
                </a:cubicBezTo>
                <a:cubicBezTo>
                  <a:pt x="1495362" y="73992"/>
                  <a:pt x="1587959" y="128672"/>
                  <a:pt x="1362075" y="102609"/>
                </a:cubicBezTo>
                <a:cubicBezTo>
                  <a:pt x="1285468" y="93770"/>
                  <a:pt x="1326534" y="86813"/>
                  <a:pt x="1276350" y="64509"/>
                </a:cubicBezTo>
                <a:cubicBezTo>
                  <a:pt x="1202658" y="31757"/>
                  <a:pt x="1236145" y="62404"/>
                  <a:pt x="1209675" y="35934"/>
                </a:cubicBezTo>
              </a:path>
            </a:pathLst>
          </a:custGeom>
          <a:ln>
            <a:prstDash val="sysDash"/>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nvGrpSpPr>
          <p:cNvPr id="9" name="组合 8"/>
          <p:cNvGrpSpPr>
            <a:grpSpLocks/>
          </p:cNvGrpSpPr>
          <p:nvPr/>
        </p:nvGrpSpPr>
        <p:grpSpPr bwMode="auto">
          <a:xfrm>
            <a:off x="1565275" y="4514850"/>
            <a:ext cx="2436813" cy="1114425"/>
            <a:chOff x="1565275" y="4514850"/>
            <a:chExt cx="2436030" cy="1113770"/>
          </a:xfrm>
        </p:grpSpPr>
        <p:sp>
          <p:nvSpPr>
            <p:cNvPr id="7" name="任意多边形 6"/>
            <p:cNvSpPr/>
            <p:nvPr/>
          </p:nvSpPr>
          <p:spPr>
            <a:xfrm>
              <a:off x="1565275" y="4514850"/>
              <a:ext cx="358660" cy="913863"/>
            </a:xfrm>
            <a:custGeom>
              <a:avLst/>
              <a:gdLst>
                <a:gd name="connsiteX0" fmla="*/ 206375 w 358775"/>
                <a:gd name="connsiteY0" fmla="*/ 0 h 914400"/>
                <a:gd name="connsiteX1" fmla="*/ 25400 w 358775"/>
                <a:gd name="connsiteY1" fmla="*/ 523875 h 914400"/>
                <a:gd name="connsiteX2" fmla="*/ 358775 w 358775"/>
                <a:gd name="connsiteY2" fmla="*/ 914400 h 914400"/>
              </a:gdLst>
              <a:ahLst/>
              <a:cxnLst>
                <a:cxn ang="0">
                  <a:pos x="connsiteX0" y="connsiteY0"/>
                </a:cxn>
                <a:cxn ang="0">
                  <a:pos x="connsiteX1" y="connsiteY1"/>
                </a:cxn>
                <a:cxn ang="0">
                  <a:pos x="connsiteX2" y="connsiteY2"/>
                </a:cxn>
              </a:cxnLst>
              <a:rect l="l" t="t" r="r" b="b"/>
              <a:pathLst>
                <a:path w="358775" h="914400">
                  <a:moveTo>
                    <a:pt x="206375" y="0"/>
                  </a:moveTo>
                  <a:cubicBezTo>
                    <a:pt x="103187" y="185737"/>
                    <a:pt x="0" y="371475"/>
                    <a:pt x="25400" y="523875"/>
                  </a:cubicBezTo>
                  <a:cubicBezTo>
                    <a:pt x="50800" y="676275"/>
                    <a:pt x="204787" y="795337"/>
                    <a:pt x="358775" y="914400"/>
                  </a:cubicBezTo>
                </a:path>
              </a:pathLst>
            </a:custGeom>
            <a:ln>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8" name="TextBox 7"/>
            <p:cNvSpPr txBox="1"/>
            <p:nvPr/>
          </p:nvSpPr>
          <p:spPr>
            <a:xfrm>
              <a:off x="1981200" y="5105400"/>
              <a:ext cx="2020105"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关系的性质</a:t>
              </a:r>
            </a:p>
          </p:txBody>
        </p:sp>
      </p:grpSp>
      <p:grpSp>
        <p:nvGrpSpPr>
          <p:cNvPr id="14" name="组合 13"/>
          <p:cNvGrpSpPr>
            <a:grpSpLocks/>
          </p:cNvGrpSpPr>
          <p:nvPr/>
        </p:nvGrpSpPr>
        <p:grpSpPr bwMode="auto">
          <a:xfrm>
            <a:off x="4038600" y="5105400"/>
            <a:ext cx="3152775" cy="523875"/>
            <a:chOff x="4038600" y="5105400"/>
            <a:chExt cx="3153372" cy="523220"/>
          </a:xfrm>
        </p:grpSpPr>
        <p:cxnSp>
          <p:nvCxnSpPr>
            <p:cNvPr id="11" name="直接箭头连接符 10"/>
            <p:cNvCxnSpPr/>
            <p:nvPr/>
          </p:nvCxnSpPr>
          <p:spPr>
            <a:xfrm>
              <a:off x="4038600" y="5352740"/>
              <a:ext cx="914573" cy="15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5029200" y="5105400"/>
              <a:ext cx="2162772"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运算的性质</a:t>
              </a:r>
              <a:r>
                <a:rPr lang="en-US" altLang="zh-CN"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a:t>
              </a:r>
              <a:endParaRPr lang="zh-CN" altLang="en-US"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格的性质</a:t>
            </a:r>
          </a:p>
        </p:txBody>
      </p:sp>
      <p:sp>
        <p:nvSpPr>
          <p:cNvPr id="24581" name="Rectangle 5" descr="新闻纸"/>
          <p:cNvSpPr>
            <a:spLocks noChangeArrowheads="1"/>
          </p:cNvSpPr>
          <p:nvPr/>
        </p:nvSpPr>
        <p:spPr bwMode="auto">
          <a:xfrm>
            <a:off x="381000" y="1371600"/>
            <a:ext cx="8305800" cy="1066800"/>
          </a:xfrm>
          <a:prstGeom prst="rect">
            <a:avLst/>
          </a:prstGeom>
          <a:solidFill>
            <a:srgbClr val="FFEDB3"/>
          </a:solidFill>
          <a:ln w="9525">
            <a:solidFill>
              <a:schemeClr val="bg2">
                <a:lumMod val="10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sz="2400">
              <a:latin typeface="Arial Rounded MT Bold" pitchFamily="34" charset="0"/>
              <a:ea typeface="宋体" pitchFamily="2" charset="-122"/>
              <a:cs typeface="+mn-cs"/>
            </a:endParaRPr>
          </a:p>
        </p:txBody>
      </p:sp>
      <p:sp>
        <p:nvSpPr>
          <p:cNvPr id="44035" name="Text Box 6"/>
          <p:cNvSpPr txBox="1">
            <a:spLocks noChangeArrowheads="1"/>
          </p:cNvSpPr>
          <p:nvPr/>
        </p:nvSpPr>
        <p:spPr bwMode="auto">
          <a:xfrm>
            <a:off x="457200" y="14478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定理</a:t>
            </a:r>
            <a:r>
              <a:rPr lang="en-US" altLang="zh-CN" sz="2400" b="1">
                <a:ea typeface="黑体" pitchFamily="49" charset="-122"/>
              </a:rPr>
              <a:t>1</a:t>
            </a:r>
            <a:r>
              <a:rPr lang="zh-CN" altLang="en-US" sz="2400"/>
              <a:t>：</a:t>
            </a:r>
          </a:p>
        </p:txBody>
      </p:sp>
      <p:sp>
        <p:nvSpPr>
          <p:cNvPr id="44036" name="Text Box 7"/>
          <p:cNvSpPr txBox="1">
            <a:spLocks noChangeArrowheads="1"/>
          </p:cNvSpPr>
          <p:nvPr/>
        </p:nvSpPr>
        <p:spPr bwMode="auto">
          <a:xfrm>
            <a:off x="1600200" y="1447800"/>
            <a:ext cx="6858000" cy="830263"/>
          </a:xfrm>
          <a:prstGeom prst="rect">
            <a:avLst/>
          </a:prstGeom>
          <a:noFill/>
          <a:ln w="9525">
            <a:noFill/>
            <a:miter lim="800000"/>
            <a:headEnd/>
            <a:tailEnd/>
          </a:ln>
        </p:spPr>
        <p:txBody>
          <a:bodyPr>
            <a:spAutoFit/>
          </a:bodyPr>
          <a:lstStyle/>
          <a:p>
            <a:pPr>
              <a:spcBef>
                <a:spcPct val="50000"/>
              </a:spcBef>
            </a:pPr>
            <a:r>
              <a:rPr kumimoji="1" lang="zh-CN" altLang="en-US" sz="2400">
                <a:latin typeface="微软雅黑" pitchFamily="34" charset="-122"/>
                <a:ea typeface="微软雅黑" pitchFamily="34" charset="-122"/>
              </a:rPr>
              <a:t>设</a:t>
            </a:r>
            <a:r>
              <a:rPr kumimoji="1" lang="en-US" altLang="zh-CN" sz="2400">
                <a:latin typeface="微软雅黑" pitchFamily="34" charset="-122"/>
                <a:ea typeface="微软雅黑" pitchFamily="34" charset="-122"/>
              </a:rPr>
              <a:t>&lt;L, </a:t>
            </a:r>
            <a:r>
              <a:rPr kumimoji="1" lang="zh-CN" altLang="en-US" sz="2400" b="1">
                <a:latin typeface="微软雅黑" pitchFamily="34" charset="-122"/>
                <a:ea typeface="微软雅黑" pitchFamily="34" charset="-122"/>
              </a:rPr>
              <a:t>≼ </a:t>
            </a:r>
            <a:r>
              <a:rPr kumimoji="1" lang="en-US" altLang="zh-CN" sz="2400">
                <a:latin typeface="微软雅黑" pitchFamily="34" charset="-122"/>
                <a:ea typeface="微软雅黑" pitchFamily="34" charset="-122"/>
              </a:rPr>
              <a:t>&gt;</a:t>
            </a:r>
            <a:r>
              <a:rPr kumimoji="1" lang="zh-CN" altLang="en-US" sz="2400">
                <a:latin typeface="微软雅黑" pitchFamily="34" charset="-122"/>
                <a:ea typeface="微软雅黑" pitchFamily="34" charset="-122"/>
              </a:rPr>
              <a:t>是格，则运算</a:t>
            </a:r>
            <a:r>
              <a:rPr kumimoji="1" lang="zh-CN" altLang="en-US" sz="2400" b="1">
                <a:latin typeface="微软雅黑" pitchFamily="34" charset="-122"/>
                <a:ea typeface="微软雅黑" pitchFamily="34" charset="-122"/>
                <a:sym typeface="Symbol" pitchFamily="18" charset="2"/>
              </a:rPr>
              <a:t>∨</a:t>
            </a:r>
            <a:r>
              <a:rPr kumimoji="1" lang="zh-CN" altLang="en-US" sz="2400">
                <a:latin typeface="微软雅黑" pitchFamily="34" charset="-122"/>
                <a:ea typeface="微软雅黑" pitchFamily="34" charset="-122"/>
              </a:rPr>
              <a:t>和</a:t>
            </a:r>
            <a:r>
              <a:rPr kumimoji="1" lang="zh-CN" altLang="en-US" sz="2400" b="1">
                <a:latin typeface="微软雅黑" pitchFamily="34" charset="-122"/>
                <a:ea typeface="微软雅黑" pitchFamily="34" charset="-122"/>
                <a:sym typeface="Symbol" pitchFamily="18" charset="2"/>
              </a:rPr>
              <a:t>∧</a:t>
            </a:r>
            <a:r>
              <a:rPr kumimoji="1" lang="zh-CN" altLang="en-US" sz="2400">
                <a:latin typeface="微软雅黑" pitchFamily="34" charset="-122"/>
                <a:ea typeface="微软雅黑" pitchFamily="34" charset="-122"/>
              </a:rPr>
              <a:t>适合交换律、结合律、幂等律和吸收律。</a:t>
            </a:r>
          </a:p>
        </p:txBody>
      </p:sp>
      <p:sp>
        <p:nvSpPr>
          <p:cNvPr id="44037" name="Rectangle 13"/>
          <p:cNvSpPr>
            <a:spLocks noChangeArrowheads="1"/>
          </p:cNvSpPr>
          <p:nvPr/>
        </p:nvSpPr>
        <p:spPr bwMode="auto">
          <a:xfrm>
            <a:off x="457200" y="2528888"/>
            <a:ext cx="3336925" cy="461962"/>
          </a:xfrm>
          <a:prstGeom prst="rect">
            <a:avLst/>
          </a:prstGeom>
          <a:noFill/>
          <a:ln w="9525">
            <a:noFill/>
            <a:miter lim="800000"/>
            <a:headEnd/>
            <a:tailEnd/>
          </a:ln>
        </p:spPr>
        <p:txBody>
          <a:bodyPr wrap="none">
            <a:spAutoFit/>
          </a:bodyPr>
          <a:lstStyle/>
          <a:p>
            <a:pPr>
              <a:spcBef>
                <a:spcPct val="50000"/>
              </a:spcBef>
            </a:pPr>
            <a:r>
              <a:rPr kumimoji="1" lang="zh-CN" altLang="en-US" sz="2400"/>
              <a:t>对于所有</a:t>
            </a:r>
            <a:r>
              <a:rPr kumimoji="1" lang="en-US" altLang="zh-CN" sz="2400"/>
              <a:t>a,b,c ∈L</a:t>
            </a:r>
            <a:r>
              <a:rPr kumimoji="1" lang="zh-CN" altLang="en-US" sz="2400"/>
              <a:t>，有</a:t>
            </a:r>
          </a:p>
        </p:txBody>
      </p:sp>
      <p:grpSp>
        <p:nvGrpSpPr>
          <p:cNvPr id="2" name="Group 25"/>
          <p:cNvGrpSpPr>
            <a:grpSpLocks/>
          </p:cNvGrpSpPr>
          <p:nvPr/>
        </p:nvGrpSpPr>
        <p:grpSpPr bwMode="auto">
          <a:xfrm>
            <a:off x="1143000" y="3105150"/>
            <a:ext cx="6629400" cy="461963"/>
            <a:chOff x="720" y="1872"/>
            <a:chExt cx="4176" cy="291"/>
          </a:xfrm>
        </p:grpSpPr>
        <p:sp>
          <p:nvSpPr>
            <p:cNvPr id="44052" name="Text Box 8"/>
            <p:cNvSpPr txBox="1">
              <a:spLocks noChangeArrowheads="1"/>
            </p:cNvSpPr>
            <p:nvPr/>
          </p:nvSpPr>
          <p:spPr bwMode="auto">
            <a:xfrm>
              <a:off x="1728" y="1872"/>
              <a:ext cx="3168" cy="291"/>
            </a:xfrm>
            <a:prstGeom prst="rect">
              <a:avLst/>
            </a:prstGeom>
            <a:noFill/>
            <a:ln w="9525">
              <a:noFill/>
              <a:miter lim="800000"/>
              <a:headEnd/>
              <a:tailEnd/>
            </a:ln>
          </p:spPr>
          <p:txBody>
            <a:bodyPr>
              <a:spAutoFit/>
            </a:bodyPr>
            <a:lstStyle/>
            <a:p>
              <a:pPr>
                <a:spcBef>
                  <a:spcPct val="50000"/>
                </a:spcBef>
              </a:pPr>
              <a:r>
                <a:rPr kumimoji="1" lang="en-US" altLang="zh-CN" sz="2400">
                  <a:sym typeface="Symbol" pitchFamily="18" charset="2"/>
                </a:rPr>
                <a:t>a∨b=b∨a</a:t>
              </a:r>
              <a:r>
                <a:rPr kumimoji="1" lang="zh-CN" altLang="en-US" sz="2400">
                  <a:sym typeface="Symbol" pitchFamily="18" charset="2"/>
                </a:rPr>
                <a:t>，</a:t>
              </a:r>
              <a:r>
                <a:rPr kumimoji="1" lang="en-US" altLang="zh-CN" sz="2400">
                  <a:sym typeface="Symbol" pitchFamily="18" charset="2"/>
                </a:rPr>
                <a:t>a∧b=b∧a</a:t>
              </a:r>
            </a:p>
          </p:txBody>
        </p:sp>
        <p:pic>
          <p:nvPicPr>
            <p:cNvPr id="44053" name="Picture 14" descr="number_1"/>
            <p:cNvPicPr>
              <a:picLocks noChangeAspect="1" noChangeArrowheads="1" noCrop="1"/>
            </p:cNvPicPr>
            <p:nvPr/>
          </p:nvPicPr>
          <p:blipFill>
            <a:blip r:embed="rId3"/>
            <a:srcRect/>
            <a:stretch>
              <a:fillRect/>
            </a:stretch>
          </p:blipFill>
          <p:spPr bwMode="auto">
            <a:xfrm>
              <a:off x="720" y="1878"/>
              <a:ext cx="432" cy="234"/>
            </a:xfrm>
            <a:prstGeom prst="rect">
              <a:avLst/>
            </a:prstGeom>
            <a:noFill/>
            <a:ln w="9525">
              <a:noFill/>
              <a:miter lim="800000"/>
              <a:headEnd/>
              <a:tailEnd/>
            </a:ln>
          </p:spPr>
        </p:pic>
        <p:sp>
          <p:nvSpPr>
            <p:cNvPr id="44054" name="Rectangle 17"/>
            <p:cNvSpPr>
              <a:spLocks noChangeArrowheads="1"/>
            </p:cNvSpPr>
            <p:nvPr/>
          </p:nvSpPr>
          <p:spPr bwMode="auto">
            <a:xfrm>
              <a:off x="1104" y="1872"/>
              <a:ext cx="698" cy="291"/>
            </a:xfrm>
            <a:prstGeom prst="rect">
              <a:avLst/>
            </a:prstGeom>
            <a:noFill/>
            <a:ln w="9525">
              <a:noFill/>
              <a:miter lim="800000"/>
              <a:headEnd/>
              <a:tailEnd/>
            </a:ln>
          </p:spPr>
          <p:txBody>
            <a:bodyPr wrap="none">
              <a:spAutoFit/>
            </a:bodyPr>
            <a:lstStyle/>
            <a:p>
              <a:r>
                <a:rPr kumimoji="1" lang="zh-CN" altLang="en-US" sz="2400">
                  <a:sym typeface="Symbol" pitchFamily="18" charset="2"/>
                </a:rPr>
                <a:t>交换律</a:t>
              </a:r>
            </a:p>
          </p:txBody>
        </p:sp>
      </p:grpSp>
      <p:grpSp>
        <p:nvGrpSpPr>
          <p:cNvPr id="3" name="Group 26"/>
          <p:cNvGrpSpPr>
            <a:grpSpLocks/>
          </p:cNvGrpSpPr>
          <p:nvPr/>
        </p:nvGrpSpPr>
        <p:grpSpPr bwMode="auto">
          <a:xfrm>
            <a:off x="1219200" y="3729038"/>
            <a:ext cx="5181600" cy="830262"/>
            <a:chOff x="768" y="2265"/>
            <a:chExt cx="3264" cy="523"/>
          </a:xfrm>
        </p:grpSpPr>
        <p:sp>
          <p:nvSpPr>
            <p:cNvPr id="44049" name="Text Box 15"/>
            <p:cNvSpPr txBox="1">
              <a:spLocks noChangeArrowheads="1"/>
            </p:cNvSpPr>
            <p:nvPr/>
          </p:nvSpPr>
          <p:spPr bwMode="auto">
            <a:xfrm>
              <a:off x="1728" y="2265"/>
              <a:ext cx="2304" cy="523"/>
            </a:xfrm>
            <a:prstGeom prst="rect">
              <a:avLst/>
            </a:prstGeom>
            <a:noFill/>
            <a:ln w="9525">
              <a:noFill/>
              <a:miter lim="800000"/>
              <a:headEnd/>
              <a:tailEnd/>
            </a:ln>
          </p:spPr>
          <p:txBody>
            <a:bodyPr>
              <a:spAutoFit/>
            </a:bodyPr>
            <a:lstStyle/>
            <a:p>
              <a:r>
                <a:rPr kumimoji="1" lang="en-US" altLang="zh-CN" sz="2400">
                  <a:sym typeface="Symbol" pitchFamily="18" charset="2"/>
                </a:rPr>
                <a:t>(a∨b)∨c=a∨(b∨c)</a:t>
              </a:r>
            </a:p>
            <a:p>
              <a:r>
                <a:rPr kumimoji="1" lang="en-US" altLang="zh-CN" sz="2400">
                  <a:sym typeface="Symbol" pitchFamily="18" charset="2"/>
                </a:rPr>
                <a:t>(a∧b)∧c=a∧(b∧c)</a:t>
              </a:r>
            </a:p>
          </p:txBody>
        </p:sp>
        <p:pic>
          <p:nvPicPr>
            <p:cNvPr id="44050" name="Picture 16" descr="number_2"/>
            <p:cNvPicPr>
              <a:picLocks noChangeAspect="1" noChangeArrowheads="1" noCrop="1"/>
            </p:cNvPicPr>
            <p:nvPr/>
          </p:nvPicPr>
          <p:blipFill>
            <a:blip r:embed="rId4"/>
            <a:srcRect/>
            <a:stretch>
              <a:fillRect/>
            </a:stretch>
          </p:blipFill>
          <p:spPr bwMode="auto">
            <a:xfrm>
              <a:off x="768" y="2357"/>
              <a:ext cx="336" cy="235"/>
            </a:xfrm>
            <a:prstGeom prst="rect">
              <a:avLst/>
            </a:prstGeom>
            <a:noFill/>
            <a:ln w="9525">
              <a:noFill/>
              <a:miter lim="800000"/>
              <a:headEnd/>
              <a:tailEnd/>
            </a:ln>
          </p:spPr>
        </p:pic>
        <p:sp>
          <p:nvSpPr>
            <p:cNvPr id="44051" name="Rectangle 18"/>
            <p:cNvSpPr>
              <a:spLocks noChangeArrowheads="1"/>
            </p:cNvSpPr>
            <p:nvPr/>
          </p:nvSpPr>
          <p:spPr bwMode="auto">
            <a:xfrm>
              <a:off x="1104" y="2361"/>
              <a:ext cx="698" cy="291"/>
            </a:xfrm>
            <a:prstGeom prst="rect">
              <a:avLst/>
            </a:prstGeom>
            <a:noFill/>
            <a:ln w="9525">
              <a:noFill/>
              <a:miter lim="800000"/>
              <a:headEnd/>
              <a:tailEnd/>
            </a:ln>
          </p:spPr>
          <p:txBody>
            <a:bodyPr wrap="none">
              <a:spAutoFit/>
            </a:bodyPr>
            <a:lstStyle/>
            <a:p>
              <a:r>
                <a:rPr kumimoji="1" lang="zh-CN" altLang="en-US" sz="2400">
                  <a:sym typeface="Symbol" pitchFamily="18" charset="2"/>
                </a:rPr>
                <a:t>结合律</a:t>
              </a:r>
            </a:p>
          </p:txBody>
        </p:sp>
      </p:grpSp>
      <p:grpSp>
        <p:nvGrpSpPr>
          <p:cNvPr id="4" name="Group 27"/>
          <p:cNvGrpSpPr>
            <a:grpSpLocks/>
          </p:cNvGrpSpPr>
          <p:nvPr/>
        </p:nvGrpSpPr>
        <p:grpSpPr bwMode="auto">
          <a:xfrm>
            <a:off x="1176338" y="4629150"/>
            <a:ext cx="4079875" cy="484188"/>
            <a:chOff x="741" y="2832"/>
            <a:chExt cx="2570" cy="305"/>
          </a:xfrm>
        </p:grpSpPr>
        <p:pic>
          <p:nvPicPr>
            <p:cNvPr id="44046" name="Picture 19" descr="number_3"/>
            <p:cNvPicPr>
              <a:picLocks noChangeAspect="1" noChangeArrowheads="1" noCrop="1"/>
            </p:cNvPicPr>
            <p:nvPr/>
          </p:nvPicPr>
          <p:blipFill>
            <a:blip r:embed="rId5"/>
            <a:srcRect/>
            <a:stretch>
              <a:fillRect/>
            </a:stretch>
          </p:blipFill>
          <p:spPr bwMode="auto">
            <a:xfrm>
              <a:off x="741" y="2832"/>
              <a:ext cx="385" cy="275"/>
            </a:xfrm>
            <a:prstGeom prst="rect">
              <a:avLst/>
            </a:prstGeom>
            <a:noFill/>
            <a:ln w="9525">
              <a:noFill/>
              <a:miter lim="800000"/>
              <a:headEnd/>
              <a:tailEnd/>
            </a:ln>
          </p:spPr>
        </p:pic>
        <p:sp>
          <p:nvSpPr>
            <p:cNvPr id="44047" name="Rectangle 20"/>
            <p:cNvSpPr>
              <a:spLocks noChangeArrowheads="1"/>
            </p:cNvSpPr>
            <p:nvPr/>
          </p:nvSpPr>
          <p:spPr bwMode="auto">
            <a:xfrm>
              <a:off x="1099" y="2846"/>
              <a:ext cx="698" cy="291"/>
            </a:xfrm>
            <a:prstGeom prst="rect">
              <a:avLst/>
            </a:prstGeom>
            <a:noFill/>
            <a:ln w="9525">
              <a:noFill/>
              <a:miter lim="800000"/>
              <a:headEnd/>
              <a:tailEnd/>
            </a:ln>
          </p:spPr>
          <p:txBody>
            <a:bodyPr wrap="none">
              <a:spAutoFit/>
            </a:bodyPr>
            <a:lstStyle/>
            <a:p>
              <a:r>
                <a:rPr kumimoji="1" lang="zh-CN" altLang="en-US" sz="2400">
                  <a:sym typeface="Symbol" pitchFamily="18" charset="2"/>
                </a:rPr>
                <a:t>幂等律</a:t>
              </a:r>
            </a:p>
          </p:txBody>
        </p:sp>
        <p:sp>
          <p:nvSpPr>
            <p:cNvPr id="44048" name="Rectangle 21"/>
            <p:cNvSpPr>
              <a:spLocks noChangeArrowheads="1"/>
            </p:cNvSpPr>
            <p:nvPr/>
          </p:nvSpPr>
          <p:spPr bwMode="auto">
            <a:xfrm>
              <a:off x="1696" y="2839"/>
              <a:ext cx="1615" cy="291"/>
            </a:xfrm>
            <a:prstGeom prst="rect">
              <a:avLst/>
            </a:prstGeom>
            <a:noFill/>
            <a:ln w="9525">
              <a:noFill/>
              <a:miter lim="800000"/>
              <a:headEnd/>
              <a:tailEnd/>
            </a:ln>
          </p:spPr>
          <p:txBody>
            <a:bodyPr wrap="none">
              <a:spAutoFit/>
            </a:bodyPr>
            <a:lstStyle/>
            <a:p>
              <a:r>
                <a:rPr kumimoji="1" lang="en-US" altLang="zh-CN" sz="2400">
                  <a:sym typeface="Symbol" pitchFamily="18" charset="2"/>
                </a:rPr>
                <a:t>a∨a=a</a:t>
              </a:r>
              <a:r>
                <a:rPr kumimoji="1" lang="zh-CN" altLang="en-US" sz="2400">
                  <a:sym typeface="Symbol" pitchFamily="18" charset="2"/>
                </a:rPr>
                <a:t>，</a:t>
              </a:r>
              <a:r>
                <a:rPr kumimoji="1" lang="en-US" altLang="zh-CN" sz="2400">
                  <a:sym typeface="Symbol" pitchFamily="18" charset="2"/>
                </a:rPr>
                <a:t>a∧a=a</a:t>
              </a:r>
            </a:p>
          </p:txBody>
        </p:sp>
      </p:grpSp>
      <p:grpSp>
        <p:nvGrpSpPr>
          <p:cNvPr id="5" name="Group 28"/>
          <p:cNvGrpSpPr>
            <a:grpSpLocks/>
          </p:cNvGrpSpPr>
          <p:nvPr/>
        </p:nvGrpSpPr>
        <p:grpSpPr bwMode="auto">
          <a:xfrm>
            <a:off x="1219200" y="5238750"/>
            <a:ext cx="5473700" cy="552450"/>
            <a:chOff x="768" y="3216"/>
            <a:chExt cx="3448" cy="348"/>
          </a:xfrm>
        </p:grpSpPr>
        <p:pic>
          <p:nvPicPr>
            <p:cNvPr id="44043" name="Picture 22" descr="number_4"/>
            <p:cNvPicPr>
              <a:picLocks noChangeAspect="1" noChangeArrowheads="1" noCrop="1"/>
            </p:cNvPicPr>
            <p:nvPr/>
          </p:nvPicPr>
          <p:blipFill>
            <a:blip r:embed="rId6"/>
            <a:srcRect/>
            <a:stretch>
              <a:fillRect/>
            </a:stretch>
          </p:blipFill>
          <p:spPr bwMode="auto">
            <a:xfrm>
              <a:off x="768" y="3216"/>
              <a:ext cx="336" cy="336"/>
            </a:xfrm>
            <a:prstGeom prst="rect">
              <a:avLst/>
            </a:prstGeom>
            <a:noFill/>
            <a:ln w="9525">
              <a:noFill/>
              <a:miter lim="800000"/>
              <a:headEnd/>
              <a:tailEnd/>
            </a:ln>
          </p:spPr>
        </p:pic>
        <p:sp>
          <p:nvSpPr>
            <p:cNvPr id="44044" name="Rectangle 23"/>
            <p:cNvSpPr>
              <a:spLocks noChangeArrowheads="1"/>
            </p:cNvSpPr>
            <p:nvPr/>
          </p:nvSpPr>
          <p:spPr bwMode="auto">
            <a:xfrm>
              <a:off x="1099" y="3273"/>
              <a:ext cx="698" cy="291"/>
            </a:xfrm>
            <a:prstGeom prst="rect">
              <a:avLst/>
            </a:prstGeom>
            <a:noFill/>
            <a:ln w="9525">
              <a:noFill/>
              <a:miter lim="800000"/>
              <a:headEnd/>
              <a:tailEnd/>
            </a:ln>
          </p:spPr>
          <p:txBody>
            <a:bodyPr wrap="none">
              <a:spAutoFit/>
            </a:bodyPr>
            <a:lstStyle/>
            <a:p>
              <a:r>
                <a:rPr kumimoji="1" lang="zh-CN" altLang="en-US" sz="2400">
                  <a:sym typeface="Symbol" pitchFamily="18" charset="2"/>
                </a:rPr>
                <a:t>吸收律</a:t>
              </a:r>
            </a:p>
          </p:txBody>
        </p:sp>
        <p:sp>
          <p:nvSpPr>
            <p:cNvPr id="44045" name="Rectangle 24"/>
            <p:cNvSpPr>
              <a:spLocks noChangeArrowheads="1"/>
            </p:cNvSpPr>
            <p:nvPr/>
          </p:nvSpPr>
          <p:spPr bwMode="auto">
            <a:xfrm>
              <a:off x="1696" y="3266"/>
              <a:ext cx="2520" cy="291"/>
            </a:xfrm>
            <a:prstGeom prst="rect">
              <a:avLst/>
            </a:prstGeom>
            <a:noFill/>
            <a:ln w="9525">
              <a:noFill/>
              <a:miter lim="800000"/>
              <a:headEnd/>
              <a:tailEnd/>
            </a:ln>
          </p:spPr>
          <p:txBody>
            <a:bodyPr wrap="none">
              <a:spAutoFit/>
            </a:bodyPr>
            <a:lstStyle/>
            <a:p>
              <a:r>
                <a:rPr kumimoji="1" lang="en-US" altLang="zh-CN" sz="2400">
                  <a:sym typeface="Symbol" pitchFamily="18" charset="2"/>
                </a:rPr>
                <a:t>a∨(a∧b)=a</a:t>
              </a:r>
              <a:r>
                <a:rPr kumimoji="1" lang="zh-CN" altLang="en-US" sz="2400">
                  <a:sym typeface="Symbol" pitchFamily="18" charset="2"/>
                </a:rPr>
                <a:t>，</a:t>
              </a:r>
              <a:r>
                <a:rPr kumimoji="1" lang="en-US" altLang="zh-CN" sz="2400">
                  <a:sym typeface="Symbol" pitchFamily="18" charset="2"/>
                </a:rPr>
                <a:t>a∧(a∨b)=a</a:t>
              </a:r>
            </a:p>
          </p:txBody>
        </p:sp>
      </p:grpSp>
      <p:sp>
        <p:nvSpPr>
          <p:cNvPr id="23" name="TextBox 22"/>
          <p:cNvSpPr txBox="1"/>
          <p:nvPr/>
        </p:nvSpPr>
        <p:spPr>
          <a:xfrm rot="20301303">
            <a:off x="5502300" y="4365554"/>
            <a:ext cx="22860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对偶命题</a:t>
            </a:r>
            <a:r>
              <a:rPr lang="en-US" altLang="zh-CN"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sym typeface="Wingdings" pitchFamily="2" charset="2"/>
              </a:rPr>
              <a:t></a:t>
            </a:r>
            <a:endParaRPr lang="zh-CN" altLang="en-US" sz="2800" b="1" spc="50">
              <a:ln w="11430">
                <a:solidFill>
                  <a:srgbClr val="C00000"/>
                </a:solidFill>
              </a:ln>
              <a:solidFill>
                <a:srgbClr val="FF000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300" fill="hold">
                                          <p:stCondLst>
                                            <p:cond delay="0"/>
                                          </p:stCondLst>
                                        </p:cTn>
                                        <p:tgtEl>
                                          <p:spTgt spid="3"/>
                                        </p:tgtEl>
                                        <p:attrNameLst>
                                          <p:attrName>ppt_x</p:attrName>
                                        </p:attrNameLst>
                                      </p:cBhvr>
                                    </p:anim>
                                    <p:anim from="0" to="-1.0" calcmode="lin" valueType="num">
                                      <p:cBhvr>
                                        <p:cTn id="16" dur="100" decel="50000" autoRev="1" fill="hold">
                                          <p:stCondLst>
                                            <p:cond delay="300"/>
                                          </p:stCondLst>
                                        </p:cTn>
                                        <p:tgtEl>
                                          <p:spTgt spid="3"/>
                                        </p:tgtEl>
                                        <p:attrNameLst>
                                          <p:attrName>xshear</p:attrName>
                                        </p:attrNameLst>
                                      </p:cBhvr>
                                    </p:anim>
                                    <p:animScale>
                                      <p:cBhvr>
                                        <p:cTn id="17" dur="100" decel="100000" autoRev="1" fill="hold">
                                          <p:stCondLst>
                                            <p:cond delay="300"/>
                                          </p:stCondLst>
                                        </p:cTn>
                                        <p:tgtEl>
                                          <p:spTgt spid="3"/>
                                        </p:tgtEl>
                                      </p:cBhvr>
                                      <p:from x="100000" y="100000"/>
                                      <p:to x="80000" y="100000"/>
                                    </p:animScale>
                                    <p:anim by="(#ppt_h/3+#ppt_w*0.1)" calcmode="lin" valueType="num">
                                      <p:cBhvr additive="sum">
                                        <p:cTn id="18" dur="100" decel="100000" autoRev="1" fill="hold">
                                          <p:stCondLst>
                                            <p:cond delay="300"/>
                                          </p:stCondLst>
                                        </p:cTn>
                                        <p:tgtEl>
                                          <p:spTgt spid="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from="(-#ppt_w/2)" to="(#ppt_x)" calcmode="lin" valueType="num">
                                      <p:cBhvr>
                                        <p:cTn id="23" dur="300" fill="hold">
                                          <p:stCondLst>
                                            <p:cond delay="0"/>
                                          </p:stCondLst>
                                        </p:cTn>
                                        <p:tgtEl>
                                          <p:spTgt spid="4"/>
                                        </p:tgtEl>
                                        <p:attrNameLst>
                                          <p:attrName>ppt_x</p:attrName>
                                        </p:attrNameLst>
                                      </p:cBhvr>
                                    </p:anim>
                                    <p:anim from="0" to="-1.0" calcmode="lin" valueType="num">
                                      <p:cBhvr>
                                        <p:cTn id="24" dur="100" decel="50000" autoRev="1" fill="hold">
                                          <p:stCondLst>
                                            <p:cond delay="300"/>
                                          </p:stCondLst>
                                        </p:cTn>
                                        <p:tgtEl>
                                          <p:spTgt spid="4"/>
                                        </p:tgtEl>
                                        <p:attrNameLst>
                                          <p:attrName>xshear</p:attrName>
                                        </p:attrNameLst>
                                      </p:cBhvr>
                                    </p:anim>
                                    <p:animScale>
                                      <p:cBhvr>
                                        <p:cTn id="25" dur="100" decel="100000" autoRev="1" fill="hold">
                                          <p:stCondLst>
                                            <p:cond delay="300"/>
                                          </p:stCondLst>
                                        </p:cTn>
                                        <p:tgtEl>
                                          <p:spTgt spid="4"/>
                                        </p:tgtEl>
                                      </p:cBhvr>
                                      <p:from x="100000" y="100000"/>
                                      <p:to x="80000" y="100000"/>
                                    </p:animScale>
                                    <p:anim by="(#ppt_h/3+#ppt_w*0.1)" calcmode="lin" valueType="num">
                                      <p:cBhvr additive="sum">
                                        <p:cTn id="26" dur="100" decel="100000" autoRev="1" fill="hold">
                                          <p:stCondLst>
                                            <p:cond delay="300"/>
                                          </p:stCondLst>
                                        </p:cTn>
                                        <p:tgtEl>
                                          <p:spTgt spid="4"/>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from="(-#ppt_w/2)" to="(#ppt_x)" calcmode="lin" valueType="num">
                                      <p:cBhvr>
                                        <p:cTn id="31" dur="300" fill="hold">
                                          <p:stCondLst>
                                            <p:cond delay="0"/>
                                          </p:stCondLst>
                                        </p:cTn>
                                        <p:tgtEl>
                                          <p:spTgt spid="5"/>
                                        </p:tgtEl>
                                        <p:attrNameLst>
                                          <p:attrName>ppt_x</p:attrName>
                                        </p:attrNameLst>
                                      </p:cBhvr>
                                    </p:anim>
                                    <p:anim from="0" to="-1.0" calcmode="lin" valueType="num">
                                      <p:cBhvr>
                                        <p:cTn id="32" dur="100" decel="50000" autoRev="1" fill="hold">
                                          <p:stCondLst>
                                            <p:cond delay="300"/>
                                          </p:stCondLst>
                                        </p:cTn>
                                        <p:tgtEl>
                                          <p:spTgt spid="5"/>
                                        </p:tgtEl>
                                        <p:attrNameLst>
                                          <p:attrName>xshear</p:attrName>
                                        </p:attrNameLst>
                                      </p:cBhvr>
                                    </p:anim>
                                    <p:animScale>
                                      <p:cBhvr>
                                        <p:cTn id="33" dur="100" decel="100000" autoRev="1" fill="hold">
                                          <p:stCondLst>
                                            <p:cond delay="300"/>
                                          </p:stCondLst>
                                        </p:cTn>
                                        <p:tgtEl>
                                          <p:spTgt spid="5"/>
                                        </p:tgtEl>
                                      </p:cBhvr>
                                      <p:from x="100000" y="100000"/>
                                      <p:to x="80000" y="100000"/>
                                    </p:animScale>
                                    <p:anim by="(#ppt_h/3+#ppt_w*0.1)" calcmode="lin" valueType="num">
                                      <p:cBhvr additive="sum">
                                        <p:cTn id="34" dur="100" decel="100000" autoRev="1" fill="hold">
                                          <p:stCondLst>
                                            <p:cond delay="300"/>
                                          </p:stCondLst>
                                        </p:cTn>
                                        <p:tgtEl>
                                          <p:spTgt spid="5"/>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style.rotation</p:attrName>
                                        </p:attrNameLst>
                                      </p:cBhvr>
                                      <p:tavLst>
                                        <p:tav tm="0">
                                          <p:val>
                                            <p:fltVal val="720"/>
                                          </p:val>
                                        </p:tav>
                                        <p:tav tm="100000">
                                          <p:val>
                                            <p:fltVal val="0"/>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结合律的证明</a:t>
            </a:r>
          </a:p>
        </p:txBody>
      </p:sp>
      <p:sp>
        <p:nvSpPr>
          <p:cNvPr id="46082" name="Text Box 5"/>
          <p:cNvSpPr txBox="1">
            <a:spLocks noChangeArrowheads="1"/>
          </p:cNvSpPr>
          <p:nvPr/>
        </p:nvSpPr>
        <p:spPr bwMode="auto">
          <a:xfrm>
            <a:off x="304800" y="1295400"/>
            <a:ext cx="5791200" cy="366713"/>
          </a:xfrm>
          <a:prstGeom prst="rect">
            <a:avLst/>
          </a:prstGeom>
          <a:noFill/>
          <a:ln w="9525">
            <a:noFill/>
            <a:miter lim="800000"/>
            <a:headEnd/>
            <a:tailEnd/>
          </a:ln>
        </p:spPr>
        <p:txBody>
          <a:bodyPr>
            <a:spAutoFit/>
          </a:bodyPr>
          <a:lstStyle/>
          <a:p>
            <a:pPr>
              <a:spcBef>
                <a:spcPct val="50000"/>
              </a:spcBef>
            </a:pPr>
            <a:r>
              <a:rPr kumimoji="1" lang="zh-CN" altLang="en-US" b="1">
                <a:solidFill>
                  <a:srgbClr val="335DBB"/>
                </a:solidFill>
                <a:sym typeface="Symbol" pitchFamily="18" charset="2"/>
              </a:rPr>
              <a:t>证明 </a:t>
            </a:r>
            <a:r>
              <a:rPr kumimoji="1" lang="en-US" altLang="zh-CN" b="1">
                <a:solidFill>
                  <a:srgbClr val="335DBB"/>
                </a:solidFill>
                <a:sym typeface="Symbol" pitchFamily="18" charset="2"/>
              </a:rPr>
              <a:t>(a∨b)∨c=a∨(b∨c)</a:t>
            </a:r>
          </a:p>
        </p:txBody>
      </p:sp>
      <p:sp>
        <p:nvSpPr>
          <p:cNvPr id="25606" name="Text Box 6"/>
          <p:cNvSpPr txBox="1">
            <a:spLocks noChangeArrowheads="1"/>
          </p:cNvSpPr>
          <p:nvPr/>
        </p:nvSpPr>
        <p:spPr bwMode="auto">
          <a:xfrm>
            <a:off x="533400" y="1828800"/>
            <a:ext cx="6324600" cy="3943350"/>
          </a:xfrm>
          <a:prstGeom prst="rect">
            <a:avLst/>
          </a:prstGeom>
          <a:noFill/>
          <a:ln w="9525">
            <a:noFill/>
            <a:miter lim="800000"/>
            <a:headEnd/>
            <a:tailEnd/>
          </a:ln>
        </p:spPr>
        <p:txBody>
          <a:bodyPr>
            <a:spAutoFit/>
          </a:bodyPr>
          <a:lstStyle/>
          <a:p>
            <a:pPr>
              <a:spcBef>
                <a:spcPct val="50000"/>
              </a:spcBef>
            </a:pPr>
            <a:r>
              <a:rPr kumimoji="1" lang="zh-CN" altLang="en-US">
                <a:latin typeface="Times New Roman" pitchFamily="18" charset="0"/>
              </a:rPr>
              <a:t>根据最小</a:t>
            </a:r>
            <a:r>
              <a:rPr kumimoji="1" lang="zh-CN" altLang="en-US">
                <a:latin typeface="Times New Roman" pitchFamily="18" charset="0"/>
                <a:sym typeface="Symbol" pitchFamily="18" charset="2"/>
              </a:rPr>
              <a:t>上界</a:t>
            </a:r>
            <a:r>
              <a:rPr kumimoji="1" lang="zh-CN" altLang="en-US">
                <a:latin typeface="Times New Roman" pitchFamily="18" charset="0"/>
              </a:rPr>
              <a:t>的定义</a:t>
            </a:r>
            <a:r>
              <a:rPr lang="zh-CN" altLang="en-US">
                <a:latin typeface="Times New Roman" pitchFamily="18" charset="0"/>
              </a:rPr>
              <a:t> </a:t>
            </a:r>
            <a:r>
              <a:rPr kumimoji="1" lang="en-US" altLang="zh-CN">
                <a:latin typeface="Times New Roman" pitchFamily="18" charset="0"/>
                <a:sym typeface="Symbol" pitchFamily="18" charset="2"/>
              </a:rPr>
              <a:t>(a∨b)∨c </a:t>
            </a:r>
            <a:r>
              <a:rPr kumimoji="1" lang="en-US" altLang="zh-CN">
                <a:latin typeface="Times New Roman" pitchFamily="18" charset="0"/>
              </a:rPr>
              <a:t>≽ </a:t>
            </a:r>
            <a:r>
              <a:rPr kumimoji="1" lang="en-US" altLang="zh-CN">
                <a:latin typeface="Times New Roman" pitchFamily="18" charset="0"/>
                <a:sym typeface="Symbol" pitchFamily="18" charset="2"/>
              </a:rPr>
              <a:t>(a∨b) </a:t>
            </a:r>
            <a:r>
              <a:rPr kumimoji="1" lang="zh-CN" altLang="en-US">
                <a:latin typeface="Times New Roman" pitchFamily="18" charset="0"/>
                <a:sym typeface="Symbol" pitchFamily="18" charset="2"/>
              </a:rPr>
              <a:t>且 </a:t>
            </a:r>
            <a:r>
              <a:rPr kumimoji="1" lang="en-US" altLang="zh-CN">
                <a:latin typeface="Times New Roman" pitchFamily="18" charset="0"/>
                <a:sym typeface="Symbol" pitchFamily="18" charset="2"/>
              </a:rPr>
              <a:t>(a∨b)∨c </a:t>
            </a:r>
            <a:r>
              <a:rPr kumimoji="1" lang="en-US" altLang="zh-CN">
                <a:latin typeface="Times New Roman" pitchFamily="18" charset="0"/>
              </a:rPr>
              <a:t>≽ c</a:t>
            </a:r>
          </a:p>
          <a:p>
            <a:pPr>
              <a:spcBef>
                <a:spcPct val="50000"/>
              </a:spcBef>
            </a:pPr>
            <a:r>
              <a:rPr kumimoji="1" lang="zh-CN" altLang="en-US">
                <a:latin typeface="Times New Roman" pitchFamily="18" charset="0"/>
              </a:rPr>
              <a:t>同理 </a:t>
            </a:r>
            <a:r>
              <a:rPr kumimoji="1" lang="en-US" altLang="zh-CN">
                <a:latin typeface="Times New Roman" pitchFamily="18" charset="0"/>
                <a:sym typeface="Symbol" pitchFamily="18" charset="2"/>
              </a:rPr>
              <a:t>a∨b </a:t>
            </a:r>
            <a:r>
              <a:rPr kumimoji="1" lang="en-US" altLang="zh-CN">
                <a:latin typeface="Times New Roman" pitchFamily="18" charset="0"/>
              </a:rPr>
              <a:t>≽ a </a:t>
            </a:r>
            <a:r>
              <a:rPr kumimoji="1" lang="zh-CN" altLang="en-US">
                <a:latin typeface="Times New Roman" pitchFamily="18" charset="0"/>
              </a:rPr>
              <a:t>且 </a:t>
            </a:r>
            <a:r>
              <a:rPr kumimoji="1" lang="en-US" altLang="zh-CN">
                <a:latin typeface="Times New Roman" pitchFamily="18" charset="0"/>
                <a:sym typeface="Symbol" pitchFamily="18" charset="2"/>
              </a:rPr>
              <a:t>a∨b </a:t>
            </a:r>
            <a:r>
              <a:rPr kumimoji="1" lang="en-US" altLang="zh-CN">
                <a:latin typeface="Times New Roman" pitchFamily="18" charset="0"/>
              </a:rPr>
              <a:t>≽ b</a:t>
            </a:r>
          </a:p>
          <a:p>
            <a:pPr>
              <a:spcBef>
                <a:spcPct val="50000"/>
              </a:spcBef>
            </a:pPr>
            <a:r>
              <a:rPr kumimoji="1" lang="zh-CN" altLang="en-US">
                <a:latin typeface="Times New Roman" pitchFamily="18" charset="0"/>
              </a:rPr>
              <a:t>因此有</a:t>
            </a:r>
            <a:r>
              <a:rPr kumimoji="1" lang="en-US" altLang="zh-CN">
                <a:latin typeface="Times New Roman" pitchFamily="18" charset="0"/>
                <a:sym typeface="Symbol" pitchFamily="18" charset="2"/>
              </a:rPr>
              <a:t>(a∨b)∨c </a:t>
            </a:r>
            <a:r>
              <a:rPr kumimoji="1" lang="en-US" altLang="zh-CN">
                <a:latin typeface="Times New Roman" pitchFamily="18" charset="0"/>
              </a:rPr>
              <a:t>≽ a</a:t>
            </a:r>
            <a:r>
              <a:rPr kumimoji="1" lang="zh-CN" altLang="en-US">
                <a:latin typeface="Times New Roman" pitchFamily="18" charset="0"/>
              </a:rPr>
              <a:t>； </a:t>
            </a:r>
            <a:r>
              <a:rPr kumimoji="1" lang="en-US" altLang="zh-CN">
                <a:latin typeface="Times New Roman" pitchFamily="18" charset="0"/>
                <a:sym typeface="Symbol" pitchFamily="18" charset="2"/>
              </a:rPr>
              <a:t>(a∨b)∨c </a:t>
            </a:r>
            <a:r>
              <a:rPr kumimoji="1" lang="en-US" altLang="zh-CN">
                <a:latin typeface="Times New Roman" pitchFamily="18" charset="0"/>
              </a:rPr>
              <a:t>≽ b</a:t>
            </a:r>
            <a:r>
              <a:rPr kumimoji="1" lang="zh-CN" altLang="en-US">
                <a:latin typeface="Times New Roman" pitchFamily="18" charset="0"/>
              </a:rPr>
              <a:t>； </a:t>
            </a:r>
            <a:r>
              <a:rPr kumimoji="1" lang="en-US" altLang="zh-CN">
                <a:latin typeface="Times New Roman" pitchFamily="18" charset="0"/>
                <a:sym typeface="Symbol" pitchFamily="18" charset="2"/>
              </a:rPr>
              <a:t>(a∨b)∨c </a:t>
            </a:r>
            <a:r>
              <a:rPr kumimoji="1" lang="en-US" altLang="zh-CN">
                <a:latin typeface="Times New Roman" pitchFamily="18" charset="0"/>
              </a:rPr>
              <a:t>≽ c</a:t>
            </a:r>
          </a:p>
          <a:p>
            <a:pPr>
              <a:spcBef>
                <a:spcPct val="50000"/>
              </a:spcBef>
            </a:pPr>
            <a:r>
              <a:rPr kumimoji="1" lang="zh-CN" altLang="en-US">
                <a:latin typeface="Times New Roman" pitchFamily="18" charset="0"/>
              </a:rPr>
              <a:t>可见</a:t>
            </a:r>
            <a:r>
              <a:rPr kumimoji="1" lang="en-US" altLang="zh-CN">
                <a:latin typeface="Times New Roman" pitchFamily="18" charset="0"/>
                <a:sym typeface="Symbol" pitchFamily="18" charset="2"/>
              </a:rPr>
              <a:t>(a∨b)∨c </a:t>
            </a:r>
            <a:r>
              <a:rPr kumimoji="1" lang="zh-CN" altLang="en-US">
                <a:latin typeface="Times New Roman" pitchFamily="18" charset="0"/>
                <a:sym typeface="Symbol" pitchFamily="18" charset="2"/>
              </a:rPr>
              <a:t>为</a:t>
            </a:r>
            <a:r>
              <a:rPr kumimoji="1" lang="en-US" altLang="zh-CN">
                <a:latin typeface="Times New Roman" pitchFamily="18" charset="0"/>
                <a:sym typeface="Symbol" pitchFamily="18" charset="2"/>
              </a:rPr>
              <a:t>b</a:t>
            </a:r>
            <a:r>
              <a:rPr kumimoji="1" lang="zh-CN" altLang="en-US">
                <a:latin typeface="Times New Roman" pitchFamily="18" charset="0"/>
                <a:sym typeface="Symbol" pitchFamily="18" charset="2"/>
              </a:rPr>
              <a:t>和</a:t>
            </a:r>
            <a:r>
              <a:rPr kumimoji="1" lang="en-US" altLang="zh-CN">
                <a:latin typeface="Times New Roman" pitchFamily="18" charset="0"/>
                <a:sym typeface="Symbol" pitchFamily="18" charset="2"/>
              </a:rPr>
              <a:t>c</a:t>
            </a:r>
            <a:r>
              <a:rPr kumimoji="1" lang="zh-CN" altLang="en-US">
                <a:latin typeface="Times New Roman" pitchFamily="18" charset="0"/>
                <a:sym typeface="Symbol" pitchFamily="18" charset="2"/>
              </a:rPr>
              <a:t>上界中的一员</a:t>
            </a:r>
          </a:p>
          <a:p>
            <a:pPr>
              <a:spcBef>
                <a:spcPct val="50000"/>
              </a:spcBef>
            </a:pPr>
            <a:r>
              <a:rPr kumimoji="1" lang="zh-CN" altLang="en-US">
                <a:latin typeface="Times New Roman" pitchFamily="18" charset="0"/>
                <a:sym typeface="Symbol" pitchFamily="18" charset="2"/>
              </a:rPr>
              <a:t>再次根据最小上界的定义，</a:t>
            </a:r>
            <a:r>
              <a:rPr kumimoji="1" lang="en-US" altLang="zh-CN">
                <a:latin typeface="Times New Roman" pitchFamily="18" charset="0"/>
                <a:sym typeface="Symbol" pitchFamily="18" charset="2"/>
              </a:rPr>
              <a:t>(b∨c)</a:t>
            </a:r>
            <a:r>
              <a:rPr kumimoji="1" lang="zh-CN" altLang="en-US">
                <a:latin typeface="Times New Roman" pitchFamily="18" charset="0"/>
                <a:sym typeface="Symbol" pitchFamily="18" charset="2"/>
              </a:rPr>
              <a:t>是</a:t>
            </a:r>
            <a:r>
              <a:rPr kumimoji="1" lang="en-US" altLang="zh-CN">
                <a:latin typeface="Times New Roman" pitchFamily="18" charset="0"/>
                <a:sym typeface="Symbol" pitchFamily="18" charset="2"/>
              </a:rPr>
              <a:t>b</a:t>
            </a:r>
            <a:r>
              <a:rPr kumimoji="1" lang="zh-CN" altLang="en-US">
                <a:latin typeface="Times New Roman" pitchFamily="18" charset="0"/>
                <a:sym typeface="Symbol" pitchFamily="18" charset="2"/>
              </a:rPr>
              <a:t>和</a:t>
            </a:r>
            <a:r>
              <a:rPr kumimoji="1" lang="en-US" altLang="zh-CN">
                <a:latin typeface="Times New Roman" pitchFamily="18" charset="0"/>
                <a:sym typeface="Symbol" pitchFamily="18" charset="2"/>
              </a:rPr>
              <a:t>c</a:t>
            </a:r>
            <a:r>
              <a:rPr kumimoji="1" lang="zh-CN" altLang="en-US">
                <a:latin typeface="Times New Roman" pitchFamily="18" charset="0"/>
                <a:sym typeface="Symbol" pitchFamily="18" charset="2"/>
              </a:rPr>
              <a:t>上界中的最小元</a:t>
            </a:r>
          </a:p>
          <a:p>
            <a:pPr>
              <a:spcBef>
                <a:spcPct val="50000"/>
              </a:spcBef>
            </a:pPr>
            <a:r>
              <a:rPr kumimoji="1" lang="zh-CN" altLang="en-US">
                <a:latin typeface="Times New Roman" pitchFamily="18" charset="0"/>
                <a:sym typeface="Symbol" pitchFamily="18" charset="2"/>
              </a:rPr>
              <a:t>因此有</a:t>
            </a:r>
            <a:r>
              <a:rPr kumimoji="1" lang="en-US" altLang="zh-CN">
                <a:latin typeface="Times New Roman" pitchFamily="18" charset="0"/>
                <a:sym typeface="Symbol" pitchFamily="18" charset="2"/>
              </a:rPr>
              <a:t>(a∨b)∨c </a:t>
            </a:r>
            <a:r>
              <a:rPr kumimoji="1" lang="en-US" altLang="zh-CN">
                <a:latin typeface="Times New Roman" pitchFamily="18" charset="0"/>
              </a:rPr>
              <a:t>≽ </a:t>
            </a:r>
            <a:r>
              <a:rPr kumimoji="1" lang="en-US" altLang="zh-CN">
                <a:latin typeface="Times New Roman" pitchFamily="18" charset="0"/>
                <a:sym typeface="Symbol" pitchFamily="18" charset="2"/>
              </a:rPr>
              <a:t>(b∨c)</a:t>
            </a:r>
          </a:p>
          <a:p>
            <a:pPr>
              <a:spcBef>
                <a:spcPct val="50000"/>
              </a:spcBef>
            </a:pPr>
            <a:r>
              <a:rPr kumimoji="1" lang="zh-CN" altLang="en-US">
                <a:latin typeface="Times New Roman" pitchFamily="18" charset="0"/>
                <a:sym typeface="Symbol" pitchFamily="18" charset="2"/>
              </a:rPr>
              <a:t>同理， </a:t>
            </a:r>
            <a:r>
              <a:rPr kumimoji="1" lang="en-US" altLang="zh-CN">
                <a:latin typeface="Times New Roman" pitchFamily="18" charset="0"/>
                <a:sym typeface="Symbol" pitchFamily="18" charset="2"/>
              </a:rPr>
              <a:t>(a∨b)∨c</a:t>
            </a:r>
            <a:r>
              <a:rPr kumimoji="1" lang="zh-CN" altLang="en-US">
                <a:latin typeface="Times New Roman" pitchFamily="18" charset="0"/>
                <a:sym typeface="Symbol" pitchFamily="18" charset="2"/>
              </a:rPr>
              <a:t>作为</a:t>
            </a:r>
            <a:r>
              <a:rPr kumimoji="1" lang="en-US" altLang="zh-CN">
                <a:latin typeface="Times New Roman" pitchFamily="18" charset="0"/>
                <a:sym typeface="Symbol" pitchFamily="18" charset="2"/>
              </a:rPr>
              <a:t>a</a:t>
            </a:r>
            <a:r>
              <a:rPr kumimoji="1" lang="zh-CN" altLang="en-US">
                <a:latin typeface="Times New Roman" pitchFamily="18" charset="0"/>
                <a:sym typeface="Symbol" pitchFamily="18" charset="2"/>
              </a:rPr>
              <a:t>和</a:t>
            </a:r>
            <a:r>
              <a:rPr kumimoji="1" lang="en-US" altLang="zh-CN">
                <a:latin typeface="Times New Roman" pitchFamily="18" charset="0"/>
                <a:sym typeface="Symbol" pitchFamily="18" charset="2"/>
              </a:rPr>
              <a:t>(b∨c)</a:t>
            </a:r>
            <a:r>
              <a:rPr kumimoji="1" lang="zh-CN" altLang="en-US">
                <a:latin typeface="Times New Roman" pitchFamily="18" charset="0"/>
                <a:sym typeface="Symbol" pitchFamily="18" charset="2"/>
              </a:rPr>
              <a:t>上界中的一员</a:t>
            </a:r>
          </a:p>
          <a:p>
            <a:pPr>
              <a:spcBef>
                <a:spcPct val="50000"/>
              </a:spcBef>
            </a:pPr>
            <a:r>
              <a:rPr kumimoji="1" lang="zh-CN" altLang="en-US">
                <a:latin typeface="Times New Roman" pitchFamily="18" charset="0"/>
                <a:sym typeface="Symbol" pitchFamily="18" charset="2"/>
              </a:rPr>
              <a:t>再次根据最小上界的定义，</a:t>
            </a:r>
            <a:r>
              <a:rPr kumimoji="1" lang="en-US" altLang="zh-CN">
                <a:latin typeface="Times New Roman" pitchFamily="18" charset="0"/>
                <a:sym typeface="Symbol" pitchFamily="18" charset="2"/>
              </a:rPr>
              <a:t>a∨(b∨c)</a:t>
            </a:r>
            <a:r>
              <a:rPr kumimoji="1" lang="zh-CN" altLang="en-US">
                <a:latin typeface="Times New Roman" pitchFamily="18" charset="0"/>
                <a:sym typeface="Symbol" pitchFamily="18" charset="2"/>
              </a:rPr>
              <a:t>是</a:t>
            </a:r>
            <a:r>
              <a:rPr kumimoji="1" lang="en-US" altLang="zh-CN">
                <a:latin typeface="Times New Roman" pitchFamily="18" charset="0"/>
                <a:sym typeface="Symbol" pitchFamily="18" charset="2"/>
              </a:rPr>
              <a:t>a</a:t>
            </a:r>
            <a:r>
              <a:rPr kumimoji="1" lang="zh-CN" altLang="en-US">
                <a:latin typeface="Times New Roman" pitchFamily="18" charset="0"/>
                <a:sym typeface="Symbol" pitchFamily="18" charset="2"/>
              </a:rPr>
              <a:t>和</a:t>
            </a:r>
            <a:r>
              <a:rPr kumimoji="1" lang="en-US" altLang="zh-CN">
                <a:latin typeface="Times New Roman" pitchFamily="18" charset="0"/>
                <a:sym typeface="Symbol" pitchFamily="18" charset="2"/>
              </a:rPr>
              <a:t>(b∨c)</a:t>
            </a:r>
            <a:r>
              <a:rPr kumimoji="1" lang="zh-CN" altLang="en-US">
                <a:latin typeface="Times New Roman" pitchFamily="18" charset="0"/>
                <a:sym typeface="Symbol" pitchFamily="18" charset="2"/>
              </a:rPr>
              <a:t>上界中的最小元</a:t>
            </a:r>
          </a:p>
          <a:p>
            <a:pPr>
              <a:spcBef>
                <a:spcPct val="50000"/>
              </a:spcBef>
            </a:pPr>
            <a:r>
              <a:rPr kumimoji="1" lang="zh-CN" altLang="en-US">
                <a:latin typeface="Times New Roman" pitchFamily="18" charset="0"/>
                <a:sym typeface="Symbol" pitchFamily="18" charset="2"/>
              </a:rPr>
              <a:t>因此有</a:t>
            </a:r>
            <a:r>
              <a:rPr kumimoji="1" lang="en-US" altLang="zh-CN" b="1">
                <a:solidFill>
                  <a:srgbClr val="335DBB"/>
                </a:solidFill>
                <a:latin typeface="Times New Roman" pitchFamily="18" charset="0"/>
                <a:sym typeface="Symbol" pitchFamily="18" charset="2"/>
              </a:rPr>
              <a:t>(a∨b)∨c </a:t>
            </a:r>
            <a:r>
              <a:rPr kumimoji="1" lang="en-US" altLang="zh-CN" b="1">
                <a:solidFill>
                  <a:srgbClr val="335DBB"/>
                </a:solidFill>
                <a:latin typeface="Times New Roman" pitchFamily="18" charset="0"/>
              </a:rPr>
              <a:t>≽ </a:t>
            </a:r>
            <a:r>
              <a:rPr kumimoji="1" lang="en-US" altLang="zh-CN" b="1">
                <a:solidFill>
                  <a:srgbClr val="335DBB"/>
                </a:solidFill>
                <a:latin typeface="Times New Roman" pitchFamily="18" charset="0"/>
                <a:sym typeface="Symbol" pitchFamily="18" charset="2"/>
              </a:rPr>
              <a:t>a∨(b∨c)      </a:t>
            </a:r>
            <a:r>
              <a:rPr kumimoji="1" lang="zh-CN" altLang="en-US" b="1">
                <a:solidFill>
                  <a:srgbClr val="335DBB"/>
                </a:solidFill>
                <a:latin typeface="Times New Roman" pitchFamily="18" charset="0"/>
                <a:sym typeface="Symbol" pitchFamily="18" charset="2"/>
              </a:rPr>
              <a:t>（</a:t>
            </a:r>
            <a:r>
              <a:rPr kumimoji="1" lang="en-US" altLang="zh-CN" b="1">
                <a:solidFill>
                  <a:srgbClr val="335DBB"/>
                </a:solidFill>
                <a:latin typeface="Times New Roman" pitchFamily="18" charset="0"/>
                <a:sym typeface="Symbol" pitchFamily="18" charset="2"/>
              </a:rPr>
              <a:t>1</a:t>
            </a:r>
            <a:r>
              <a:rPr kumimoji="1" lang="zh-CN" altLang="en-US" b="1">
                <a:solidFill>
                  <a:srgbClr val="335DBB"/>
                </a:solidFill>
                <a:latin typeface="Times New Roman" pitchFamily="18" charset="0"/>
                <a:sym typeface="Symbol" pitchFamily="18" charset="2"/>
              </a:rPr>
              <a:t>）</a:t>
            </a:r>
            <a:endParaRPr kumimoji="1" lang="en-US" altLang="zh-CN">
              <a:latin typeface="Times New Roman" pitchFamily="18" charset="0"/>
              <a:sym typeface="Symbol" pitchFamily="18" charset="2"/>
            </a:endParaRPr>
          </a:p>
        </p:txBody>
      </p:sp>
      <p:grpSp>
        <p:nvGrpSpPr>
          <p:cNvPr id="2" name="Group 58"/>
          <p:cNvGrpSpPr>
            <a:grpSpLocks/>
          </p:cNvGrpSpPr>
          <p:nvPr/>
        </p:nvGrpSpPr>
        <p:grpSpPr bwMode="auto">
          <a:xfrm>
            <a:off x="6324600" y="1905000"/>
            <a:ext cx="2700338" cy="1905000"/>
            <a:chOff x="3984" y="1200"/>
            <a:chExt cx="1701" cy="1200"/>
          </a:xfrm>
        </p:grpSpPr>
        <p:grpSp>
          <p:nvGrpSpPr>
            <p:cNvPr id="46085" name="Group 29"/>
            <p:cNvGrpSpPr>
              <a:grpSpLocks/>
            </p:cNvGrpSpPr>
            <p:nvPr/>
          </p:nvGrpSpPr>
          <p:grpSpPr bwMode="auto">
            <a:xfrm>
              <a:off x="3984" y="1200"/>
              <a:ext cx="1694" cy="1200"/>
              <a:chOff x="3730" y="2640"/>
              <a:chExt cx="1694" cy="1200"/>
            </a:xfrm>
          </p:grpSpPr>
          <p:sp>
            <p:nvSpPr>
              <p:cNvPr id="46094" name="Line 3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46095" name="Line 3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46096" name="Line 3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46097" name="Line 3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46098" name="Line 3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46099" name="Line 3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46100" name="Line 3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46101" name="Line 3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46102" name="Line 3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46103" name="Line 3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46104" name="Line 4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46105" name="Line 4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46106" name="Oval 4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07" name="Oval 4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08" name="Oval 4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09" name="Oval 4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10" name="Oval 4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11" name="Oval 4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12" name="Oval 4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6113" name="Oval 4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46086" name="Oval 50"/>
            <p:cNvSpPr>
              <a:spLocks noChangeArrowheads="1"/>
            </p:cNvSpPr>
            <p:nvPr/>
          </p:nvSpPr>
          <p:spPr bwMode="auto">
            <a:xfrm>
              <a:off x="3984" y="1920"/>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6087" name="Oval 51"/>
            <p:cNvSpPr>
              <a:spLocks noChangeArrowheads="1"/>
            </p:cNvSpPr>
            <p:nvPr/>
          </p:nvSpPr>
          <p:spPr bwMode="auto">
            <a:xfrm>
              <a:off x="4765" y="1920"/>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6088" name="Oval 52"/>
            <p:cNvSpPr>
              <a:spLocks noChangeArrowheads="1"/>
            </p:cNvSpPr>
            <p:nvPr/>
          </p:nvSpPr>
          <p:spPr bwMode="auto">
            <a:xfrm>
              <a:off x="5541" y="1920"/>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6089" name="Text Box 53"/>
            <p:cNvSpPr txBox="1">
              <a:spLocks noChangeArrowheads="1"/>
            </p:cNvSpPr>
            <p:nvPr/>
          </p:nvSpPr>
          <p:spPr bwMode="auto">
            <a:xfrm>
              <a:off x="4148" y="1871"/>
              <a:ext cx="183" cy="192"/>
            </a:xfrm>
            <a:prstGeom prst="rect">
              <a:avLst/>
            </a:prstGeom>
            <a:noFill/>
            <a:ln w="9525">
              <a:noFill/>
              <a:miter lim="800000"/>
              <a:headEnd/>
              <a:tailEnd/>
            </a:ln>
          </p:spPr>
          <p:txBody>
            <a:bodyPr wrap="none">
              <a:spAutoFit/>
            </a:bodyPr>
            <a:lstStyle/>
            <a:p>
              <a:r>
                <a:rPr lang="en-US" altLang="zh-CN" sz="1400"/>
                <a:t>a</a:t>
              </a:r>
            </a:p>
          </p:txBody>
        </p:sp>
        <p:sp>
          <p:nvSpPr>
            <p:cNvPr id="46090" name="Text Box 54"/>
            <p:cNvSpPr txBox="1">
              <a:spLocks noChangeArrowheads="1"/>
            </p:cNvSpPr>
            <p:nvPr/>
          </p:nvSpPr>
          <p:spPr bwMode="auto">
            <a:xfrm>
              <a:off x="4595" y="1920"/>
              <a:ext cx="186" cy="192"/>
            </a:xfrm>
            <a:prstGeom prst="rect">
              <a:avLst/>
            </a:prstGeom>
            <a:noFill/>
            <a:ln w="9525">
              <a:noFill/>
              <a:miter lim="800000"/>
              <a:headEnd/>
              <a:tailEnd/>
            </a:ln>
          </p:spPr>
          <p:txBody>
            <a:bodyPr wrap="none">
              <a:spAutoFit/>
            </a:bodyPr>
            <a:lstStyle/>
            <a:p>
              <a:r>
                <a:rPr lang="en-US" altLang="zh-CN" sz="1400"/>
                <a:t>b</a:t>
              </a:r>
            </a:p>
          </p:txBody>
        </p:sp>
        <p:sp>
          <p:nvSpPr>
            <p:cNvPr id="46091" name="Text Box 55"/>
            <p:cNvSpPr txBox="1">
              <a:spLocks noChangeArrowheads="1"/>
            </p:cNvSpPr>
            <p:nvPr/>
          </p:nvSpPr>
          <p:spPr bwMode="auto">
            <a:xfrm>
              <a:off x="5341" y="1872"/>
              <a:ext cx="183" cy="192"/>
            </a:xfrm>
            <a:prstGeom prst="rect">
              <a:avLst/>
            </a:prstGeom>
            <a:noFill/>
            <a:ln w="9525">
              <a:noFill/>
              <a:miter lim="800000"/>
              <a:headEnd/>
              <a:tailEnd/>
            </a:ln>
          </p:spPr>
          <p:txBody>
            <a:bodyPr wrap="none">
              <a:spAutoFit/>
            </a:bodyPr>
            <a:lstStyle/>
            <a:p>
              <a:r>
                <a:rPr lang="en-US" altLang="zh-CN" sz="1400"/>
                <a:t>c</a:t>
              </a:r>
            </a:p>
          </p:txBody>
        </p:sp>
        <p:sp>
          <p:nvSpPr>
            <p:cNvPr id="46092" name="Text Box 56"/>
            <p:cNvSpPr txBox="1">
              <a:spLocks noChangeArrowheads="1"/>
            </p:cNvSpPr>
            <p:nvPr/>
          </p:nvSpPr>
          <p:spPr bwMode="auto">
            <a:xfrm>
              <a:off x="3984" y="1392"/>
              <a:ext cx="353" cy="173"/>
            </a:xfrm>
            <a:prstGeom prst="rect">
              <a:avLst/>
            </a:prstGeom>
            <a:noFill/>
            <a:ln w="9525">
              <a:noFill/>
              <a:miter lim="800000"/>
              <a:headEnd/>
              <a:tailEnd/>
            </a:ln>
          </p:spPr>
          <p:txBody>
            <a:bodyPr wrap="none">
              <a:spAutoFit/>
            </a:bodyPr>
            <a:lstStyle/>
            <a:p>
              <a:r>
                <a:rPr lang="en-US" altLang="zh-CN" sz="1200"/>
                <a:t>a </a:t>
              </a:r>
              <a:r>
                <a:rPr kumimoji="1" lang="en-US" altLang="zh-CN" sz="1200">
                  <a:sym typeface="Symbol" pitchFamily="18" charset="2"/>
                </a:rPr>
                <a:t>∨b</a:t>
              </a:r>
            </a:p>
          </p:txBody>
        </p:sp>
        <p:sp>
          <p:nvSpPr>
            <p:cNvPr id="46093" name="Oval 57"/>
            <p:cNvSpPr>
              <a:spLocks noChangeArrowheads="1"/>
            </p:cNvSpPr>
            <p:nvPr/>
          </p:nvSpPr>
          <p:spPr bwMode="auto">
            <a:xfrm>
              <a:off x="3984" y="1550"/>
              <a:ext cx="144" cy="144"/>
            </a:xfrm>
            <a:prstGeom prst="ellipse">
              <a:avLst/>
            </a:prstGeom>
            <a:gradFill rotWithShape="1">
              <a:gsLst>
                <a:gs pos="0">
                  <a:schemeClr val="bg1"/>
                </a:gs>
                <a:gs pos="100000">
                  <a:srgbClr val="0040F6"/>
                </a:gs>
              </a:gsLst>
              <a:path path="shape">
                <a:fillToRect l="50000" t="50000" r="50000" b="50000"/>
              </a:path>
            </a:gradFill>
            <a:ln w="9525">
              <a:solidFill>
                <a:srgbClr val="000080"/>
              </a:solidFill>
              <a:round/>
              <a:headEnd/>
              <a:tailEnd/>
            </a:ln>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 from="(-#ppt_w/2)" to="(#ppt_x)" calcmode="lin" valueType="num">
                                      <p:cBhvr>
                                        <p:cTn id="12" dur="300" fill="hold">
                                          <p:stCondLst>
                                            <p:cond delay="0"/>
                                          </p:stCondLst>
                                        </p:cTn>
                                        <p:tgtEl>
                                          <p:spTgt spid="25606">
                                            <p:txEl>
                                              <p:pRg st="0" end="0"/>
                                            </p:txEl>
                                          </p:spTgt>
                                        </p:tgtEl>
                                        <p:attrNameLst>
                                          <p:attrName>ppt_x</p:attrName>
                                        </p:attrNameLst>
                                      </p:cBhvr>
                                    </p:anim>
                                    <p:anim from="0" to="-1.0" calcmode="lin" valueType="num">
                                      <p:cBhvr>
                                        <p:cTn id="13" dur="100" decel="50000" autoRev="1" fill="hold">
                                          <p:stCondLst>
                                            <p:cond delay="300"/>
                                          </p:stCondLst>
                                        </p:cTn>
                                        <p:tgtEl>
                                          <p:spTgt spid="25606">
                                            <p:txEl>
                                              <p:pRg st="0" end="0"/>
                                            </p:txEl>
                                          </p:spTgt>
                                        </p:tgtEl>
                                        <p:attrNameLst>
                                          <p:attrName>xshear</p:attrName>
                                        </p:attrNameLst>
                                      </p:cBhvr>
                                    </p:anim>
                                    <p:animScale>
                                      <p:cBhvr>
                                        <p:cTn id="14" dur="100" decel="100000" autoRev="1" fill="hold">
                                          <p:stCondLst>
                                            <p:cond delay="300"/>
                                          </p:stCondLst>
                                        </p:cTn>
                                        <p:tgtEl>
                                          <p:spTgt spid="25606">
                                            <p:txEl>
                                              <p:pRg st="0" end="0"/>
                                            </p:txEl>
                                          </p:spTgt>
                                        </p:tgtEl>
                                      </p:cBhvr>
                                      <p:from x="100000" y="100000"/>
                                      <p:to x="80000" y="100000"/>
                                    </p:animScale>
                                    <p:anim by="(#ppt_h/3+#ppt_w*0.1)" calcmode="lin" valueType="num">
                                      <p:cBhvr additive="sum">
                                        <p:cTn id="15" dur="100" decel="100000" autoRev="1" fill="hold">
                                          <p:stCondLst>
                                            <p:cond delay="300"/>
                                          </p:stCondLst>
                                        </p:cTn>
                                        <p:tgtEl>
                                          <p:spTgt spid="25606">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5606">
                                            <p:txEl>
                                              <p:pRg st="1" end="1"/>
                                            </p:txEl>
                                          </p:spTgt>
                                        </p:tgtEl>
                                        <p:attrNameLst>
                                          <p:attrName>style.visibility</p:attrName>
                                        </p:attrNameLst>
                                      </p:cBhvr>
                                      <p:to>
                                        <p:strVal val="visible"/>
                                      </p:to>
                                    </p:set>
                                    <p:anim from="(-#ppt_w/2)" to="(#ppt_x)" calcmode="lin" valueType="num">
                                      <p:cBhvr>
                                        <p:cTn id="20" dur="300" fill="hold">
                                          <p:stCondLst>
                                            <p:cond delay="0"/>
                                          </p:stCondLst>
                                        </p:cTn>
                                        <p:tgtEl>
                                          <p:spTgt spid="25606">
                                            <p:txEl>
                                              <p:pRg st="1" end="1"/>
                                            </p:txEl>
                                          </p:spTgt>
                                        </p:tgtEl>
                                        <p:attrNameLst>
                                          <p:attrName>ppt_x</p:attrName>
                                        </p:attrNameLst>
                                      </p:cBhvr>
                                    </p:anim>
                                    <p:anim from="0" to="-1.0" calcmode="lin" valueType="num">
                                      <p:cBhvr>
                                        <p:cTn id="21" dur="100" decel="50000" autoRev="1" fill="hold">
                                          <p:stCondLst>
                                            <p:cond delay="300"/>
                                          </p:stCondLst>
                                        </p:cTn>
                                        <p:tgtEl>
                                          <p:spTgt spid="25606">
                                            <p:txEl>
                                              <p:pRg st="1" end="1"/>
                                            </p:txEl>
                                          </p:spTgt>
                                        </p:tgtEl>
                                        <p:attrNameLst>
                                          <p:attrName>xshear</p:attrName>
                                        </p:attrNameLst>
                                      </p:cBhvr>
                                    </p:anim>
                                    <p:animScale>
                                      <p:cBhvr>
                                        <p:cTn id="22" dur="100" decel="100000" autoRev="1" fill="hold">
                                          <p:stCondLst>
                                            <p:cond delay="300"/>
                                          </p:stCondLst>
                                        </p:cTn>
                                        <p:tgtEl>
                                          <p:spTgt spid="25606">
                                            <p:txEl>
                                              <p:pRg st="1" end="1"/>
                                            </p:txEl>
                                          </p:spTgt>
                                        </p:tgtEl>
                                      </p:cBhvr>
                                      <p:from x="100000" y="100000"/>
                                      <p:to x="80000" y="100000"/>
                                    </p:animScale>
                                    <p:anim by="(#ppt_h/3+#ppt_w*0.1)" calcmode="lin" valueType="num">
                                      <p:cBhvr additive="sum">
                                        <p:cTn id="23" dur="100" decel="100000" autoRev="1" fill="hold">
                                          <p:stCondLst>
                                            <p:cond delay="300"/>
                                          </p:stCondLst>
                                        </p:cTn>
                                        <p:tgtEl>
                                          <p:spTgt spid="25606">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25606">
                                            <p:txEl>
                                              <p:pRg st="2" end="2"/>
                                            </p:txEl>
                                          </p:spTgt>
                                        </p:tgtEl>
                                        <p:attrNameLst>
                                          <p:attrName>style.visibility</p:attrName>
                                        </p:attrNameLst>
                                      </p:cBhvr>
                                      <p:to>
                                        <p:strVal val="visible"/>
                                      </p:to>
                                    </p:set>
                                    <p:anim from="(-#ppt_w/2)" to="(#ppt_x)" calcmode="lin" valueType="num">
                                      <p:cBhvr>
                                        <p:cTn id="28" dur="300" fill="hold">
                                          <p:stCondLst>
                                            <p:cond delay="0"/>
                                          </p:stCondLst>
                                        </p:cTn>
                                        <p:tgtEl>
                                          <p:spTgt spid="25606">
                                            <p:txEl>
                                              <p:pRg st="2" end="2"/>
                                            </p:txEl>
                                          </p:spTgt>
                                        </p:tgtEl>
                                        <p:attrNameLst>
                                          <p:attrName>ppt_x</p:attrName>
                                        </p:attrNameLst>
                                      </p:cBhvr>
                                    </p:anim>
                                    <p:anim from="0" to="-1.0" calcmode="lin" valueType="num">
                                      <p:cBhvr>
                                        <p:cTn id="29" dur="100" decel="50000" autoRev="1" fill="hold">
                                          <p:stCondLst>
                                            <p:cond delay="300"/>
                                          </p:stCondLst>
                                        </p:cTn>
                                        <p:tgtEl>
                                          <p:spTgt spid="25606">
                                            <p:txEl>
                                              <p:pRg st="2" end="2"/>
                                            </p:txEl>
                                          </p:spTgt>
                                        </p:tgtEl>
                                        <p:attrNameLst>
                                          <p:attrName>xshear</p:attrName>
                                        </p:attrNameLst>
                                      </p:cBhvr>
                                    </p:anim>
                                    <p:animScale>
                                      <p:cBhvr>
                                        <p:cTn id="30" dur="100" decel="100000" autoRev="1" fill="hold">
                                          <p:stCondLst>
                                            <p:cond delay="300"/>
                                          </p:stCondLst>
                                        </p:cTn>
                                        <p:tgtEl>
                                          <p:spTgt spid="25606">
                                            <p:txEl>
                                              <p:pRg st="2" end="2"/>
                                            </p:txEl>
                                          </p:spTgt>
                                        </p:tgtEl>
                                      </p:cBhvr>
                                      <p:from x="100000" y="100000"/>
                                      <p:to x="80000" y="100000"/>
                                    </p:animScale>
                                    <p:anim by="(#ppt_h/3+#ppt_w*0.1)" calcmode="lin" valueType="num">
                                      <p:cBhvr additive="sum">
                                        <p:cTn id="31" dur="100" decel="100000" autoRev="1" fill="hold">
                                          <p:stCondLst>
                                            <p:cond delay="300"/>
                                          </p:stCondLst>
                                        </p:cTn>
                                        <p:tgtEl>
                                          <p:spTgt spid="25606">
                                            <p:txEl>
                                              <p:pRg st="2" end="2"/>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25606">
                                            <p:txEl>
                                              <p:pRg st="3" end="3"/>
                                            </p:txEl>
                                          </p:spTgt>
                                        </p:tgtEl>
                                        <p:attrNameLst>
                                          <p:attrName>style.visibility</p:attrName>
                                        </p:attrNameLst>
                                      </p:cBhvr>
                                      <p:to>
                                        <p:strVal val="visible"/>
                                      </p:to>
                                    </p:set>
                                    <p:anim from="(-#ppt_w/2)" to="(#ppt_x)" calcmode="lin" valueType="num">
                                      <p:cBhvr>
                                        <p:cTn id="36" dur="300" fill="hold">
                                          <p:stCondLst>
                                            <p:cond delay="0"/>
                                          </p:stCondLst>
                                        </p:cTn>
                                        <p:tgtEl>
                                          <p:spTgt spid="25606">
                                            <p:txEl>
                                              <p:pRg st="3" end="3"/>
                                            </p:txEl>
                                          </p:spTgt>
                                        </p:tgtEl>
                                        <p:attrNameLst>
                                          <p:attrName>ppt_x</p:attrName>
                                        </p:attrNameLst>
                                      </p:cBhvr>
                                    </p:anim>
                                    <p:anim from="0" to="-1.0" calcmode="lin" valueType="num">
                                      <p:cBhvr>
                                        <p:cTn id="37" dur="100" decel="50000" autoRev="1" fill="hold">
                                          <p:stCondLst>
                                            <p:cond delay="300"/>
                                          </p:stCondLst>
                                        </p:cTn>
                                        <p:tgtEl>
                                          <p:spTgt spid="25606">
                                            <p:txEl>
                                              <p:pRg st="3" end="3"/>
                                            </p:txEl>
                                          </p:spTgt>
                                        </p:tgtEl>
                                        <p:attrNameLst>
                                          <p:attrName>xshear</p:attrName>
                                        </p:attrNameLst>
                                      </p:cBhvr>
                                    </p:anim>
                                    <p:animScale>
                                      <p:cBhvr>
                                        <p:cTn id="38" dur="100" decel="100000" autoRev="1" fill="hold">
                                          <p:stCondLst>
                                            <p:cond delay="300"/>
                                          </p:stCondLst>
                                        </p:cTn>
                                        <p:tgtEl>
                                          <p:spTgt spid="25606">
                                            <p:txEl>
                                              <p:pRg st="3" end="3"/>
                                            </p:txEl>
                                          </p:spTgt>
                                        </p:tgtEl>
                                      </p:cBhvr>
                                      <p:from x="100000" y="100000"/>
                                      <p:to x="80000" y="100000"/>
                                    </p:animScale>
                                    <p:anim by="(#ppt_h/3+#ppt_w*0.1)" calcmode="lin" valueType="num">
                                      <p:cBhvr additive="sum">
                                        <p:cTn id="39" dur="100" decel="100000" autoRev="1" fill="hold">
                                          <p:stCondLst>
                                            <p:cond delay="300"/>
                                          </p:stCondLst>
                                        </p:cTn>
                                        <p:tgtEl>
                                          <p:spTgt spid="25606">
                                            <p:txEl>
                                              <p:pRg st="3" end="3"/>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25606">
                                            <p:txEl>
                                              <p:pRg st="4" end="4"/>
                                            </p:txEl>
                                          </p:spTgt>
                                        </p:tgtEl>
                                        <p:attrNameLst>
                                          <p:attrName>style.visibility</p:attrName>
                                        </p:attrNameLst>
                                      </p:cBhvr>
                                      <p:to>
                                        <p:strVal val="visible"/>
                                      </p:to>
                                    </p:set>
                                    <p:anim from="(-#ppt_w/2)" to="(#ppt_x)" calcmode="lin" valueType="num">
                                      <p:cBhvr>
                                        <p:cTn id="44" dur="300" fill="hold">
                                          <p:stCondLst>
                                            <p:cond delay="0"/>
                                          </p:stCondLst>
                                        </p:cTn>
                                        <p:tgtEl>
                                          <p:spTgt spid="25606">
                                            <p:txEl>
                                              <p:pRg st="4" end="4"/>
                                            </p:txEl>
                                          </p:spTgt>
                                        </p:tgtEl>
                                        <p:attrNameLst>
                                          <p:attrName>ppt_x</p:attrName>
                                        </p:attrNameLst>
                                      </p:cBhvr>
                                    </p:anim>
                                    <p:anim from="0" to="-1.0" calcmode="lin" valueType="num">
                                      <p:cBhvr>
                                        <p:cTn id="45" dur="100" decel="50000" autoRev="1" fill="hold">
                                          <p:stCondLst>
                                            <p:cond delay="300"/>
                                          </p:stCondLst>
                                        </p:cTn>
                                        <p:tgtEl>
                                          <p:spTgt spid="25606">
                                            <p:txEl>
                                              <p:pRg st="4" end="4"/>
                                            </p:txEl>
                                          </p:spTgt>
                                        </p:tgtEl>
                                        <p:attrNameLst>
                                          <p:attrName>xshear</p:attrName>
                                        </p:attrNameLst>
                                      </p:cBhvr>
                                    </p:anim>
                                    <p:animScale>
                                      <p:cBhvr>
                                        <p:cTn id="46" dur="100" decel="100000" autoRev="1" fill="hold">
                                          <p:stCondLst>
                                            <p:cond delay="300"/>
                                          </p:stCondLst>
                                        </p:cTn>
                                        <p:tgtEl>
                                          <p:spTgt spid="25606">
                                            <p:txEl>
                                              <p:pRg st="4" end="4"/>
                                            </p:txEl>
                                          </p:spTgt>
                                        </p:tgtEl>
                                      </p:cBhvr>
                                      <p:from x="100000" y="100000"/>
                                      <p:to x="80000" y="100000"/>
                                    </p:animScale>
                                    <p:anim by="(#ppt_h/3+#ppt_w*0.1)" calcmode="lin" valueType="num">
                                      <p:cBhvr additive="sum">
                                        <p:cTn id="47" dur="100" decel="100000" autoRev="1" fill="hold">
                                          <p:stCondLst>
                                            <p:cond delay="300"/>
                                          </p:stCondLst>
                                        </p:cTn>
                                        <p:tgtEl>
                                          <p:spTgt spid="25606">
                                            <p:txEl>
                                              <p:pRg st="4" end="4"/>
                                            </p:txEl>
                                          </p:spTgt>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25606">
                                            <p:txEl>
                                              <p:pRg st="5" end="5"/>
                                            </p:txEl>
                                          </p:spTgt>
                                        </p:tgtEl>
                                        <p:attrNameLst>
                                          <p:attrName>style.visibility</p:attrName>
                                        </p:attrNameLst>
                                      </p:cBhvr>
                                      <p:to>
                                        <p:strVal val="visible"/>
                                      </p:to>
                                    </p:set>
                                    <p:anim from="(-#ppt_w/2)" to="(#ppt_x)" calcmode="lin" valueType="num">
                                      <p:cBhvr>
                                        <p:cTn id="52" dur="300" fill="hold">
                                          <p:stCondLst>
                                            <p:cond delay="0"/>
                                          </p:stCondLst>
                                        </p:cTn>
                                        <p:tgtEl>
                                          <p:spTgt spid="25606">
                                            <p:txEl>
                                              <p:pRg st="5" end="5"/>
                                            </p:txEl>
                                          </p:spTgt>
                                        </p:tgtEl>
                                        <p:attrNameLst>
                                          <p:attrName>ppt_x</p:attrName>
                                        </p:attrNameLst>
                                      </p:cBhvr>
                                    </p:anim>
                                    <p:anim from="0" to="-1.0" calcmode="lin" valueType="num">
                                      <p:cBhvr>
                                        <p:cTn id="53" dur="100" decel="50000" autoRev="1" fill="hold">
                                          <p:stCondLst>
                                            <p:cond delay="300"/>
                                          </p:stCondLst>
                                        </p:cTn>
                                        <p:tgtEl>
                                          <p:spTgt spid="25606">
                                            <p:txEl>
                                              <p:pRg st="5" end="5"/>
                                            </p:txEl>
                                          </p:spTgt>
                                        </p:tgtEl>
                                        <p:attrNameLst>
                                          <p:attrName>xshear</p:attrName>
                                        </p:attrNameLst>
                                      </p:cBhvr>
                                    </p:anim>
                                    <p:animScale>
                                      <p:cBhvr>
                                        <p:cTn id="54" dur="100" decel="100000" autoRev="1" fill="hold">
                                          <p:stCondLst>
                                            <p:cond delay="300"/>
                                          </p:stCondLst>
                                        </p:cTn>
                                        <p:tgtEl>
                                          <p:spTgt spid="25606">
                                            <p:txEl>
                                              <p:pRg st="5" end="5"/>
                                            </p:txEl>
                                          </p:spTgt>
                                        </p:tgtEl>
                                      </p:cBhvr>
                                      <p:from x="100000" y="100000"/>
                                      <p:to x="80000" y="100000"/>
                                    </p:animScale>
                                    <p:anim by="(#ppt_h/3+#ppt_w*0.1)" calcmode="lin" valueType="num">
                                      <p:cBhvr additive="sum">
                                        <p:cTn id="55" dur="100" decel="100000" autoRev="1" fill="hold">
                                          <p:stCondLst>
                                            <p:cond delay="300"/>
                                          </p:stCondLst>
                                        </p:cTn>
                                        <p:tgtEl>
                                          <p:spTgt spid="25606">
                                            <p:txEl>
                                              <p:pRg st="5" end="5"/>
                                            </p:txEl>
                                          </p:spTgt>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nodeType="clickEffect">
                                  <p:stCondLst>
                                    <p:cond delay="0"/>
                                  </p:stCondLst>
                                  <p:childTnLst>
                                    <p:set>
                                      <p:cBhvr>
                                        <p:cTn id="59" dur="1" fill="hold">
                                          <p:stCondLst>
                                            <p:cond delay="0"/>
                                          </p:stCondLst>
                                        </p:cTn>
                                        <p:tgtEl>
                                          <p:spTgt spid="25606">
                                            <p:txEl>
                                              <p:pRg st="6" end="6"/>
                                            </p:txEl>
                                          </p:spTgt>
                                        </p:tgtEl>
                                        <p:attrNameLst>
                                          <p:attrName>style.visibility</p:attrName>
                                        </p:attrNameLst>
                                      </p:cBhvr>
                                      <p:to>
                                        <p:strVal val="visible"/>
                                      </p:to>
                                    </p:set>
                                    <p:anim from="(-#ppt_w/2)" to="(#ppt_x)" calcmode="lin" valueType="num">
                                      <p:cBhvr>
                                        <p:cTn id="60" dur="300" fill="hold">
                                          <p:stCondLst>
                                            <p:cond delay="0"/>
                                          </p:stCondLst>
                                        </p:cTn>
                                        <p:tgtEl>
                                          <p:spTgt spid="25606">
                                            <p:txEl>
                                              <p:pRg st="6" end="6"/>
                                            </p:txEl>
                                          </p:spTgt>
                                        </p:tgtEl>
                                        <p:attrNameLst>
                                          <p:attrName>ppt_x</p:attrName>
                                        </p:attrNameLst>
                                      </p:cBhvr>
                                    </p:anim>
                                    <p:anim from="0" to="-1.0" calcmode="lin" valueType="num">
                                      <p:cBhvr>
                                        <p:cTn id="61" dur="100" decel="50000" autoRev="1" fill="hold">
                                          <p:stCondLst>
                                            <p:cond delay="300"/>
                                          </p:stCondLst>
                                        </p:cTn>
                                        <p:tgtEl>
                                          <p:spTgt spid="25606">
                                            <p:txEl>
                                              <p:pRg st="6" end="6"/>
                                            </p:txEl>
                                          </p:spTgt>
                                        </p:tgtEl>
                                        <p:attrNameLst>
                                          <p:attrName>xshear</p:attrName>
                                        </p:attrNameLst>
                                      </p:cBhvr>
                                    </p:anim>
                                    <p:animScale>
                                      <p:cBhvr>
                                        <p:cTn id="62" dur="100" decel="100000" autoRev="1" fill="hold">
                                          <p:stCondLst>
                                            <p:cond delay="300"/>
                                          </p:stCondLst>
                                        </p:cTn>
                                        <p:tgtEl>
                                          <p:spTgt spid="25606">
                                            <p:txEl>
                                              <p:pRg st="6" end="6"/>
                                            </p:txEl>
                                          </p:spTgt>
                                        </p:tgtEl>
                                      </p:cBhvr>
                                      <p:from x="100000" y="100000"/>
                                      <p:to x="80000" y="100000"/>
                                    </p:animScale>
                                    <p:anim by="(#ppt_h/3+#ppt_w*0.1)" calcmode="lin" valueType="num">
                                      <p:cBhvr additive="sum">
                                        <p:cTn id="63" dur="100" decel="100000" autoRev="1" fill="hold">
                                          <p:stCondLst>
                                            <p:cond delay="300"/>
                                          </p:stCondLst>
                                        </p:cTn>
                                        <p:tgtEl>
                                          <p:spTgt spid="25606">
                                            <p:txEl>
                                              <p:pRg st="6" end="6"/>
                                            </p:txEl>
                                          </p:spTgt>
                                        </p:tgtEl>
                                        <p:attrNameLst>
                                          <p:attrName>ppt_x</p:attrName>
                                        </p:attrNameLst>
                                      </p:cBhvr>
                                    </p:anim>
                                  </p:childTnLst>
                                </p:cTn>
                              </p:par>
                            </p:childTnLst>
                          </p:cTn>
                        </p:par>
                      </p:childTnLst>
                    </p:cTn>
                  </p:par>
                  <p:par>
                    <p:cTn id="64" fill="hold">
                      <p:stCondLst>
                        <p:cond delay="indefinite"/>
                      </p:stCondLst>
                      <p:childTnLst>
                        <p:par>
                          <p:cTn id="65" fill="hold">
                            <p:stCondLst>
                              <p:cond delay="0"/>
                            </p:stCondLst>
                            <p:childTnLst>
                              <p:par>
                                <p:cTn id="66" presetID="34" presetClass="entr" presetSubtype="0" fill="hold" nodeType="clickEffect">
                                  <p:stCondLst>
                                    <p:cond delay="0"/>
                                  </p:stCondLst>
                                  <p:childTnLst>
                                    <p:set>
                                      <p:cBhvr>
                                        <p:cTn id="67" dur="1" fill="hold">
                                          <p:stCondLst>
                                            <p:cond delay="0"/>
                                          </p:stCondLst>
                                        </p:cTn>
                                        <p:tgtEl>
                                          <p:spTgt spid="25606">
                                            <p:txEl>
                                              <p:pRg st="7" end="7"/>
                                            </p:txEl>
                                          </p:spTgt>
                                        </p:tgtEl>
                                        <p:attrNameLst>
                                          <p:attrName>style.visibility</p:attrName>
                                        </p:attrNameLst>
                                      </p:cBhvr>
                                      <p:to>
                                        <p:strVal val="visible"/>
                                      </p:to>
                                    </p:set>
                                    <p:anim from="(-#ppt_w/2)" to="(#ppt_x)" calcmode="lin" valueType="num">
                                      <p:cBhvr>
                                        <p:cTn id="68" dur="300" fill="hold">
                                          <p:stCondLst>
                                            <p:cond delay="0"/>
                                          </p:stCondLst>
                                        </p:cTn>
                                        <p:tgtEl>
                                          <p:spTgt spid="25606">
                                            <p:txEl>
                                              <p:pRg st="7" end="7"/>
                                            </p:txEl>
                                          </p:spTgt>
                                        </p:tgtEl>
                                        <p:attrNameLst>
                                          <p:attrName>ppt_x</p:attrName>
                                        </p:attrNameLst>
                                      </p:cBhvr>
                                    </p:anim>
                                    <p:anim from="0" to="-1.0" calcmode="lin" valueType="num">
                                      <p:cBhvr>
                                        <p:cTn id="69" dur="100" decel="50000" autoRev="1" fill="hold">
                                          <p:stCondLst>
                                            <p:cond delay="300"/>
                                          </p:stCondLst>
                                        </p:cTn>
                                        <p:tgtEl>
                                          <p:spTgt spid="25606">
                                            <p:txEl>
                                              <p:pRg st="7" end="7"/>
                                            </p:txEl>
                                          </p:spTgt>
                                        </p:tgtEl>
                                        <p:attrNameLst>
                                          <p:attrName>xshear</p:attrName>
                                        </p:attrNameLst>
                                      </p:cBhvr>
                                    </p:anim>
                                    <p:animScale>
                                      <p:cBhvr>
                                        <p:cTn id="70" dur="100" decel="100000" autoRev="1" fill="hold">
                                          <p:stCondLst>
                                            <p:cond delay="300"/>
                                          </p:stCondLst>
                                        </p:cTn>
                                        <p:tgtEl>
                                          <p:spTgt spid="25606">
                                            <p:txEl>
                                              <p:pRg st="7" end="7"/>
                                            </p:txEl>
                                          </p:spTgt>
                                        </p:tgtEl>
                                      </p:cBhvr>
                                      <p:from x="100000" y="100000"/>
                                      <p:to x="80000" y="100000"/>
                                    </p:animScale>
                                    <p:anim by="(#ppt_h/3+#ppt_w*0.1)" calcmode="lin" valueType="num">
                                      <p:cBhvr additive="sum">
                                        <p:cTn id="71" dur="100" decel="100000" autoRev="1" fill="hold">
                                          <p:stCondLst>
                                            <p:cond delay="300"/>
                                          </p:stCondLst>
                                        </p:cTn>
                                        <p:tgtEl>
                                          <p:spTgt spid="25606">
                                            <p:txEl>
                                              <p:pRg st="7" end="7"/>
                                            </p:txEl>
                                          </p:spTgt>
                                        </p:tgtEl>
                                        <p:attrNameLst>
                                          <p:attrName>ppt_x</p:attrName>
                                        </p:attrNameLst>
                                      </p:cBhvr>
                                    </p:anim>
                                  </p:childTnLst>
                                </p:cTn>
                              </p:par>
                            </p:childTnLst>
                          </p:cTn>
                        </p:par>
                      </p:childTnLst>
                    </p:cTn>
                  </p:par>
                  <p:par>
                    <p:cTn id="72" fill="hold">
                      <p:stCondLst>
                        <p:cond delay="indefinite"/>
                      </p:stCondLst>
                      <p:childTnLst>
                        <p:par>
                          <p:cTn id="73" fill="hold">
                            <p:stCondLst>
                              <p:cond delay="0"/>
                            </p:stCondLst>
                            <p:childTnLst>
                              <p:par>
                                <p:cTn id="74" presetID="34" presetClass="entr" presetSubtype="0" fill="hold" nodeType="clickEffect">
                                  <p:stCondLst>
                                    <p:cond delay="0"/>
                                  </p:stCondLst>
                                  <p:childTnLst>
                                    <p:set>
                                      <p:cBhvr>
                                        <p:cTn id="75" dur="1" fill="hold">
                                          <p:stCondLst>
                                            <p:cond delay="0"/>
                                          </p:stCondLst>
                                        </p:cTn>
                                        <p:tgtEl>
                                          <p:spTgt spid="25606">
                                            <p:txEl>
                                              <p:pRg st="8" end="8"/>
                                            </p:txEl>
                                          </p:spTgt>
                                        </p:tgtEl>
                                        <p:attrNameLst>
                                          <p:attrName>style.visibility</p:attrName>
                                        </p:attrNameLst>
                                      </p:cBhvr>
                                      <p:to>
                                        <p:strVal val="visible"/>
                                      </p:to>
                                    </p:set>
                                    <p:anim from="(-#ppt_w/2)" to="(#ppt_x)" calcmode="lin" valueType="num">
                                      <p:cBhvr>
                                        <p:cTn id="76" dur="300" fill="hold">
                                          <p:stCondLst>
                                            <p:cond delay="0"/>
                                          </p:stCondLst>
                                        </p:cTn>
                                        <p:tgtEl>
                                          <p:spTgt spid="25606">
                                            <p:txEl>
                                              <p:pRg st="8" end="8"/>
                                            </p:txEl>
                                          </p:spTgt>
                                        </p:tgtEl>
                                        <p:attrNameLst>
                                          <p:attrName>ppt_x</p:attrName>
                                        </p:attrNameLst>
                                      </p:cBhvr>
                                    </p:anim>
                                    <p:anim from="0" to="-1.0" calcmode="lin" valueType="num">
                                      <p:cBhvr>
                                        <p:cTn id="77" dur="100" decel="50000" autoRev="1" fill="hold">
                                          <p:stCondLst>
                                            <p:cond delay="300"/>
                                          </p:stCondLst>
                                        </p:cTn>
                                        <p:tgtEl>
                                          <p:spTgt spid="25606">
                                            <p:txEl>
                                              <p:pRg st="8" end="8"/>
                                            </p:txEl>
                                          </p:spTgt>
                                        </p:tgtEl>
                                        <p:attrNameLst>
                                          <p:attrName>xshear</p:attrName>
                                        </p:attrNameLst>
                                      </p:cBhvr>
                                    </p:anim>
                                    <p:animScale>
                                      <p:cBhvr>
                                        <p:cTn id="78" dur="100" decel="100000" autoRev="1" fill="hold">
                                          <p:stCondLst>
                                            <p:cond delay="300"/>
                                          </p:stCondLst>
                                        </p:cTn>
                                        <p:tgtEl>
                                          <p:spTgt spid="25606">
                                            <p:txEl>
                                              <p:pRg st="8" end="8"/>
                                            </p:txEl>
                                          </p:spTgt>
                                        </p:tgtEl>
                                      </p:cBhvr>
                                      <p:from x="100000" y="100000"/>
                                      <p:to x="80000" y="100000"/>
                                    </p:animScale>
                                    <p:anim by="(#ppt_h/3+#ppt_w*0.1)" calcmode="lin" valueType="num">
                                      <p:cBhvr additive="sum">
                                        <p:cTn id="79" dur="100" decel="100000" autoRev="1" fill="hold">
                                          <p:stCondLst>
                                            <p:cond delay="300"/>
                                          </p:stCondLst>
                                        </p:cTn>
                                        <p:tgtEl>
                                          <p:spTgt spid="25606">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304800" y="1295400"/>
            <a:ext cx="5791200" cy="366713"/>
          </a:xfrm>
          <a:prstGeom prst="rect">
            <a:avLst/>
          </a:prstGeom>
          <a:noFill/>
          <a:ln w="9525">
            <a:noFill/>
            <a:miter lim="800000"/>
            <a:headEnd/>
            <a:tailEnd/>
          </a:ln>
        </p:spPr>
        <p:txBody>
          <a:bodyPr>
            <a:spAutoFit/>
          </a:bodyPr>
          <a:lstStyle/>
          <a:p>
            <a:pPr>
              <a:spcBef>
                <a:spcPct val="50000"/>
              </a:spcBef>
            </a:pPr>
            <a:r>
              <a:rPr kumimoji="1" lang="zh-CN" altLang="en-US" b="1">
                <a:solidFill>
                  <a:srgbClr val="335DBB"/>
                </a:solidFill>
                <a:sym typeface="Symbol" pitchFamily="18" charset="2"/>
              </a:rPr>
              <a:t>证明 </a:t>
            </a:r>
            <a:r>
              <a:rPr kumimoji="1" lang="en-US" altLang="zh-CN" b="1">
                <a:solidFill>
                  <a:srgbClr val="335DBB"/>
                </a:solidFill>
                <a:sym typeface="Symbol" pitchFamily="18" charset="2"/>
              </a:rPr>
              <a:t>(a∨b)∨c=a∨(b∨c) (</a:t>
            </a:r>
            <a:r>
              <a:rPr kumimoji="1" lang="zh-CN" altLang="en-US" b="1">
                <a:solidFill>
                  <a:srgbClr val="335DBB"/>
                </a:solidFill>
                <a:sym typeface="Symbol" pitchFamily="18" charset="2"/>
              </a:rPr>
              <a:t>续</a:t>
            </a:r>
            <a:r>
              <a:rPr kumimoji="1" lang="en-US" altLang="zh-CN" b="1">
                <a:solidFill>
                  <a:srgbClr val="335DBB"/>
                </a:solidFill>
                <a:sym typeface="Symbol" pitchFamily="18" charset="2"/>
              </a:rPr>
              <a:t>)</a:t>
            </a:r>
          </a:p>
        </p:txBody>
      </p:sp>
      <p:sp>
        <p:nvSpPr>
          <p:cNvPr id="26629" name="Text Box 5"/>
          <p:cNvSpPr txBox="1">
            <a:spLocks noChangeArrowheads="1"/>
          </p:cNvSpPr>
          <p:nvPr/>
        </p:nvSpPr>
        <p:spPr bwMode="auto">
          <a:xfrm>
            <a:off x="457200" y="1835150"/>
            <a:ext cx="7696200" cy="4108450"/>
          </a:xfrm>
          <a:prstGeom prst="rect">
            <a:avLst/>
          </a:prstGeom>
          <a:noFill/>
          <a:ln w="9525">
            <a:noFill/>
            <a:miter lim="800000"/>
            <a:headEnd/>
            <a:tailEnd/>
          </a:ln>
        </p:spPr>
        <p:txBody>
          <a:bodyPr>
            <a:spAutoFit/>
          </a:bodyPr>
          <a:lstStyle/>
          <a:p>
            <a:pPr>
              <a:spcBef>
                <a:spcPct val="50000"/>
              </a:spcBef>
            </a:pPr>
            <a:r>
              <a:rPr lang="zh-CN" altLang="en-US"/>
              <a:t>根据最小上限的定义 </a:t>
            </a:r>
            <a:r>
              <a:rPr kumimoji="1" lang="en-US" altLang="zh-CN">
                <a:sym typeface="Symbol" pitchFamily="18" charset="2"/>
              </a:rPr>
              <a:t>a∨(b∨c)</a:t>
            </a:r>
            <a:r>
              <a:rPr kumimoji="1" lang="en-US" altLang="zh-CN" b="1">
                <a:sym typeface="Symbol" pitchFamily="18" charset="2"/>
              </a:rPr>
              <a:t> </a:t>
            </a:r>
            <a:r>
              <a:rPr kumimoji="1" lang="en-US" altLang="zh-CN"/>
              <a:t>≽ </a:t>
            </a:r>
            <a:r>
              <a:rPr kumimoji="1" lang="en-US" altLang="zh-CN">
                <a:sym typeface="Symbol" pitchFamily="18" charset="2"/>
              </a:rPr>
              <a:t>(b∨c) </a:t>
            </a:r>
            <a:r>
              <a:rPr kumimoji="1" lang="zh-CN" altLang="en-US">
                <a:sym typeface="Symbol" pitchFamily="18" charset="2"/>
              </a:rPr>
              <a:t>且 </a:t>
            </a:r>
            <a:r>
              <a:rPr kumimoji="1" lang="en-US" altLang="zh-CN">
                <a:sym typeface="Symbol" pitchFamily="18" charset="2"/>
              </a:rPr>
              <a:t>a∨(b∨c) </a:t>
            </a:r>
            <a:r>
              <a:rPr kumimoji="1" lang="en-US" altLang="zh-CN"/>
              <a:t>≽ a</a:t>
            </a:r>
          </a:p>
          <a:p>
            <a:pPr>
              <a:spcBef>
                <a:spcPct val="50000"/>
              </a:spcBef>
            </a:pPr>
            <a:r>
              <a:rPr kumimoji="1" lang="zh-CN" altLang="en-US"/>
              <a:t>同理 </a:t>
            </a:r>
            <a:r>
              <a:rPr kumimoji="1" lang="en-US" altLang="zh-CN">
                <a:sym typeface="Symbol" pitchFamily="18" charset="2"/>
              </a:rPr>
              <a:t>b∨c </a:t>
            </a:r>
            <a:r>
              <a:rPr kumimoji="1" lang="en-US" altLang="zh-CN"/>
              <a:t>≽ b </a:t>
            </a:r>
            <a:r>
              <a:rPr kumimoji="1" lang="zh-CN" altLang="en-US"/>
              <a:t>且 </a:t>
            </a:r>
            <a:r>
              <a:rPr kumimoji="1" lang="en-US" altLang="zh-CN">
                <a:sym typeface="Symbol" pitchFamily="18" charset="2"/>
              </a:rPr>
              <a:t>b∨c </a:t>
            </a:r>
            <a:r>
              <a:rPr kumimoji="1" lang="en-US" altLang="zh-CN"/>
              <a:t>≽ c</a:t>
            </a:r>
          </a:p>
          <a:p>
            <a:pPr>
              <a:spcBef>
                <a:spcPct val="50000"/>
              </a:spcBef>
            </a:pPr>
            <a:r>
              <a:rPr kumimoji="1" lang="zh-CN" altLang="en-US"/>
              <a:t>因此有</a:t>
            </a:r>
            <a:r>
              <a:rPr kumimoji="1" lang="en-US" altLang="zh-CN">
                <a:sym typeface="Symbol" pitchFamily="18" charset="2"/>
              </a:rPr>
              <a:t>a∨(b∨c) </a:t>
            </a:r>
            <a:r>
              <a:rPr kumimoji="1" lang="en-US" altLang="zh-CN"/>
              <a:t>≽ a</a:t>
            </a:r>
            <a:r>
              <a:rPr kumimoji="1" lang="zh-CN" altLang="en-US"/>
              <a:t>； </a:t>
            </a:r>
            <a:r>
              <a:rPr kumimoji="1" lang="en-US" altLang="zh-CN">
                <a:sym typeface="Symbol" pitchFamily="18" charset="2"/>
              </a:rPr>
              <a:t>a∨(b∨c) </a:t>
            </a:r>
            <a:r>
              <a:rPr kumimoji="1" lang="en-US" altLang="zh-CN"/>
              <a:t>≽ b</a:t>
            </a:r>
            <a:r>
              <a:rPr kumimoji="1" lang="zh-CN" altLang="en-US"/>
              <a:t>； </a:t>
            </a:r>
            <a:r>
              <a:rPr kumimoji="1" lang="en-US" altLang="zh-CN">
                <a:sym typeface="Symbol" pitchFamily="18" charset="2"/>
              </a:rPr>
              <a:t>a∨(b∨c) </a:t>
            </a:r>
            <a:r>
              <a:rPr kumimoji="1" lang="en-US" altLang="zh-CN"/>
              <a:t>≽ c</a:t>
            </a:r>
          </a:p>
          <a:p>
            <a:pPr>
              <a:spcBef>
                <a:spcPct val="50000"/>
              </a:spcBef>
            </a:pPr>
            <a:r>
              <a:rPr kumimoji="1" lang="zh-CN" altLang="en-US"/>
              <a:t>可见</a:t>
            </a:r>
            <a:r>
              <a:rPr kumimoji="1" lang="en-US" altLang="zh-CN">
                <a:sym typeface="Symbol" pitchFamily="18" charset="2"/>
              </a:rPr>
              <a:t>a∨(b∨c)</a:t>
            </a:r>
            <a:r>
              <a:rPr kumimoji="1" lang="zh-CN" altLang="en-US">
                <a:sym typeface="Symbol" pitchFamily="18" charset="2"/>
              </a:rPr>
              <a:t>为</a:t>
            </a:r>
            <a:r>
              <a:rPr kumimoji="1" lang="en-US" altLang="zh-CN">
                <a:sym typeface="Symbol" pitchFamily="18" charset="2"/>
              </a:rPr>
              <a:t>a</a:t>
            </a:r>
            <a:r>
              <a:rPr kumimoji="1" lang="zh-CN" altLang="en-US">
                <a:sym typeface="Symbol" pitchFamily="18" charset="2"/>
              </a:rPr>
              <a:t>和</a:t>
            </a:r>
            <a:r>
              <a:rPr kumimoji="1" lang="en-US" altLang="zh-CN">
                <a:sym typeface="Symbol" pitchFamily="18" charset="2"/>
              </a:rPr>
              <a:t>b</a:t>
            </a:r>
            <a:r>
              <a:rPr kumimoji="1" lang="zh-CN" altLang="en-US">
                <a:sym typeface="Symbol" pitchFamily="18" charset="2"/>
              </a:rPr>
              <a:t>上界中的一员</a:t>
            </a:r>
          </a:p>
          <a:p>
            <a:pPr>
              <a:spcBef>
                <a:spcPct val="50000"/>
              </a:spcBef>
            </a:pPr>
            <a:r>
              <a:rPr kumimoji="1" lang="zh-CN" altLang="en-US">
                <a:sym typeface="Symbol" pitchFamily="18" charset="2"/>
              </a:rPr>
              <a:t>再次根据最小上界的定义，</a:t>
            </a:r>
            <a:r>
              <a:rPr kumimoji="1" lang="en-US" altLang="zh-CN">
                <a:sym typeface="Symbol" pitchFamily="18" charset="2"/>
              </a:rPr>
              <a:t>(a∨b)</a:t>
            </a:r>
            <a:r>
              <a:rPr kumimoji="1" lang="zh-CN" altLang="en-US">
                <a:sym typeface="Symbol" pitchFamily="18" charset="2"/>
              </a:rPr>
              <a:t>是</a:t>
            </a:r>
            <a:r>
              <a:rPr kumimoji="1" lang="en-US" altLang="zh-CN">
                <a:sym typeface="Symbol" pitchFamily="18" charset="2"/>
              </a:rPr>
              <a:t>a</a:t>
            </a:r>
            <a:r>
              <a:rPr kumimoji="1" lang="zh-CN" altLang="en-US">
                <a:sym typeface="Symbol" pitchFamily="18" charset="2"/>
              </a:rPr>
              <a:t>和</a:t>
            </a:r>
            <a:r>
              <a:rPr kumimoji="1" lang="en-US" altLang="zh-CN">
                <a:sym typeface="Symbol" pitchFamily="18" charset="2"/>
              </a:rPr>
              <a:t>b</a:t>
            </a:r>
            <a:r>
              <a:rPr kumimoji="1" lang="zh-CN" altLang="en-US">
                <a:sym typeface="Symbol" pitchFamily="18" charset="2"/>
              </a:rPr>
              <a:t>上界中的最小元</a:t>
            </a:r>
          </a:p>
          <a:p>
            <a:pPr>
              <a:spcBef>
                <a:spcPct val="50000"/>
              </a:spcBef>
            </a:pPr>
            <a:r>
              <a:rPr kumimoji="1" lang="zh-CN" altLang="en-US">
                <a:sym typeface="Symbol" pitchFamily="18" charset="2"/>
              </a:rPr>
              <a:t>因此有</a:t>
            </a:r>
            <a:r>
              <a:rPr kumimoji="1" lang="en-US" altLang="zh-CN">
                <a:sym typeface="Symbol" pitchFamily="18" charset="2"/>
              </a:rPr>
              <a:t>a∨(b∨c) </a:t>
            </a:r>
            <a:r>
              <a:rPr kumimoji="1" lang="en-US" altLang="zh-CN"/>
              <a:t>≽ </a:t>
            </a:r>
            <a:r>
              <a:rPr kumimoji="1" lang="en-US" altLang="zh-CN">
                <a:sym typeface="Symbol" pitchFamily="18" charset="2"/>
              </a:rPr>
              <a:t>(a∨b)</a:t>
            </a:r>
          </a:p>
          <a:p>
            <a:pPr>
              <a:spcBef>
                <a:spcPct val="50000"/>
              </a:spcBef>
            </a:pPr>
            <a:r>
              <a:rPr kumimoji="1" lang="zh-CN" altLang="en-US">
                <a:sym typeface="Symbol" pitchFamily="18" charset="2"/>
              </a:rPr>
              <a:t>同理， </a:t>
            </a:r>
            <a:r>
              <a:rPr kumimoji="1" lang="en-US" altLang="zh-CN">
                <a:sym typeface="Symbol" pitchFamily="18" charset="2"/>
              </a:rPr>
              <a:t>a∨(b∨c)</a:t>
            </a:r>
            <a:r>
              <a:rPr kumimoji="1" lang="zh-CN" altLang="en-US">
                <a:sym typeface="Symbol" pitchFamily="18" charset="2"/>
              </a:rPr>
              <a:t>作为</a:t>
            </a:r>
            <a:r>
              <a:rPr kumimoji="1" lang="en-US" altLang="zh-CN">
                <a:sym typeface="Symbol" pitchFamily="18" charset="2"/>
              </a:rPr>
              <a:t>c</a:t>
            </a:r>
            <a:r>
              <a:rPr kumimoji="1" lang="zh-CN" altLang="en-US">
                <a:sym typeface="Symbol" pitchFamily="18" charset="2"/>
              </a:rPr>
              <a:t>和</a:t>
            </a:r>
            <a:r>
              <a:rPr kumimoji="1" lang="en-US" altLang="zh-CN">
                <a:sym typeface="Symbol" pitchFamily="18" charset="2"/>
              </a:rPr>
              <a:t>(a∨b)</a:t>
            </a:r>
            <a:r>
              <a:rPr kumimoji="1" lang="zh-CN" altLang="en-US">
                <a:sym typeface="Symbol" pitchFamily="18" charset="2"/>
              </a:rPr>
              <a:t>上界中的一员</a:t>
            </a:r>
          </a:p>
          <a:p>
            <a:pPr>
              <a:spcBef>
                <a:spcPct val="50000"/>
              </a:spcBef>
            </a:pPr>
            <a:r>
              <a:rPr kumimoji="1" lang="zh-CN" altLang="en-US">
                <a:sym typeface="Symbol" pitchFamily="18" charset="2"/>
              </a:rPr>
              <a:t>再次根据最小上界的定义， </a:t>
            </a:r>
            <a:r>
              <a:rPr kumimoji="1" lang="en-US" altLang="zh-CN">
                <a:sym typeface="Symbol" pitchFamily="18" charset="2"/>
              </a:rPr>
              <a:t>(a∨b) ∨c</a:t>
            </a:r>
            <a:r>
              <a:rPr kumimoji="1" lang="zh-CN" altLang="en-US">
                <a:sym typeface="Symbol" pitchFamily="18" charset="2"/>
              </a:rPr>
              <a:t>是</a:t>
            </a:r>
            <a:r>
              <a:rPr kumimoji="1" lang="en-US" altLang="zh-CN">
                <a:sym typeface="Symbol" pitchFamily="18" charset="2"/>
              </a:rPr>
              <a:t>c</a:t>
            </a:r>
            <a:r>
              <a:rPr kumimoji="1" lang="zh-CN" altLang="en-US">
                <a:sym typeface="Symbol" pitchFamily="18" charset="2"/>
              </a:rPr>
              <a:t>和</a:t>
            </a:r>
            <a:r>
              <a:rPr kumimoji="1" lang="en-US" altLang="zh-CN">
                <a:sym typeface="Symbol" pitchFamily="18" charset="2"/>
              </a:rPr>
              <a:t>(a∨b)</a:t>
            </a:r>
            <a:r>
              <a:rPr kumimoji="1" lang="zh-CN" altLang="en-US">
                <a:sym typeface="Symbol" pitchFamily="18" charset="2"/>
              </a:rPr>
              <a:t>上界中的最小元</a:t>
            </a:r>
          </a:p>
          <a:p>
            <a:pPr>
              <a:spcBef>
                <a:spcPct val="50000"/>
              </a:spcBef>
            </a:pPr>
            <a:r>
              <a:rPr kumimoji="1" lang="zh-CN" altLang="en-US">
                <a:sym typeface="Symbol" pitchFamily="18" charset="2"/>
              </a:rPr>
              <a:t>因此有</a:t>
            </a:r>
            <a:r>
              <a:rPr kumimoji="1" lang="en-US" altLang="zh-CN" b="1">
                <a:solidFill>
                  <a:srgbClr val="335DBB"/>
                </a:solidFill>
                <a:sym typeface="Symbol" pitchFamily="18" charset="2"/>
              </a:rPr>
              <a:t>a∨(b∨c) </a:t>
            </a:r>
            <a:r>
              <a:rPr kumimoji="1" lang="en-US" altLang="zh-CN" b="1">
                <a:solidFill>
                  <a:srgbClr val="335DBB"/>
                </a:solidFill>
              </a:rPr>
              <a:t>≽ </a:t>
            </a:r>
            <a:r>
              <a:rPr kumimoji="1" lang="en-US" altLang="zh-CN" b="1">
                <a:solidFill>
                  <a:srgbClr val="335DBB"/>
                </a:solidFill>
                <a:sym typeface="Symbol" pitchFamily="18" charset="2"/>
              </a:rPr>
              <a:t>(a∨b)∨c </a:t>
            </a:r>
            <a:r>
              <a:rPr kumimoji="1" lang="zh-CN" altLang="en-US" b="1">
                <a:solidFill>
                  <a:srgbClr val="335DBB"/>
                </a:solidFill>
                <a:sym typeface="Symbol" pitchFamily="18" charset="2"/>
              </a:rPr>
              <a:t>（</a:t>
            </a:r>
            <a:r>
              <a:rPr kumimoji="1" lang="en-US" altLang="zh-CN" b="1">
                <a:solidFill>
                  <a:srgbClr val="335DBB"/>
                </a:solidFill>
                <a:sym typeface="Symbol" pitchFamily="18" charset="2"/>
              </a:rPr>
              <a:t>2</a:t>
            </a:r>
            <a:r>
              <a:rPr kumimoji="1" lang="zh-CN" altLang="en-US" b="1">
                <a:solidFill>
                  <a:srgbClr val="335DBB"/>
                </a:solidFill>
                <a:sym typeface="Symbol" pitchFamily="18" charset="2"/>
              </a:rPr>
              <a:t>）</a:t>
            </a:r>
          </a:p>
          <a:p>
            <a:pPr>
              <a:spcBef>
                <a:spcPct val="50000"/>
              </a:spcBef>
            </a:pPr>
            <a:r>
              <a:rPr kumimoji="1" lang="zh-CN" altLang="en-US">
                <a:sym typeface="Symbol" pitchFamily="18" charset="2"/>
              </a:rPr>
              <a:t>根据（</a:t>
            </a:r>
            <a:r>
              <a:rPr kumimoji="1" lang="en-US" altLang="zh-CN">
                <a:sym typeface="Symbol" pitchFamily="18" charset="2"/>
              </a:rPr>
              <a:t>1</a:t>
            </a:r>
            <a:r>
              <a:rPr kumimoji="1" lang="zh-CN" altLang="en-US">
                <a:sym typeface="Symbol" pitchFamily="18" charset="2"/>
              </a:rPr>
              <a:t>）和（</a:t>
            </a:r>
            <a:r>
              <a:rPr kumimoji="1" lang="en-US" altLang="zh-CN">
                <a:sym typeface="Symbol" pitchFamily="18" charset="2"/>
              </a:rPr>
              <a:t>2</a:t>
            </a:r>
            <a:r>
              <a:rPr kumimoji="1" lang="zh-CN" altLang="en-US">
                <a:sym typeface="Symbol" pitchFamily="18" charset="2"/>
              </a:rPr>
              <a:t>）以及偏序反对称性得到结论</a:t>
            </a:r>
            <a:r>
              <a:rPr kumimoji="1" lang="en-US" altLang="zh-CN" b="1">
                <a:solidFill>
                  <a:srgbClr val="335DBB"/>
                </a:solidFill>
                <a:sym typeface="Symbol" pitchFamily="18" charset="2"/>
              </a:rPr>
              <a:t>(a∨b)∨c=a∨(b∨c)</a:t>
            </a:r>
            <a:r>
              <a:rPr kumimoji="1" lang="en-US" altLang="zh-CN">
                <a:sym typeface="Symbol" pitchFamily="18" charset="2"/>
              </a:rPr>
              <a:t> </a:t>
            </a:r>
          </a:p>
        </p:txBody>
      </p:sp>
      <p:sp>
        <p:nvSpPr>
          <p:cNvPr id="26630" name="Text Box 6"/>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结合律的证明</a:t>
            </a:r>
          </a:p>
        </p:txBody>
      </p:sp>
      <p:grpSp>
        <p:nvGrpSpPr>
          <p:cNvPr id="2" name="Group 36"/>
          <p:cNvGrpSpPr>
            <a:grpSpLocks/>
          </p:cNvGrpSpPr>
          <p:nvPr/>
        </p:nvGrpSpPr>
        <p:grpSpPr bwMode="auto">
          <a:xfrm>
            <a:off x="6324600" y="1905000"/>
            <a:ext cx="2700338" cy="1905000"/>
            <a:chOff x="3984" y="1200"/>
            <a:chExt cx="1701" cy="1200"/>
          </a:xfrm>
        </p:grpSpPr>
        <p:grpSp>
          <p:nvGrpSpPr>
            <p:cNvPr id="48133" name="Group 7"/>
            <p:cNvGrpSpPr>
              <a:grpSpLocks/>
            </p:cNvGrpSpPr>
            <p:nvPr/>
          </p:nvGrpSpPr>
          <p:grpSpPr bwMode="auto">
            <a:xfrm>
              <a:off x="3984" y="1200"/>
              <a:ext cx="1694" cy="1200"/>
              <a:chOff x="3730" y="2640"/>
              <a:chExt cx="1694" cy="1200"/>
            </a:xfrm>
          </p:grpSpPr>
          <p:sp>
            <p:nvSpPr>
              <p:cNvPr id="48142" name="Line 8"/>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48143" name="Line 9"/>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48144" name="Line 10"/>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48145" name="Line 11"/>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48146" name="Line 12"/>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48147" name="Line 13"/>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48148" name="Line 14"/>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48149" name="Line 15"/>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48150" name="Line 16"/>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48151" name="Line 17"/>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48152" name="Line 18"/>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48153" name="Line 19"/>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48154" name="Oval 20"/>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55" name="Oval 21"/>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56" name="Oval 22"/>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57" name="Oval 23"/>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58" name="Oval 24"/>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59" name="Oval 25"/>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60" name="Oval 26"/>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8161" name="Oval 27"/>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48134" name="Oval 28"/>
            <p:cNvSpPr>
              <a:spLocks noChangeArrowheads="1"/>
            </p:cNvSpPr>
            <p:nvPr/>
          </p:nvSpPr>
          <p:spPr bwMode="auto">
            <a:xfrm>
              <a:off x="3984" y="1920"/>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8135" name="Oval 29"/>
            <p:cNvSpPr>
              <a:spLocks noChangeArrowheads="1"/>
            </p:cNvSpPr>
            <p:nvPr/>
          </p:nvSpPr>
          <p:spPr bwMode="auto">
            <a:xfrm>
              <a:off x="4765" y="1920"/>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8136" name="Oval 30"/>
            <p:cNvSpPr>
              <a:spLocks noChangeArrowheads="1"/>
            </p:cNvSpPr>
            <p:nvPr/>
          </p:nvSpPr>
          <p:spPr bwMode="auto">
            <a:xfrm>
              <a:off x="5541" y="1920"/>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8137" name="Text Box 31"/>
            <p:cNvSpPr txBox="1">
              <a:spLocks noChangeArrowheads="1"/>
            </p:cNvSpPr>
            <p:nvPr/>
          </p:nvSpPr>
          <p:spPr bwMode="auto">
            <a:xfrm>
              <a:off x="4148" y="1871"/>
              <a:ext cx="183" cy="192"/>
            </a:xfrm>
            <a:prstGeom prst="rect">
              <a:avLst/>
            </a:prstGeom>
            <a:noFill/>
            <a:ln w="9525">
              <a:noFill/>
              <a:miter lim="800000"/>
              <a:headEnd/>
              <a:tailEnd/>
            </a:ln>
          </p:spPr>
          <p:txBody>
            <a:bodyPr wrap="none">
              <a:spAutoFit/>
            </a:bodyPr>
            <a:lstStyle/>
            <a:p>
              <a:r>
                <a:rPr lang="en-US" altLang="zh-CN" sz="1400"/>
                <a:t>a</a:t>
              </a:r>
            </a:p>
          </p:txBody>
        </p:sp>
        <p:sp>
          <p:nvSpPr>
            <p:cNvPr id="48138" name="Text Box 32"/>
            <p:cNvSpPr txBox="1">
              <a:spLocks noChangeArrowheads="1"/>
            </p:cNvSpPr>
            <p:nvPr/>
          </p:nvSpPr>
          <p:spPr bwMode="auto">
            <a:xfrm>
              <a:off x="4595" y="1920"/>
              <a:ext cx="186" cy="192"/>
            </a:xfrm>
            <a:prstGeom prst="rect">
              <a:avLst/>
            </a:prstGeom>
            <a:noFill/>
            <a:ln w="9525">
              <a:noFill/>
              <a:miter lim="800000"/>
              <a:headEnd/>
              <a:tailEnd/>
            </a:ln>
          </p:spPr>
          <p:txBody>
            <a:bodyPr wrap="none">
              <a:spAutoFit/>
            </a:bodyPr>
            <a:lstStyle/>
            <a:p>
              <a:r>
                <a:rPr lang="en-US" altLang="zh-CN" sz="1400"/>
                <a:t>b</a:t>
              </a:r>
            </a:p>
          </p:txBody>
        </p:sp>
        <p:sp>
          <p:nvSpPr>
            <p:cNvPr id="48139" name="Text Box 33"/>
            <p:cNvSpPr txBox="1">
              <a:spLocks noChangeArrowheads="1"/>
            </p:cNvSpPr>
            <p:nvPr/>
          </p:nvSpPr>
          <p:spPr bwMode="auto">
            <a:xfrm>
              <a:off x="5341" y="1872"/>
              <a:ext cx="183" cy="192"/>
            </a:xfrm>
            <a:prstGeom prst="rect">
              <a:avLst/>
            </a:prstGeom>
            <a:noFill/>
            <a:ln w="9525">
              <a:noFill/>
              <a:miter lim="800000"/>
              <a:headEnd/>
              <a:tailEnd/>
            </a:ln>
          </p:spPr>
          <p:txBody>
            <a:bodyPr wrap="none">
              <a:spAutoFit/>
            </a:bodyPr>
            <a:lstStyle/>
            <a:p>
              <a:r>
                <a:rPr lang="en-US" altLang="zh-CN" sz="1400"/>
                <a:t>c</a:t>
              </a:r>
            </a:p>
          </p:txBody>
        </p:sp>
        <p:sp>
          <p:nvSpPr>
            <p:cNvPr id="48140" name="Text Box 34"/>
            <p:cNvSpPr txBox="1">
              <a:spLocks noChangeArrowheads="1"/>
            </p:cNvSpPr>
            <p:nvPr/>
          </p:nvSpPr>
          <p:spPr bwMode="auto">
            <a:xfrm>
              <a:off x="5328" y="1392"/>
              <a:ext cx="353" cy="173"/>
            </a:xfrm>
            <a:prstGeom prst="rect">
              <a:avLst/>
            </a:prstGeom>
            <a:noFill/>
            <a:ln w="9525">
              <a:noFill/>
              <a:miter lim="800000"/>
              <a:headEnd/>
              <a:tailEnd/>
            </a:ln>
          </p:spPr>
          <p:txBody>
            <a:bodyPr wrap="none">
              <a:spAutoFit/>
            </a:bodyPr>
            <a:lstStyle/>
            <a:p>
              <a:r>
                <a:rPr lang="en-US" altLang="zh-CN" sz="1200"/>
                <a:t>b </a:t>
              </a:r>
              <a:r>
                <a:rPr kumimoji="1" lang="en-US" altLang="zh-CN" sz="1200">
                  <a:sym typeface="Symbol" pitchFamily="18" charset="2"/>
                </a:rPr>
                <a:t>∨c</a:t>
              </a:r>
            </a:p>
          </p:txBody>
        </p:sp>
        <p:sp>
          <p:nvSpPr>
            <p:cNvPr id="48141" name="Oval 35"/>
            <p:cNvSpPr>
              <a:spLocks noChangeArrowheads="1"/>
            </p:cNvSpPr>
            <p:nvPr/>
          </p:nvSpPr>
          <p:spPr bwMode="auto">
            <a:xfrm>
              <a:off x="5534" y="1570"/>
              <a:ext cx="144" cy="144"/>
            </a:xfrm>
            <a:prstGeom prst="ellipse">
              <a:avLst/>
            </a:prstGeom>
            <a:gradFill rotWithShape="1">
              <a:gsLst>
                <a:gs pos="0">
                  <a:schemeClr val="bg1"/>
                </a:gs>
                <a:gs pos="100000">
                  <a:srgbClr val="0040F6"/>
                </a:gs>
              </a:gsLst>
              <a:path path="shape">
                <a:fillToRect l="50000" t="50000" r="50000" b="50000"/>
              </a:path>
            </a:gradFill>
            <a:ln w="9525">
              <a:solidFill>
                <a:srgbClr val="000080"/>
              </a:solidFill>
              <a:round/>
              <a:headEnd/>
              <a:tailEnd/>
            </a:ln>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6629">
                                            <p:txEl>
                                              <p:pRg st="0" end="0"/>
                                            </p:txEl>
                                          </p:spTgt>
                                        </p:tgtEl>
                                        <p:attrNameLst>
                                          <p:attrName>style.visibility</p:attrName>
                                        </p:attrNameLst>
                                      </p:cBhvr>
                                      <p:to>
                                        <p:strVal val="visible"/>
                                      </p:to>
                                    </p:set>
                                    <p:animEffect transition="in" filter="checkerboard(across)">
                                      <p:cBhvr>
                                        <p:cTn id="15" dur="500"/>
                                        <p:tgtEl>
                                          <p:spTgt spid="266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6629">
                                            <p:txEl>
                                              <p:pRg st="1" end="1"/>
                                            </p:txEl>
                                          </p:spTgt>
                                        </p:tgtEl>
                                        <p:attrNameLst>
                                          <p:attrName>style.visibility</p:attrName>
                                        </p:attrNameLst>
                                      </p:cBhvr>
                                      <p:to>
                                        <p:strVal val="visible"/>
                                      </p:to>
                                    </p:set>
                                    <p:animEffect transition="in" filter="checkerboard(across)">
                                      <p:cBhvr>
                                        <p:cTn id="20" dur="500"/>
                                        <p:tgtEl>
                                          <p:spTgt spid="266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6629">
                                            <p:txEl>
                                              <p:pRg st="2" end="2"/>
                                            </p:txEl>
                                          </p:spTgt>
                                        </p:tgtEl>
                                        <p:attrNameLst>
                                          <p:attrName>style.visibility</p:attrName>
                                        </p:attrNameLst>
                                      </p:cBhvr>
                                      <p:to>
                                        <p:strVal val="visible"/>
                                      </p:to>
                                    </p:set>
                                    <p:animEffect transition="in" filter="checkerboard(across)">
                                      <p:cBhvr>
                                        <p:cTn id="25" dur="500"/>
                                        <p:tgtEl>
                                          <p:spTgt spid="2662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6629">
                                            <p:txEl>
                                              <p:pRg st="3" end="3"/>
                                            </p:txEl>
                                          </p:spTgt>
                                        </p:tgtEl>
                                        <p:attrNameLst>
                                          <p:attrName>style.visibility</p:attrName>
                                        </p:attrNameLst>
                                      </p:cBhvr>
                                      <p:to>
                                        <p:strVal val="visible"/>
                                      </p:to>
                                    </p:set>
                                    <p:animEffect transition="in" filter="checkerboard(across)">
                                      <p:cBhvr>
                                        <p:cTn id="30" dur="500"/>
                                        <p:tgtEl>
                                          <p:spTgt spid="2662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6629">
                                            <p:txEl>
                                              <p:pRg st="4" end="4"/>
                                            </p:txEl>
                                          </p:spTgt>
                                        </p:tgtEl>
                                        <p:attrNameLst>
                                          <p:attrName>style.visibility</p:attrName>
                                        </p:attrNameLst>
                                      </p:cBhvr>
                                      <p:to>
                                        <p:strVal val="visible"/>
                                      </p:to>
                                    </p:set>
                                    <p:animEffect transition="in" filter="checkerboard(across)">
                                      <p:cBhvr>
                                        <p:cTn id="35" dur="500"/>
                                        <p:tgtEl>
                                          <p:spTgt spid="2662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6629">
                                            <p:txEl>
                                              <p:pRg st="5" end="5"/>
                                            </p:txEl>
                                          </p:spTgt>
                                        </p:tgtEl>
                                        <p:attrNameLst>
                                          <p:attrName>style.visibility</p:attrName>
                                        </p:attrNameLst>
                                      </p:cBhvr>
                                      <p:to>
                                        <p:strVal val="visible"/>
                                      </p:to>
                                    </p:set>
                                    <p:animEffect transition="in" filter="checkerboard(across)">
                                      <p:cBhvr>
                                        <p:cTn id="40" dur="500"/>
                                        <p:tgtEl>
                                          <p:spTgt spid="2662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6629">
                                            <p:txEl>
                                              <p:pRg st="6" end="6"/>
                                            </p:txEl>
                                          </p:spTgt>
                                        </p:tgtEl>
                                        <p:attrNameLst>
                                          <p:attrName>style.visibility</p:attrName>
                                        </p:attrNameLst>
                                      </p:cBhvr>
                                      <p:to>
                                        <p:strVal val="visible"/>
                                      </p:to>
                                    </p:set>
                                    <p:animEffect transition="in" filter="checkerboard(across)">
                                      <p:cBhvr>
                                        <p:cTn id="45" dur="500"/>
                                        <p:tgtEl>
                                          <p:spTgt spid="2662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6629">
                                            <p:txEl>
                                              <p:pRg st="7" end="7"/>
                                            </p:txEl>
                                          </p:spTgt>
                                        </p:tgtEl>
                                        <p:attrNameLst>
                                          <p:attrName>style.visibility</p:attrName>
                                        </p:attrNameLst>
                                      </p:cBhvr>
                                      <p:to>
                                        <p:strVal val="visible"/>
                                      </p:to>
                                    </p:set>
                                    <p:animEffect transition="in" filter="checkerboard(across)">
                                      <p:cBhvr>
                                        <p:cTn id="50" dur="500"/>
                                        <p:tgtEl>
                                          <p:spTgt spid="2662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26629">
                                            <p:txEl>
                                              <p:pRg st="8" end="8"/>
                                            </p:txEl>
                                          </p:spTgt>
                                        </p:tgtEl>
                                        <p:attrNameLst>
                                          <p:attrName>style.visibility</p:attrName>
                                        </p:attrNameLst>
                                      </p:cBhvr>
                                      <p:to>
                                        <p:strVal val="visible"/>
                                      </p:to>
                                    </p:set>
                                    <p:animEffect transition="in" filter="checkerboard(across)">
                                      <p:cBhvr>
                                        <p:cTn id="55" dur="500"/>
                                        <p:tgtEl>
                                          <p:spTgt spid="26629">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6629">
                                            <p:txEl>
                                              <p:pRg st="9" end="9"/>
                                            </p:txEl>
                                          </p:spTgt>
                                        </p:tgtEl>
                                        <p:attrNameLst>
                                          <p:attrName>style.visibility</p:attrName>
                                        </p:attrNameLst>
                                      </p:cBhvr>
                                      <p:to>
                                        <p:strVal val="visible"/>
                                      </p:to>
                                    </p:set>
                                    <p:animEffect transition="in" filter="checkerboard(across)">
                                      <p:cBhvr>
                                        <p:cTn id="60" dur="500"/>
                                        <p:tgtEl>
                                          <p:spTgt spid="266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吸收律的证明</a:t>
            </a:r>
          </a:p>
        </p:txBody>
      </p:sp>
      <p:sp>
        <p:nvSpPr>
          <p:cNvPr id="49154" name="Text Box 5"/>
          <p:cNvSpPr txBox="1">
            <a:spLocks noChangeArrowheads="1"/>
          </p:cNvSpPr>
          <p:nvPr/>
        </p:nvSpPr>
        <p:spPr bwMode="auto">
          <a:xfrm>
            <a:off x="304800" y="1295400"/>
            <a:ext cx="5791200" cy="461963"/>
          </a:xfrm>
          <a:prstGeom prst="rect">
            <a:avLst/>
          </a:prstGeom>
          <a:noFill/>
          <a:ln w="9525">
            <a:noFill/>
            <a:miter lim="800000"/>
            <a:headEnd/>
            <a:tailEnd/>
          </a:ln>
        </p:spPr>
        <p:txBody>
          <a:bodyPr>
            <a:spAutoFit/>
          </a:bodyPr>
          <a:lstStyle/>
          <a:p>
            <a:pPr>
              <a:spcBef>
                <a:spcPct val="50000"/>
              </a:spcBef>
            </a:pPr>
            <a:r>
              <a:rPr kumimoji="1" lang="zh-CN" altLang="en-US" sz="2400" b="1">
                <a:solidFill>
                  <a:srgbClr val="335DBB"/>
                </a:solidFill>
                <a:sym typeface="Symbol" pitchFamily="18" charset="2"/>
              </a:rPr>
              <a:t>证明 </a:t>
            </a:r>
            <a:r>
              <a:rPr kumimoji="1" lang="en-US" altLang="zh-CN" sz="2400">
                <a:solidFill>
                  <a:srgbClr val="335DBB"/>
                </a:solidFill>
                <a:sym typeface="Symbol" pitchFamily="18" charset="2"/>
              </a:rPr>
              <a:t>a∨(a∧b)</a:t>
            </a:r>
            <a:r>
              <a:rPr kumimoji="1" lang="zh-CN" altLang="en-US" sz="2400">
                <a:solidFill>
                  <a:srgbClr val="335DBB"/>
                </a:solidFill>
                <a:sym typeface="Symbol" pitchFamily="18" charset="2"/>
              </a:rPr>
              <a:t> </a:t>
            </a:r>
            <a:r>
              <a:rPr kumimoji="1" lang="en-US" altLang="zh-CN" sz="2400">
                <a:solidFill>
                  <a:srgbClr val="335DBB"/>
                </a:solidFill>
                <a:sym typeface="Symbol" pitchFamily="18" charset="2"/>
              </a:rPr>
              <a:t>=</a:t>
            </a:r>
            <a:r>
              <a:rPr kumimoji="1" lang="zh-CN" altLang="en-US" sz="2400">
                <a:solidFill>
                  <a:srgbClr val="335DBB"/>
                </a:solidFill>
                <a:sym typeface="Symbol" pitchFamily="18" charset="2"/>
              </a:rPr>
              <a:t> </a:t>
            </a:r>
            <a:r>
              <a:rPr kumimoji="1" lang="en-US" altLang="zh-CN" sz="2400">
                <a:solidFill>
                  <a:srgbClr val="335DBB"/>
                </a:solidFill>
                <a:sym typeface="Symbol" pitchFamily="18" charset="2"/>
              </a:rPr>
              <a:t>a</a:t>
            </a:r>
          </a:p>
        </p:txBody>
      </p:sp>
      <p:grpSp>
        <p:nvGrpSpPr>
          <p:cNvPr id="2" name="Group 36"/>
          <p:cNvGrpSpPr>
            <a:grpSpLocks/>
          </p:cNvGrpSpPr>
          <p:nvPr/>
        </p:nvGrpSpPr>
        <p:grpSpPr bwMode="auto">
          <a:xfrm>
            <a:off x="6073775" y="1752600"/>
            <a:ext cx="2689225" cy="2178050"/>
            <a:chOff x="3826" y="1104"/>
            <a:chExt cx="1694" cy="1372"/>
          </a:xfrm>
        </p:grpSpPr>
        <p:grpSp>
          <p:nvGrpSpPr>
            <p:cNvPr id="49157" name="Group 7"/>
            <p:cNvGrpSpPr>
              <a:grpSpLocks/>
            </p:cNvGrpSpPr>
            <p:nvPr/>
          </p:nvGrpSpPr>
          <p:grpSpPr bwMode="auto">
            <a:xfrm>
              <a:off x="3826" y="1104"/>
              <a:ext cx="1694" cy="1200"/>
              <a:chOff x="3730" y="2640"/>
              <a:chExt cx="1694" cy="1200"/>
            </a:xfrm>
          </p:grpSpPr>
          <p:sp>
            <p:nvSpPr>
              <p:cNvPr id="49164" name="Line 8"/>
              <p:cNvSpPr>
                <a:spLocks noChangeShapeType="1"/>
              </p:cNvSpPr>
              <p:nvPr/>
            </p:nvSpPr>
            <p:spPr bwMode="auto">
              <a:xfrm flipH="1">
                <a:off x="3840" y="3074"/>
                <a:ext cx="689" cy="334"/>
              </a:xfrm>
              <a:prstGeom prst="line">
                <a:avLst/>
              </a:prstGeom>
              <a:noFill/>
              <a:ln w="38100">
                <a:solidFill>
                  <a:srgbClr val="993300"/>
                </a:solidFill>
                <a:round/>
                <a:headEnd/>
                <a:tailEnd/>
              </a:ln>
            </p:spPr>
            <p:txBody>
              <a:bodyPr/>
              <a:lstStyle/>
              <a:p>
                <a:endParaRPr lang="zh-CN" altLang="en-US"/>
              </a:p>
            </p:txBody>
          </p:sp>
          <p:sp>
            <p:nvSpPr>
              <p:cNvPr id="49165" name="Line 9"/>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49166" name="Line 10"/>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49167" name="Line 11"/>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49168" name="Line 12"/>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49169" name="Line 13"/>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49170" name="Line 14"/>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49171" name="Line 15"/>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49172" name="Line 16"/>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49173" name="Line 17"/>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49174" name="Line 18"/>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49175" name="Line 19"/>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49176" name="Oval 20"/>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77" name="Oval 21"/>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78" name="Oval 22"/>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79" name="Oval 23"/>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80" name="Oval 24"/>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81" name="Oval 25"/>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82" name="Oval 26"/>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49183" name="Oval 27"/>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49158" name="Oval 28"/>
            <p:cNvSpPr>
              <a:spLocks noChangeArrowheads="1"/>
            </p:cNvSpPr>
            <p:nvPr/>
          </p:nvSpPr>
          <p:spPr bwMode="auto">
            <a:xfrm>
              <a:off x="3826" y="1824"/>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9159" name="Oval 29"/>
            <p:cNvSpPr>
              <a:spLocks noChangeArrowheads="1"/>
            </p:cNvSpPr>
            <p:nvPr/>
          </p:nvSpPr>
          <p:spPr bwMode="auto">
            <a:xfrm>
              <a:off x="4607" y="1824"/>
              <a:ext cx="144" cy="144"/>
            </a:xfrm>
            <a:prstGeom prst="ellipse">
              <a:avLst/>
            </a:prstGeom>
            <a:gradFill rotWithShape="1">
              <a:gsLst>
                <a:gs pos="0">
                  <a:schemeClr val="bg1"/>
                </a:gs>
                <a:gs pos="100000">
                  <a:srgbClr val="48E21E"/>
                </a:gs>
              </a:gsLst>
              <a:path path="shape">
                <a:fillToRect l="50000" t="50000" r="50000" b="50000"/>
              </a:path>
            </a:gradFill>
            <a:ln w="9525">
              <a:solidFill>
                <a:srgbClr val="008000"/>
              </a:solidFill>
              <a:round/>
              <a:headEnd/>
              <a:tailEnd/>
            </a:ln>
          </p:spPr>
          <p:txBody>
            <a:bodyPr wrap="none" anchor="ctr"/>
            <a:lstStyle/>
            <a:p>
              <a:endParaRPr lang="zh-CN" altLang="en-US"/>
            </a:p>
          </p:txBody>
        </p:sp>
        <p:sp>
          <p:nvSpPr>
            <p:cNvPr id="49160" name="Text Box 31"/>
            <p:cNvSpPr txBox="1">
              <a:spLocks noChangeArrowheads="1"/>
            </p:cNvSpPr>
            <p:nvPr/>
          </p:nvSpPr>
          <p:spPr bwMode="auto">
            <a:xfrm>
              <a:off x="3990" y="1775"/>
              <a:ext cx="183" cy="192"/>
            </a:xfrm>
            <a:prstGeom prst="rect">
              <a:avLst/>
            </a:prstGeom>
            <a:noFill/>
            <a:ln w="9525">
              <a:noFill/>
              <a:miter lim="800000"/>
              <a:headEnd/>
              <a:tailEnd/>
            </a:ln>
          </p:spPr>
          <p:txBody>
            <a:bodyPr wrap="none">
              <a:spAutoFit/>
            </a:bodyPr>
            <a:lstStyle/>
            <a:p>
              <a:r>
                <a:rPr lang="en-US" altLang="zh-CN" sz="1400"/>
                <a:t>a</a:t>
              </a:r>
            </a:p>
          </p:txBody>
        </p:sp>
        <p:sp>
          <p:nvSpPr>
            <p:cNvPr id="49161" name="Text Box 32"/>
            <p:cNvSpPr txBox="1">
              <a:spLocks noChangeArrowheads="1"/>
            </p:cNvSpPr>
            <p:nvPr/>
          </p:nvSpPr>
          <p:spPr bwMode="auto">
            <a:xfrm>
              <a:off x="4437" y="1824"/>
              <a:ext cx="186" cy="192"/>
            </a:xfrm>
            <a:prstGeom prst="rect">
              <a:avLst/>
            </a:prstGeom>
            <a:noFill/>
            <a:ln w="9525">
              <a:noFill/>
              <a:miter lim="800000"/>
              <a:headEnd/>
              <a:tailEnd/>
            </a:ln>
          </p:spPr>
          <p:txBody>
            <a:bodyPr wrap="none">
              <a:spAutoFit/>
            </a:bodyPr>
            <a:lstStyle/>
            <a:p>
              <a:r>
                <a:rPr lang="en-US" altLang="zh-CN" sz="1400"/>
                <a:t>b</a:t>
              </a:r>
            </a:p>
          </p:txBody>
        </p:sp>
        <p:sp>
          <p:nvSpPr>
            <p:cNvPr id="49162" name="Text Box 34"/>
            <p:cNvSpPr txBox="1">
              <a:spLocks noChangeArrowheads="1"/>
            </p:cNvSpPr>
            <p:nvPr/>
          </p:nvSpPr>
          <p:spPr bwMode="auto">
            <a:xfrm>
              <a:off x="4498" y="2303"/>
              <a:ext cx="377" cy="173"/>
            </a:xfrm>
            <a:prstGeom prst="rect">
              <a:avLst/>
            </a:prstGeom>
            <a:noFill/>
            <a:ln w="9525">
              <a:noFill/>
              <a:miter lim="800000"/>
              <a:headEnd/>
              <a:tailEnd/>
            </a:ln>
          </p:spPr>
          <p:txBody>
            <a:bodyPr wrap="none">
              <a:spAutoFit/>
            </a:bodyPr>
            <a:lstStyle/>
            <a:p>
              <a:r>
                <a:rPr lang="en-US" altLang="zh-CN" sz="1200"/>
                <a:t>a </a:t>
              </a:r>
              <a:r>
                <a:rPr kumimoji="1" lang="en-US" altLang="zh-CN" sz="1200">
                  <a:sym typeface="Symbol" pitchFamily="18" charset="2"/>
                </a:rPr>
                <a:t>∧ b</a:t>
              </a:r>
            </a:p>
          </p:txBody>
        </p:sp>
        <p:sp>
          <p:nvSpPr>
            <p:cNvPr id="49163" name="Oval 35"/>
            <p:cNvSpPr>
              <a:spLocks noChangeArrowheads="1"/>
            </p:cNvSpPr>
            <p:nvPr/>
          </p:nvSpPr>
          <p:spPr bwMode="auto">
            <a:xfrm>
              <a:off x="4608" y="2160"/>
              <a:ext cx="144" cy="144"/>
            </a:xfrm>
            <a:prstGeom prst="ellipse">
              <a:avLst/>
            </a:prstGeom>
            <a:gradFill rotWithShape="1">
              <a:gsLst>
                <a:gs pos="0">
                  <a:schemeClr val="bg1"/>
                </a:gs>
                <a:gs pos="100000">
                  <a:srgbClr val="0040F6"/>
                </a:gs>
              </a:gsLst>
              <a:path path="shape">
                <a:fillToRect l="50000" t="50000" r="50000" b="50000"/>
              </a:path>
            </a:gradFill>
            <a:ln w="9525">
              <a:solidFill>
                <a:srgbClr val="000080"/>
              </a:solidFill>
              <a:round/>
              <a:headEnd/>
              <a:tailEnd/>
            </a:ln>
          </p:spPr>
          <p:txBody>
            <a:bodyPr wrap="none" anchor="ctr"/>
            <a:lstStyle/>
            <a:p>
              <a:endParaRPr lang="zh-CN" altLang="en-US"/>
            </a:p>
          </p:txBody>
        </p:sp>
      </p:grpSp>
      <p:sp>
        <p:nvSpPr>
          <p:cNvPr id="27685" name="Text Box 37"/>
          <p:cNvSpPr txBox="1">
            <a:spLocks noChangeArrowheads="1"/>
          </p:cNvSpPr>
          <p:nvPr/>
        </p:nvSpPr>
        <p:spPr bwMode="auto">
          <a:xfrm>
            <a:off x="914400" y="1941513"/>
            <a:ext cx="4953000" cy="3478212"/>
          </a:xfrm>
          <a:prstGeom prst="rect">
            <a:avLst/>
          </a:prstGeom>
          <a:noFill/>
          <a:ln w="9525">
            <a:noFill/>
            <a:miter lim="800000"/>
            <a:headEnd/>
            <a:tailEnd/>
          </a:ln>
        </p:spPr>
        <p:txBody>
          <a:bodyPr>
            <a:spAutoFit/>
          </a:bodyPr>
          <a:lstStyle/>
          <a:p>
            <a:r>
              <a:rPr lang="zh-CN" altLang="en-US" sz="2000"/>
              <a:t>根据最小上界的定义</a:t>
            </a:r>
            <a:r>
              <a:rPr lang="en-US" altLang="zh-CN" sz="2000">
                <a:sym typeface="Symbol" pitchFamily="18" charset="2"/>
              </a:rPr>
              <a:t>a∨(a∧b) </a:t>
            </a:r>
            <a:r>
              <a:rPr lang="en-US" altLang="zh-CN" sz="2000"/>
              <a:t>≽</a:t>
            </a:r>
            <a:r>
              <a:rPr kumimoji="1" lang="en-US" altLang="zh-CN" sz="2000"/>
              <a:t> a</a:t>
            </a:r>
          </a:p>
          <a:p>
            <a:endParaRPr kumimoji="1" lang="en-US" altLang="zh-CN" sz="2000"/>
          </a:p>
          <a:p>
            <a:r>
              <a:rPr kumimoji="1" lang="zh-CN" altLang="en-US" sz="2000"/>
              <a:t>根据最大下</a:t>
            </a:r>
            <a:r>
              <a:rPr lang="zh-CN" altLang="en-US" sz="2000"/>
              <a:t>界</a:t>
            </a:r>
            <a:r>
              <a:rPr kumimoji="1" lang="zh-CN" altLang="en-US" sz="2000"/>
              <a:t>的定义</a:t>
            </a:r>
            <a:r>
              <a:rPr kumimoji="1" lang="zh-CN" altLang="en-US" sz="2000">
                <a:sym typeface="Symbol" pitchFamily="18" charset="2"/>
              </a:rPr>
              <a:t>，</a:t>
            </a:r>
            <a:r>
              <a:rPr kumimoji="1" lang="zh-CN" altLang="en-US" sz="2000"/>
              <a:t>有</a:t>
            </a:r>
            <a:r>
              <a:rPr kumimoji="1" lang="en-US" altLang="zh-CN" sz="2000"/>
              <a:t>a</a:t>
            </a:r>
            <a:r>
              <a:rPr lang="en-US" altLang="zh-CN" sz="2000"/>
              <a:t> ≽ </a:t>
            </a:r>
            <a:r>
              <a:rPr lang="en-US" altLang="zh-CN" sz="2000">
                <a:sym typeface="Symbol" pitchFamily="18" charset="2"/>
              </a:rPr>
              <a:t>(a∧b)</a:t>
            </a:r>
            <a:r>
              <a:rPr lang="zh-CN" altLang="en-US" sz="2000">
                <a:sym typeface="Symbol" pitchFamily="18" charset="2"/>
              </a:rPr>
              <a:t>；</a:t>
            </a:r>
            <a:endParaRPr lang="en-US" altLang="zh-CN" sz="2000">
              <a:sym typeface="Symbol" pitchFamily="18" charset="2"/>
            </a:endParaRPr>
          </a:p>
          <a:p>
            <a:endParaRPr lang="en-US" altLang="zh-CN" sz="2000">
              <a:sym typeface="Symbol" pitchFamily="18" charset="2"/>
            </a:endParaRPr>
          </a:p>
          <a:p>
            <a:r>
              <a:rPr lang="zh-CN" altLang="en-US" sz="2000">
                <a:sym typeface="Symbol" pitchFamily="18" charset="2"/>
              </a:rPr>
              <a:t>因此，</a:t>
            </a:r>
            <a:r>
              <a:rPr lang="en-US" altLang="zh-CN" sz="2000">
                <a:sym typeface="Symbol" pitchFamily="18" charset="2"/>
              </a:rPr>
              <a:t>a</a:t>
            </a:r>
            <a:r>
              <a:rPr lang="zh-CN" altLang="en-US" sz="2000">
                <a:sym typeface="Symbol" pitchFamily="18" charset="2"/>
              </a:rPr>
              <a:t>分别是</a:t>
            </a:r>
            <a:r>
              <a:rPr lang="en-US" altLang="zh-CN" sz="2000">
                <a:sym typeface="Symbol" pitchFamily="18" charset="2"/>
              </a:rPr>
              <a:t>a</a:t>
            </a:r>
            <a:r>
              <a:rPr lang="zh-CN" altLang="en-US" sz="2000">
                <a:sym typeface="Symbol" pitchFamily="18" charset="2"/>
              </a:rPr>
              <a:t>和</a:t>
            </a:r>
            <a:r>
              <a:rPr lang="en-US" altLang="zh-CN" sz="2000">
                <a:sym typeface="Symbol" pitchFamily="18" charset="2"/>
              </a:rPr>
              <a:t>(a∧b)</a:t>
            </a:r>
            <a:r>
              <a:rPr lang="zh-CN" altLang="en-US" sz="2000">
                <a:sym typeface="Symbol" pitchFamily="18" charset="2"/>
              </a:rPr>
              <a:t>的上界中的元素；</a:t>
            </a:r>
          </a:p>
          <a:p>
            <a:endParaRPr lang="zh-CN" altLang="en-US" sz="2000">
              <a:sym typeface="Symbol" pitchFamily="18" charset="2"/>
            </a:endParaRPr>
          </a:p>
          <a:p>
            <a:r>
              <a:rPr lang="zh-CN" altLang="en-US" sz="2000">
                <a:sym typeface="Symbol" pitchFamily="18" charset="2"/>
              </a:rPr>
              <a:t>而</a:t>
            </a:r>
            <a:r>
              <a:rPr lang="en-US" altLang="zh-CN" sz="2000">
                <a:sym typeface="Symbol" pitchFamily="18" charset="2"/>
              </a:rPr>
              <a:t>a∨(a∧b) </a:t>
            </a:r>
            <a:r>
              <a:rPr lang="zh-CN" altLang="en-US" sz="2000">
                <a:sym typeface="Symbol" pitchFamily="18" charset="2"/>
              </a:rPr>
              <a:t>是以上两者上</a:t>
            </a:r>
            <a:r>
              <a:rPr lang="zh-CN" altLang="en-US" sz="2000"/>
              <a:t>界</a:t>
            </a:r>
            <a:r>
              <a:rPr lang="zh-CN" altLang="en-US" sz="2000">
                <a:sym typeface="Symbol" pitchFamily="18" charset="2"/>
              </a:rPr>
              <a:t>中的最小元；</a:t>
            </a:r>
          </a:p>
          <a:p>
            <a:endParaRPr lang="zh-CN" altLang="en-US" sz="2000">
              <a:sym typeface="Symbol" pitchFamily="18" charset="2"/>
            </a:endParaRPr>
          </a:p>
          <a:p>
            <a:r>
              <a:rPr lang="zh-CN" altLang="en-US" sz="2000">
                <a:sym typeface="Symbol" pitchFamily="18" charset="2"/>
              </a:rPr>
              <a:t>因此有</a:t>
            </a:r>
            <a:r>
              <a:rPr lang="en-US" altLang="zh-CN" sz="2000">
                <a:sym typeface="Symbol" pitchFamily="18" charset="2"/>
              </a:rPr>
              <a:t>a∨(a∧b) </a:t>
            </a:r>
            <a:r>
              <a:rPr kumimoji="1" lang="en-US" altLang="zh-CN" sz="2000" b="1"/>
              <a:t>≼</a:t>
            </a:r>
            <a:r>
              <a:rPr kumimoji="1" lang="en-US" altLang="zh-CN" sz="2000"/>
              <a:t> a</a:t>
            </a:r>
            <a:r>
              <a:rPr kumimoji="1" lang="zh-CN" altLang="en-US" sz="2000"/>
              <a:t>；</a:t>
            </a:r>
            <a:endParaRPr kumimoji="1" lang="en-US" altLang="zh-CN" sz="2000"/>
          </a:p>
          <a:p>
            <a:endParaRPr kumimoji="1" lang="en-US" altLang="zh-CN" sz="2000"/>
          </a:p>
          <a:p>
            <a:r>
              <a:rPr kumimoji="1" lang="zh-CN" altLang="en-US" sz="2000"/>
              <a:t>根据偏序的反对称性得到</a:t>
            </a:r>
            <a:r>
              <a:rPr lang="en-US" altLang="zh-CN" sz="2000">
                <a:sym typeface="Symbol" pitchFamily="18" charset="2"/>
              </a:rPr>
              <a:t>a∨(a∧b)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2" decel="100000"/>
                                        <p:tgtEl>
                                          <p:spTgt spid="2"/>
                                        </p:tgtEl>
                                      </p:cBhvr>
                                    </p:animEffect>
                                    <p:animScale>
                                      <p:cBhvr>
                                        <p:cTn id="8" dur="192" decel="100000"/>
                                        <p:tgtEl>
                                          <p:spTgt spid="2"/>
                                        </p:tgtEl>
                                      </p:cBhvr>
                                      <p:from x="10000" y="10000"/>
                                      <p:to x="200000" y="450000"/>
                                    </p:animScale>
                                    <p:animScale>
                                      <p:cBhvr>
                                        <p:cTn id="9" dur="308" accel="100000" fill="hold">
                                          <p:stCondLst>
                                            <p:cond delay="192"/>
                                          </p:stCondLst>
                                        </p:cTn>
                                        <p:tgtEl>
                                          <p:spTgt spid="2"/>
                                        </p:tgtEl>
                                      </p:cBhvr>
                                      <p:from x="200000" y="450000"/>
                                      <p:to x="100000" y="100000"/>
                                    </p:animScale>
                                    <p:set>
                                      <p:cBhvr>
                                        <p:cTn id="10" dur="192" fill="hold"/>
                                        <p:tgtEl>
                                          <p:spTgt spid="2"/>
                                        </p:tgtEl>
                                        <p:attrNameLst>
                                          <p:attrName>ppt_x</p:attrName>
                                        </p:attrNameLst>
                                      </p:cBhvr>
                                      <p:to>
                                        <p:strVal val="(0.5)"/>
                                      </p:to>
                                    </p:set>
                                    <p:anim from="(0.5)" to="(#ppt_x)" calcmode="lin" valueType="num">
                                      <p:cBhvr>
                                        <p:cTn id="11" dur="308" accel="100000" fill="hold">
                                          <p:stCondLst>
                                            <p:cond delay="192"/>
                                          </p:stCondLst>
                                        </p:cTn>
                                        <p:tgtEl>
                                          <p:spTgt spid="2"/>
                                        </p:tgtEl>
                                        <p:attrNameLst>
                                          <p:attrName>ppt_x</p:attrName>
                                        </p:attrNameLst>
                                      </p:cBhvr>
                                    </p:anim>
                                    <p:set>
                                      <p:cBhvr>
                                        <p:cTn id="12" dur="192" fill="hold"/>
                                        <p:tgtEl>
                                          <p:spTgt spid="2"/>
                                        </p:tgtEl>
                                        <p:attrNameLst>
                                          <p:attrName>ppt_y</p:attrName>
                                        </p:attrNameLst>
                                      </p:cBhvr>
                                      <p:to>
                                        <p:strVal val="(#ppt_y+0.4)"/>
                                      </p:to>
                                    </p:set>
                                    <p:anim from="(#ppt_y+0.4)" to="(#ppt_y)" calcmode="lin" valueType="num">
                                      <p:cBhvr>
                                        <p:cTn id="13" dur="308" accel="100000" fill="hold">
                                          <p:stCondLst>
                                            <p:cond delay="192"/>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7685">
                                            <p:txEl>
                                              <p:pRg st="0" end="0"/>
                                            </p:txEl>
                                          </p:spTgt>
                                        </p:tgtEl>
                                        <p:attrNameLst>
                                          <p:attrName>style.visibility</p:attrName>
                                        </p:attrNameLst>
                                      </p:cBhvr>
                                      <p:to>
                                        <p:strVal val="visible"/>
                                      </p:to>
                                    </p:set>
                                    <p:animEffect transition="in" filter="checkerboard(across)">
                                      <p:cBhvr>
                                        <p:cTn id="18" dur="500"/>
                                        <p:tgtEl>
                                          <p:spTgt spid="2768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7685">
                                            <p:txEl>
                                              <p:pRg st="2" end="2"/>
                                            </p:txEl>
                                          </p:spTgt>
                                        </p:tgtEl>
                                        <p:attrNameLst>
                                          <p:attrName>style.visibility</p:attrName>
                                        </p:attrNameLst>
                                      </p:cBhvr>
                                      <p:to>
                                        <p:strVal val="visible"/>
                                      </p:to>
                                    </p:set>
                                    <p:animEffect transition="in" filter="checkerboard(across)">
                                      <p:cBhvr>
                                        <p:cTn id="23" dur="500"/>
                                        <p:tgtEl>
                                          <p:spTgt spid="2768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7685">
                                            <p:txEl>
                                              <p:pRg st="4" end="4"/>
                                            </p:txEl>
                                          </p:spTgt>
                                        </p:tgtEl>
                                        <p:attrNameLst>
                                          <p:attrName>style.visibility</p:attrName>
                                        </p:attrNameLst>
                                      </p:cBhvr>
                                      <p:to>
                                        <p:strVal val="visible"/>
                                      </p:to>
                                    </p:set>
                                    <p:animEffect transition="in" filter="checkerboard(across)">
                                      <p:cBhvr>
                                        <p:cTn id="28" dur="500"/>
                                        <p:tgtEl>
                                          <p:spTgt spid="2768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7685">
                                            <p:txEl>
                                              <p:pRg st="6" end="6"/>
                                            </p:txEl>
                                          </p:spTgt>
                                        </p:tgtEl>
                                        <p:attrNameLst>
                                          <p:attrName>style.visibility</p:attrName>
                                        </p:attrNameLst>
                                      </p:cBhvr>
                                      <p:to>
                                        <p:strVal val="visible"/>
                                      </p:to>
                                    </p:set>
                                    <p:animEffect transition="in" filter="checkerboard(across)">
                                      <p:cBhvr>
                                        <p:cTn id="33" dur="500"/>
                                        <p:tgtEl>
                                          <p:spTgt spid="2768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7685">
                                            <p:txEl>
                                              <p:pRg st="8" end="8"/>
                                            </p:txEl>
                                          </p:spTgt>
                                        </p:tgtEl>
                                        <p:attrNameLst>
                                          <p:attrName>style.visibility</p:attrName>
                                        </p:attrNameLst>
                                      </p:cBhvr>
                                      <p:to>
                                        <p:strVal val="visible"/>
                                      </p:to>
                                    </p:set>
                                    <p:animEffect transition="in" filter="checkerboard(across)">
                                      <p:cBhvr>
                                        <p:cTn id="38" dur="500"/>
                                        <p:tgtEl>
                                          <p:spTgt spid="2768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7685">
                                            <p:txEl>
                                              <p:pRg st="10" end="10"/>
                                            </p:txEl>
                                          </p:spTgt>
                                        </p:tgtEl>
                                        <p:attrNameLst>
                                          <p:attrName>style.visibility</p:attrName>
                                        </p:attrNameLst>
                                      </p:cBhvr>
                                      <p:to>
                                        <p:strVal val="visible"/>
                                      </p:to>
                                    </p:set>
                                    <p:animEffect transition="in" filter="checkerboard(across)">
                                      <p:cBhvr>
                                        <p:cTn id="43" dur="500"/>
                                        <p:tgtEl>
                                          <p:spTgt spid="2768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85800" y="1371600"/>
            <a:ext cx="7239000" cy="1384995"/>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800" b="1" spc="50" dirty="0">
                <a:ln w="11430"/>
                <a:solidFill>
                  <a:srgbClr val="25339B"/>
                </a:solidFill>
                <a:effectLst>
                  <a:outerShdw blurRad="76200" dist="50800" dir="5400000" algn="tl" rotWithShape="0">
                    <a:srgbClr val="000000">
                      <a:alpha val="65000"/>
                    </a:srgbClr>
                  </a:outerShdw>
                </a:effectLst>
                <a:latin typeface="Arial" charset="0"/>
              </a:rPr>
              <a:t>周德宇</a:t>
            </a:r>
            <a:r>
              <a:rPr lang="zh-CN" altLang="en-US" sz="2800" b="1" spc="50" dirty="0" smtClean="0">
                <a:ln w="11430"/>
                <a:solidFill>
                  <a:srgbClr val="25339B"/>
                </a:solidFill>
                <a:effectLst>
                  <a:outerShdw blurRad="76200" dist="50800" dir="5400000" algn="tl" rotWithShape="0">
                    <a:srgbClr val="000000">
                      <a:alpha val="65000"/>
                    </a:srgbClr>
                  </a:outerShdw>
                </a:effectLst>
                <a:latin typeface="Arial" charset="0"/>
              </a:rPr>
              <a:t>  </a:t>
            </a:r>
            <a:r>
              <a:rPr lang="en-US" altLang="zh-CN" sz="2800" b="1" spc="50" dirty="0" smtClean="0">
                <a:ln w="11430"/>
                <a:solidFill>
                  <a:srgbClr val="25339B"/>
                </a:solidFill>
                <a:effectLst>
                  <a:outerShdw blurRad="76200" dist="50800" dir="5400000" algn="tl" rotWithShape="0">
                    <a:srgbClr val="000000">
                      <a:alpha val="65000"/>
                    </a:srgbClr>
                  </a:outerShdw>
                </a:effectLst>
                <a:latin typeface="Arial" charset="0"/>
                <a:hlinkClick r:id="rId2"/>
              </a:rPr>
              <a:t>d.zhou@seu.edu.cn</a:t>
            </a:r>
            <a:endParaRPr lang="en-US" altLang="zh-CN" sz="2800" b="1" spc="50" dirty="0" smtClean="0">
              <a:ln w="11430"/>
              <a:solidFill>
                <a:srgbClr val="25339B"/>
              </a:solidFill>
              <a:effectLst>
                <a:outerShdw blurRad="76200" dist="50800" dir="5400000" algn="tl" rotWithShape="0">
                  <a:srgbClr val="000000">
                    <a:alpha val="65000"/>
                  </a:srgbClr>
                </a:outerShdw>
              </a:effectLst>
              <a:latin typeface="Arial" charset="0"/>
            </a:endParaRPr>
          </a:p>
          <a:p>
            <a:pPr>
              <a:defRPr/>
            </a:pPr>
            <a:r>
              <a:rPr lang="en-US" altLang="zh-CN" sz="2800" b="1" spc="50" dirty="0" smtClean="0">
                <a:ln w="11430"/>
                <a:solidFill>
                  <a:srgbClr val="25339B"/>
                </a:solidFill>
                <a:effectLst>
                  <a:outerShdw blurRad="76200" dist="50800" dir="5400000" algn="tl" rotWithShape="0">
                    <a:srgbClr val="000000">
                      <a:alpha val="65000"/>
                    </a:srgbClr>
                  </a:outerShdw>
                </a:effectLst>
                <a:latin typeface="Arial" charset="0"/>
              </a:rPr>
              <a:t>13813813920</a:t>
            </a:r>
            <a:endParaRPr lang="en-US" altLang="zh-CN" sz="2800" b="1" spc="50" dirty="0">
              <a:ln w="11430"/>
              <a:solidFill>
                <a:srgbClr val="25339B"/>
              </a:solidFill>
              <a:effectLst>
                <a:outerShdw blurRad="76200" dist="50800" dir="5400000" algn="tl" rotWithShape="0">
                  <a:srgbClr val="000000">
                    <a:alpha val="65000"/>
                  </a:srgbClr>
                </a:outerShdw>
              </a:effectLst>
              <a:latin typeface="Arial" charset="0"/>
            </a:endParaRPr>
          </a:p>
          <a:p>
            <a:pPr>
              <a:defRPr/>
            </a:pPr>
            <a:r>
              <a:rPr lang="zh-CN" altLang="en-US" sz="2800" b="1" spc="50" dirty="0">
                <a:ln w="11430"/>
                <a:solidFill>
                  <a:srgbClr val="25339B"/>
                </a:solidFill>
                <a:effectLst>
                  <a:outerShdw blurRad="76200" dist="50800" dir="5400000" algn="tl" rotWithShape="0">
                    <a:srgbClr val="000000">
                      <a:alpha val="65000"/>
                    </a:srgbClr>
                  </a:outerShdw>
                </a:effectLst>
                <a:latin typeface="Arial" charset="0"/>
              </a:rPr>
              <a:t>计算机</a:t>
            </a:r>
            <a:r>
              <a:rPr lang="zh-CN" altLang="en-US" sz="2800" b="1" spc="50" dirty="0" smtClean="0">
                <a:ln w="11430"/>
                <a:solidFill>
                  <a:srgbClr val="25339B"/>
                </a:solidFill>
                <a:effectLst>
                  <a:outerShdw blurRad="76200" dist="50800" dir="5400000" algn="tl" rotWithShape="0">
                    <a:srgbClr val="000000">
                      <a:alpha val="65000"/>
                    </a:srgbClr>
                  </a:outerShdw>
                </a:effectLst>
                <a:latin typeface="Arial" charset="0"/>
              </a:rPr>
              <a:t>楼</a:t>
            </a:r>
            <a:r>
              <a:rPr lang="en-US" altLang="zh-CN" sz="2800" b="1" spc="50" dirty="0" smtClean="0">
                <a:ln w="11430"/>
                <a:solidFill>
                  <a:srgbClr val="25339B"/>
                </a:solidFill>
                <a:effectLst>
                  <a:outerShdw blurRad="76200" dist="50800" dir="5400000" algn="tl" rotWithShape="0">
                    <a:srgbClr val="000000">
                      <a:alpha val="65000"/>
                    </a:srgbClr>
                  </a:outerShdw>
                </a:effectLst>
                <a:latin typeface="Arial" charset="0"/>
              </a:rPr>
              <a:t>522</a:t>
            </a:r>
            <a:endParaRPr lang="en-US" altLang="zh-CN" sz="2800" b="1" spc="50" dirty="0">
              <a:ln w="11430"/>
              <a:solidFill>
                <a:srgbClr val="25339B"/>
              </a:solidFill>
              <a:effectLst>
                <a:outerShdw blurRad="76200" dist="50800" dir="5400000" algn="tl" rotWithShape="0">
                  <a:srgbClr val="000000">
                    <a:alpha val="65000"/>
                  </a:srgbClr>
                </a:outerShdw>
              </a:effectLst>
              <a:latin typeface="Arial" charset="0"/>
            </a:endParaRPr>
          </a:p>
        </p:txBody>
      </p:sp>
      <p:sp>
        <p:nvSpPr>
          <p:cNvPr id="4" name="矩形 3"/>
          <p:cNvSpPr/>
          <p:nvPr/>
        </p:nvSpPr>
        <p:spPr>
          <a:xfrm>
            <a:off x="2438400" y="2667000"/>
            <a:ext cx="1676400" cy="914400"/>
          </a:xfrm>
          <a:prstGeom prst="rect">
            <a:avLst/>
          </a:prstGeom>
          <a:gradFill flip="none" rotWithShape="1">
            <a:gsLst>
              <a:gs pos="0">
                <a:srgbClr val="FFC000"/>
              </a:gs>
              <a:gs pos="80000">
                <a:srgbClr val="FF8C0D"/>
              </a:gs>
              <a:gs pos="100000">
                <a:srgbClr val="FFFF00"/>
              </a:gs>
            </a:gsLst>
            <a:lin ang="27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2400" b="1" spc="50" dirty="0">
                <a:ln w="12700" cmpd="sng">
                  <a:solidFill>
                    <a:schemeClr val="bg1"/>
                  </a:solidFill>
                  <a:prstDash val="solid"/>
                </a:ln>
                <a:solidFill>
                  <a:schemeClr val="accent6">
                    <a:tint val="1000"/>
                  </a:schemeClr>
                </a:solidFill>
                <a:effectLst>
                  <a:glow rad="53100">
                    <a:schemeClr val="accent6">
                      <a:satMod val="180000"/>
                      <a:alpha val="30000"/>
                    </a:schemeClr>
                  </a:glow>
                </a:effectLst>
              </a:rPr>
              <a:t>作业</a:t>
            </a:r>
            <a:r>
              <a:rPr lang="en-US" altLang="zh-CN" sz="2400" b="1" spc="50" dirty="0" smtClean="0">
                <a:ln w="12700" cmpd="sng">
                  <a:solidFill>
                    <a:schemeClr val="bg1"/>
                  </a:solidFill>
                  <a:prstDash val="solid"/>
                </a:ln>
                <a:solidFill>
                  <a:schemeClr val="accent6">
                    <a:tint val="1000"/>
                  </a:schemeClr>
                </a:solidFill>
                <a:effectLst>
                  <a:glow rad="53100">
                    <a:schemeClr val="accent6">
                      <a:satMod val="180000"/>
                      <a:alpha val="30000"/>
                    </a:schemeClr>
                  </a:glow>
                </a:effectLst>
              </a:rPr>
              <a:t>(10%)</a:t>
            </a:r>
            <a:endParaRPr lang="zh-CN" altLang="en-US" sz="2400" dirty="0">
              <a:ln w="12700" cmpd="sng">
                <a:solidFill>
                  <a:schemeClr val="bg1"/>
                </a:solidFill>
                <a:prstDash val="solid"/>
              </a:ln>
            </a:endParaRPr>
          </a:p>
        </p:txBody>
      </p:sp>
      <p:sp>
        <p:nvSpPr>
          <p:cNvPr id="5" name="矩形 4"/>
          <p:cNvSpPr/>
          <p:nvPr/>
        </p:nvSpPr>
        <p:spPr>
          <a:xfrm>
            <a:off x="4114800" y="2667000"/>
            <a:ext cx="1676400" cy="914400"/>
          </a:xfrm>
          <a:prstGeom prst="rect">
            <a:avLst/>
          </a:prstGeom>
          <a:gradFill flip="none" rotWithShape="1">
            <a:gsLst>
              <a:gs pos="0">
                <a:srgbClr val="CB99DF"/>
              </a:gs>
              <a:gs pos="80000">
                <a:srgbClr val="611A88"/>
              </a:gs>
              <a:gs pos="100000">
                <a:srgbClr val="7030A0"/>
              </a:gs>
            </a:gsLst>
            <a:lin ang="27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2400" dirty="0">
                <a:ln w="12700" cmpd="sng">
                  <a:solidFill>
                    <a:schemeClr val="bg1"/>
                  </a:solidFill>
                  <a:prstDash val="solid"/>
                </a:ln>
              </a:rPr>
              <a:t>期</a:t>
            </a:r>
            <a:r>
              <a:rPr lang="zh-CN" altLang="en-US" sz="2400" dirty="0" smtClean="0">
                <a:ln w="12700" cmpd="sng">
                  <a:solidFill>
                    <a:schemeClr val="bg1"/>
                  </a:solidFill>
                  <a:prstDash val="solid"/>
                </a:ln>
              </a:rPr>
              <a:t>中</a:t>
            </a:r>
            <a:r>
              <a:rPr lang="en-US" altLang="zh-CN" sz="2400" dirty="0" smtClean="0">
                <a:ln w="12700" cmpd="sng">
                  <a:solidFill>
                    <a:schemeClr val="bg1"/>
                  </a:solidFill>
                  <a:prstDash val="solid"/>
                </a:ln>
              </a:rPr>
              <a:t>(</a:t>
            </a:r>
            <a:r>
              <a:rPr lang="zh-CN" altLang="en-US" sz="2400" dirty="0" smtClean="0">
                <a:ln w="12700" cmpd="sng">
                  <a:solidFill>
                    <a:schemeClr val="bg1"/>
                  </a:solidFill>
                  <a:prstDash val="solid"/>
                </a:ln>
              </a:rPr>
              <a:t>无</a:t>
            </a:r>
            <a:r>
              <a:rPr lang="en-US" altLang="zh-CN" sz="2400" dirty="0" smtClean="0">
                <a:ln w="12700" cmpd="sng">
                  <a:solidFill>
                    <a:schemeClr val="bg1"/>
                  </a:solidFill>
                  <a:prstDash val="solid"/>
                </a:ln>
              </a:rPr>
              <a:t>)</a:t>
            </a:r>
            <a:endParaRPr lang="zh-CN" altLang="en-US" sz="2400" dirty="0">
              <a:ln w="12700" cmpd="sng">
                <a:solidFill>
                  <a:schemeClr val="bg1"/>
                </a:solidFill>
                <a:prstDash val="solid"/>
              </a:ln>
            </a:endParaRPr>
          </a:p>
        </p:txBody>
      </p:sp>
      <p:sp>
        <p:nvSpPr>
          <p:cNvPr id="6" name="TextBox 5"/>
          <p:cNvSpPr txBox="1"/>
          <p:nvPr/>
        </p:nvSpPr>
        <p:spPr>
          <a:xfrm>
            <a:off x="685800" y="3962400"/>
            <a:ext cx="7159332" cy="523220"/>
          </a:xfrm>
          <a:prstGeom prst="rect">
            <a:avLst/>
          </a:prstGeom>
          <a:noFill/>
        </p:spPr>
        <p:txBody>
          <a:bodyPr wrap="none">
            <a:spAutoFit/>
          </a:bodyPr>
          <a:lstStyle/>
          <a:p>
            <a:pPr>
              <a:defRPr/>
            </a:pPr>
            <a:r>
              <a:rPr lang="zh-CN" altLang="en-US" sz="2800" b="1" spc="50">
                <a:ln w="12700" cmpd="sng">
                  <a:noFill/>
                  <a:prstDash val="solid"/>
                </a:ln>
                <a:solidFill>
                  <a:srgbClr val="1FAC14"/>
                </a:solidFill>
                <a:effectLst>
                  <a:glow rad="53100">
                    <a:schemeClr val="accent6">
                      <a:satMod val="180000"/>
                      <a:alpha val="30000"/>
                    </a:schemeClr>
                  </a:glow>
                </a:effectLst>
                <a:latin typeface="Arial" charset="0"/>
              </a:rPr>
              <a:t>鼓励</a:t>
            </a:r>
            <a:r>
              <a:rPr lang="zh-CN" altLang="en-US" sz="2800" b="1" spc="50" smtClean="0">
                <a:ln w="12700" cmpd="sng">
                  <a:noFill/>
                  <a:prstDash val="solid"/>
                </a:ln>
                <a:solidFill>
                  <a:srgbClr val="1FAC14"/>
                </a:solidFill>
                <a:effectLst>
                  <a:glow rad="53100">
                    <a:schemeClr val="accent6">
                      <a:satMod val="180000"/>
                      <a:alpha val="30000"/>
                    </a:schemeClr>
                  </a:glow>
                </a:effectLst>
                <a:latin typeface="Arial" charset="0"/>
              </a:rPr>
              <a:t>：课后讨论、课堂提问、全天候提</a:t>
            </a:r>
            <a:r>
              <a:rPr lang="zh-CN" altLang="en-US" sz="2800" b="1" spc="50" dirty="0">
                <a:ln w="12700" cmpd="sng">
                  <a:noFill/>
                  <a:prstDash val="solid"/>
                </a:ln>
                <a:solidFill>
                  <a:srgbClr val="1FAC14"/>
                </a:solidFill>
                <a:effectLst>
                  <a:glow rad="53100">
                    <a:schemeClr val="accent6">
                      <a:satMod val="180000"/>
                      <a:alpha val="30000"/>
                    </a:schemeClr>
                  </a:glow>
                </a:effectLst>
                <a:latin typeface="Arial" charset="0"/>
              </a:rPr>
              <a:t>建议</a:t>
            </a:r>
            <a:endParaRPr lang="en-US" altLang="zh-CN" sz="2800" b="1" spc="50" dirty="0">
              <a:ln w="12700" cmpd="sng">
                <a:noFill/>
                <a:prstDash val="solid"/>
              </a:ln>
              <a:solidFill>
                <a:srgbClr val="1FAC14"/>
              </a:solidFill>
              <a:effectLst>
                <a:glow rad="53100">
                  <a:schemeClr val="accent6">
                    <a:satMod val="180000"/>
                    <a:alpha val="30000"/>
                  </a:schemeClr>
                </a:glow>
              </a:effectLst>
              <a:latin typeface="Arial" charset="0"/>
            </a:endParaRPr>
          </a:p>
        </p:txBody>
      </p:sp>
      <p:sp>
        <p:nvSpPr>
          <p:cNvPr id="7" name="TextBox 6"/>
          <p:cNvSpPr txBox="1"/>
          <p:nvPr/>
        </p:nvSpPr>
        <p:spPr>
          <a:xfrm>
            <a:off x="685800" y="4505325"/>
            <a:ext cx="5691188" cy="523875"/>
          </a:xfrm>
          <a:prstGeom prst="rect">
            <a:avLst/>
          </a:prstGeom>
          <a:noFill/>
        </p:spPr>
        <p:txBody>
          <a:bodyPr wrap="none">
            <a:spAutoFit/>
          </a:bodyPr>
          <a:lstStyle/>
          <a:p>
            <a:pPr>
              <a:defRPr/>
            </a:pPr>
            <a:r>
              <a:rPr lang="zh-CN" altLang="en-US" sz="2800" b="1" spc="50" dirty="0">
                <a:ln w="12700" cmpd="sng">
                  <a:noFill/>
                  <a:prstDash val="solid"/>
                </a:ln>
                <a:solidFill>
                  <a:srgbClr val="FF1111"/>
                </a:solidFill>
                <a:effectLst>
                  <a:glow rad="53100">
                    <a:schemeClr val="accent6">
                      <a:satMod val="180000"/>
                      <a:alpha val="30000"/>
                    </a:schemeClr>
                  </a:glow>
                  <a:outerShdw blurRad="50800" dist="38100" dir="2700000" algn="tl" rotWithShape="0">
                    <a:prstClr val="black">
                      <a:alpha val="40000"/>
                    </a:prstClr>
                  </a:outerShdw>
                </a:effectLst>
                <a:latin typeface="Arial" charset="0"/>
              </a:rPr>
              <a:t>反对：吃东西、大声闲聊、抄作业</a:t>
            </a:r>
          </a:p>
        </p:txBody>
      </p:sp>
      <p:sp>
        <p:nvSpPr>
          <p:cNvPr id="8" name="TextBox 7"/>
          <p:cNvSpPr txBox="1"/>
          <p:nvPr/>
        </p:nvSpPr>
        <p:spPr>
          <a:xfrm>
            <a:off x="685800" y="5038725"/>
            <a:ext cx="3487738" cy="523875"/>
          </a:xfrm>
          <a:prstGeom prst="rect">
            <a:avLst/>
          </a:prstGeom>
          <a:noFill/>
        </p:spPr>
        <p:txBody>
          <a:bodyPr wrap="none">
            <a:spAutoFit/>
          </a:bodyPr>
          <a:lstStyle/>
          <a:p>
            <a:pPr>
              <a:defRPr/>
            </a:pPr>
            <a:r>
              <a:rPr lang="zh-CN" altLang="en-US" sz="2800" b="1" spc="50" dirty="0">
                <a:ln w="12700" cmpd="sng">
                  <a:noFill/>
                  <a:prstDash val="solid"/>
                </a:ln>
                <a:solidFill>
                  <a:srgbClr val="1139FF"/>
                </a:solidFill>
                <a:effectLst>
                  <a:glow rad="53100">
                    <a:schemeClr val="accent6">
                      <a:satMod val="180000"/>
                      <a:alpha val="30000"/>
                    </a:schemeClr>
                  </a:glow>
                  <a:outerShdw blurRad="50800" dist="38100" dir="2700000" algn="tl" rotWithShape="0">
                    <a:prstClr val="black">
                      <a:alpha val="40000"/>
                    </a:prstClr>
                  </a:outerShdw>
                </a:effectLst>
                <a:latin typeface="Arial" charset="0"/>
              </a:rPr>
              <a:t>不介意：喝水、睡觉</a:t>
            </a:r>
          </a:p>
        </p:txBody>
      </p:sp>
      <p:sp>
        <p:nvSpPr>
          <p:cNvPr id="9" name="标题 1"/>
          <p:cNvSpPr txBox="1">
            <a:spLocks/>
          </p:cNvSpPr>
          <p:nvPr/>
        </p:nvSpPr>
        <p:spPr>
          <a:xfrm>
            <a:off x="100010" y="285736"/>
            <a:ext cx="5400684" cy="839008"/>
          </a:xfrm>
          <a:prstGeom prst="rect">
            <a:avLst/>
          </a:prstGeom>
        </p:spPr>
        <p:txBody>
          <a:bodyPr/>
          <a:lstStyle/>
          <a:p>
            <a:pPr lvl="0">
              <a:spcBef>
                <a:spcPct val="0"/>
              </a:spcBef>
              <a:defRPr/>
            </a:pPr>
            <a:r>
              <a:rPr kumimoji="0" lang="zh-CN" altLang="en-US" sz="4400" b="1" i="0" u="none" strike="noStrike" kern="1200" cap="none" spc="0" normalizeH="0" baseline="0" noProof="0" dirty="0" smtClean="0">
                <a:ln w="11430">
                  <a:solidFill>
                    <a:schemeClr val="bg1"/>
                  </a:solidFill>
                </a:ln>
                <a:gradFill flip="none" rotWithShape="1">
                  <a:gsLst>
                    <a:gs pos="0">
                      <a:schemeClr val="accent2">
                        <a:lumMod val="20000"/>
                        <a:lumOff val="80000"/>
                      </a:schemeClr>
                    </a:gs>
                    <a:gs pos="75000">
                      <a:srgbClr val="C00000"/>
                    </a:gs>
                    <a:gs pos="100000">
                      <a:srgbClr val="FF0000"/>
                    </a:gs>
                  </a:gsLst>
                  <a:lin ang="1800000" scaled="0"/>
                  <a:tileRect/>
                </a:gradFill>
                <a:effectLst>
                  <a:outerShdw blurRad="50800" dist="39000" dir="5460000" algn="tl">
                    <a:srgbClr val="000000">
                      <a:alpha val="38000"/>
                    </a:srgbClr>
                  </a:outerShdw>
                </a:effectLst>
                <a:uLnTx/>
                <a:uFillTx/>
                <a:latin typeface="+mj-lt"/>
                <a:ea typeface="方正卡通简体" pitchFamily="65" charset="-122"/>
                <a:cs typeface="+mj-cs"/>
              </a:rPr>
              <a:t>上课纪律</a:t>
            </a:r>
            <a:endParaRPr kumimoji="0" lang="zh-CN" altLang="en-US" sz="4400" b="0" i="0" u="none" strike="noStrike" kern="1200" cap="none" spc="0" normalizeH="0" baseline="0" noProof="0" dirty="0">
              <a:ln w="11430">
                <a:solidFill>
                  <a:schemeClr val="bg1"/>
                </a:solidFill>
              </a:ln>
              <a:solidFill>
                <a:schemeClr val="tx1"/>
              </a:solidFill>
              <a:effectLst/>
              <a:uLnTx/>
              <a:uFillTx/>
              <a:latin typeface="+mj-lt"/>
              <a:ea typeface="+mj-ea"/>
              <a:cs typeface="+mj-cs"/>
            </a:endParaRPr>
          </a:p>
        </p:txBody>
      </p:sp>
      <p:pic>
        <p:nvPicPr>
          <p:cNvPr id="251905" name="Picture 1"/>
          <p:cNvPicPr>
            <a:picLocks noChangeAspect="1" noChangeArrowheads="1"/>
          </p:cNvPicPr>
          <p:nvPr/>
        </p:nvPicPr>
        <p:blipFill>
          <a:blip r:embed="rId3" cstate="print"/>
          <a:srcRect/>
          <a:stretch>
            <a:fillRect/>
          </a:stretch>
        </p:blipFill>
        <p:spPr bwMode="auto">
          <a:xfrm>
            <a:off x="7786710" y="4086993"/>
            <a:ext cx="1214446" cy="1985213"/>
          </a:xfrm>
          <a:prstGeom prst="rect">
            <a:avLst/>
          </a:prstGeom>
          <a:noFill/>
          <a:ln w="9525">
            <a:noFill/>
            <a:miter lim="800000"/>
            <a:headEnd/>
            <a:tailEnd/>
          </a:ln>
          <a:effectLst/>
        </p:spPr>
      </p:pic>
      <p:sp>
        <p:nvSpPr>
          <p:cNvPr id="10" name="矩形 9"/>
          <p:cNvSpPr/>
          <p:nvPr/>
        </p:nvSpPr>
        <p:spPr>
          <a:xfrm>
            <a:off x="5791200" y="2667000"/>
            <a:ext cx="1676400" cy="914400"/>
          </a:xfrm>
          <a:prstGeom prst="rect">
            <a:avLst/>
          </a:prstGeom>
          <a:gradFill flip="none" rotWithShape="1">
            <a:gsLst>
              <a:gs pos="0">
                <a:schemeClr val="accent1"/>
              </a:gs>
              <a:gs pos="100000">
                <a:schemeClr val="accent5"/>
              </a:gs>
              <a:gs pos="100000">
                <a:srgbClr val="FFFF00"/>
              </a:gs>
            </a:gsLst>
            <a:lin ang="2700000" scaled="1"/>
            <a:tileRec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2400" b="1" spc="50" dirty="0">
                <a:ln w="12700" cmpd="sng">
                  <a:solidFill>
                    <a:schemeClr val="bg1"/>
                  </a:solidFill>
                  <a:prstDash val="solid"/>
                </a:ln>
                <a:solidFill>
                  <a:schemeClr val="accent6">
                    <a:tint val="1000"/>
                  </a:schemeClr>
                </a:solidFill>
                <a:effectLst>
                  <a:glow rad="53100">
                    <a:schemeClr val="accent6">
                      <a:satMod val="180000"/>
                      <a:alpha val="30000"/>
                    </a:schemeClr>
                  </a:glow>
                </a:effectLst>
              </a:rPr>
              <a:t>期末</a:t>
            </a:r>
            <a:r>
              <a:rPr lang="en-US" altLang="zh-CN" sz="2400" b="1" spc="50" dirty="0" smtClean="0">
                <a:ln w="12700" cmpd="sng">
                  <a:solidFill>
                    <a:schemeClr val="bg1"/>
                  </a:solidFill>
                  <a:prstDash val="solid"/>
                </a:ln>
                <a:solidFill>
                  <a:schemeClr val="accent6">
                    <a:tint val="1000"/>
                  </a:schemeClr>
                </a:solidFill>
                <a:effectLst>
                  <a:glow rad="53100">
                    <a:schemeClr val="accent6">
                      <a:satMod val="180000"/>
                      <a:alpha val="30000"/>
                    </a:schemeClr>
                  </a:glow>
                </a:effectLst>
              </a:rPr>
              <a:t>(90%)</a:t>
            </a:r>
            <a:endParaRPr lang="zh-CN" altLang="en-US" sz="2400" dirty="0">
              <a:ln w="12700" cmpd="sng">
                <a:solidFill>
                  <a:schemeClr val="bg1"/>
                </a:solidFill>
                <a:prstDash val="solid"/>
              </a:ln>
            </a:endParaRPr>
          </a:p>
        </p:txBody>
      </p:sp>
    </p:spTree>
    <p:extLst>
      <p:ext uri="{BB962C8B-B14F-4D97-AF65-F5344CB8AC3E}">
        <p14:creationId xmlns:p14="http://schemas.microsoft.com/office/powerpoint/2010/main" val="398635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46050" y="327025"/>
            <a:ext cx="4197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格的性质</a:t>
            </a:r>
          </a:p>
        </p:txBody>
      </p:sp>
      <p:sp>
        <p:nvSpPr>
          <p:cNvPr id="28677" name="Rectangle 5" descr="新闻纸"/>
          <p:cNvSpPr>
            <a:spLocks noChangeArrowheads="1"/>
          </p:cNvSpPr>
          <p:nvPr/>
        </p:nvSpPr>
        <p:spPr bwMode="auto">
          <a:xfrm>
            <a:off x="381000" y="1524000"/>
            <a:ext cx="8305800" cy="1066800"/>
          </a:xfrm>
          <a:prstGeom prst="rect">
            <a:avLst/>
          </a:prstGeom>
          <a:solidFill>
            <a:srgbClr val="FFEDB3"/>
          </a:solidFill>
          <a:ln w="9525">
            <a:solidFill>
              <a:schemeClr val="bg2">
                <a:lumMod val="10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sz="2400">
              <a:latin typeface="Arial Rounded MT Bold" pitchFamily="34" charset="0"/>
              <a:ea typeface="宋体" pitchFamily="2" charset="-122"/>
              <a:cs typeface="+mn-cs"/>
            </a:endParaRPr>
          </a:p>
        </p:txBody>
      </p:sp>
      <p:sp>
        <p:nvSpPr>
          <p:cNvPr id="50179" name="Text Box 6"/>
          <p:cNvSpPr txBox="1">
            <a:spLocks noChangeArrowheads="1"/>
          </p:cNvSpPr>
          <p:nvPr/>
        </p:nvSpPr>
        <p:spPr bwMode="auto">
          <a:xfrm>
            <a:off x="457200" y="16002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定理</a:t>
            </a:r>
            <a:r>
              <a:rPr lang="en-US" altLang="zh-CN" sz="2400" b="1">
                <a:ea typeface="黑体" pitchFamily="49" charset="-122"/>
              </a:rPr>
              <a:t>2</a:t>
            </a:r>
            <a:r>
              <a:rPr lang="zh-CN" altLang="en-US" sz="2400"/>
              <a:t>：</a:t>
            </a:r>
          </a:p>
        </p:txBody>
      </p:sp>
      <p:sp>
        <p:nvSpPr>
          <p:cNvPr id="50180" name="Text Box 7"/>
          <p:cNvSpPr txBox="1">
            <a:spLocks noChangeArrowheads="1"/>
          </p:cNvSpPr>
          <p:nvPr/>
        </p:nvSpPr>
        <p:spPr bwMode="auto">
          <a:xfrm>
            <a:off x="1600200" y="1600200"/>
            <a:ext cx="6858000" cy="830263"/>
          </a:xfrm>
          <a:prstGeom prst="rect">
            <a:avLst/>
          </a:prstGeom>
          <a:noFill/>
          <a:ln w="9525">
            <a:noFill/>
            <a:miter lim="800000"/>
            <a:headEnd/>
            <a:tailEnd/>
          </a:ln>
        </p:spPr>
        <p:txBody>
          <a:bodyPr>
            <a:spAutoFit/>
          </a:bodyPr>
          <a:lstStyle/>
          <a:p>
            <a:r>
              <a:rPr kumimoji="1" lang="zh-CN" altLang="en-US" sz="2400"/>
              <a:t>设</a:t>
            </a:r>
            <a:r>
              <a:rPr kumimoji="1" lang="en-US" altLang="zh-CN" sz="2400"/>
              <a:t>&lt;</a:t>
            </a:r>
            <a:r>
              <a:rPr kumimoji="1" lang="en-US" altLang="zh-CN" sz="2400">
                <a:sym typeface="Symbol" pitchFamily="18" charset="2"/>
              </a:rPr>
              <a:t>L</a:t>
            </a:r>
            <a:r>
              <a:rPr kumimoji="1" lang="en-US" altLang="zh-CN" sz="2400"/>
              <a:t>, ≼&gt;</a:t>
            </a:r>
            <a:r>
              <a:rPr kumimoji="1" lang="zh-CN" altLang="en-US" sz="2400"/>
              <a:t>是格，则对于所有的</a:t>
            </a:r>
            <a:r>
              <a:rPr kumimoji="1" lang="en-US" altLang="zh-CN" sz="2400">
                <a:sym typeface="Symbol" pitchFamily="18" charset="2"/>
              </a:rPr>
              <a:t>a</a:t>
            </a:r>
            <a:r>
              <a:rPr kumimoji="1" lang="zh-CN" altLang="en-US" sz="2400">
                <a:sym typeface="Symbol" pitchFamily="18" charset="2"/>
              </a:rPr>
              <a:t> </a:t>
            </a:r>
            <a:r>
              <a:rPr kumimoji="1" lang="en-US" altLang="zh-CN" sz="2400">
                <a:sym typeface="Symbol" pitchFamily="18" charset="2"/>
              </a:rPr>
              <a:t>,</a:t>
            </a:r>
            <a:r>
              <a:rPr kumimoji="1" lang="zh-CN" altLang="en-US" sz="2400">
                <a:sym typeface="Symbol" pitchFamily="18" charset="2"/>
              </a:rPr>
              <a:t> </a:t>
            </a:r>
            <a:r>
              <a:rPr kumimoji="1" lang="en-US" altLang="zh-CN" sz="2400">
                <a:sym typeface="Symbol" pitchFamily="18" charset="2"/>
              </a:rPr>
              <a:t>b ∈ L</a:t>
            </a:r>
          </a:p>
          <a:p>
            <a:r>
              <a:rPr kumimoji="1" lang="en-US" altLang="zh-CN" sz="2400">
                <a:sym typeface="Symbol" pitchFamily="18" charset="2"/>
              </a:rPr>
              <a:t>        a </a:t>
            </a:r>
            <a:r>
              <a:rPr kumimoji="1" lang="en-US" altLang="zh-CN" sz="2400"/>
              <a:t>≼ </a:t>
            </a:r>
            <a:r>
              <a:rPr kumimoji="1" lang="en-US" altLang="zh-CN" sz="2400">
                <a:sym typeface="Symbol" pitchFamily="18" charset="2"/>
              </a:rPr>
              <a:t>b  a∧b=a  a∨b = b</a:t>
            </a:r>
            <a:endParaRPr kumimoji="1" lang="en-US" altLang="zh-CN" sz="2400">
              <a:latin typeface="宋体" charset="-122"/>
            </a:endParaRPr>
          </a:p>
        </p:txBody>
      </p:sp>
      <p:sp>
        <p:nvSpPr>
          <p:cNvPr id="28680" name="Rectangle 8" descr="新闻纸"/>
          <p:cNvSpPr>
            <a:spLocks noChangeArrowheads="1"/>
          </p:cNvSpPr>
          <p:nvPr/>
        </p:nvSpPr>
        <p:spPr bwMode="auto">
          <a:xfrm>
            <a:off x="381000" y="2819400"/>
            <a:ext cx="8305800" cy="1495425"/>
          </a:xfrm>
          <a:prstGeom prst="rect">
            <a:avLst/>
          </a:prstGeom>
          <a:solidFill>
            <a:srgbClr val="FFEDB3"/>
          </a:solidFill>
          <a:ln w="9525">
            <a:solidFill>
              <a:schemeClr val="bg2">
                <a:lumMod val="10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50182" name="Text Box 9"/>
          <p:cNvSpPr txBox="1">
            <a:spLocks noChangeArrowheads="1"/>
          </p:cNvSpPr>
          <p:nvPr/>
        </p:nvSpPr>
        <p:spPr bwMode="auto">
          <a:xfrm>
            <a:off x="457200" y="28956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定理</a:t>
            </a:r>
            <a:r>
              <a:rPr lang="en-US" altLang="zh-CN" sz="2400" b="1">
                <a:ea typeface="黑体" pitchFamily="49" charset="-122"/>
              </a:rPr>
              <a:t>3</a:t>
            </a:r>
            <a:r>
              <a:rPr lang="zh-CN" altLang="en-US" sz="2400"/>
              <a:t>：</a:t>
            </a:r>
          </a:p>
        </p:txBody>
      </p:sp>
      <p:sp>
        <p:nvSpPr>
          <p:cNvPr id="50183" name="Text Box 10"/>
          <p:cNvSpPr txBox="1">
            <a:spLocks noChangeArrowheads="1"/>
          </p:cNvSpPr>
          <p:nvPr/>
        </p:nvSpPr>
        <p:spPr bwMode="auto">
          <a:xfrm>
            <a:off x="1600200" y="2895600"/>
            <a:ext cx="6858000" cy="1200150"/>
          </a:xfrm>
          <a:prstGeom prst="rect">
            <a:avLst/>
          </a:prstGeom>
          <a:noFill/>
          <a:ln w="9525">
            <a:noFill/>
            <a:miter lim="800000"/>
            <a:headEnd/>
            <a:tailEnd/>
          </a:ln>
        </p:spPr>
        <p:txBody>
          <a:bodyPr>
            <a:spAutoFit/>
          </a:bodyPr>
          <a:lstStyle/>
          <a:p>
            <a:r>
              <a:rPr kumimoji="1" lang="zh-CN" altLang="en-US" sz="2400"/>
              <a:t>设</a:t>
            </a:r>
            <a:r>
              <a:rPr kumimoji="1" lang="en-US" altLang="zh-CN" sz="2400"/>
              <a:t>&lt;</a:t>
            </a:r>
            <a:r>
              <a:rPr kumimoji="1" lang="en-US" altLang="zh-CN" sz="2400">
                <a:sym typeface="Symbol" pitchFamily="18" charset="2"/>
              </a:rPr>
              <a:t>L</a:t>
            </a:r>
            <a:r>
              <a:rPr kumimoji="1" lang="en-US" altLang="zh-CN" sz="2400"/>
              <a:t>, ≼&gt;</a:t>
            </a:r>
            <a:r>
              <a:rPr kumimoji="1" lang="zh-CN" altLang="en-US" sz="2400"/>
              <a:t>是格，则对于所有的</a:t>
            </a:r>
            <a:r>
              <a:rPr kumimoji="1" lang="en-US" altLang="zh-CN" sz="2400">
                <a:sym typeface="Symbol" pitchFamily="18" charset="2"/>
              </a:rPr>
              <a:t>a,b,c,d ∈ L</a:t>
            </a:r>
          </a:p>
          <a:p>
            <a:pPr lvl="1"/>
            <a:r>
              <a:rPr kumimoji="1" lang="en-US" altLang="zh-CN" sz="2400"/>
              <a:t>        a ≼ b </a:t>
            </a:r>
            <a:r>
              <a:rPr kumimoji="1" lang="zh-CN" altLang="en-US" sz="2400"/>
              <a:t>且 </a:t>
            </a:r>
            <a:r>
              <a:rPr kumimoji="1" lang="en-US" altLang="zh-CN" sz="2400"/>
              <a:t>d ≼ c </a:t>
            </a:r>
            <a:r>
              <a:rPr kumimoji="1" lang="en-US" altLang="zh-CN" sz="2400">
                <a:sym typeface="Symbol" pitchFamily="18" charset="2"/>
              </a:rPr>
              <a:t> (a∨d) </a:t>
            </a:r>
            <a:r>
              <a:rPr kumimoji="1" lang="en-US" altLang="zh-CN" sz="2400"/>
              <a:t>≼ (b</a:t>
            </a:r>
            <a:r>
              <a:rPr kumimoji="1" lang="en-US" altLang="zh-CN" sz="2400">
                <a:sym typeface="Symbol" pitchFamily="18" charset="2"/>
              </a:rPr>
              <a:t>∨</a:t>
            </a:r>
            <a:r>
              <a:rPr kumimoji="1" lang="en-US" altLang="zh-CN" sz="2400"/>
              <a:t>c)</a:t>
            </a:r>
          </a:p>
          <a:p>
            <a:pPr lvl="1"/>
            <a:r>
              <a:rPr kumimoji="1" lang="en-US" altLang="zh-CN" sz="2400"/>
              <a:t>        a ≼ b </a:t>
            </a:r>
            <a:r>
              <a:rPr kumimoji="1" lang="zh-CN" altLang="en-US" sz="2400"/>
              <a:t>且 </a:t>
            </a:r>
            <a:r>
              <a:rPr kumimoji="1" lang="en-US" altLang="zh-CN" sz="2400"/>
              <a:t>d ≼ c </a:t>
            </a:r>
            <a:r>
              <a:rPr kumimoji="1" lang="en-US" altLang="zh-CN" sz="2400">
                <a:sym typeface="Symbol" pitchFamily="18" charset="2"/>
              </a:rPr>
              <a:t> (a∧d) </a:t>
            </a:r>
            <a:r>
              <a:rPr kumimoji="1" lang="en-US" altLang="zh-CN" sz="2400"/>
              <a:t>≼ (b</a:t>
            </a:r>
            <a:r>
              <a:rPr kumimoji="1" lang="en-US" altLang="zh-CN" sz="2400">
                <a:sym typeface="Symbol" pitchFamily="18" charset="2"/>
              </a:rPr>
              <a:t>∧</a:t>
            </a:r>
            <a:r>
              <a:rPr kumimoji="1" lang="en-US" altLang="zh-CN" sz="2400"/>
              <a:t>c)</a:t>
            </a:r>
          </a:p>
        </p:txBody>
      </p:sp>
      <p:sp>
        <p:nvSpPr>
          <p:cNvPr id="11" name="TextBox 10"/>
          <p:cNvSpPr txBox="1">
            <a:spLocks noChangeArrowheads="1"/>
          </p:cNvSpPr>
          <p:nvPr/>
        </p:nvSpPr>
        <p:spPr bwMode="auto">
          <a:xfrm>
            <a:off x="381000" y="4572000"/>
            <a:ext cx="8382000" cy="461963"/>
          </a:xfrm>
          <a:prstGeom prst="rect">
            <a:avLst/>
          </a:prstGeom>
          <a:noFill/>
          <a:ln w="9525">
            <a:noFill/>
            <a:miter lim="800000"/>
            <a:headEnd/>
            <a:tailEnd/>
          </a:ln>
        </p:spPr>
        <p:txBody>
          <a:bodyPr>
            <a:spAutoFit/>
          </a:bodyPr>
          <a:lstStyle/>
          <a:p>
            <a:r>
              <a:rPr kumimoji="1" lang="en-US" altLang="zh-CN" sz="2400"/>
              <a:t>a ≼ b</a:t>
            </a:r>
            <a:r>
              <a:rPr kumimoji="1" lang="zh-CN" altLang="en-US" sz="2400"/>
              <a:t> 所以 </a:t>
            </a:r>
            <a:r>
              <a:rPr kumimoji="1" lang="en-US" altLang="zh-CN" sz="2400"/>
              <a:t>a</a:t>
            </a:r>
            <a:r>
              <a:rPr kumimoji="1" lang="zh-CN" altLang="en-US" sz="2400"/>
              <a:t>是</a:t>
            </a:r>
            <a:r>
              <a:rPr kumimoji="1" lang="en-US" altLang="zh-CN" sz="2400"/>
              <a:t>b</a:t>
            </a:r>
            <a:r>
              <a:rPr kumimoji="1" lang="zh-CN" altLang="en-US" sz="2400"/>
              <a:t>下界中的元素</a:t>
            </a:r>
            <a:r>
              <a:rPr kumimoji="1" lang="en-US" altLang="zh-CN" sz="2400"/>
              <a:t>;</a:t>
            </a:r>
            <a:r>
              <a:rPr kumimoji="1" lang="zh-CN" altLang="en-US" sz="2400"/>
              <a:t> 同理 </a:t>
            </a:r>
            <a:r>
              <a:rPr kumimoji="1" lang="en-US" altLang="zh-CN" sz="2400"/>
              <a:t>d</a:t>
            </a:r>
            <a:r>
              <a:rPr kumimoji="1" lang="zh-CN" altLang="en-US" sz="2400"/>
              <a:t>是</a:t>
            </a:r>
            <a:r>
              <a:rPr kumimoji="1" lang="en-US" altLang="zh-CN" sz="2400"/>
              <a:t>c</a:t>
            </a:r>
            <a:r>
              <a:rPr kumimoji="1" lang="zh-CN" altLang="en-US" sz="2400"/>
              <a:t>下界中的元素</a:t>
            </a:r>
            <a:r>
              <a:rPr kumimoji="1" lang="en-US" altLang="zh-CN" sz="2400"/>
              <a:t>;</a:t>
            </a:r>
            <a:endParaRPr lang="zh-CN" altLang="en-US" sz="2400"/>
          </a:p>
        </p:txBody>
      </p:sp>
      <p:sp>
        <p:nvSpPr>
          <p:cNvPr id="12" name="TextBox 11"/>
          <p:cNvSpPr txBox="1">
            <a:spLocks noChangeArrowheads="1"/>
          </p:cNvSpPr>
          <p:nvPr/>
        </p:nvSpPr>
        <p:spPr bwMode="auto">
          <a:xfrm>
            <a:off x="381000" y="4948238"/>
            <a:ext cx="8382000" cy="461962"/>
          </a:xfrm>
          <a:prstGeom prst="rect">
            <a:avLst/>
          </a:prstGeom>
          <a:noFill/>
          <a:ln w="9525">
            <a:noFill/>
            <a:miter lim="800000"/>
            <a:headEnd/>
            <a:tailEnd/>
          </a:ln>
        </p:spPr>
        <p:txBody>
          <a:bodyPr>
            <a:spAutoFit/>
          </a:bodyPr>
          <a:lstStyle/>
          <a:p>
            <a:r>
              <a:rPr kumimoji="1" lang="en-US" altLang="zh-CN" sz="2400"/>
              <a:t>(b</a:t>
            </a:r>
            <a:r>
              <a:rPr kumimoji="1" lang="en-US" altLang="zh-CN" sz="2400">
                <a:sym typeface="Symbol" pitchFamily="18" charset="2"/>
              </a:rPr>
              <a:t>∨</a:t>
            </a:r>
            <a:r>
              <a:rPr kumimoji="1" lang="en-US" altLang="zh-CN" sz="2400"/>
              <a:t>c)</a:t>
            </a:r>
            <a:r>
              <a:rPr kumimoji="1" lang="zh-CN" altLang="en-US" sz="2400">
                <a:sym typeface="Symbol" pitchFamily="18" charset="2"/>
              </a:rPr>
              <a:t>是</a:t>
            </a:r>
            <a:r>
              <a:rPr kumimoji="1" lang="en-US" altLang="zh-CN" sz="2400">
                <a:sym typeface="Symbol" pitchFamily="18" charset="2"/>
              </a:rPr>
              <a:t>b</a:t>
            </a:r>
            <a:r>
              <a:rPr kumimoji="1" lang="zh-CN" altLang="en-US" sz="2400">
                <a:sym typeface="Symbol" pitchFamily="18" charset="2"/>
              </a:rPr>
              <a:t>和</a:t>
            </a:r>
            <a:r>
              <a:rPr kumimoji="1" lang="en-US" altLang="zh-CN" sz="2400">
                <a:sym typeface="Symbol" pitchFamily="18" charset="2"/>
              </a:rPr>
              <a:t>c</a:t>
            </a:r>
            <a:r>
              <a:rPr kumimoji="1" lang="zh-CN" altLang="en-US" sz="2400">
                <a:sym typeface="Symbol" pitchFamily="18" charset="2"/>
              </a:rPr>
              <a:t>上界中的元素，因此</a:t>
            </a:r>
            <a:r>
              <a:rPr kumimoji="1" lang="en-US" altLang="zh-CN" sz="2400">
                <a:sym typeface="Symbol" pitchFamily="18" charset="2"/>
              </a:rPr>
              <a:t>a</a:t>
            </a:r>
            <a:r>
              <a:rPr kumimoji="1" lang="en-US" altLang="zh-CN" sz="2400"/>
              <a:t>≼</a:t>
            </a:r>
            <a:r>
              <a:rPr kumimoji="1" lang="en-US" altLang="zh-CN" sz="2400">
                <a:sym typeface="Symbol" pitchFamily="18" charset="2"/>
              </a:rPr>
              <a:t>(</a:t>
            </a:r>
            <a:r>
              <a:rPr kumimoji="1" lang="en-US" altLang="zh-CN" sz="2400"/>
              <a:t>b</a:t>
            </a:r>
            <a:r>
              <a:rPr kumimoji="1" lang="en-US" altLang="zh-CN" sz="2400">
                <a:sym typeface="Symbol" pitchFamily="18" charset="2"/>
              </a:rPr>
              <a:t>∨</a:t>
            </a:r>
            <a:r>
              <a:rPr kumimoji="1" lang="en-US" altLang="zh-CN" sz="2400"/>
              <a:t>c)</a:t>
            </a:r>
            <a:r>
              <a:rPr kumimoji="1" lang="zh-CN" altLang="en-US" sz="2400"/>
              <a:t>且</a:t>
            </a:r>
            <a:r>
              <a:rPr kumimoji="1" lang="en-US" altLang="zh-CN" sz="2400"/>
              <a:t>d≼</a:t>
            </a:r>
            <a:r>
              <a:rPr kumimoji="1" lang="en-US" altLang="zh-CN" sz="2400">
                <a:sym typeface="Symbol" pitchFamily="18" charset="2"/>
              </a:rPr>
              <a:t>(</a:t>
            </a:r>
            <a:r>
              <a:rPr kumimoji="1" lang="en-US" altLang="zh-CN" sz="2400"/>
              <a:t>b</a:t>
            </a:r>
            <a:r>
              <a:rPr kumimoji="1" lang="en-US" altLang="zh-CN" sz="2400">
                <a:sym typeface="Symbol" pitchFamily="18" charset="2"/>
              </a:rPr>
              <a:t>∨</a:t>
            </a:r>
            <a:r>
              <a:rPr kumimoji="1" lang="en-US" altLang="zh-CN" sz="2400"/>
              <a:t>c)</a:t>
            </a:r>
            <a:r>
              <a:rPr kumimoji="1" lang="zh-CN" altLang="en-US" sz="2400"/>
              <a:t>；</a:t>
            </a:r>
            <a:endParaRPr lang="zh-CN" altLang="en-US" sz="2400"/>
          </a:p>
        </p:txBody>
      </p:sp>
      <p:sp>
        <p:nvSpPr>
          <p:cNvPr id="13" name="TextBox 12"/>
          <p:cNvSpPr txBox="1">
            <a:spLocks noChangeArrowheads="1"/>
          </p:cNvSpPr>
          <p:nvPr/>
        </p:nvSpPr>
        <p:spPr bwMode="auto">
          <a:xfrm>
            <a:off x="381000" y="5329238"/>
            <a:ext cx="8382000" cy="461962"/>
          </a:xfrm>
          <a:prstGeom prst="rect">
            <a:avLst/>
          </a:prstGeom>
          <a:noFill/>
          <a:ln w="9525">
            <a:noFill/>
            <a:miter lim="800000"/>
            <a:headEnd/>
            <a:tailEnd/>
          </a:ln>
        </p:spPr>
        <p:txBody>
          <a:bodyPr>
            <a:spAutoFit/>
          </a:bodyPr>
          <a:lstStyle/>
          <a:p>
            <a:r>
              <a:rPr kumimoji="1" lang="en-US" altLang="zh-CN" sz="2400">
                <a:sym typeface="Symbol" pitchFamily="18" charset="2"/>
              </a:rPr>
              <a:t>(a∨d)</a:t>
            </a:r>
            <a:r>
              <a:rPr kumimoji="1" lang="zh-CN" altLang="en-US" sz="2400">
                <a:sym typeface="Symbol" pitchFamily="18" charset="2"/>
              </a:rPr>
              <a:t>是</a:t>
            </a:r>
            <a:r>
              <a:rPr kumimoji="1" lang="en-US" altLang="zh-CN" sz="2400">
                <a:sym typeface="Symbol" pitchFamily="18" charset="2"/>
              </a:rPr>
              <a:t>a</a:t>
            </a:r>
            <a:r>
              <a:rPr kumimoji="1" lang="zh-CN" altLang="en-US" sz="2400">
                <a:sym typeface="Symbol" pitchFamily="18" charset="2"/>
              </a:rPr>
              <a:t>、</a:t>
            </a:r>
            <a:r>
              <a:rPr kumimoji="1" lang="en-US" altLang="zh-CN" sz="2400">
                <a:sym typeface="Symbol" pitchFamily="18" charset="2"/>
              </a:rPr>
              <a:t>d</a:t>
            </a:r>
            <a:r>
              <a:rPr kumimoji="1" lang="zh-CN" altLang="en-US" sz="2400">
                <a:sym typeface="Symbol" pitchFamily="18" charset="2"/>
              </a:rPr>
              <a:t>上界中的最小元素，因此</a:t>
            </a:r>
            <a:r>
              <a:rPr kumimoji="1" lang="en-US" altLang="zh-CN" sz="2400">
                <a:sym typeface="Symbol" pitchFamily="18" charset="2"/>
              </a:rPr>
              <a:t>(a∨d) </a:t>
            </a:r>
            <a:r>
              <a:rPr kumimoji="1" lang="en-US" altLang="zh-CN" sz="2400"/>
              <a:t>≼ (b</a:t>
            </a:r>
            <a:r>
              <a:rPr kumimoji="1" lang="en-US" altLang="zh-CN" sz="2400">
                <a:sym typeface="Symbol" pitchFamily="18" charset="2"/>
              </a:rPr>
              <a:t>∨</a:t>
            </a:r>
            <a:r>
              <a:rPr kumimoji="1" lang="en-US" altLang="zh-CN" sz="2400"/>
              <a:t>c)</a:t>
            </a:r>
            <a:r>
              <a:rPr kumimoji="1" lang="zh-CN" altLang="en-US" sz="2400"/>
              <a:t>  </a:t>
            </a:r>
            <a:r>
              <a:rPr kumimoji="1" lang="zh-CN" altLang="en-US" sz="2400">
                <a:latin typeface="黑体" pitchFamily="49" charset="-122"/>
                <a:ea typeface="黑体" pitchFamily="49" charset="-122"/>
              </a:rPr>
              <a:t>■</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46050" y="327025"/>
            <a:ext cx="5721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什么是格</a:t>
            </a:r>
            <a:r>
              <a:rPr lang="en-US" altLang="zh-CN"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进一步的抽象</a:t>
            </a:r>
          </a:p>
        </p:txBody>
      </p:sp>
      <p:sp>
        <p:nvSpPr>
          <p:cNvPr id="29701" name="Rectangle 5" descr="新闻纸"/>
          <p:cNvSpPr>
            <a:spLocks noChangeArrowheads="1"/>
          </p:cNvSpPr>
          <p:nvPr/>
        </p:nvSpPr>
        <p:spPr bwMode="auto">
          <a:xfrm>
            <a:off x="228600" y="1676400"/>
            <a:ext cx="8610600" cy="9906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sz="2400">
              <a:latin typeface="Arial Rounded MT Bold" pitchFamily="34" charset="0"/>
              <a:ea typeface="宋体" pitchFamily="2" charset="-122"/>
              <a:cs typeface="+mn-cs"/>
            </a:endParaRPr>
          </a:p>
        </p:txBody>
      </p:sp>
      <p:sp>
        <p:nvSpPr>
          <p:cNvPr id="51203" name="Text Box 6"/>
          <p:cNvSpPr txBox="1">
            <a:spLocks noChangeArrowheads="1"/>
          </p:cNvSpPr>
          <p:nvPr/>
        </p:nvSpPr>
        <p:spPr bwMode="auto">
          <a:xfrm>
            <a:off x="228600" y="17526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定义</a:t>
            </a:r>
            <a:r>
              <a:rPr lang="en-US" altLang="zh-CN" sz="2400" b="1">
                <a:ea typeface="黑体" pitchFamily="49" charset="-122"/>
              </a:rPr>
              <a:t>1</a:t>
            </a:r>
            <a:r>
              <a:rPr lang="zh-CN" altLang="en-US" sz="2400"/>
              <a:t>：</a:t>
            </a:r>
          </a:p>
        </p:txBody>
      </p:sp>
      <p:sp>
        <p:nvSpPr>
          <p:cNvPr id="51204" name="Text Box 7"/>
          <p:cNvSpPr txBox="1">
            <a:spLocks noChangeArrowheads="1"/>
          </p:cNvSpPr>
          <p:nvPr/>
        </p:nvSpPr>
        <p:spPr bwMode="auto">
          <a:xfrm>
            <a:off x="1295400" y="1752600"/>
            <a:ext cx="7086600" cy="830263"/>
          </a:xfrm>
          <a:prstGeom prst="rect">
            <a:avLst/>
          </a:prstGeom>
          <a:noFill/>
          <a:ln w="9525">
            <a:noFill/>
            <a:miter lim="800000"/>
            <a:headEnd/>
            <a:tailEnd/>
          </a:ln>
        </p:spPr>
        <p:txBody>
          <a:bodyPr>
            <a:spAutoFit/>
          </a:bodyPr>
          <a:lstStyle/>
          <a:p>
            <a:pPr>
              <a:spcBef>
                <a:spcPct val="50000"/>
              </a:spcBef>
            </a:pPr>
            <a:r>
              <a:rPr lang="zh-CN" altLang="en-US" sz="2400"/>
              <a:t>设</a:t>
            </a:r>
            <a:r>
              <a:rPr kumimoji="1" lang="en-US" altLang="zh-CN" sz="2400"/>
              <a:t>&lt;S,≼ &gt;</a:t>
            </a:r>
            <a:r>
              <a:rPr kumimoji="1" lang="zh-CN" altLang="en-US" sz="2400"/>
              <a:t>是偏序集，如果</a:t>
            </a:r>
            <a:r>
              <a:rPr kumimoji="1" lang="zh-CN" altLang="en-US" sz="2400" b="1">
                <a:sym typeface="Symbol" pitchFamily="18" charset="2"/>
              </a:rPr>
              <a:t></a:t>
            </a:r>
            <a:r>
              <a:rPr kumimoji="1" lang="en-US" altLang="zh-CN" sz="2400">
                <a:sym typeface="Symbol" pitchFamily="18" charset="2"/>
              </a:rPr>
              <a:t>x</a:t>
            </a:r>
            <a:r>
              <a:rPr kumimoji="1" lang="zh-CN" altLang="en-US" sz="2400">
                <a:sym typeface="Symbol" pitchFamily="18" charset="2"/>
              </a:rPr>
              <a:t>，</a:t>
            </a:r>
            <a:r>
              <a:rPr kumimoji="1" lang="en-US" altLang="zh-CN" sz="2400">
                <a:sym typeface="Symbol" pitchFamily="18" charset="2"/>
              </a:rPr>
              <a:t>y S</a:t>
            </a:r>
            <a:r>
              <a:rPr kumimoji="1" lang="zh-CN" altLang="en-US" sz="2400">
                <a:sym typeface="Symbol" pitchFamily="18" charset="2"/>
              </a:rPr>
              <a:t>，</a:t>
            </a:r>
            <a:r>
              <a:rPr kumimoji="1" lang="en-US" altLang="zh-CN" sz="2400">
                <a:sym typeface="Symbol" pitchFamily="18" charset="2"/>
              </a:rPr>
              <a:t>{x</a:t>
            </a:r>
            <a:r>
              <a:rPr kumimoji="1" lang="zh-CN" altLang="en-US" sz="2400">
                <a:sym typeface="Symbol" pitchFamily="18" charset="2"/>
              </a:rPr>
              <a:t>，</a:t>
            </a:r>
            <a:r>
              <a:rPr kumimoji="1" lang="en-US" altLang="zh-CN" sz="2400">
                <a:sym typeface="Symbol" pitchFamily="18" charset="2"/>
              </a:rPr>
              <a:t>y}</a:t>
            </a:r>
            <a:r>
              <a:rPr kumimoji="1" lang="zh-CN" altLang="en-US" sz="2400">
                <a:sym typeface="Symbol" pitchFamily="18" charset="2"/>
              </a:rPr>
              <a:t>都有最小上界和最大下界</a:t>
            </a:r>
            <a:r>
              <a:rPr kumimoji="1" lang="zh-CN" altLang="en-US" sz="2400" b="1">
                <a:sym typeface="Symbol" pitchFamily="18" charset="2"/>
              </a:rPr>
              <a:t>，</a:t>
            </a:r>
            <a:r>
              <a:rPr kumimoji="1" lang="zh-CN" altLang="en-US" sz="2400">
                <a:sym typeface="Symbol" pitchFamily="18" charset="2"/>
              </a:rPr>
              <a:t>则称</a:t>
            </a:r>
            <a:r>
              <a:rPr kumimoji="1" lang="en-US" altLang="zh-CN" sz="2400">
                <a:sym typeface="Symbol" pitchFamily="18" charset="2"/>
              </a:rPr>
              <a:t>S</a:t>
            </a:r>
            <a:r>
              <a:rPr kumimoji="1" lang="zh-CN" altLang="en-US" sz="2400">
                <a:sym typeface="Symbol" pitchFamily="18" charset="2"/>
              </a:rPr>
              <a:t>关于偏序</a:t>
            </a:r>
            <a:r>
              <a:rPr kumimoji="1" lang="zh-CN" altLang="en-US" sz="2400"/>
              <a:t>≼作成一个格。</a:t>
            </a:r>
          </a:p>
        </p:txBody>
      </p:sp>
      <p:sp>
        <p:nvSpPr>
          <p:cNvPr id="29705" name="Freeform 9"/>
          <p:cNvSpPr>
            <a:spLocks/>
          </p:cNvSpPr>
          <p:nvPr/>
        </p:nvSpPr>
        <p:spPr bwMode="auto">
          <a:xfrm rot="-149373">
            <a:off x="6248400" y="2097088"/>
            <a:ext cx="1830388" cy="582612"/>
          </a:xfrm>
          <a:custGeom>
            <a:avLst/>
            <a:gdLst>
              <a:gd name="T0" fmla="*/ 2147483647 w 884"/>
              <a:gd name="T1" fmla="*/ 2147483647 h 367"/>
              <a:gd name="T2" fmla="*/ 2147483647 w 884"/>
              <a:gd name="T3" fmla="*/ 2147483647 h 367"/>
              <a:gd name="T4" fmla="*/ 2147483647 w 884"/>
              <a:gd name="T5" fmla="*/ 2147483647 h 367"/>
              <a:gd name="T6" fmla="*/ 2147483647 w 884"/>
              <a:gd name="T7" fmla="*/ 2147483647 h 367"/>
              <a:gd name="T8" fmla="*/ 2147483647 w 884"/>
              <a:gd name="T9" fmla="*/ 2147483647 h 367"/>
              <a:gd name="T10" fmla="*/ 2147483647 w 884"/>
              <a:gd name="T11" fmla="*/ 2147483647 h 367"/>
              <a:gd name="T12" fmla="*/ 2147483647 w 884"/>
              <a:gd name="T13" fmla="*/ 2147483647 h 367"/>
              <a:gd name="T14" fmla="*/ 2147483647 w 884"/>
              <a:gd name="T15" fmla="*/ 2147483647 h 367"/>
              <a:gd name="T16" fmla="*/ 2147483647 w 884"/>
              <a:gd name="T17" fmla="*/ 2147483647 h 367"/>
              <a:gd name="T18" fmla="*/ 2147483647 w 884"/>
              <a:gd name="T19" fmla="*/ 2147483647 h 3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4"/>
              <a:gd name="T31" fmla="*/ 0 h 367"/>
              <a:gd name="T32" fmla="*/ 884 w 884"/>
              <a:gd name="T33" fmla="*/ 367 h 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4" h="367">
                <a:moveTo>
                  <a:pt x="759" y="83"/>
                </a:moveTo>
                <a:cubicBezTo>
                  <a:pt x="635" y="0"/>
                  <a:pt x="313" y="35"/>
                  <a:pt x="313" y="35"/>
                </a:cubicBezTo>
                <a:cubicBezTo>
                  <a:pt x="207" y="39"/>
                  <a:pt x="124" y="26"/>
                  <a:pt x="39" y="83"/>
                </a:cubicBezTo>
                <a:cubicBezTo>
                  <a:pt x="0" y="139"/>
                  <a:pt x="34" y="199"/>
                  <a:pt x="66" y="247"/>
                </a:cubicBezTo>
                <a:cubicBezTo>
                  <a:pt x="71" y="254"/>
                  <a:pt x="72" y="265"/>
                  <a:pt x="80" y="268"/>
                </a:cubicBezTo>
                <a:cubicBezTo>
                  <a:pt x="120" y="281"/>
                  <a:pt x="94" y="274"/>
                  <a:pt x="162" y="282"/>
                </a:cubicBezTo>
                <a:cubicBezTo>
                  <a:pt x="254" y="305"/>
                  <a:pt x="351" y="286"/>
                  <a:pt x="444" y="309"/>
                </a:cubicBezTo>
                <a:cubicBezTo>
                  <a:pt x="463" y="309"/>
                  <a:pt x="773" y="367"/>
                  <a:pt x="869" y="275"/>
                </a:cubicBezTo>
                <a:cubicBezTo>
                  <a:pt x="884" y="188"/>
                  <a:pt x="879" y="170"/>
                  <a:pt x="814" y="124"/>
                </a:cubicBezTo>
                <a:cubicBezTo>
                  <a:pt x="798" y="100"/>
                  <a:pt x="787" y="92"/>
                  <a:pt x="759" y="83"/>
                </a:cubicBezTo>
                <a:close/>
              </a:path>
            </a:pathLst>
          </a:custGeom>
          <a:noFill/>
          <a:ln w="38100">
            <a:solidFill>
              <a:srgbClr val="FF6600"/>
            </a:solidFill>
            <a:prstDash val="sysDot"/>
            <a:round/>
            <a:headEnd/>
            <a:tailEnd/>
          </a:ln>
        </p:spPr>
        <p:txBody>
          <a:bodyPr/>
          <a:lstStyle/>
          <a:p>
            <a:endParaRPr lang="zh-CN" altLang="en-US"/>
          </a:p>
        </p:txBody>
      </p:sp>
      <p:grpSp>
        <p:nvGrpSpPr>
          <p:cNvPr id="48" name="组合 47"/>
          <p:cNvGrpSpPr>
            <a:grpSpLocks/>
          </p:cNvGrpSpPr>
          <p:nvPr/>
        </p:nvGrpSpPr>
        <p:grpSpPr bwMode="auto">
          <a:xfrm>
            <a:off x="4419600" y="3679825"/>
            <a:ext cx="1752600" cy="2057400"/>
            <a:chOff x="4419600" y="3679825"/>
            <a:chExt cx="1752600" cy="2057400"/>
          </a:xfrm>
        </p:grpSpPr>
        <p:grpSp>
          <p:nvGrpSpPr>
            <p:cNvPr id="51234" name="Group 15"/>
            <p:cNvGrpSpPr>
              <a:grpSpLocks/>
            </p:cNvGrpSpPr>
            <p:nvPr/>
          </p:nvGrpSpPr>
          <p:grpSpPr bwMode="auto">
            <a:xfrm>
              <a:off x="4419600" y="3679825"/>
              <a:ext cx="1752600" cy="457200"/>
              <a:chOff x="960" y="2208"/>
              <a:chExt cx="1104" cy="288"/>
            </a:xfrm>
          </p:grpSpPr>
          <p:sp>
            <p:nvSpPr>
              <p:cNvPr id="29708" name="Rectangle 12"/>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45" name="Text Box 14"/>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交 换 律</a:t>
                </a:r>
              </a:p>
            </p:txBody>
          </p:sp>
        </p:grpSp>
        <p:grpSp>
          <p:nvGrpSpPr>
            <p:cNvPr id="51235" name="Group 16"/>
            <p:cNvGrpSpPr>
              <a:grpSpLocks/>
            </p:cNvGrpSpPr>
            <p:nvPr/>
          </p:nvGrpSpPr>
          <p:grpSpPr bwMode="auto">
            <a:xfrm>
              <a:off x="4419600" y="4213225"/>
              <a:ext cx="1752600" cy="457200"/>
              <a:chOff x="960" y="2208"/>
              <a:chExt cx="1104" cy="288"/>
            </a:xfrm>
          </p:grpSpPr>
          <p:sp>
            <p:nvSpPr>
              <p:cNvPr id="29713" name="Rectangle 17"/>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43" name="Text Box 18"/>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结 合 律</a:t>
                </a:r>
              </a:p>
            </p:txBody>
          </p:sp>
        </p:grpSp>
        <p:grpSp>
          <p:nvGrpSpPr>
            <p:cNvPr id="51236" name="Group 19"/>
            <p:cNvGrpSpPr>
              <a:grpSpLocks/>
            </p:cNvGrpSpPr>
            <p:nvPr/>
          </p:nvGrpSpPr>
          <p:grpSpPr bwMode="auto">
            <a:xfrm>
              <a:off x="4419600" y="4746625"/>
              <a:ext cx="1752600" cy="457200"/>
              <a:chOff x="960" y="2208"/>
              <a:chExt cx="1104" cy="288"/>
            </a:xfrm>
          </p:grpSpPr>
          <p:sp>
            <p:nvSpPr>
              <p:cNvPr id="29716" name="Rectangle 20"/>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41" name="Text Box 21"/>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幂 等 律</a:t>
                </a:r>
              </a:p>
            </p:txBody>
          </p:sp>
        </p:grpSp>
        <p:grpSp>
          <p:nvGrpSpPr>
            <p:cNvPr id="51237" name="Group 22"/>
            <p:cNvGrpSpPr>
              <a:grpSpLocks/>
            </p:cNvGrpSpPr>
            <p:nvPr/>
          </p:nvGrpSpPr>
          <p:grpSpPr bwMode="auto">
            <a:xfrm>
              <a:off x="4419600" y="5280025"/>
              <a:ext cx="1752600" cy="457200"/>
              <a:chOff x="960" y="2208"/>
              <a:chExt cx="1104" cy="288"/>
            </a:xfrm>
          </p:grpSpPr>
          <p:sp>
            <p:nvSpPr>
              <p:cNvPr id="29719" name="Rectangle 23"/>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39" name="Text Box 24"/>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吸 收 律</a:t>
                </a:r>
              </a:p>
            </p:txBody>
          </p:sp>
        </p:grpSp>
      </p:grpSp>
      <p:grpSp>
        <p:nvGrpSpPr>
          <p:cNvPr id="47" name="组合 46"/>
          <p:cNvGrpSpPr>
            <a:grpSpLocks/>
          </p:cNvGrpSpPr>
          <p:nvPr/>
        </p:nvGrpSpPr>
        <p:grpSpPr bwMode="auto">
          <a:xfrm>
            <a:off x="990600" y="3984625"/>
            <a:ext cx="1752600" cy="1524000"/>
            <a:chOff x="990600" y="3984625"/>
            <a:chExt cx="1752600" cy="1524000"/>
          </a:xfrm>
        </p:grpSpPr>
        <p:grpSp>
          <p:nvGrpSpPr>
            <p:cNvPr id="51225" name="Group 28"/>
            <p:cNvGrpSpPr>
              <a:grpSpLocks/>
            </p:cNvGrpSpPr>
            <p:nvPr/>
          </p:nvGrpSpPr>
          <p:grpSpPr bwMode="auto">
            <a:xfrm>
              <a:off x="990600" y="3984625"/>
              <a:ext cx="1752600" cy="457200"/>
              <a:chOff x="960" y="2448"/>
              <a:chExt cx="1104" cy="288"/>
            </a:xfrm>
          </p:grpSpPr>
          <p:sp>
            <p:nvSpPr>
              <p:cNvPr id="29722" name="Rectangle 26"/>
              <p:cNvSpPr>
                <a:spLocks noChangeArrowheads="1"/>
              </p:cNvSpPr>
              <p:nvPr/>
            </p:nvSpPr>
            <p:spPr bwMode="auto">
              <a:xfrm>
                <a:off x="960" y="2448"/>
                <a:ext cx="1104" cy="288"/>
              </a:xfrm>
              <a:prstGeom prst="rect">
                <a:avLst/>
              </a:prstGeom>
              <a:gradFill rotWithShape="1">
                <a:gsLst>
                  <a:gs pos="0">
                    <a:srgbClr val="EEE9DA"/>
                  </a:gs>
                  <a:gs pos="50000">
                    <a:srgbClr val="B45E00"/>
                  </a:gs>
                  <a:gs pos="100000">
                    <a:srgbClr val="EEE9DA"/>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33" name="Text Box 27"/>
              <p:cNvSpPr txBox="1">
                <a:spLocks noChangeArrowheads="1"/>
              </p:cNvSpPr>
              <p:nvPr/>
            </p:nvSpPr>
            <p:spPr bwMode="auto">
              <a:xfrm>
                <a:off x="1008" y="249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偏 序 集</a:t>
                </a:r>
              </a:p>
            </p:txBody>
          </p:sp>
        </p:grpSp>
        <p:grpSp>
          <p:nvGrpSpPr>
            <p:cNvPr id="51226" name="Group 29"/>
            <p:cNvGrpSpPr>
              <a:grpSpLocks/>
            </p:cNvGrpSpPr>
            <p:nvPr/>
          </p:nvGrpSpPr>
          <p:grpSpPr bwMode="auto">
            <a:xfrm>
              <a:off x="990600" y="4518025"/>
              <a:ext cx="1752600" cy="457200"/>
              <a:chOff x="960" y="2448"/>
              <a:chExt cx="1104" cy="288"/>
            </a:xfrm>
          </p:grpSpPr>
          <p:sp>
            <p:nvSpPr>
              <p:cNvPr id="29726" name="Rectangle 30"/>
              <p:cNvSpPr>
                <a:spLocks noChangeArrowheads="1"/>
              </p:cNvSpPr>
              <p:nvPr/>
            </p:nvSpPr>
            <p:spPr bwMode="auto">
              <a:xfrm>
                <a:off x="960" y="2448"/>
                <a:ext cx="1104" cy="288"/>
              </a:xfrm>
              <a:prstGeom prst="rect">
                <a:avLst/>
              </a:prstGeom>
              <a:gradFill rotWithShape="1">
                <a:gsLst>
                  <a:gs pos="0">
                    <a:srgbClr val="EEE9DA"/>
                  </a:gs>
                  <a:gs pos="50000">
                    <a:srgbClr val="B45E00"/>
                  </a:gs>
                  <a:gs pos="100000">
                    <a:srgbClr val="EEE9DA"/>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31" name="Text Box 31"/>
              <p:cNvSpPr txBox="1">
                <a:spLocks noChangeArrowheads="1"/>
              </p:cNvSpPr>
              <p:nvPr/>
            </p:nvSpPr>
            <p:spPr bwMode="auto">
              <a:xfrm>
                <a:off x="1008" y="249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最 小 上 界</a:t>
                </a:r>
              </a:p>
            </p:txBody>
          </p:sp>
        </p:grpSp>
        <p:grpSp>
          <p:nvGrpSpPr>
            <p:cNvPr id="51227" name="Group 32"/>
            <p:cNvGrpSpPr>
              <a:grpSpLocks/>
            </p:cNvGrpSpPr>
            <p:nvPr/>
          </p:nvGrpSpPr>
          <p:grpSpPr bwMode="auto">
            <a:xfrm>
              <a:off x="990600" y="5051425"/>
              <a:ext cx="1752600" cy="457200"/>
              <a:chOff x="960" y="2448"/>
              <a:chExt cx="1104" cy="288"/>
            </a:xfrm>
          </p:grpSpPr>
          <p:sp>
            <p:nvSpPr>
              <p:cNvPr id="29729" name="Rectangle 33"/>
              <p:cNvSpPr>
                <a:spLocks noChangeArrowheads="1"/>
              </p:cNvSpPr>
              <p:nvPr/>
            </p:nvSpPr>
            <p:spPr bwMode="auto">
              <a:xfrm>
                <a:off x="960" y="2448"/>
                <a:ext cx="1104" cy="288"/>
              </a:xfrm>
              <a:prstGeom prst="rect">
                <a:avLst/>
              </a:prstGeom>
              <a:gradFill rotWithShape="1">
                <a:gsLst>
                  <a:gs pos="0">
                    <a:srgbClr val="EEE9DA"/>
                  </a:gs>
                  <a:gs pos="50000">
                    <a:srgbClr val="B45E00"/>
                  </a:gs>
                  <a:gs pos="100000">
                    <a:srgbClr val="EEE9DA"/>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1229" name="Text Box 34"/>
              <p:cNvSpPr txBox="1">
                <a:spLocks noChangeArrowheads="1"/>
              </p:cNvSpPr>
              <p:nvPr/>
            </p:nvSpPr>
            <p:spPr bwMode="auto">
              <a:xfrm>
                <a:off x="1008" y="249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最 大 下 界</a:t>
                </a:r>
              </a:p>
            </p:txBody>
          </p:sp>
        </p:grpSp>
      </p:grpSp>
      <p:grpSp>
        <p:nvGrpSpPr>
          <p:cNvPr id="50" name="组合 49"/>
          <p:cNvGrpSpPr>
            <a:grpSpLocks/>
          </p:cNvGrpSpPr>
          <p:nvPr/>
        </p:nvGrpSpPr>
        <p:grpSpPr bwMode="auto">
          <a:xfrm>
            <a:off x="2895600" y="4518025"/>
            <a:ext cx="1219200" cy="458788"/>
            <a:chOff x="2895600" y="4518025"/>
            <a:chExt cx="1219200" cy="459039"/>
          </a:xfrm>
        </p:grpSpPr>
        <p:sp>
          <p:nvSpPr>
            <p:cNvPr id="29731" name="AutoShape 35"/>
            <p:cNvSpPr>
              <a:spLocks noChangeArrowheads="1"/>
            </p:cNvSpPr>
            <p:nvPr/>
          </p:nvSpPr>
          <p:spPr bwMode="auto">
            <a:xfrm>
              <a:off x="3124200" y="4518025"/>
              <a:ext cx="990600" cy="457450"/>
            </a:xfrm>
            <a:prstGeom prst="rightArrow">
              <a:avLst>
                <a:gd name="adj1" fmla="val 50000"/>
                <a:gd name="adj2" fmla="val 54167"/>
              </a:avLst>
            </a:prstGeom>
            <a:solidFill>
              <a:srgbClr val="C5E395"/>
            </a:solidFill>
            <a:ln w="3175">
              <a:no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grpSp>
          <p:nvGrpSpPr>
            <p:cNvPr id="51222" name="Group 38"/>
            <p:cNvGrpSpPr>
              <a:grpSpLocks/>
            </p:cNvGrpSpPr>
            <p:nvPr/>
          </p:nvGrpSpPr>
          <p:grpSpPr bwMode="auto">
            <a:xfrm>
              <a:off x="2895600" y="4519864"/>
              <a:ext cx="1219200" cy="457200"/>
              <a:chOff x="2160" y="2640"/>
              <a:chExt cx="768" cy="288"/>
            </a:xfrm>
          </p:grpSpPr>
          <p:sp>
            <p:nvSpPr>
              <p:cNvPr id="29732" name="AutoShape 36"/>
              <p:cNvSpPr>
                <a:spLocks noChangeArrowheads="1"/>
              </p:cNvSpPr>
              <p:nvPr/>
            </p:nvSpPr>
            <p:spPr bwMode="auto">
              <a:xfrm rot="10800000">
                <a:off x="2160" y="2640"/>
                <a:ext cx="624" cy="288"/>
              </a:xfrm>
              <a:prstGeom prst="rightArrow">
                <a:avLst>
                  <a:gd name="adj1" fmla="val 50000"/>
                  <a:gd name="adj2" fmla="val 54167"/>
                </a:avLst>
              </a:prstGeom>
              <a:solidFill>
                <a:srgbClr val="C5E395"/>
              </a:solidFill>
              <a:ln w="3175">
                <a:no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29733" name="AutoShape 37"/>
              <p:cNvSpPr>
                <a:spLocks noChangeArrowheads="1"/>
              </p:cNvSpPr>
              <p:nvPr/>
            </p:nvSpPr>
            <p:spPr bwMode="auto">
              <a:xfrm>
                <a:off x="2304" y="2640"/>
                <a:ext cx="624" cy="288"/>
              </a:xfrm>
              <a:prstGeom prst="rightArrow">
                <a:avLst>
                  <a:gd name="adj1" fmla="val 50000"/>
                  <a:gd name="adj2" fmla="val 54167"/>
                </a:avLst>
              </a:prstGeom>
              <a:solidFill>
                <a:srgbClr val="C5E395"/>
              </a:solidFill>
              <a:ln w="3175">
                <a:no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grpSp>
      </p:grpSp>
      <p:grpSp>
        <p:nvGrpSpPr>
          <p:cNvPr id="11" name="Group 51"/>
          <p:cNvGrpSpPr>
            <a:grpSpLocks/>
          </p:cNvGrpSpPr>
          <p:nvPr/>
        </p:nvGrpSpPr>
        <p:grpSpPr bwMode="auto">
          <a:xfrm>
            <a:off x="4211638" y="3287713"/>
            <a:ext cx="2819400" cy="2732087"/>
            <a:chOff x="2989" y="1865"/>
            <a:chExt cx="1776" cy="1721"/>
          </a:xfrm>
        </p:grpSpPr>
        <p:sp>
          <p:nvSpPr>
            <p:cNvPr id="51217" name="Freeform 46"/>
            <p:cNvSpPr>
              <a:spLocks/>
            </p:cNvSpPr>
            <p:nvPr/>
          </p:nvSpPr>
          <p:spPr bwMode="auto">
            <a:xfrm rot="1004036">
              <a:off x="2989" y="1865"/>
              <a:ext cx="1365" cy="1721"/>
            </a:xfrm>
            <a:custGeom>
              <a:avLst/>
              <a:gdLst>
                <a:gd name="T0" fmla="*/ 933 w 1365"/>
                <a:gd name="T1" fmla="*/ 0 h 1721"/>
                <a:gd name="T2" fmla="*/ 776 w 1365"/>
                <a:gd name="T3" fmla="*/ 21 h 1721"/>
                <a:gd name="T4" fmla="*/ 625 w 1365"/>
                <a:gd name="T5" fmla="*/ 62 h 1721"/>
                <a:gd name="T6" fmla="*/ 604 w 1365"/>
                <a:gd name="T7" fmla="*/ 76 h 1721"/>
                <a:gd name="T8" fmla="*/ 590 w 1365"/>
                <a:gd name="T9" fmla="*/ 96 h 1721"/>
                <a:gd name="T10" fmla="*/ 542 w 1365"/>
                <a:gd name="T11" fmla="*/ 124 h 1721"/>
                <a:gd name="T12" fmla="*/ 371 w 1365"/>
                <a:gd name="T13" fmla="*/ 309 h 1721"/>
                <a:gd name="T14" fmla="*/ 323 w 1365"/>
                <a:gd name="T15" fmla="*/ 377 h 1721"/>
                <a:gd name="T16" fmla="*/ 275 w 1365"/>
                <a:gd name="T17" fmla="*/ 466 h 1721"/>
                <a:gd name="T18" fmla="*/ 179 w 1365"/>
                <a:gd name="T19" fmla="*/ 652 h 1721"/>
                <a:gd name="T20" fmla="*/ 117 w 1365"/>
                <a:gd name="T21" fmla="*/ 775 h 1721"/>
                <a:gd name="T22" fmla="*/ 90 w 1365"/>
                <a:gd name="T23" fmla="*/ 837 h 1721"/>
                <a:gd name="T24" fmla="*/ 56 w 1365"/>
                <a:gd name="T25" fmla="*/ 912 h 1721"/>
                <a:gd name="T26" fmla="*/ 35 w 1365"/>
                <a:gd name="T27" fmla="*/ 1036 h 1721"/>
                <a:gd name="T28" fmla="*/ 21 w 1365"/>
                <a:gd name="T29" fmla="*/ 1166 h 1721"/>
                <a:gd name="T30" fmla="*/ 172 w 1365"/>
                <a:gd name="T31" fmla="*/ 1591 h 1721"/>
                <a:gd name="T32" fmla="*/ 337 w 1365"/>
                <a:gd name="T33" fmla="*/ 1673 h 1721"/>
                <a:gd name="T34" fmla="*/ 522 w 1365"/>
                <a:gd name="T35" fmla="*/ 1721 h 1721"/>
                <a:gd name="T36" fmla="*/ 734 w 1365"/>
                <a:gd name="T37" fmla="*/ 1714 h 1721"/>
                <a:gd name="T38" fmla="*/ 844 w 1365"/>
                <a:gd name="T39" fmla="*/ 1666 h 1721"/>
                <a:gd name="T40" fmla="*/ 906 w 1365"/>
                <a:gd name="T41" fmla="*/ 1646 h 1721"/>
                <a:gd name="T42" fmla="*/ 974 w 1365"/>
                <a:gd name="T43" fmla="*/ 1612 h 1721"/>
                <a:gd name="T44" fmla="*/ 1057 w 1365"/>
                <a:gd name="T45" fmla="*/ 1564 h 1721"/>
                <a:gd name="T46" fmla="*/ 1098 w 1365"/>
                <a:gd name="T47" fmla="*/ 1536 h 1721"/>
                <a:gd name="T48" fmla="*/ 1125 w 1365"/>
                <a:gd name="T49" fmla="*/ 1495 h 1721"/>
                <a:gd name="T50" fmla="*/ 1166 w 1365"/>
                <a:gd name="T51" fmla="*/ 1468 h 1721"/>
                <a:gd name="T52" fmla="*/ 1180 w 1365"/>
                <a:gd name="T53" fmla="*/ 1447 h 1721"/>
                <a:gd name="T54" fmla="*/ 1201 w 1365"/>
                <a:gd name="T55" fmla="*/ 1433 h 1721"/>
                <a:gd name="T56" fmla="*/ 1208 w 1365"/>
                <a:gd name="T57" fmla="*/ 1406 h 1721"/>
                <a:gd name="T58" fmla="*/ 1242 w 1365"/>
                <a:gd name="T59" fmla="*/ 1365 h 1721"/>
                <a:gd name="T60" fmla="*/ 1290 w 1365"/>
                <a:gd name="T61" fmla="*/ 1234 h 1721"/>
                <a:gd name="T62" fmla="*/ 1345 w 1365"/>
                <a:gd name="T63" fmla="*/ 1111 h 1721"/>
                <a:gd name="T64" fmla="*/ 1365 w 1365"/>
                <a:gd name="T65" fmla="*/ 960 h 1721"/>
                <a:gd name="T66" fmla="*/ 1358 w 1365"/>
                <a:gd name="T67" fmla="*/ 405 h 1721"/>
                <a:gd name="T68" fmla="*/ 1331 w 1365"/>
                <a:gd name="T69" fmla="*/ 343 h 1721"/>
                <a:gd name="T70" fmla="*/ 1290 w 1365"/>
                <a:gd name="T71" fmla="*/ 281 h 1721"/>
                <a:gd name="T72" fmla="*/ 1262 w 1365"/>
                <a:gd name="T73" fmla="*/ 254 h 1721"/>
                <a:gd name="T74" fmla="*/ 1125 w 1365"/>
                <a:gd name="T75" fmla="*/ 185 h 1721"/>
                <a:gd name="T76" fmla="*/ 954 w 1365"/>
                <a:gd name="T77" fmla="*/ 144 h 17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5"/>
                <a:gd name="T118" fmla="*/ 0 h 1721"/>
                <a:gd name="T119" fmla="*/ 1365 w 1365"/>
                <a:gd name="T120" fmla="*/ 1721 h 17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5" h="1721">
                  <a:moveTo>
                    <a:pt x="933" y="0"/>
                  </a:moveTo>
                  <a:cubicBezTo>
                    <a:pt x="883" y="17"/>
                    <a:pt x="828" y="12"/>
                    <a:pt x="776" y="21"/>
                  </a:cubicBezTo>
                  <a:cubicBezTo>
                    <a:pt x="724" y="30"/>
                    <a:pt x="676" y="49"/>
                    <a:pt x="625" y="62"/>
                  </a:cubicBezTo>
                  <a:cubicBezTo>
                    <a:pt x="618" y="67"/>
                    <a:pt x="610" y="70"/>
                    <a:pt x="604" y="76"/>
                  </a:cubicBezTo>
                  <a:cubicBezTo>
                    <a:pt x="598" y="82"/>
                    <a:pt x="596" y="91"/>
                    <a:pt x="590" y="96"/>
                  </a:cubicBezTo>
                  <a:cubicBezTo>
                    <a:pt x="506" y="166"/>
                    <a:pt x="613" y="61"/>
                    <a:pt x="542" y="124"/>
                  </a:cubicBezTo>
                  <a:cubicBezTo>
                    <a:pt x="480" y="179"/>
                    <a:pt x="421" y="243"/>
                    <a:pt x="371" y="309"/>
                  </a:cubicBezTo>
                  <a:cubicBezTo>
                    <a:pt x="360" y="342"/>
                    <a:pt x="351" y="356"/>
                    <a:pt x="323" y="377"/>
                  </a:cubicBezTo>
                  <a:cubicBezTo>
                    <a:pt x="314" y="413"/>
                    <a:pt x="298" y="437"/>
                    <a:pt x="275" y="466"/>
                  </a:cubicBezTo>
                  <a:cubicBezTo>
                    <a:pt x="253" y="531"/>
                    <a:pt x="207" y="589"/>
                    <a:pt x="179" y="652"/>
                  </a:cubicBezTo>
                  <a:cubicBezTo>
                    <a:pt x="161" y="694"/>
                    <a:pt x="138" y="734"/>
                    <a:pt x="117" y="775"/>
                  </a:cubicBezTo>
                  <a:cubicBezTo>
                    <a:pt x="106" y="797"/>
                    <a:pt x="104" y="816"/>
                    <a:pt x="90" y="837"/>
                  </a:cubicBezTo>
                  <a:cubicBezTo>
                    <a:pt x="83" y="866"/>
                    <a:pt x="72" y="887"/>
                    <a:pt x="56" y="912"/>
                  </a:cubicBezTo>
                  <a:cubicBezTo>
                    <a:pt x="49" y="954"/>
                    <a:pt x="40" y="994"/>
                    <a:pt x="35" y="1036"/>
                  </a:cubicBezTo>
                  <a:cubicBezTo>
                    <a:pt x="30" y="1079"/>
                    <a:pt x="21" y="1166"/>
                    <a:pt x="21" y="1166"/>
                  </a:cubicBezTo>
                  <a:cubicBezTo>
                    <a:pt x="31" y="1340"/>
                    <a:pt x="0" y="1502"/>
                    <a:pt x="172" y="1591"/>
                  </a:cubicBezTo>
                  <a:cubicBezTo>
                    <a:pt x="200" y="1634"/>
                    <a:pt x="288" y="1657"/>
                    <a:pt x="337" y="1673"/>
                  </a:cubicBezTo>
                  <a:cubicBezTo>
                    <a:pt x="388" y="1708"/>
                    <a:pt x="461" y="1711"/>
                    <a:pt x="522" y="1721"/>
                  </a:cubicBezTo>
                  <a:cubicBezTo>
                    <a:pt x="593" y="1719"/>
                    <a:pt x="663" y="1718"/>
                    <a:pt x="734" y="1714"/>
                  </a:cubicBezTo>
                  <a:cubicBezTo>
                    <a:pt x="776" y="1712"/>
                    <a:pt x="809" y="1683"/>
                    <a:pt x="844" y="1666"/>
                  </a:cubicBezTo>
                  <a:cubicBezTo>
                    <a:pt x="864" y="1656"/>
                    <a:pt x="885" y="1653"/>
                    <a:pt x="906" y="1646"/>
                  </a:cubicBezTo>
                  <a:cubicBezTo>
                    <a:pt x="931" y="1637"/>
                    <a:pt x="948" y="1620"/>
                    <a:pt x="974" y="1612"/>
                  </a:cubicBezTo>
                  <a:cubicBezTo>
                    <a:pt x="1001" y="1594"/>
                    <a:pt x="1030" y="1582"/>
                    <a:pt x="1057" y="1564"/>
                  </a:cubicBezTo>
                  <a:cubicBezTo>
                    <a:pt x="1071" y="1555"/>
                    <a:pt x="1098" y="1536"/>
                    <a:pt x="1098" y="1536"/>
                  </a:cubicBezTo>
                  <a:cubicBezTo>
                    <a:pt x="1107" y="1523"/>
                    <a:pt x="1113" y="1506"/>
                    <a:pt x="1125" y="1495"/>
                  </a:cubicBezTo>
                  <a:cubicBezTo>
                    <a:pt x="1137" y="1484"/>
                    <a:pt x="1166" y="1468"/>
                    <a:pt x="1166" y="1468"/>
                  </a:cubicBezTo>
                  <a:cubicBezTo>
                    <a:pt x="1171" y="1461"/>
                    <a:pt x="1174" y="1453"/>
                    <a:pt x="1180" y="1447"/>
                  </a:cubicBezTo>
                  <a:cubicBezTo>
                    <a:pt x="1186" y="1441"/>
                    <a:pt x="1196" y="1440"/>
                    <a:pt x="1201" y="1433"/>
                  </a:cubicBezTo>
                  <a:cubicBezTo>
                    <a:pt x="1206" y="1425"/>
                    <a:pt x="1203" y="1414"/>
                    <a:pt x="1208" y="1406"/>
                  </a:cubicBezTo>
                  <a:cubicBezTo>
                    <a:pt x="1217" y="1391"/>
                    <a:pt x="1232" y="1380"/>
                    <a:pt x="1242" y="1365"/>
                  </a:cubicBezTo>
                  <a:cubicBezTo>
                    <a:pt x="1252" y="1289"/>
                    <a:pt x="1265" y="1295"/>
                    <a:pt x="1290" y="1234"/>
                  </a:cubicBezTo>
                  <a:cubicBezTo>
                    <a:pt x="1307" y="1192"/>
                    <a:pt x="1324" y="1151"/>
                    <a:pt x="1345" y="1111"/>
                  </a:cubicBezTo>
                  <a:cubicBezTo>
                    <a:pt x="1355" y="1060"/>
                    <a:pt x="1360" y="1012"/>
                    <a:pt x="1365" y="960"/>
                  </a:cubicBezTo>
                  <a:cubicBezTo>
                    <a:pt x="1363" y="775"/>
                    <a:pt x="1362" y="590"/>
                    <a:pt x="1358" y="405"/>
                  </a:cubicBezTo>
                  <a:cubicBezTo>
                    <a:pt x="1357" y="353"/>
                    <a:pt x="1362" y="364"/>
                    <a:pt x="1331" y="343"/>
                  </a:cubicBezTo>
                  <a:cubicBezTo>
                    <a:pt x="1323" y="312"/>
                    <a:pt x="1316" y="300"/>
                    <a:pt x="1290" y="281"/>
                  </a:cubicBezTo>
                  <a:cubicBezTo>
                    <a:pt x="1278" y="246"/>
                    <a:pt x="1292" y="271"/>
                    <a:pt x="1262" y="254"/>
                  </a:cubicBezTo>
                  <a:cubicBezTo>
                    <a:pt x="1215" y="227"/>
                    <a:pt x="1179" y="198"/>
                    <a:pt x="1125" y="185"/>
                  </a:cubicBezTo>
                  <a:cubicBezTo>
                    <a:pt x="1066" y="141"/>
                    <a:pt x="1026" y="144"/>
                    <a:pt x="954" y="144"/>
                  </a:cubicBezTo>
                </a:path>
              </a:pathLst>
            </a:custGeom>
            <a:noFill/>
            <a:ln w="50800">
              <a:solidFill>
                <a:srgbClr val="FF6600"/>
              </a:solidFill>
              <a:round/>
              <a:headEnd/>
              <a:tailEnd/>
            </a:ln>
          </p:spPr>
          <p:txBody>
            <a:bodyPr/>
            <a:lstStyle/>
            <a:p>
              <a:endParaRPr lang="zh-CN" altLang="en-US"/>
            </a:p>
          </p:txBody>
        </p:sp>
        <p:sp>
          <p:nvSpPr>
            <p:cNvPr id="51218" name="Freeform 47"/>
            <p:cNvSpPr>
              <a:spLocks/>
            </p:cNvSpPr>
            <p:nvPr/>
          </p:nvSpPr>
          <p:spPr bwMode="auto">
            <a:xfrm>
              <a:off x="4464" y="2187"/>
              <a:ext cx="275" cy="281"/>
            </a:xfrm>
            <a:custGeom>
              <a:avLst/>
              <a:gdLst>
                <a:gd name="T0" fmla="*/ 0 w 275"/>
                <a:gd name="T1" fmla="*/ 281 h 281"/>
                <a:gd name="T2" fmla="*/ 48 w 275"/>
                <a:gd name="T3" fmla="*/ 213 h 281"/>
                <a:gd name="T4" fmla="*/ 82 w 275"/>
                <a:gd name="T5" fmla="*/ 179 h 281"/>
                <a:gd name="T6" fmla="*/ 96 w 275"/>
                <a:gd name="T7" fmla="*/ 151 h 281"/>
                <a:gd name="T8" fmla="*/ 116 w 275"/>
                <a:gd name="T9" fmla="*/ 137 h 281"/>
                <a:gd name="T10" fmla="*/ 178 w 275"/>
                <a:gd name="T11" fmla="*/ 89 h 281"/>
                <a:gd name="T12" fmla="*/ 260 w 275"/>
                <a:gd name="T13" fmla="*/ 28 h 281"/>
                <a:gd name="T14" fmla="*/ 274 w 275"/>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281"/>
                <a:gd name="T26" fmla="*/ 275 w 275"/>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281">
                  <a:moveTo>
                    <a:pt x="0" y="281"/>
                  </a:moveTo>
                  <a:cubicBezTo>
                    <a:pt x="9" y="248"/>
                    <a:pt x="20" y="232"/>
                    <a:pt x="48" y="213"/>
                  </a:cubicBezTo>
                  <a:cubicBezTo>
                    <a:pt x="65" y="163"/>
                    <a:pt x="40" y="221"/>
                    <a:pt x="82" y="179"/>
                  </a:cubicBezTo>
                  <a:cubicBezTo>
                    <a:pt x="89" y="172"/>
                    <a:pt x="89" y="159"/>
                    <a:pt x="96" y="151"/>
                  </a:cubicBezTo>
                  <a:cubicBezTo>
                    <a:pt x="101" y="145"/>
                    <a:pt x="110" y="142"/>
                    <a:pt x="116" y="137"/>
                  </a:cubicBezTo>
                  <a:cubicBezTo>
                    <a:pt x="171" y="88"/>
                    <a:pt x="137" y="103"/>
                    <a:pt x="178" y="89"/>
                  </a:cubicBezTo>
                  <a:cubicBezTo>
                    <a:pt x="199" y="59"/>
                    <a:pt x="228" y="44"/>
                    <a:pt x="260" y="28"/>
                  </a:cubicBezTo>
                  <a:cubicBezTo>
                    <a:pt x="275" y="5"/>
                    <a:pt x="274" y="15"/>
                    <a:pt x="274" y="0"/>
                  </a:cubicBezTo>
                </a:path>
              </a:pathLst>
            </a:custGeom>
            <a:noFill/>
            <a:ln w="50800">
              <a:solidFill>
                <a:srgbClr val="FF6600"/>
              </a:solidFill>
              <a:round/>
              <a:headEnd/>
              <a:tailEnd/>
            </a:ln>
          </p:spPr>
          <p:txBody>
            <a:bodyPr/>
            <a:lstStyle/>
            <a:p>
              <a:endParaRPr lang="zh-CN" altLang="en-US"/>
            </a:p>
          </p:txBody>
        </p:sp>
        <p:sp>
          <p:nvSpPr>
            <p:cNvPr id="51219" name="Freeform 48"/>
            <p:cNvSpPr>
              <a:spLocks/>
            </p:cNvSpPr>
            <p:nvPr/>
          </p:nvSpPr>
          <p:spPr bwMode="auto">
            <a:xfrm>
              <a:off x="4477" y="2188"/>
              <a:ext cx="288" cy="1"/>
            </a:xfrm>
            <a:custGeom>
              <a:avLst/>
              <a:gdLst>
                <a:gd name="T0" fmla="*/ 288 w 288"/>
                <a:gd name="T1" fmla="*/ 0 h 1"/>
                <a:gd name="T2" fmla="*/ 0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288" y="0"/>
                  </a:moveTo>
                  <a:cubicBezTo>
                    <a:pt x="192" y="0"/>
                    <a:pt x="96" y="0"/>
                    <a:pt x="0" y="0"/>
                  </a:cubicBezTo>
                </a:path>
              </a:pathLst>
            </a:custGeom>
            <a:noFill/>
            <a:ln w="50800">
              <a:solidFill>
                <a:srgbClr val="FF6600"/>
              </a:solidFill>
              <a:round/>
              <a:headEnd/>
              <a:tailEnd/>
            </a:ln>
          </p:spPr>
          <p:txBody>
            <a:bodyPr/>
            <a:lstStyle/>
            <a:p>
              <a:endParaRPr lang="zh-CN" altLang="en-US"/>
            </a:p>
          </p:txBody>
        </p:sp>
        <p:sp>
          <p:nvSpPr>
            <p:cNvPr id="51220" name="Freeform 50"/>
            <p:cNvSpPr>
              <a:spLocks/>
            </p:cNvSpPr>
            <p:nvPr/>
          </p:nvSpPr>
          <p:spPr bwMode="auto">
            <a:xfrm>
              <a:off x="4710" y="2222"/>
              <a:ext cx="27" cy="226"/>
            </a:xfrm>
            <a:custGeom>
              <a:avLst/>
              <a:gdLst>
                <a:gd name="T0" fmla="*/ 27 w 27"/>
                <a:gd name="T1" fmla="*/ 0 h 226"/>
                <a:gd name="T2" fmla="*/ 21 w 27"/>
                <a:gd name="T3" fmla="*/ 171 h 226"/>
                <a:gd name="T4" fmla="*/ 0 w 27"/>
                <a:gd name="T5" fmla="*/ 226 h 226"/>
                <a:gd name="T6" fmla="*/ 0 60000 65536"/>
                <a:gd name="T7" fmla="*/ 0 60000 65536"/>
                <a:gd name="T8" fmla="*/ 0 60000 65536"/>
                <a:gd name="T9" fmla="*/ 0 w 27"/>
                <a:gd name="T10" fmla="*/ 0 h 226"/>
                <a:gd name="T11" fmla="*/ 27 w 27"/>
                <a:gd name="T12" fmla="*/ 226 h 226"/>
              </a:gdLst>
              <a:ahLst/>
              <a:cxnLst>
                <a:cxn ang="T6">
                  <a:pos x="T0" y="T1"/>
                </a:cxn>
                <a:cxn ang="T7">
                  <a:pos x="T2" y="T3"/>
                </a:cxn>
                <a:cxn ang="T8">
                  <a:pos x="T4" y="T5"/>
                </a:cxn>
              </a:cxnLst>
              <a:rect l="T9" t="T10" r="T11" b="T12"/>
              <a:pathLst>
                <a:path w="27" h="226">
                  <a:moveTo>
                    <a:pt x="27" y="0"/>
                  </a:moveTo>
                  <a:cubicBezTo>
                    <a:pt x="25" y="57"/>
                    <a:pt x="25" y="114"/>
                    <a:pt x="21" y="171"/>
                  </a:cubicBezTo>
                  <a:cubicBezTo>
                    <a:pt x="20" y="180"/>
                    <a:pt x="16" y="226"/>
                    <a:pt x="0" y="226"/>
                  </a:cubicBezTo>
                </a:path>
              </a:pathLst>
            </a:custGeom>
            <a:noFill/>
            <a:ln w="50800">
              <a:solidFill>
                <a:srgbClr val="FF6600"/>
              </a:solidFill>
              <a:round/>
              <a:headEnd/>
              <a:tailEnd/>
            </a:ln>
          </p:spPr>
          <p:txBody>
            <a:bodyPr/>
            <a:lstStyle/>
            <a:p>
              <a:endParaRPr lang="zh-CN" altLang="en-US"/>
            </a:p>
          </p:txBody>
        </p:sp>
      </p:grpSp>
      <p:grpSp>
        <p:nvGrpSpPr>
          <p:cNvPr id="12" name="Group 57"/>
          <p:cNvGrpSpPr>
            <a:grpSpLocks/>
          </p:cNvGrpSpPr>
          <p:nvPr/>
        </p:nvGrpSpPr>
        <p:grpSpPr bwMode="auto">
          <a:xfrm>
            <a:off x="7620000" y="4179888"/>
            <a:ext cx="500063" cy="609600"/>
            <a:chOff x="4800" y="2633"/>
            <a:chExt cx="315" cy="384"/>
          </a:xfrm>
        </p:grpSpPr>
        <p:sp>
          <p:nvSpPr>
            <p:cNvPr id="51214" name="Freeform 54"/>
            <p:cNvSpPr>
              <a:spLocks/>
            </p:cNvSpPr>
            <p:nvPr/>
          </p:nvSpPr>
          <p:spPr bwMode="auto">
            <a:xfrm>
              <a:off x="4937" y="2633"/>
              <a:ext cx="34" cy="364"/>
            </a:xfrm>
            <a:custGeom>
              <a:avLst/>
              <a:gdLst>
                <a:gd name="T0" fmla="*/ 34 w 34"/>
                <a:gd name="T1" fmla="*/ 0 h 364"/>
                <a:gd name="T2" fmla="*/ 14 w 34"/>
                <a:gd name="T3" fmla="*/ 206 h 364"/>
                <a:gd name="T4" fmla="*/ 0 w 34"/>
                <a:gd name="T5" fmla="*/ 364 h 364"/>
                <a:gd name="T6" fmla="*/ 0 60000 65536"/>
                <a:gd name="T7" fmla="*/ 0 60000 65536"/>
                <a:gd name="T8" fmla="*/ 0 60000 65536"/>
                <a:gd name="T9" fmla="*/ 0 w 34"/>
                <a:gd name="T10" fmla="*/ 0 h 364"/>
                <a:gd name="T11" fmla="*/ 34 w 34"/>
                <a:gd name="T12" fmla="*/ 364 h 364"/>
              </a:gdLst>
              <a:ahLst/>
              <a:cxnLst>
                <a:cxn ang="T6">
                  <a:pos x="T0" y="T1"/>
                </a:cxn>
                <a:cxn ang="T7">
                  <a:pos x="T2" y="T3"/>
                </a:cxn>
                <a:cxn ang="T8">
                  <a:pos x="T4" y="T5"/>
                </a:cxn>
              </a:cxnLst>
              <a:rect l="T9" t="T10" r="T11" b="T12"/>
              <a:pathLst>
                <a:path w="34" h="364">
                  <a:moveTo>
                    <a:pt x="34" y="0"/>
                  </a:moveTo>
                  <a:cubicBezTo>
                    <a:pt x="29" y="87"/>
                    <a:pt x="24" y="129"/>
                    <a:pt x="14" y="206"/>
                  </a:cubicBezTo>
                  <a:cubicBezTo>
                    <a:pt x="14" y="213"/>
                    <a:pt x="0" y="323"/>
                    <a:pt x="0" y="364"/>
                  </a:cubicBezTo>
                </a:path>
              </a:pathLst>
            </a:custGeom>
            <a:noFill/>
            <a:ln w="50800">
              <a:solidFill>
                <a:srgbClr val="FF6600"/>
              </a:solidFill>
              <a:round/>
              <a:headEnd/>
              <a:tailEnd/>
            </a:ln>
          </p:spPr>
          <p:txBody>
            <a:bodyPr/>
            <a:lstStyle/>
            <a:p>
              <a:endParaRPr lang="zh-CN" altLang="en-US"/>
            </a:p>
          </p:txBody>
        </p:sp>
        <p:sp>
          <p:nvSpPr>
            <p:cNvPr id="51215" name="Freeform 55"/>
            <p:cNvSpPr>
              <a:spLocks/>
            </p:cNvSpPr>
            <p:nvPr/>
          </p:nvSpPr>
          <p:spPr bwMode="auto">
            <a:xfrm>
              <a:off x="4937" y="2832"/>
              <a:ext cx="178" cy="185"/>
            </a:xfrm>
            <a:custGeom>
              <a:avLst/>
              <a:gdLst>
                <a:gd name="T0" fmla="*/ 0 w 178"/>
                <a:gd name="T1" fmla="*/ 185 h 185"/>
                <a:gd name="T2" fmla="*/ 21 w 178"/>
                <a:gd name="T3" fmla="*/ 165 h 185"/>
                <a:gd name="T4" fmla="*/ 41 w 178"/>
                <a:gd name="T5" fmla="*/ 158 h 185"/>
                <a:gd name="T6" fmla="*/ 48 w 178"/>
                <a:gd name="T7" fmla="*/ 137 h 185"/>
                <a:gd name="T8" fmla="*/ 151 w 178"/>
                <a:gd name="T9" fmla="*/ 55 h 185"/>
                <a:gd name="T10" fmla="*/ 178 w 178"/>
                <a:gd name="T11" fmla="*/ 0 h 185"/>
                <a:gd name="T12" fmla="*/ 0 60000 65536"/>
                <a:gd name="T13" fmla="*/ 0 60000 65536"/>
                <a:gd name="T14" fmla="*/ 0 60000 65536"/>
                <a:gd name="T15" fmla="*/ 0 60000 65536"/>
                <a:gd name="T16" fmla="*/ 0 60000 65536"/>
                <a:gd name="T17" fmla="*/ 0 60000 65536"/>
                <a:gd name="T18" fmla="*/ 0 w 178"/>
                <a:gd name="T19" fmla="*/ 0 h 185"/>
                <a:gd name="T20" fmla="*/ 178 w 178"/>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78" h="185">
                  <a:moveTo>
                    <a:pt x="0" y="185"/>
                  </a:moveTo>
                  <a:cubicBezTo>
                    <a:pt x="7" y="178"/>
                    <a:pt x="13" y="170"/>
                    <a:pt x="21" y="165"/>
                  </a:cubicBezTo>
                  <a:cubicBezTo>
                    <a:pt x="27" y="161"/>
                    <a:pt x="36" y="163"/>
                    <a:pt x="41" y="158"/>
                  </a:cubicBezTo>
                  <a:cubicBezTo>
                    <a:pt x="46" y="153"/>
                    <a:pt x="44" y="143"/>
                    <a:pt x="48" y="137"/>
                  </a:cubicBezTo>
                  <a:cubicBezTo>
                    <a:pt x="63" y="116"/>
                    <a:pt x="125" y="72"/>
                    <a:pt x="151" y="55"/>
                  </a:cubicBezTo>
                  <a:cubicBezTo>
                    <a:pt x="162" y="21"/>
                    <a:pt x="178" y="36"/>
                    <a:pt x="178" y="0"/>
                  </a:cubicBezTo>
                </a:path>
              </a:pathLst>
            </a:custGeom>
            <a:noFill/>
            <a:ln w="50800">
              <a:solidFill>
                <a:srgbClr val="FF6600"/>
              </a:solidFill>
              <a:round/>
              <a:headEnd/>
              <a:tailEnd/>
            </a:ln>
          </p:spPr>
          <p:txBody>
            <a:bodyPr/>
            <a:lstStyle/>
            <a:p>
              <a:endParaRPr lang="zh-CN" altLang="en-US"/>
            </a:p>
          </p:txBody>
        </p:sp>
        <p:sp>
          <p:nvSpPr>
            <p:cNvPr id="51216" name="Freeform 56"/>
            <p:cNvSpPr>
              <a:spLocks/>
            </p:cNvSpPr>
            <p:nvPr/>
          </p:nvSpPr>
          <p:spPr bwMode="auto">
            <a:xfrm>
              <a:off x="4800" y="2825"/>
              <a:ext cx="130" cy="185"/>
            </a:xfrm>
            <a:custGeom>
              <a:avLst/>
              <a:gdLst>
                <a:gd name="T0" fmla="*/ 130 w 130"/>
                <a:gd name="T1" fmla="*/ 185 h 185"/>
                <a:gd name="T2" fmla="*/ 62 w 130"/>
                <a:gd name="T3" fmla="*/ 110 h 185"/>
                <a:gd name="T4" fmla="*/ 21 w 130"/>
                <a:gd name="T5" fmla="*/ 48 h 185"/>
                <a:gd name="T6" fmla="*/ 7 w 130"/>
                <a:gd name="T7" fmla="*/ 21 h 185"/>
                <a:gd name="T8" fmla="*/ 0 w 130"/>
                <a:gd name="T9" fmla="*/ 0 h 185"/>
                <a:gd name="T10" fmla="*/ 0 60000 65536"/>
                <a:gd name="T11" fmla="*/ 0 60000 65536"/>
                <a:gd name="T12" fmla="*/ 0 60000 65536"/>
                <a:gd name="T13" fmla="*/ 0 60000 65536"/>
                <a:gd name="T14" fmla="*/ 0 60000 65536"/>
                <a:gd name="T15" fmla="*/ 0 w 130"/>
                <a:gd name="T16" fmla="*/ 0 h 185"/>
                <a:gd name="T17" fmla="*/ 130 w 130"/>
                <a:gd name="T18" fmla="*/ 185 h 185"/>
              </a:gdLst>
              <a:ahLst/>
              <a:cxnLst>
                <a:cxn ang="T10">
                  <a:pos x="T0" y="T1"/>
                </a:cxn>
                <a:cxn ang="T11">
                  <a:pos x="T2" y="T3"/>
                </a:cxn>
                <a:cxn ang="T12">
                  <a:pos x="T4" y="T5"/>
                </a:cxn>
                <a:cxn ang="T13">
                  <a:pos x="T6" y="T7"/>
                </a:cxn>
                <a:cxn ang="T14">
                  <a:pos x="T8" y="T9"/>
                </a:cxn>
              </a:cxnLst>
              <a:rect l="T15" t="T16" r="T17" b="T18"/>
              <a:pathLst>
                <a:path w="130" h="185">
                  <a:moveTo>
                    <a:pt x="130" y="185"/>
                  </a:moveTo>
                  <a:cubicBezTo>
                    <a:pt x="98" y="164"/>
                    <a:pt x="92" y="131"/>
                    <a:pt x="62" y="110"/>
                  </a:cubicBezTo>
                  <a:cubicBezTo>
                    <a:pt x="53" y="84"/>
                    <a:pt x="35" y="72"/>
                    <a:pt x="21" y="48"/>
                  </a:cubicBezTo>
                  <a:cubicBezTo>
                    <a:pt x="16" y="39"/>
                    <a:pt x="11" y="30"/>
                    <a:pt x="7" y="21"/>
                  </a:cubicBezTo>
                  <a:cubicBezTo>
                    <a:pt x="4" y="14"/>
                    <a:pt x="0" y="0"/>
                    <a:pt x="0" y="0"/>
                  </a:cubicBezTo>
                </a:path>
              </a:pathLst>
            </a:custGeom>
            <a:noFill/>
            <a:ln w="50800">
              <a:solidFill>
                <a:srgbClr val="FF6600"/>
              </a:solidFill>
              <a:round/>
              <a:headEnd/>
              <a:tailEnd/>
            </a:ln>
          </p:spPr>
          <p:txBody>
            <a:bodyPr/>
            <a:lstStyle/>
            <a:p>
              <a:endParaRPr lang="zh-CN" altLang="en-US"/>
            </a:p>
          </p:txBody>
        </p:sp>
      </p:grpSp>
      <p:pic>
        <p:nvPicPr>
          <p:cNvPr id="29754" name="Picture 58" descr="代数运算的性质"/>
          <p:cNvPicPr>
            <a:picLocks noChangeAspect="1" noChangeArrowheads="1"/>
          </p:cNvPicPr>
          <p:nvPr/>
        </p:nvPicPr>
        <p:blipFill>
          <a:blip r:embed="rId2"/>
          <a:srcRect/>
          <a:stretch>
            <a:fillRect/>
          </a:stretch>
        </p:blipFill>
        <p:spPr bwMode="auto">
          <a:xfrm>
            <a:off x="6324600" y="3200400"/>
            <a:ext cx="2601913" cy="1262063"/>
          </a:xfrm>
          <a:prstGeom prst="rect">
            <a:avLst/>
          </a:prstGeom>
          <a:noFill/>
          <a:ln w="9525">
            <a:noFill/>
            <a:miter lim="800000"/>
            <a:headEnd/>
            <a:tailEnd/>
          </a:ln>
        </p:spPr>
      </p:pic>
      <p:pic>
        <p:nvPicPr>
          <p:cNvPr id="29707" name="Picture 11" descr="什么是格"/>
          <p:cNvPicPr>
            <a:picLocks noChangeAspect="1" noChangeArrowheads="1"/>
          </p:cNvPicPr>
          <p:nvPr/>
        </p:nvPicPr>
        <p:blipFill>
          <a:blip r:embed="rId3"/>
          <a:srcRect/>
          <a:stretch>
            <a:fillRect/>
          </a:stretch>
        </p:blipFill>
        <p:spPr bwMode="auto">
          <a:xfrm rot="-946031">
            <a:off x="6973888" y="2687638"/>
            <a:ext cx="1911350" cy="557212"/>
          </a:xfrm>
          <a:prstGeom prst="rect">
            <a:avLst/>
          </a:prstGeom>
          <a:noFill/>
          <a:ln w="9525">
            <a:noFill/>
            <a:miter lim="800000"/>
            <a:headEnd/>
            <a:tailEnd/>
          </a:ln>
        </p:spPr>
      </p:pic>
      <p:sp>
        <p:nvSpPr>
          <p:cNvPr id="46" name="TextBox 45"/>
          <p:cNvSpPr txBox="1"/>
          <p:nvPr/>
        </p:nvSpPr>
        <p:spPr>
          <a:xfrm>
            <a:off x="6781800" y="5105400"/>
            <a:ext cx="19050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这就是格</a:t>
            </a:r>
            <a:r>
              <a:rPr lang="en-US" altLang="zh-CN"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a:t>
            </a:r>
            <a:endParaRPr lang="zh-CN" alt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fade">
                                      <p:cBhvr>
                                        <p:cTn id="7" dur="500"/>
                                        <p:tgtEl>
                                          <p:spTgt spid="297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dissolve">
                                      <p:cBhvr>
                                        <p:cTn id="12" dur="1000"/>
                                        <p:tgtEl>
                                          <p:spTgt spid="2970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dissolv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par>
                          <p:cTn id="36" fill="hold">
                            <p:stCondLst>
                              <p:cond delay="500"/>
                            </p:stCondLst>
                            <p:childTnLst>
                              <p:par>
                                <p:cTn id="37" presetID="49" presetClass="entr" presetSubtype="0" decel="100000" fill="hold" nodeType="afterEffect">
                                  <p:stCondLst>
                                    <p:cond delay="0"/>
                                  </p:stCondLst>
                                  <p:childTnLst>
                                    <p:set>
                                      <p:cBhvr>
                                        <p:cTn id="38" dur="1" fill="hold">
                                          <p:stCondLst>
                                            <p:cond delay="0"/>
                                          </p:stCondLst>
                                        </p:cTn>
                                        <p:tgtEl>
                                          <p:spTgt spid="29754"/>
                                        </p:tgtEl>
                                        <p:attrNameLst>
                                          <p:attrName>style.visibility</p:attrName>
                                        </p:attrNameLst>
                                      </p:cBhvr>
                                      <p:to>
                                        <p:strVal val="visible"/>
                                      </p:to>
                                    </p:set>
                                    <p:anim calcmode="lin" valueType="num">
                                      <p:cBhvr>
                                        <p:cTn id="39" dur="500" fill="hold"/>
                                        <p:tgtEl>
                                          <p:spTgt spid="29754"/>
                                        </p:tgtEl>
                                        <p:attrNameLst>
                                          <p:attrName>ppt_w</p:attrName>
                                        </p:attrNameLst>
                                      </p:cBhvr>
                                      <p:tavLst>
                                        <p:tav tm="0">
                                          <p:val>
                                            <p:fltVal val="0"/>
                                          </p:val>
                                        </p:tav>
                                        <p:tav tm="100000">
                                          <p:val>
                                            <p:strVal val="#ppt_w"/>
                                          </p:val>
                                        </p:tav>
                                      </p:tavLst>
                                    </p:anim>
                                    <p:anim calcmode="lin" valueType="num">
                                      <p:cBhvr>
                                        <p:cTn id="40" dur="500" fill="hold"/>
                                        <p:tgtEl>
                                          <p:spTgt spid="29754"/>
                                        </p:tgtEl>
                                        <p:attrNameLst>
                                          <p:attrName>ppt_h</p:attrName>
                                        </p:attrNameLst>
                                      </p:cBhvr>
                                      <p:tavLst>
                                        <p:tav tm="0">
                                          <p:val>
                                            <p:fltVal val="0"/>
                                          </p:val>
                                        </p:tav>
                                        <p:tav tm="100000">
                                          <p:val>
                                            <p:strVal val="#ppt_h"/>
                                          </p:val>
                                        </p:tav>
                                      </p:tavLst>
                                    </p:anim>
                                    <p:anim calcmode="lin" valueType="num">
                                      <p:cBhvr>
                                        <p:cTn id="41" dur="500" fill="hold"/>
                                        <p:tgtEl>
                                          <p:spTgt spid="29754"/>
                                        </p:tgtEl>
                                        <p:attrNameLst>
                                          <p:attrName>style.rotation</p:attrName>
                                        </p:attrNameLst>
                                      </p:cBhvr>
                                      <p:tavLst>
                                        <p:tav tm="0">
                                          <p:val>
                                            <p:fltVal val="360"/>
                                          </p:val>
                                        </p:tav>
                                        <p:tav tm="100000">
                                          <p:val>
                                            <p:fltVal val="0"/>
                                          </p:val>
                                        </p:tav>
                                      </p:tavLst>
                                    </p:anim>
                                    <p:animEffect transition="in" filter="fade">
                                      <p:cBhvr>
                                        <p:cTn id="42" dur="500"/>
                                        <p:tgtEl>
                                          <p:spTgt spid="2975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5"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46050" y="327025"/>
            <a:ext cx="5721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什么是格</a:t>
            </a:r>
            <a:r>
              <a:rPr lang="en-US" altLang="zh-CN"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进一步的抽象</a:t>
            </a:r>
          </a:p>
        </p:txBody>
      </p:sp>
      <p:sp>
        <p:nvSpPr>
          <p:cNvPr id="30725" name="Rectangle 5" descr="新闻纸"/>
          <p:cNvSpPr>
            <a:spLocks noChangeArrowheads="1"/>
          </p:cNvSpPr>
          <p:nvPr/>
        </p:nvSpPr>
        <p:spPr bwMode="auto">
          <a:xfrm>
            <a:off x="381000" y="1371600"/>
            <a:ext cx="8458200" cy="1905000"/>
          </a:xfrm>
          <a:prstGeom prst="rect">
            <a:avLst/>
          </a:prstGeom>
          <a:solidFill>
            <a:srgbClr val="FFEDB3"/>
          </a:solidFill>
          <a:ln w="9525">
            <a:solidFill>
              <a:schemeClr val="bg2">
                <a:lumMod val="10000"/>
              </a:schemeClr>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52227" name="Text Box 6"/>
          <p:cNvSpPr txBox="1">
            <a:spLocks noChangeArrowheads="1"/>
          </p:cNvSpPr>
          <p:nvPr/>
        </p:nvSpPr>
        <p:spPr bwMode="auto">
          <a:xfrm>
            <a:off x="381000" y="14478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定理</a:t>
            </a:r>
            <a:r>
              <a:rPr lang="en-US" altLang="zh-CN" sz="2400" b="1">
                <a:ea typeface="黑体" pitchFamily="49" charset="-122"/>
              </a:rPr>
              <a:t>4</a:t>
            </a:r>
            <a:r>
              <a:rPr lang="zh-CN" altLang="en-US" sz="2400"/>
              <a:t>：</a:t>
            </a:r>
          </a:p>
        </p:txBody>
      </p:sp>
      <p:sp>
        <p:nvSpPr>
          <p:cNvPr id="52228" name="Text Box 8"/>
          <p:cNvSpPr txBox="1">
            <a:spLocks noChangeArrowheads="1"/>
          </p:cNvSpPr>
          <p:nvPr/>
        </p:nvSpPr>
        <p:spPr bwMode="auto">
          <a:xfrm>
            <a:off x="1524000" y="1477963"/>
            <a:ext cx="7315200" cy="1570037"/>
          </a:xfrm>
          <a:prstGeom prst="rect">
            <a:avLst/>
          </a:prstGeom>
          <a:noFill/>
          <a:ln w="9525">
            <a:noFill/>
            <a:miter lim="800000"/>
            <a:headEnd/>
            <a:tailEnd/>
          </a:ln>
        </p:spPr>
        <p:txBody>
          <a:bodyPr>
            <a:spAutoFit/>
          </a:bodyPr>
          <a:lstStyle/>
          <a:p>
            <a:pPr>
              <a:spcBef>
                <a:spcPct val="50000"/>
              </a:spcBef>
            </a:pPr>
            <a:r>
              <a:rPr kumimoji="1" lang="zh-CN" altLang="en-US" sz="2400"/>
              <a:t>设</a:t>
            </a:r>
            <a:r>
              <a:rPr kumimoji="1" lang="en-US" altLang="zh-CN" sz="2400"/>
              <a:t>&lt; S</a:t>
            </a:r>
            <a:r>
              <a:rPr kumimoji="1" lang="zh-CN" altLang="en-US" sz="2400"/>
              <a:t>，</a:t>
            </a:r>
            <a:r>
              <a:rPr kumimoji="1" lang="zh-CN" altLang="en-US" sz="2400" baseline="-8000"/>
              <a:t>*</a:t>
            </a:r>
            <a:r>
              <a:rPr kumimoji="1" lang="zh-CN" altLang="en-US" sz="2400"/>
              <a:t>，</a:t>
            </a:r>
            <a:r>
              <a:rPr kumimoji="1" lang="zh-CN" altLang="en-US" sz="2400" baseline="-8000">
                <a:sym typeface="Symbol" pitchFamily="18" charset="2"/>
              </a:rPr>
              <a:t></a:t>
            </a:r>
            <a:r>
              <a:rPr kumimoji="1" lang="zh-CN" altLang="en-US" sz="2400"/>
              <a:t> </a:t>
            </a:r>
            <a:r>
              <a:rPr kumimoji="1" lang="en-US" altLang="zh-CN" sz="2400"/>
              <a:t>&gt;</a:t>
            </a:r>
            <a:r>
              <a:rPr kumimoji="1" lang="zh-CN" altLang="en-US" sz="2400"/>
              <a:t>是一个代数系统，</a:t>
            </a:r>
            <a:r>
              <a:rPr kumimoji="1" lang="en-US" altLang="zh-CN" sz="2400"/>
              <a:t>S</a:t>
            </a:r>
            <a:r>
              <a:rPr kumimoji="1" lang="zh-CN" altLang="en-US" sz="2400"/>
              <a:t>是一非空集合， </a:t>
            </a:r>
            <a:r>
              <a:rPr kumimoji="1" lang="zh-CN" altLang="en-US" sz="2400" baseline="-8000"/>
              <a:t>*</a:t>
            </a:r>
            <a:r>
              <a:rPr kumimoji="1" lang="zh-CN" altLang="en-US" sz="2400"/>
              <a:t>和 </a:t>
            </a:r>
            <a:r>
              <a:rPr kumimoji="1" lang="zh-CN" altLang="en-US" sz="2400" baseline="-8000">
                <a:sym typeface="Symbol" pitchFamily="18" charset="2"/>
              </a:rPr>
              <a:t></a:t>
            </a:r>
            <a:r>
              <a:rPr kumimoji="1" lang="zh-CN" altLang="en-US" sz="2400"/>
              <a:t>是</a:t>
            </a:r>
            <a:r>
              <a:rPr kumimoji="1" lang="en-US" altLang="zh-CN" sz="2400"/>
              <a:t>S</a:t>
            </a:r>
            <a:r>
              <a:rPr kumimoji="1" lang="zh-CN" altLang="en-US" sz="2400"/>
              <a:t>中的二个二元运算。若</a:t>
            </a:r>
            <a:r>
              <a:rPr kumimoji="1" lang="zh-CN" altLang="en-US" sz="2400" baseline="-8000"/>
              <a:t>*</a:t>
            </a:r>
            <a:r>
              <a:rPr kumimoji="1" lang="zh-CN" altLang="en-US" sz="2400"/>
              <a:t>和 </a:t>
            </a:r>
            <a:r>
              <a:rPr kumimoji="1" lang="zh-CN" altLang="en-US" sz="2400" baseline="-8000">
                <a:sym typeface="Symbol" pitchFamily="18" charset="2"/>
              </a:rPr>
              <a:t></a:t>
            </a:r>
            <a:r>
              <a:rPr kumimoji="1" lang="zh-CN" altLang="en-US" sz="2400"/>
              <a:t>满足交换律，结合律，吸收律，则可以适当定义</a:t>
            </a:r>
            <a:r>
              <a:rPr kumimoji="1" lang="en-US" altLang="zh-CN" sz="2400"/>
              <a:t>S</a:t>
            </a:r>
            <a:r>
              <a:rPr kumimoji="1" lang="zh-CN" altLang="en-US" sz="2400"/>
              <a:t>中的偏序≼，使得</a:t>
            </a:r>
            <a:r>
              <a:rPr kumimoji="1" lang="en-US" altLang="zh-CN" sz="2400"/>
              <a:t>&lt;S</a:t>
            </a:r>
            <a:r>
              <a:rPr kumimoji="1" lang="zh-CN" altLang="en-US" sz="2400"/>
              <a:t>，≼</a:t>
            </a:r>
            <a:r>
              <a:rPr kumimoji="1" lang="en-US" altLang="zh-CN" sz="2400"/>
              <a:t>&gt;</a:t>
            </a:r>
            <a:r>
              <a:rPr kumimoji="1" lang="zh-CN" altLang="en-US" sz="2400"/>
              <a:t>构成一个格，且</a:t>
            </a:r>
            <a:r>
              <a:rPr kumimoji="1" lang="zh-CN" altLang="en-US" sz="2400">
                <a:sym typeface="Symbol" pitchFamily="18" charset="2"/>
              </a:rPr>
              <a:t></a:t>
            </a:r>
            <a:r>
              <a:rPr kumimoji="1" lang="en-US" altLang="zh-CN" sz="2400">
                <a:sym typeface="Symbol" pitchFamily="18" charset="2"/>
              </a:rPr>
              <a:t>a</a:t>
            </a:r>
            <a:r>
              <a:rPr kumimoji="1" lang="zh-CN" altLang="en-US" sz="2400">
                <a:sym typeface="Symbol" pitchFamily="18" charset="2"/>
              </a:rPr>
              <a:t>，</a:t>
            </a:r>
            <a:r>
              <a:rPr kumimoji="1" lang="en-US" altLang="zh-CN" sz="2400">
                <a:sym typeface="Symbol" pitchFamily="18" charset="2"/>
              </a:rPr>
              <a:t>b S</a:t>
            </a:r>
            <a:r>
              <a:rPr kumimoji="1" lang="zh-CN" altLang="en-US" sz="2400">
                <a:sym typeface="Symbol" pitchFamily="18" charset="2"/>
              </a:rPr>
              <a:t>有</a:t>
            </a:r>
            <a:r>
              <a:rPr kumimoji="1" lang="en-US" altLang="zh-CN" sz="2400">
                <a:sym typeface="Symbol" pitchFamily="18" charset="2"/>
              </a:rPr>
              <a:t>a∧b=a </a:t>
            </a:r>
            <a:r>
              <a:rPr kumimoji="1" lang="en-US" altLang="zh-CN" sz="2400" baseline="-8000"/>
              <a:t>*</a:t>
            </a:r>
            <a:r>
              <a:rPr kumimoji="1" lang="en-US" altLang="zh-CN" sz="2400">
                <a:sym typeface="Symbol" pitchFamily="18" charset="2"/>
              </a:rPr>
              <a:t> b</a:t>
            </a:r>
            <a:r>
              <a:rPr kumimoji="1" lang="zh-CN" altLang="en-US" sz="2400">
                <a:sym typeface="Symbol" pitchFamily="18" charset="2"/>
              </a:rPr>
              <a:t>，</a:t>
            </a:r>
            <a:r>
              <a:rPr kumimoji="1" lang="en-US" altLang="zh-CN" sz="2400">
                <a:sym typeface="Symbol" pitchFamily="18" charset="2"/>
              </a:rPr>
              <a:t>a</a:t>
            </a:r>
            <a:r>
              <a:rPr lang="en-US" altLang="zh-CN" sz="2400">
                <a:sym typeface="Symbol" pitchFamily="18" charset="2"/>
              </a:rPr>
              <a:t>∨</a:t>
            </a:r>
            <a:r>
              <a:rPr kumimoji="1" lang="en-US" altLang="zh-CN" sz="2400">
                <a:sym typeface="Symbol" pitchFamily="18" charset="2"/>
              </a:rPr>
              <a:t>b=a </a:t>
            </a:r>
            <a:r>
              <a:rPr kumimoji="1" lang="en-US" altLang="zh-CN" sz="2400" baseline="-8000">
                <a:sym typeface="Symbol" pitchFamily="18" charset="2"/>
              </a:rPr>
              <a:t></a:t>
            </a:r>
            <a:r>
              <a:rPr kumimoji="1" lang="en-US" altLang="zh-CN" sz="2400" baseline="-8000"/>
              <a:t> </a:t>
            </a:r>
            <a:r>
              <a:rPr kumimoji="1" lang="en-US" altLang="zh-CN" sz="2400">
                <a:sym typeface="Symbol" pitchFamily="18" charset="2"/>
              </a:rPr>
              <a:t>b</a:t>
            </a:r>
            <a:r>
              <a:rPr kumimoji="1" lang="zh-CN" altLang="en-US" sz="2400">
                <a:sym typeface="Symbol" pitchFamily="18" charset="2"/>
              </a:rPr>
              <a:t>。</a:t>
            </a:r>
          </a:p>
        </p:txBody>
      </p:sp>
      <p:sp>
        <p:nvSpPr>
          <p:cNvPr id="25606" name="Text Box 9"/>
          <p:cNvSpPr txBox="1">
            <a:spLocks noChangeArrowheads="1"/>
          </p:cNvSpPr>
          <p:nvPr/>
        </p:nvSpPr>
        <p:spPr bwMode="auto">
          <a:xfrm>
            <a:off x="304800" y="3657600"/>
            <a:ext cx="5791200" cy="457200"/>
          </a:xfrm>
          <a:prstGeom prst="rect">
            <a:avLst/>
          </a:prstGeom>
          <a:noFill/>
          <a:ln w="9525">
            <a:noFill/>
            <a:miter lim="800000"/>
            <a:headEnd/>
            <a:tailEnd/>
          </a:ln>
        </p:spPr>
        <p:txBody>
          <a:bodyPr>
            <a:spAutoFit/>
          </a:bodyPr>
          <a:lstStyle/>
          <a:p>
            <a:pPr>
              <a:spcBef>
                <a:spcPct val="50000"/>
              </a:spcBef>
            </a:pPr>
            <a:r>
              <a:rPr kumimoji="1" lang="en-US" altLang="zh-CN" sz="2400" b="1">
                <a:solidFill>
                  <a:srgbClr val="335DBB"/>
                </a:solidFill>
                <a:sym typeface="Symbol" pitchFamily="18" charset="2"/>
              </a:rPr>
              <a:t>(1) </a:t>
            </a:r>
            <a:r>
              <a:rPr kumimoji="1" lang="zh-CN" altLang="en-US" sz="2400" b="1">
                <a:solidFill>
                  <a:srgbClr val="335DBB"/>
                </a:solidFill>
                <a:sym typeface="Symbol" pitchFamily="18" charset="2"/>
              </a:rPr>
              <a:t>证明 </a:t>
            </a:r>
            <a:r>
              <a:rPr kumimoji="1" lang="en-US" altLang="zh-CN" sz="2400" b="1">
                <a:solidFill>
                  <a:srgbClr val="335DBB"/>
                </a:solidFill>
                <a:sym typeface="Symbol" pitchFamily="18" charset="2"/>
              </a:rPr>
              <a:t>S</a:t>
            </a:r>
            <a:r>
              <a:rPr kumimoji="1" lang="zh-CN" altLang="en-US" sz="2400" b="1">
                <a:solidFill>
                  <a:srgbClr val="335DBB"/>
                </a:solidFill>
                <a:sym typeface="Symbol" pitchFamily="18" charset="2"/>
              </a:rPr>
              <a:t>中的</a:t>
            </a:r>
            <a:r>
              <a:rPr kumimoji="1" lang="zh-CN" altLang="en-US" sz="2400" b="1" baseline="-8000">
                <a:solidFill>
                  <a:srgbClr val="2464C2"/>
                </a:solidFill>
              </a:rPr>
              <a:t>*</a:t>
            </a:r>
            <a:r>
              <a:rPr kumimoji="1" lang="zh-CN" altLang="en-US" sz="2400" b="1">
                <a:solidFill>
                  <a:srgbClr val="2464C2"/>
                </a:solidFill>
              </a:rPr>
              <a:t>和 </a:t>
            </a:r>
            <a:r>
              <a:rPr kumimoji="1" lang="zh-CN" altLang="en-US" sz="2400" b="1" baseline="-8000">
                <a:solidFill>
                  <a:srgbClr val="2464C2"/>
                </a:solidFill>
                <a:sym typeface="Symbol" pitchFamily="18" charset="2"/>
              </a:rPr>
              <a:t></a:t>
            </a:r>
            <a:r>
              <a:rPr kumimoji="1" lang="zh-CN" altLang="en-US" sz="2400" b="1">
                <a:solidFill>
                  <a:srgbClr val="335DBB"/>
                </a:solidFill>
                <a:sym typeface="Symbol" pitchFamily="18" charset="2"/>
              </a:rPr>
              <a:t>运算都适合幂等律</a:t>
            </a:r>
          </a:p>
        </p:txBody>
      </p:sp>
      <p:sp>
        <p:nvSpPr>
          <p:cNvPr id="25607" name="Text Box 10"/>
          <p:cNvSpPr txBox="1">
            <a:spLocks noChangeArrowheads="1"/>
          </p:cNvSpPr>
          <p:nvPr/>
        </p:nvSpPr>
        <p:spPr bwMode="auto">
          <a:xfrm>
            <a:off x="304800" y="4254500"/>
            <a:ext cx="8229600" cy="1570038"/>
          </a:xfrm>
          <a:prstGeom prst="rect">
            <a:avLst/>
          </a:prstGeom>
          <a:noFill/>
          <a:ln w="9525">
            <a:noFill/>
            <a:miter lim="800000"/>
            <a:headEnd/>
            <a:tailEnd/>
          </a:ln>
        </p:spPr>
        <p:txBody>
          <a:bodyPr>
            <a:spAutoFit/>
          </a:bodyPr>
          <a:lstStyle/>
          <a:p>
            <a:r>
              <a:rPr kumimoji="1" lang="en-US" altLang="zh-CN" sz="2400">
                <a:sym typeface="Symbol" pitchFamily="18" charset="2"/>
              </a:rPr>
              <a:t>a S</a:t>
            </a:r>
            <a:r>
              <a:rPr kumimoji="1" lang="zh-CN" altLang="en-US" sz="2400">
                <a:sym typeface="Symbol" pitchFamily="18" charset="2"/>
              </a:rPr>
              <a:t>，由吸收律得</a:t>
            </a:r>
            <a:r>
              <a:rPr kumimoji="1" lang="en-US" altLang="zh-CN" sz="2400">
                <a:sym typeface="Symbol" pitchFamily="18" charset="2"/>
              </a:rPr>
              <a:t>a </a:t>
            </a:r>
            <a:r>
              <a:rPr kumimoji="1" lang="en-US" altLang="zh-CN" sz="2400" baseline="-8000">
                <a:sym typeface="Symbol" pitchFamily="18" charset="2"/>
              </a:rPr>
              <a:t></a:t>
            </a:r>
            <a:r>
              <a:rPr kumimoji="1" lang="en-US" altLang="zh-CN" sz="2400">
                <a:sym typeface="Symbol" pitchFamily="18" charset="2"/>
              </a:rPr>
              <a:t> (a </a:t>
            </a:r>
            <a:r>
              <a:rPr kumimoji="1" lang="en-US" altLang="zh-CN" sz="2400" baseline="-8000"/>
              <a:t>*</a:t>
            </a:r>
            <a:r>
              <a:rPr kumimoji="1" lang="en-US" altLang="zh-CN" sz="2400">
                <a:sym typeface="Symbol" pitchFamily="18" charset="2"/>
              </a:rPr>
              <a:t> a) = a</a:t>
            </a:r>
            <a:r>
              <a:rPr kumimoji="1" lang="zh-CN" altLang="en-US" sz="2400">
                <a:sym typeface="Symbol" pitchFamily="18" charset="2"/>
              </a:rPr>
              <a:t>，则</a:t>
            </a:r>
            <a:r>
              <a:rPr kumimoji="1" lang="en-US" altLang="zh-CN" sz="2400">
                <a:sym typeface="Symbol" pitchFamily="18" charset="2"/>
              </a:rPr>
              <a:t>a </a:t>
            </a:r>
            <a:r>
              <a:rPr kumimoji="1" lang="en-US" altLang="zh-CN" sz="2400" baseline="-8000"/>
              <a:t>* </a:t>
            </a:r>
            <a:r>
              <a:rPr kumimoji="1" lang="en-US" altLang="zh-CN" sz="2400"/>
              <a:t>a=a </a:t>
            </a:r>
            <a:r>
              <a:rPr kumimoji="1" lang="en-US" altLang="zh-CN" sz="2400" baseline="-8000"/>
              <a:t>* </a:t>
            </a:r>
            <a:r>
              <a:rPr kumimoji="1" lang="en-US" altLang="zh-CN" sz="2400"/>
              <a:t>(</a:t>
            </a:r>
            <a:r>
              <a:rPr kumimoji="1" lang="en-US" altLang="zh-CN" sz="2400">
                <a:sym typeface="Symbol" pitchFamily="18" charset="2"/>
              </a:rPr>
              <a:t>a </a:t>
            </a:r>
            <a:r>
              <a:rPr kumimoji="1" lang="en-US" altLang="zh-CN" sz="2400" baseline="-8000">
                <a:sym typeface="Symbol" pitchFamily="18" charset="2"/>
              </a:rPr>
              <a:t> </a:t>
            </a:r>
            <a:r>
              <a:rPr kumimoji="1" lang="en-US" altLang="zh-CN" sz="2400">
                <a:sym typeface="Symbol" pitchFamily="18" charset="2"/>
              </a:rPr>
              <a:t>(a </a:t>
            </a:r>
            <a:r>
              <a:rPr kumimoji="1" lang="en-US" altLang="zh-CN" sz="2400" baseline="-8000"/>
              <a:t>*</a:t>
            </a:r>
            <a:r>
              <a:rPr kumimoji="1" lang="en-US" altLang="zh-CN" sz="2400">
                <a:sym typeface="Symbol" pitchFamily="18" charset="2"/>
              </a:rPr>
              <a:t> a) </a:t>
            </a:r>
            <a:r>
              <a:rPr kumimoji="1" lang="en-US" altLang="zh-CN" sz="2400"/>
              <a:t>)</a:t>
            </a:r>
            <a:r>
              <a:rPr kumimoji="1" lang="zh-CN" altLang="en-US" sz="2400">
                <a:sym typeface="Symbol" pitchFamily="18" charset="2"/>
              </a:rPr>
              <a:t>，令</a:t>
            </a:r>
            <a:r>
              <a:rPr kumimoji="1" lang="en-US" altLang="zh-CN" sz="2400">
                <a:sym typeface="Symbol" pitchFamily="18" charset="2"/>
              </a:rPr>
              <a:t>b = (a </a:t>
            </a:r>
            <a:r>
              <a:rPr kumimoji="1" lang="en-US" altLang="zh-CN" sz="2400" baseline="-8000"/>
              <a:t>*</a:t>
            </a:r>
            <a:r>
              <a:rPr kumimoji="1" lang="en-US" altLang="zh-CN" sz="2400">
                <a:sym typeface="Symbol" pitchFamily="18" charset="2"/>
              </a:rPr>
              <a:t> a)</a:t>
            </a:r>
            <a:r>
              <a:rPr kumimoji="1" lang="zh-CN" altLang="en-US" sz="2400">
                <a:sym typeface="Symbol" pitchFamily="18" charset="2"/>
              </a:rPr>
              <a:t>，则有</a:t>
            </a:r>
            <a:r>
              <a:rPr kumimoji="1" lang="en-US" altLang="zh-CN" sz="2400">
                <a:sym typeface="Symbol" pitchFamily="18" charset="2"/>
              </a:rPr>
              <a:t>a </a:t>
            </a:r>
            <a:r>
              <a:rPr kumimoji="1" lang="en-US" altLang="zh-CN" sz="2400" baseline="-8000"/>
              <a:t>* </a:t>
            </a:r>
            <a:r>
              <a:rPr kumimoji="1" lang="en-US" altLang="zh-CN" sz="2400"/>
              <a:t>a = a </a:t>
            </a:r>
            <a:r>
              <a:rPr kumimoji="1" lang="en-US" altLang="zh-CN" sz="2400" baseline="-8000"/>
              <a:t>* </a:t>
            </a:r>
            <a:r>
              <a:rPr kumimoji="1" lang="en-US" altLang="zh-CN" sz="2400"/>
              <a:t>(</a:t>
            </a:r>
            <a:r>
              <a:rPr kumimoji="1" lang="en-US" altLang="zh-CN" sz="2400">
                <a:sym typeface="Symbol" pitchFamily="18" charset="2"/>
              </a:rPr>
              <a:t>a </a:t>
            </a:r>
            <a:r>
              <a:rPr kumimoji="1" lang="en-US" altLang="zh-CN" sz="2400" baseline="-8000">
                <a:sym typeface="Symbol" pitchFamily="18" charset="2"/>
              </a:rPr>
              <a:t></a:t>
            </a:r>
            <a:r>
              <a:rPr kumimoji="1" lang="en-US" altLang="zh-CN" sz="2400">
                <a:sym typeface="Symbol" pitchFamily="18" charset="2"/>
              </a:rPr>
              <a:t> (a </a:t>
            </a:r>
            <a:r>
              <a:rPr kumimoji="1" lang="en-US" altLang="zh-CN" sz="2400" baseline="-8000"/>
              <a:t>*</a:t>
            </a:r>
            <a:r>
              <a:rPr kumimoji="1" lang="en-US" altLang="zh-CN" sz="2400" baseline="-8000">
                <a:sym typeface="Symbol" pitchFamily="18" charset="2"/>
              </a:rPr>
              <a:t> </a:t>
            </a:r>
            <a:r>
              <a:rPr kumimoji="1" lang="en-US" altLang="zh-CN" sz="2400">
                <a:sym typeface="Symbol" pitchFamily="18" charset="2"/>
              </a:rPr>
              <a:t>a))</a:t>
            </a:r>
            <a:r>
              <a:rPr kumimoji="1" lang="en-US" altLang="zh-CN" sz="2400"/>
              <a:t>= a </a:t>
            </a:r>
            <a:r>
              <a:rPr kumimoji="1" lang="en-US" altLang="zh-CN" sz="2400" baseline="-8000"/>
              <a:t>*</a:t>
            </a:r>
            <a:r>
              <a:rPr kumimoji="1" lang="zh-CN" altLang="en-US" sz="2400" baseline="-8000"/>
              <a:t> </a:t>
            </a:r>
            <a:r>
              <a:rPr kumimoji="1" lang="en-US" altLang="zh-CN" sz="2400"/>
              <a:t>(</a:t>
            </a:r>
            <a:r>
              <a:rPr kumimoji="1" lang="en-US" altLang="zh-CN" sz="2400">
                <a:sym typeface="Symbol" pitchFamily="18" charset="2"/>
              </a:rPr>
              <a:t>a </a:t>
            </a:r>
            <a:r>
              <a:rPr kumimoji="1" lang="en-US" altLang="zh-CN" sz="2400" baseline="-8000">
                <a:sym typeface="Symbol" pitchFamily="18" charset="2"/>
              </a:rPr>
              <a:t></a:t>
            </a:r>
            <a:r>
              <a:rPr kumimoji="1" lang="en-US" altLang="zh-CN" sz="2400">
                <a:sym typeface="Symbol" pitchFamily="18" charset="2"/>
              </a:rPr>
              <a:t> b</a:t>
            </a:r>
            <a:r>
              <a:rPr kumimoji="1" lang="en-US" altLang="zh-CN" sz="2400"/>
              <a:t>) = a</a:t>
            </a:r>
            <a:r>
              <a:rPr kumimoji="1" lang="zh-CN" altLang="en-US" sz="2400"/>
              <a:t>。</a:t>
            </a:r>
          </a:p>
          <a:p>
            <a:endParaRPr kumimoji="1" lang="zh-CN" altLang="en-US" sz="2400"/>
          </a:p>
          <a:p>
            <a:r>
              <a:rPr kumimoji="1" lang="zh-CN" altLang="en-US" sz="2400"/>
              <a:t>同理可证 </a:t>
            </a:r>
            <a:r>
              <a:rPr kumimoji="1" lang="en-US" altLang="zh-CN" sz="2400">
                <a:sym typeface="Symbol" pitchFamily="18" charset="2"/>
              </a:rPr>
              <a:t>a </a:t>
            </a:r>
            <a:r>
              <a:rPr kumimoji="1" lang="en-US" altLang="zh-CN" sz="2400" baseline="-8000">
                <a:sym typeface="Symbol" pitchFamily="18" charset="2"/>
              </a:rPr>
              <a:t></a:t>
            </a:r>
            <a:r>
              <a:rPr kumimoji="1" lang="en-US" altLang="zh-CN" sz="2400"/>
              <a:t> a =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6"/>
                                        </p:tgtEl>
                                        <p:attrNameLst>
                                          <p:attrName>ppt_y</p:attrName>
                                        </p:attrNameLst>
                                      </p:cBhvr>
                                      <p:tavLst>
                                        <p:tav tm="0">
                                          <p:val>
                                            <p:strVal val="#ppt_y"/>
                                          </p:val>
                                        </p:tav>
                                        <p:tav tm="100000">
                                          <p:val>
                                            <p:strVal val="#ppt_y"/>
                                          </p:val>
                                        </p:tav>
                                      </p:tavLst>
                                    </p:anim>
                                    <p:anim calcmode="lin" valueType="num">
                                      <p:cBhvr>
                                        <p:cTn id="9" dur="500" fill="hold"/>
                                        <p:tgtEl>
                                          <p:spTgt spid="256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dissolve">
                                      <p:cBhvr>
                                        <p:cTn id="16"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新闻纸"/>
          <p:cNvSpPr>
            <a:spLocks noChangeArrowheads="1"/>
          </p:cNvSpPr>
          <p:nvPr/>
        </p:nvSpPr>
        <p:spPr bwMode="auto">
          <a:xfrm>
            <a:off x="228600" y="4038600"/>
            <a:ext cx="8610600" cy="990600"/>
          </a:xfrm>
          <a:prstGeom prst="rect">
            <a:avLst/>
          </a:prstGeom>
          <a:solidFill>
            <a:srgbClr val="FFEDB3"/>
          </a:solidFill>
          <a:ln w="9525">
            <a:solidFill>
              <a:schemeClr val="tx1"/>
            </a:solidFill>
            <a:miter lim="800000"/>
            <a:headEnd/>
            <a:tailEnd/>
          </a:ln>
          <a:effectLst>
            <a:outerShdw dist="53882" dir="2700000" algn="ctr" rotWithShape="0">
              <a:schemeClr val="bg2"/>
            </a:outerShdw>
          </a:effectLst>
        </p:spPr>
        <p:txBody>
          <a:bodyPr wrap="none" anchor="ctr"/>
          <a:lstStyle/>
          <a:p>
            <a:pPr algn="ctr">
              <a:defRPr/>
            </a:pPr>
            <a:endParaRPr lang="zh-CN" altLang="zh-CN" sz="2400">
              <a:latin typeface="Arial Rounded MT Bold" pitchFamily="34" charset="0"/>
              <a:ea typeface="宋体" pitchFamily="2" charset="-122"/>
              <a:cs typeface="+mn-cs"/>
            </a:endParaRPr>
          </a:p>
        </p:txBody>
      </p:sp>
      <p:sp>
        <p:nvSpPr>
          <p:cNvPr id="53250" name="Text Box 6"/>
          <p:cNvSpPr txBox="1">
            <a:spLocks noChangeArrowheads="1"/>
          </p:cNvSpPr>
          <p:nvPr/>
        </p:nvSpPr>
        <p:spPr bwMode="auto">
          <a:xfrm>
            <a:off x="228600" y="41148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定义</a:t>
            </a:r>
            <a:r>
              <a:rPr lang="en-US" altLang="zh-CN" sz="2400" b="1">
                <a:ea typeface="黑体" pitchFamily="49" charset="-122"/>
              </a:rPr>
              <a:t>1</a:t>
            </a:r>
            <a:r>
              <a:rPr lang="zh-CN" altLang="en-US" sz="2400"/>
              <a:t>：</a:t>
            </a:r>
          </a:p>
        </p:txBody>
      </p:sp>
      <p:sp>
        <p:nvSpPr>
          <p:cNvPr id="53251" name="Text Box 7"/>
          <p:cNvSpPr txBox="1">
            <a:spLocks noChangeArrowheads="1"/>
          </p:cNvSpPr>
          <p:nvPr/>
        </p:nvSpPr>
        <p:spPr bwMode="auto">
          <a:xfrm>
            <a:off x="1295400" y="4114800"/>
            <a:ext cx="7086600" cy="830263"/>
          </a:xfrm>
          <a:prstGeom prst="rect">
            <a:avLst/>
          </a:prstGeom>
          <a:noFill/>
          <a:ln w="9525">
            <a:noFill/>
            <a:miter lim="800000"/>
            <a:headEnd/>
            <a:tailEnd/>
          </a:ln>
        </p:spPr>
        <p:txBody>
          <a:bodyPr>
            <a:spAutoFit/>
          </a:bodyPr>
          <a:lstStyle/>
          <a:p>
            <a:pPr>
              <a:spcBef>
                <a:spcPct val="50000"/>
              </a:spcBef>
            </a:pPr>
            <a:r>
              <a:rPr lang="zh-CN" altLang="en-US" sz="2400"/>
              <a:t>设</a:t>
            </a:r>
            <a:r>
              <a:rPr kumimoji="1" lang="en-US" altLang="zh-CN" sz="2400"/>
              <a:t>&lt;S,≼ &gt;</a:t>
            </a:r>
            <a:r>
              <a:rPr kumimoji="1" lang="zh-CN" altLang="en-US" sz="2400"/>
              <a:t>是偏序集，如果</a:t>
            </a:r>
            <a:r>
              <a:rPr kumimoji="1" lang="zh-CN" altLang="en-US" sz="2400" b="1">
                <a:sym typeface="Symbol" pitchFamily="18" charset="2"/>
              </a:rPr>
              <a:t></a:t>
            </a:r>
            <a:r>
              <a:rPr kumimoji="1" lang="en-US" altLang="zh-CN" sz="2400">
                <a:sym typeface="Symbol" pitchFamily="18" charset="2"/>
              </a:rPr>
              <a:t>x</a:t>
            </a:r>
            <a:r>
              <a:rPr kumimoji="1" lang="zh-CN" altLang="en-US" sz="2400">
                <a:sym typeface="Symbol" pitchFamily="18" charset="2"/>
              </a:rPr>
              <a:t>，</a:t>
            </a:r>
            <a:r>
              <a:rPr kumimoji="1" lang="en-US" altLang="zh-CN" sz="2400">
                <a:sym typeface="Symbol" pitchFamily="18" charset="2"/>
              </a:rPr>
              <a:t>y S</a:t>
            </a:r>
            <a:r>
              <a:rPr kumimoji="1" lang="zh-CN" altLang="en-US" sz="2400">
                <a:sym typeface="Symbol" pitchFamily="18" charset="2"/>
              </a:rPr>
              <a:t>，</a:t>
            </a:r>
            <a:r>
              <a:rPr kumimoji="1" lang="en-US" altLang="zh-CN" sz="2400">
                <a:sym typeface="Symbol" pitchFamily="18" charset="2"/>
              </a:rPr>
              <a:t>{x</a:t>
            </a:r>
            <a:r>
              <a:rPr kumimoji="1" lang="zh-CN" altLang="en-US" sz="2400">
                <a:sym typeface="Symbol" pitchFamily="18" charset="2"/>
              </a:rPr>
              <a:t>，</a:t>
            </a:r>
            <a:r>
              <a:rPr kumimoji="1" lang="en-US" altLang="zh-CN" sz="2400">
                <a:sym typeface="Symbol" pitchFamily="18" charset="2"/>
              </a:rPr>
              <a:t>y}</a:t>
            </a:r>
            <a:r>
              <a:rPr kumimoji="1" lang="zh-CN" altLang="en-US" sz="2400">
                <a:sym typeface="Symbol" pitchFamily="18" charset="2"/>
              </a:rPr>
              <a:t>都有最小上界和最大下界</a:t>
            </a:r>
            <a:r>
              <a:rPr kumimoji="1" lang="zh-CN" altLang="en-US" sz="2400" b="1">
                <a:sym typeface="Symbol" pitchFamily="18" charset="2"/>
              </a:rPr>
              <a:t>，</a:t>
            </a:r>
            <a:r>
              <a:rPr kumimoji="1" lang="zh-CN" altLang="en-US" sz="2400">
                <a:sym typeface="Symbol" pitchFamily="18" charset="2"/>
              </a:rPr>
              <a:t>则称</a:t>
            </a:r>
            <a:r>
              <a:rPr kumimoji="1" lang="en-US" altLang="zh-CN" sz="2400">
                <a:sym typeface="Symbol" pitchFamily="18" charset="2"/>
              </a:rPr>
              <a:t>S</a:t>
            </a:r>
            <a:r>
              <a:rPr kumimoji="1" lang="zh-CN" altLang="en-US" sz="2400">
                <a:sym typeface="Symbol" pitchFamily="18" charset="2"/>
              </a:rPr>
              <a:t>关于偏序</a:t>
            </a:r>
            <a:r>
              <a:rPr kumimoji="1" lang="zh-CN" altLang="en-US" sz="2400"/>
              <a:t>≼作成一个格。</a:t>
            </a:r>
          </a:p>
        </p:txBody>
      </p:sp>
      <p:sp>
        <p:nvSpPr>
          <p:cNvPr id="5" name="Text Box 4"/>
          <p:cNvSpPr txBox="1">
            <a:spLocks noChangeArrowheads="1"/>
          </p:cNvSpPr>
          <p:nvPr/>
        </p:nvSpPr>
        <p:spPr bwMode="auto">
          <a:xfrm>
            <a:off x="146050" y="327025"/>
            <a:ext cx="5721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什么是格</a:t>
            </a:r>
            <a:r>
              <a:rPr lang="en-US" altLang="zh-CN"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进一步的抽象</a:t>
            </a:r>
          </a:p>
        </p:txBody>
      </p:sp>
      <p:grpSp>
        <p:nvGrpSpPr>
          <p:cNvPr id="53253" name="组合 5"/>
          <p:cNvGrpSpPr>
            <a:grpSpLocks/>
          </p:cNvGrpSpPr>
          <p:nvPr/>
        </p:nvGrpSpPr>
        <p:grpSpPr bwMode="auto">
          <a:xfrm>
            <a:off x="3505200" y="1295400"/>
            <a:ext cx="1752600" cy="2057400"/>
            <a:chOff x="4419600" y="3679825"/>
            <a:chExt cx="1752600" cy="2057400"/>
          </a:xfrm>
        </p:grpSpPr>
        <p:grpSp>
          <p:nvGrpSpPr>
            <p:cNvPr id="53263" name="Group 15"/>
            <p:cNvGrpSpPr>
              <a:grpSpLocks/>
            </p:cNvGrpSpPr>
            <p:nvPr/>
          </p:nvGrpSpPr>
          <p:grpSpPr bwMode="auto">
            <a:xfrm>
              <a:off x="4419600" y="3679825"/>
              <a:ext cx="1752600" cy="457200"/>
              <a:chOff x="960" y="2208"/>
              <a:chExt cx="1104" cy="288"/>
            </a:xfrm>
          </p:grpSpPr>
          <p:sp>
            <p:nvSpPr>
              <p:cNvPr id="17" name="Rectangle 12"/>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3274" name="Text Box 14"/>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交 换 律</a:t>
                </a:r>
              </a:p>
            </p:txBody>
          </p:sp>
        </p:grpSp>
        <p:grpSp>
          <p:nvGrpSpPr>
            <p:cNvPr id="53264" name="Group 16"/>
            <p:cNvGrpSpPr>
              <a:grpSpLocks/>
            </p:cNvGrpSpPr>
            <p:nvPr/>
          </p:nvGrpSpPr>
          <p:grpSpPr bwMode="auto">
            <a:xfrm>
              <a:off x="4419600" y="4213225"/>
              <a:ext cx="1752600" cy="457200"/>
              <a:chOff x="960" y="2208"/>
              <a:chExt cx="1104" cy="288"/>
            </a:xfrm>
          </p:grpSpPr>
          <p:sp>
            <p:nvSpPr>
              <p:cNvPr id="15" name="Rectangle 17"/>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3272" name="Text Box 18"/>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结 合 律</a:t>
                </a:r>
              </a:p>
            </p:txBody>
          </p:sp>
        </p:grpSp>
        <p:grpSp>
          <p:nvGrpSpPr>
            <p:cNvPr id="53265" name="Group 19"/>
            <p:cNvGrpSpPr>
              <a:grpSpLocks/>
            </p:cNvGrpSpPr>
            <p:nvPr/>
          </p:nvGrpSpPr>
          <p:grpSpPr bwMode="auto">
            <a:xfrm>
              <a:off x="4419600" y="4746625"/>
              <a:ext cx="1752600" cy="457200"/>
              <a:chOff x="960" y="2208"/>
              <a:chExt cx="1104" cy="288"/>
            </a:xfrm>
          </p:grpSpPr>
          <p:sp>
            <p:nvSpPr>
              <p:cNvPr id="13" name="Rectangle 20"/>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3270" name="Text Box 21"/>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幂 等 律</a:t>
                </a:r>
              </a:p>
            </p:txBody>
          </p:sp>
        </p:grpSp>
        <p:grpSp>
          <p:nvGrpSpPr>
            <p:cNvPr id="53266" name="Group 22"/>
            <p:cNvGrpSpPr>
              <a:grpSpLocks/>
            </p:cNvGrpSpPr>
            <p:nvPr/>
          </p:nvGrpSpPr>
          <p:grpSpPr bwMode="auto">
            <a:xfrm>
              <a:off x="4419600" y="5280025"/>
              <a:ext cx="1752600" cy="457200"/>
              <a:chOff x="960" y="2208"/>
              <a:chExt cx="1104" cy="288"/>
            </a:xfrm>
          </p:grpSpPr>
          <p:sp>
            <p:nvSpPr>
              <p:cNvPr id="11" name="Rectangle 23"/>
              <p:cNvSpPr>
                <a:spLocks noChangeArrowheads="1"/>
              </p:cNvSpPr>
              <p:nvPr/>
            </p:nvSpPr>
            <p:spPr bwMode="auto">
              <a:xfrm>
                <a:off x="960" y="2208"/>
                <a:ext cx="1104" cy="288"/>
              </a:xfrm>
              <a:prstGeom prst="rect">
                <a:avLst/>
              </a:prstGeom>
              <a:gradFill rotWithShape="1">
                <a:gsLst>
                  <a:gs pos="0">
                    <a:srgbClr val="CDD4E1"/>
                  </a:gs>
                  <a:gs pos="50000">
                    <a:srgbClr val="335DBB"/>
                  </a:gs>
                  <a:gs pos="100000">
                    <a:srgbClr val="CDD4E1"/>
                  </a:gs>
                </a:gsLst>
                <a:lin ang="2700000" scaled="1"/>
              </a:gradFill>
              <a:ln w="9525">
                <a:solidFill>
                  <a:srgbClr val="333399"/>
                </a:solidFill>
                <a:miter lim="800000"/>
                <a:headEnd/>
                <a:tailEnd/>
              </a:ln>
              <a:effectLst>
                <a:outerShdw dist="53882" dir="2700000" algn="ctr" rotWithShape="0">
                  <a:schemeClr val="bg2"/>
                </a:outerShdw>
              </a:effectLst>
            </p:spPr>
            <p:txBody>
              <a:bodyPr wrap="none" anchor="ctr"/>
              <a:lstStyle/>
              <a:p>
                <a:pPr algn="ctr">
                  <a:defRPr/>
                </a:pPr>
                <a:endParaRPr lang="zh-CN" altLang="zh-CN" b="1">
                  <a:solidFill>
                    <a:schemeClr val="bg1"/>
                  </a:solidFill>
                  <a:latin typeface="Arial Rounded MT Bold" pitchFamily="34" charset="0"/>
                  <a:ea typeface="黑体" pitchFamily="2" charset="-122"/>
                  <a:cs typeface="+mn-cs"/>
                </a:endParaRPr>
              </a:p>
            </p:txBody>
          </p:sp>
          <p:sp>
            <p:nvSpPr>
              <p:cNvPr id="53268" name="Text Box 24"/>
              <p:cNvSpPr txBox="1">
                <a:spLocks noChangeArrowheads="1"/>
              </p:cNvSpPr>
              <p:nvPr/>
            </p:nvSpPr>
            <p:spPr bwMode="auto">
              <a:xfrm>
                <a:off x="1008" y="2256"/>
                <a:ext cx="1008" cy="233"/>
              </a:xfrm>
              <a:prstGeom prst="rect">
                <a:avLst/>
              </a:prstGeom>
              <a:noFill/>
              <a:ln w="9525">
                <a:noFill/>
                <a:miter lim="800000"/>
                <a:headEnd/>
                <a:tailEnd/>
              </a:ln>
            </p:spPr>
            <p:txBody>
              <a:bodyPr>
                <a:spAutoFit/>
              </a:bodyPr>
              <a:lstStyle/>
              <a:p>
                <a:pPr algn="ctr"/>
                <a:r>
                  <a:rPr lang="zh-CN" altLang="en-US" b="1">
                    <a:solidFill>
                      <a:schemeClr val="bg1"/>
                    </a:solidFill>
                    <a:ea typeface="黑体" pitchFamily="49" charset="-122"/>
                  </a:rPr>
                  <a:t>吸 收 律</a:t>
                </a:r>
              </a:p>
            </p:txBody>
          </p:sp>
        </p:grpSp>
      </p:grpSp>
      <p:sp>
        <p:nvSpPr>
          <p:cNvPr id="19" name="下箭头 18"/>
          <p:cNvSpPr/>
          <p:nvPr/>
        </p:nvSpPr>
        <p:spPr>
          <a:xfrm>
            <a:off x="4114800" y="3505200"/>
            <a:ext cx="609600" cy="457200"/>
          </a:xfrm>
          <a:prstGeom prst="down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a:ln>
                <a:solidFill>
                  <a:srgbClr val="FF0000"/>
                </a:solidFill>
              </a:ln>
              <a:solidFill>
                <a:srgbClr val="FF0000"/>
              </a:solidFill>
            </a:endParaRPr>
          </a:p>
        </p:txBody>
      </p:sp>
      <p:sp>
        <p:nvSpPr>
          <p:cNvPr id="20" name="TextBox 19"/>
          <p:cNvSpPr txBox="1"/>
          <p:nvPr/>
        </p:nvSpPr>
        <p:spPr>
          <a:xfrm>
            <a:off x="228600" y="5257800"/>
            <a:ext cx="4038600" cy="52322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zh-CN" sz="2800">
                <a:latin typeface="方正少儿简体" pitchFamily="65" charset="-122"/>
                <a:ea typeface="方正少儿简体" pitchFamily="65" charset="-122"/>
              </a:rPr>
              <a:t>1</a:t>
            </a:r>
            <a:r>
              <a:rPr lang="zh-CN" altLang="en-US" sz="2800">
                <a:latin typeface="方正少儿简体" pitchFamily="65" charset="-122"/>
                <a:ea typeface="方正少儿简体" pitchFamily="65" charset="-122"/>
              </a:rPr>
              <a:t>、构造出一个偏序集；</a:t>
            </a:r>
          </a:p>
        </p:txBody>
      </p:sp>
      <p:sp>
        <p:nvSpPr>
          <p:cNvPr id="21" name="TextBox 20"/>
          <p:cNvSpPr txBox="1"/>
          <p:nvPr/>
        </p:nvSpPr>
        <p:spPr>
          <a:xfrm>
            <a:off x="4495800" y="5257800"/>
            <a:ext cx="4495800" cy="52322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zh-CN" sz="2800">
                <a:latin typeface="方正少儿简体" pitchFamily="65" charset="-122"/>
                <a:ea typeface="方正少儿简体" pitchFamily="65" charset="-122"/>
              </a:rPr>
              <a:t>2</a:t>
            </a:r>
            <a:r>
              <a:rPr lang="zh-CN" altLang="en-US" sz="2800">
                <a:latin typeface="方正少儿简体" pitchFamily="65" charset="-122"/>
                <a:ea typeface="方正少儿简体" pitchFamily="65" charset="-122"/>
              </a:rPr>
              <a:t>、</a:t>
            </a:r>
            <a:r>
              <a:rPr lang="zh-CN" altLang="en-US" sz="2600">
                <a:solidFill>
                  <a:schemeClr val="bg1"/>
                </a:solidFill>
                <a:latin typeface="Arial Black" pitchFamily="34" charset="0"/>
                <a:ea typeface="方正少儿简体" pitchFamily="65" charset="-122"/>
              </a:rPr>
              <a:t>建立</a:t>
            </a:r>
            <a:r>
              <a:rPr kumimoji="1" lang="zh-CN" altLang="en-US" sz="2600" b="1" baseline="-8000">
                <a:solidFill>
                  <a:schemeClr val="bg1"/>
                </a:solidFill>
                <a:latin typeface="Arial Black" pitchFamily="34" charset="0"/>
                <a:ea typeface="方正少儿简体" pitchFamily="65" charset="-122"/>
              </a:rPr>
              <a:t>*、</a:t>
            </a:r>
            <a:r>
              <a:rPr kumimoji="1" lang="zh-CN" altLang="en-US" sz="2600" b="1" baseline="-8000">
                <a:solidFill>
                  <a:schemeClr val="bg1"/>
                </a:solidFill>
                <a:latin typeface="Arial Black" pitchFamily="34" charset="0"/>
                <a:ea typeface="方正少儿简体" pitchFamily="65" charset="-122"/>
                <a:sym typeface="Symbol" pitchFamily="18" charset="2"/>
              </a:rPr>
              <a:t></a:t>
            </a:r>
            <a:r>
              <a:rPr kumimoji="1" lang="zh-CN" altLang="en-US" sz="2600" baseline="-8000">
                <a:solidFill>
                  <a:schemeClr val="bg1"/>
                </a:solidFill>
                <a:latin typeface="Arial Black" pitchFamily="34" charset="0"/>
                <a:ea typeface="方正少儿简体" pitchFamily="65" charset="-122"/>
                <a:sym typeface="Symbol" pitchFamily="18" charset="2"/>
              </a:rPr>
              <a:t>与</a:t>
            </a:r>
            <a:r>
              <a:rPr kumimoji="1" lang="zh-CN" altLang="en-US" sz="2600">
                <a:solidFill>
                  <a:schemeClr val="bg1"/>
                </a:solidFill>
                <a:latin typeface="Arial Black" pitchFamily="34" charset="0"/>
                <a:ea typeface="方正少儿简体" pitchFamily="65" charset="-122"/>
              </a:rPr>
              <a:t> </a:t>
            </a:r>
            <a:r>
              <a:rPr kumimoji="1" lang="en-US" altLang="zh-CN" sz="2600" b="1">
                <a:solidFill>
                  <a:schemeClr val="bg1"/>
                </a:solidFill>
                <a:latin typeface="Arial Black" pitchFamily="34" charset="0"/>
                <a:ea typeface="方正少儿简体" pitchFamily="65" charset="-122"/>
                <a:sym typeface="Symbol" pitchFamily="18" charset="2"/>
              </a:rPr>
              <a:t>∨</a:t>
            </a:r>
            <a:r>
              <a:rPr kumimoji="1" lang="zh-CN" altLang="en-US" sz="2600">
                <a:solidFill>
                  <a:schemeClr val="bg1"/>
                </a:solidFill>
                <a:latin typeface="Arial Black" pitchFamily="34" charset="0"/>
                <a:ea typeface="方正少儿简体" pitchFamily="65" charset="-122"/>
                <a:sym typeface="Symbol" pitchFamily="18" charset="2"/>
              </a:rPr>
              <a:t>、</a:t>
            </a:r>
            <a:r>
              <a:rPr kumimoji="1" lang="en-US" altLang="zh-CN" sz="2600" b="1">
                <a:solidFill>
                  <a:schemeClr val="bg1"/>
                </a:solidFill>
                <a:latin typeface="Arial Black" pitchFamily="34" charset="0"/>
                <a:ea typeface="方正少儿简体" pitchFamily="65" charset="-122"/>
                <a:sym typeface="Symbol" pitchFamily="18" charset="2"/>
              </a:rPr>
              <a:t>∧</a:t>
            </a:r>
            <a:r>
              <a:rPr kumimoji="1" lang="zh-CN" altLang="en-US" sz="2600">
                <a:solidFill>
                  <a:schemeClr val="bg1"/>
                </a:solidFill>
                <a:latin typeface="Arial Black" pitchFamily="34" charset="0"/>
                <a:ea typeface="方正少儿简体" pitchFamily="65" charset="-122"/>
                <a:sym typeface="Symbol" pitchFamily="18" charset="2"/>
              </a:rPr>
              <a:t>的对应</a:t>
            </a:r>
            <a:r>
              <a:rPr kumimoji="1" lang="en-US" altLang="zh-CN" sz="2800">
                <a:solidFill>
                  <a:srgbClr val="335DBB"/>
                </a:solidFill>
                <a:sym typeface="Symbol" pitchFamily="18" charset="2"/>
              </a:rPr>
              <a:t> </a:t>
            </a:r>
            <a:r>
              <a:rPr lang="zh-CN" altLang="en-US" sz="2800">
                <a:latin typeface="方正少儿简体" pitchFamily="65" charset="-122"/>
                <a:ea typeface="方正少儿简体" pitchFamily="65"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46050" y="327025"/>
            <a:ext cx="5721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什么是格</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进一步的抽象</a:t>
            </a:r>
          </a:p>
        </p:txBody>
      </p:sp>
      <p:sp>
        <p:nvSpPr>
          <p:cNvPr id="54274" name="Text Box 5"/>
          <p:cNvSpPr txBox="1">
            <a:spLocks noChangeArrowheads="1"/>
          </p:cNvSpPr>
          <p:nvPr/>
        </p:nvSpPr>
        <p:spPr bwMode="auto">
          <a:xfrm>
            <a:off x="304800" y="1295400"/>
            <a:ext cx="5791200" cy="366713"/>
          </a:xfrm>
          <a:prstGeom prst="rect">
            <a:avLst/>
          </a:prstGeom>
          <a:noFill/>
          <a:ln w="9525">
            <a:noFill/>
            <a:miter lim="800000"/>
            <a:headEnd/>
            <a:tailEnd/>
          </a:ln>
        </p:spPr>
        <p:txBody>
          <a:bodyPr>
            <a:spAutoFit/>
          </a:bodyPr>
          <a:lstStyle/>
          <a:p>
            <a:pPr>
              <a:spcBef>
                <a:spcPct val="50000"/>
              </a:spcBef>
            </a:pPr>
            <a:r>
              <a:rPr kumimoji="1" lang="zh-CN" altLang="en-US" b="1">
                <a:solidFill>
                  <a:srgbClr val="335DBB"/>
                </a:solidFill>
                <a:sym typeface="Symbol" pitchFamily="18" charset="2"/>
              </a:rPr>
              <a:t>证明 可在</a:t>
            </a:r>
            <a:r>
              <a:rPr kumimoji="1" lang="en-US" altLang="zh-CN" b="1">
                <a:solidFill>
                  <a:srgbClr val="335DBB"/>
                </a:solidFill>
                <a:sym typeface="Symbol" pitchFamily="18" charset="2"/>
              </a:rPr>
              <a:t>S</a:t>
            </a:r>
            <a:r>
              <a:rPr kumimoji="1" lang="zh-CN" altLang="en-US" b="1">
                <a:solidFill>
                  <a:srgbClr val="335DBB"/>
                </a:solidFill>
                <a:sym typeface="Symbol" pitchFamily="18" charset="2"/>
              </a:rPr>
              <a:t>上构造一个偏序关系</a:t>
            </a:r>
            <a:r>
              <a:rPr kumimoji="1" lang="en-US" altLang="zh-CN" b="1">
                <a:solidFill>
                  <a:srgbClr val="335DBB"/>
                </a:solidFill>
                <a:sym typeface="Symbol" pitchFamily="18" charset="2"/>
              </a:rPr>
              <a:t>R</a:t>
            </a:r>
          </a:p>
        </p:txBody>
      </p:sp>
      <p:grpSp>
        <p:nvGrpSpPr>
          <p:cNvPr id="2" name="Group 15"/>
          <p:cNvGrpSpPr>
            <a:grpSpLocks/>
          </p:cNvGrpSpPr>
          <p:nvPr/>
        </p:nvGrpSpPr>
        <p:grpSpPr bwMode="auto">
          <a:xfrm>
            <a:off x="228600" y="1752600"/>
            <a:ext cx="8458200" cy="1192213"/>
            <a:chOff x="144" y="1104"/>
            <a:chExt cx="5328" cy="751"/>
          </a:xfrm>
        </p:grpSpPr>
        <p:sp>
          <p:nvSpPr>
            <p:cNvPr id="54290" name="Text Box 6"/>
            <p:cNvSpPr txBox="1">
              <a:spLocks noChangeArrowheads="1"/>
            </p:cNvSpPr>
            <p:nvPr/>
          </p:nvSpPr>
          <p:spPr bwMode="auto">
            <a:xfrm>
              <a:off x="576" y="1104"/>
              <a:ext cx="4896" cy="751"/>
            </a:xfrm>
            <a:prstGeom prst="rect">
              <a:avLst/>
            </a:prstGeom>
            <a:noFill/>
            <a:ln w="9525">
              <a:noFill/>
              <a:miter lim="800000"/>
              <a:headEnd/>
              <a:tailEnd/>
            </a:ln>
          </p:spPr>
          <p:txBody>
            <a:bodyPr>
              <a:spAutoFit/>
            </a:bodyPr>
            <a:lstStyle/>
            <a:p>
              <a:pPr>
                <a:spcBef>
                  <a:spcPct val="50000"/>
                </a:spcBef>
              </a:pPr>
              <a:r>
                <a:rPr lang="zh-CN" altLang="en-US"/>
                <a:t>设</a:t>
              </a:r>
              <a:r>
                <a:rPr lang="en-US" altLang="zh-CN"/>
                <a:t>R</a:t>
              </a:r>
              <a:r>
                <a:rPr lang="zh-CN" altLang="en-US"/>
                <a:t>是</a:t>
              </a:r>
              <a:r>
                <a:rPr lang="en-US" altLang="zh-CN"/>
                <a:t>S</a:t>
              </a:r>
              <a:r>
                <a:rPr lang="zh-CN" altLang="en-US"/>
                <a:t>上的一个二元关系， </a:t>
              </a:r>
              <a:r>
                <a:rPr kumimoji="1" lang="zh-CN" altLang="en-US">
                  <a:sym typeface="Symbol" pitchFamily="18" charset="2"/>
                </a:rPr>
                <a:t></a:t>
              </a:r>
              <a:r>
                <a:rPr kumimoji="1" lang="en-US" altLang="zh-CN">
                  <a:sym typeface="Symbol" pitchFamily="18" charset="2"/>
                </a:rPr>
                <a:t>a</a:t>
              </a:r>
              <a:r>
                <a:rPr kumimoji="1" lang="zh-CN" altLang="en-US">
                  <a:sym typeface="Symbol" pitchFamily="18" charset="2"/>
                </a:rPr>
                <a:t>，</a:t>
              </a:r>
              <a:r>
                <a:rPr kumimoji="1" lang="en-US" altLang="zh-CN">
                  <a:sym typeface="Symbol" pitchFamily="18" charset="2"/>
                </a:rPr>
                <a:t>b S</a:t>
              </a:r>
              <a:r>
                <a:rPr kumimoji="1" lang="zh-CN" altLang="en-US">
                  <a:sym typeface="Symbol" pitchFamily="18" charset="2"/>
                </a:rPr>
                <a:t>有 </a:t>
              </a:r>
              <a:r>
                <a:rPr kumimoji="1" lang="en-US" altLang="zh-CN">
                  <a:sym typeface="Symbol" pitchFamily="18" charset="2"/>
                </a:rPr>
                <a:t>&lt;a</a:t>
              </a:r>
              <a:r>
                <a:rPr kumimoji="1" lang="zh-CN" altLang="en-US">
                  <a:sym typeface="Symbol" pitchFamily="18" charset="2"/>
                </a:rPr>
                <a:t>，</a:t>
              </a:r>
              <a:r>
                <a:rPr kumimoji="1" lang="en-US" altLang="zh-CN">
                  <a:sym typeface="Symbol" pitchFamily="18" charset="2"/>
                </a:rPr>
                <a:t>b&gt; R &lt;=&gt;a </a:t>
              </a:r>
              <a:r>
                <a:rPr kumimoji="1" lang="en-US" altLang="zh-CN" baseline="-6000">
                  <a:sym typeface="Symbol" pitchFamily="18" charset="2"/>
                </a:rPr>
                <a:t></a:t>
              </a:r>
              <a:r>
                <a:rPr kumimoji="1" lang="en-US" altLang="zh-CN">
                  <a:sym typeface="Symbol" pitchFamily="18" charset="2"/>
                </a:rPr>
                <a:t> b = b</a:t>
              </a:r>
            </a:p>
            <a:p>
              <a:pPr>
                <a:spcBef>
                  <a:spcPct val="50000"/>
                </a:spcBef>
              </a:pPr>
              <a:r>
                <a:rPr lang="zh-CN" altLang="en-US"/>
                <a:t>根据幂等律，</a:t>
              </a:r>
              <a:r>
                <a:rPr kumimoji="1" lang="zh-CN" altLang="en-US">
                  <a:sym typeface="Symbol" pitchFamily="18" charset="2"/>
                </a:rPr>
                <a:t></a:t>
              </a:r>
              <a:r>
                <a:rPr kumimoji="1" lang="en-US" altLang="zh-CN">
                  <a:sym typeface="Symbol" pitchFamily="18" charset="2"/>
                </a:rPr>
                <a:t>aS</a:t>
              </a:r>
              <a:r>
                <a:rPr kumimoji="1" lang="zh-CN" altLang="en-US">
                  <a:sym typeface="Symbol" pitchFamily="18" charset="2"/>
                </a:rPr>
                <a:t>都有</a:t>
              </a:r>
              <a:r>
                <a:rPr kumimoji="1" lang="en-US" altLang="zh-CN">
                  <a:sym typeface="Symbol" pitchFamily="18" charset="2"/>
                </a:rPr>
                <a:t>a  a = a</a:t>
              </a:r>
              <a:r>
                <a:rPr kumimoji="1" lang="zh-CN" altLang="en-US">
                  <a:sym typeface="Symbol" pitchFamily="18" charset="2"/>
                </a:rPr>
                <a:t>，即</a:t>
              </a:r>
              <a:r>
                <a:rPr kumimoji="1" lang="en-US" altLang="zh-CN">
                  <a:sym typeface="Symbol" pitchFamily="18" charset="2"/>
                </a:rPr>
                <a:t>&lt;a</a:t>
              </a:r>
              <a:r>
                <a:rPr kumimoji="1" lang="zh-CN" altLang="en-US">
                  <a:sym typeface="Symbol" pitchFamily="18" charset="2"/>
                </a:rPr>
                <a:t>，</a:t>
              </a:r>
              <a:r>
                <a:rPr kumimoji="1" lang="en-US" altLang="zh-CN">
                  <a:sym typeface="Symbol" pitchFamily="18" charset="2"/>
                </a:rPr>
                <a:t>a&gt; R</a:t>
              </a:r>
              <a:r>
                <a:rPr kumimoji="1" lang="zh-CN" altLang="en-US">
                  <a:sym typeface="Symbol" pitchFamily="18" charset="2"/>
                </a:rPr>
                <a:t>，</a:t>
              </a:r>
            </a:p>
            <a:p>
              <a:pPr>
                <a:spcBef>
                  <a:spcPct val="50000"/>
                </a:spcBef>
              </a:pPr>
              <a:r>
                <a:rPr kumimoji="1" lang="zh-CN" altLang="en-US">
                  <a:sym typeface="Symbol" pitchFamily="18" charset="2"/>
                </a:rPr>
                <a:t>所以</a:t>
              </a:r>
              <a:r>
                <a:rPr kumimoji="1" lang="en-US" altLang="zh-CN">
                  <a:sym typeface="Symbol" pitchFamily="18" charset="2"/>
                </a:rPr>
                <a:t>R</a:t>
              </a:r>
              <a:r>
                <a:rPr kumimoji="1" lang="zh-CN" altLang="en-US">
                  <a:sym typeface="Symbol" pitchFamily="18" charset="2"/>
                </a:rPr>
                <a:t>在</a:t>
              </a:r>
              <a:r>
                <a:rPr kumimoji="1" lang="en-US" altLang="zh-CN">
                  <a:sym typeface="Symbol" pitchFamily="18" charset="2"/>
                </a:rPr>
                <a:t>S</a:t>
              </a:r>
              <a:r>
                <a:rPr kumimoji="1" lang="zh-CN" altLang="en-US">
                  <a:sym typeface="Symbol" pitchFamily="18" charset="2"/>
                </a:rPr>
                <a:t>上是</a:t>
              </a:r>
              <a:r>
                <a:rPr kumimoji="1" lang="zh-CN" altLang="en-US" b="1">
                  <a:solidFill>
                    <a:srgbClr val="F68100"/>
                  </a:solidFill>
                  <a:sym typeface="Symbol" pitchFamily="18" charset="2"/>
                </a:rPr>
                <a:t>自反</a:t>
              </a:r>
              <a:r>
                <a:rPr kumimoji="1" lang="zh-CN" altLang="en-US">
                  <a:sym typeface="Symbol" pitchFamily="18" charset="2"/>
                </a:rPr>
                <a:t>的。</a:t>
              </a:r>
            </a:p>
          </p:txBody>
        </p:sp>
        <p:pic>
          <p:nvPicPr>
            <p:cNvPr id="54291" name="Picture 10" descr="number_1"/>
            <p:cNvPicPr>
              <a:picLocks noChangeAspect="1" noChangeArrowheads="1" noCrop="1"/>
            </p:cNvPicPr>
            <p:nvPr/>
          </p:nvPicPr>
          <p:blipFill>
            <a:blip r:embed="rId3"/>
            <a:srcRect/>
            <a:stretch>
              <a:fillRect/>
            </a:stretch>
          </p:blipFill>
          <p:spPr bwMode="auto">
            <a:xfrm>
              <a:off x="144" y="1248"/>
              <a:ext cx="420" cy="420"/>
            </a:xfrm>
            <a:prstGeom prst="rect">
              <a:avLst/>
            </a:prstGeom>
            <a:noFill/>
            <a:ln w="9525">
              <a:noFill/>
              <a:miter lim="800000"/>
              <a:headEnd/>
              <a:tailEnd/>
            </a:ln>
          </p:spPr>
        </p:pic>
      </p:grpSp>
      <p:grpSp>
        <p:nvGrpSpPr>
          <p:cNvPr id="3" name="Group 16"/>
          <p:cNvGrpSpPr>
            <a:grpSpLocks/>
          </p:cNvGrpSpPr>
          <p:nvPr/>
        </p:nvGrpSpPr>
        <p:grpSpPr bwMode="auto">
          <a:xfrm>
            <a:off x="228600" y="3030538"/>
            <a:ext cx="8305800" cy="779462"/>
            <a:chOff x="144" y="1909"/>
            <a:chExt cx="5232" cy="491"/>
          </a:xfrm>
        </p:grpSpPr>
        <p:sp>
          <p:nvSpPr>
            <p:cNvPr id="54288" name="Text Box 9"/>
            <p:cNvSpPr txBox="1">
              <a:spLocks noChangeArrowheads="1"/>
            </p:cNvSpPr>
            <p:nvPr/>
          </p:nvSpPr>
          <p:spPr bwMode="auto">
            <a:xfrm>
              <a:off x="576" y="1909"/>
              <a:ext cx="4800" cy="491"/>
            </a:xfrm>
            <a:prstGeom prst="rect">
              <a:avLst/>
            </a:prstGeom>
            <a:noFill/>
            <a:ln w="9525">
              <a:noFill/>
              <a:miter lim="800000"/>
              <a:headEnd/>
              <a:tailEnd/>
            </a:ln>
          </p:spPr>
          <p:txBody>
            <a:bodyPr>
              <a:spAutoFit/>
            </a:bodyPr>
            <a:lstStyle/>
            <a:p>
              <a:pPr>
                <a:spcBef>
                  <a:spcPct val="50000"/>
                </a:spcBef>
              </a:pPr>
              <a:r>
                <a:rPr kumimoji="1" lang="en-US" altLang="zh-CN">
                  <a:sym typeface="Symbol" pitchFamily="18" charset="2"/>
                </a:rPr>
                <a:t>a</a:t>
              </a:r>
              <a:r>
                <a:rPr kumimoji="1" lang="zh-CN" altLang="en-US">
                  <a:sym typeface="Symbol" pitchFamily="18" charset="2"/>
                </a:rPr>
                <a:t>，</a:t>
              </a:r>
              <a:r>
                <a:rPr kumimoji="1" lang="en-US" altLang="zh-CN">
                  <a:sym typeface="Symbol" pitchFamily="18" charset="2"/>
                </a:rPr>
                <a:t>b S</a:t>
              </a:r>
              <a:r>
                <a:rPr kumimoji="1" lang="zh-CN" altLang="en-US">
                  <a:sym typeface="Symbol" pitchFamily="18" charset="2"/>
                </a:rPr>
                <a:t>有 </a:t>
              </a:r>
              <a:r>
                <a:rPr kumimoji="1" lang="en-US" altLang="zh-CN">
                  <a:sym typeface="Symbol" pitchFamily="18" charset="2"/>
                </a:rPr>
                <a:t>aRb</a:t>
              </a:r>
              <a:r>
                <a:rPr kumimoji="1" lang="zh-CN" altLang="en-US">
                  <a:sym typeface="Symbol" pitchFamily="18" charset="2"/>
                </a:rPr>
                <a:t>且</a:t>
              </a:r>
              <a:r>
                <a:rPr kumimoji="1" lang="en-US" altLang="zh-CN">
                  <a:sym typeface="Symbol" pitchFamily="18" charset="2"/>
                </a:rPr>
                <a:t>bRa &lt;=&gt; a  b = b</a:t>
              </a:r>
              <a:r>
                <a:rPr kumimoji="1" lang="zh-CN" altLang="en-US">
                  <a:sym typeface="Symbol" pitchFamily="18" charset="2"/>
                </a:rPr>
                <a:t>且</a:t>
              </a:r>
              <a:r>
                <a:rPr kumimoji="1" lang="en-US" altLang="zh-CN">
                  <a:sym typeface="Symbol" pitchFamily="18" charset="2"/>
                </a:rPr>
                <a:t>b  a = a &lt;=&gt; a = b</a:t>
              </a:r>
            </a:p>
            <a:p>
              <a:pPr>
                <a:spcBef>
                  <a:spcPct val="50000"/>
                </a:spcBef>
              </a:pPr>
              <a:r>
                <a:rPr kumimoji="1" lang="zh-CN" altLang="en-US">
                  <a:sym typeface="Symbol" pitchFamily="18" charset="2"/>
                </a:rPr>
                <a:t>所以</a:t>
              </a:r>
              <a:r>
                <a:rPr kumimoji="1" lang="en-US" altLang="zh-CN">
                  <a:sym typeface="Symbol" pitchFamily="18" charset="2"/>
                </a:rPr>
                <a:t>R</a:t>
              </a:r>
              <a:r>
                <a:rPr kumimoji="1" lang="zh-CN" altLang="en-US">
                  <a:sym typeface="Symbol" pitchFamily="18" charset="2"/>
                </a:rPr>
                <a:t>在</a:t>
              </a:r>
              <a:r>
                <a:rPr kumimoji="1" lang="en-US" altLang="zh-CN">
                  <a:sym typeface="Symbol" pitchFamily="18" charset="2"/>
                </a:rPr>
                <a:t>S</a:t>
              </a:r>
              <a:r>
                <a:rPr kumimoji="1" lang="zh-CN" altLang="en-US">
                  <a:sym typeface="Symbol" pitchFamily="18" charset="2"/>
                </a:rPr>
                <a:t>上是</a:t>
              </a:r>
              <a:r>
                <a:rPr kumimoji="1" lang="zh-CN" altLang="en-US" b="1">
                  <a:solidFill>
                    <a:srgbClr val="F68100"/>
                  </a:solidFill>
                  <a:sym typeface="Symbol" pitchFamily="18" charset="2"/>
                </a:rPr>
                <a:t>反对称</a:t>
              </a:r>
              <a:r>
                <a:rPr kumimoji="1" lang="zh-CN" altLang="en-US">
                  <a:sym typeface="Symbol" pitchFamily="18" charset="2"/>
                </a:rPr>
                <a:t>的。</a:t>
              </a:r>
            </a:p>
          </p:txBody>
        </p:sp>
        <p:pic>
          <p:nvPicPr>
            <p:cNvPr id="54289" name="Picture 11" descr="number_2"/>
            <p:cNvPicPr>
              <a:picLocks noChangeAspect="1" noChangeArrowheads="1" noCrop="1"/>
            </p:cNvPicPr>
            <p:nvPr/>
          </p:nvPicPr>
          <p:blipFill>
            <a:blip r:embed="rId4"/>
            <a:srcRect/>
            <a:stretch>
              <a:fillRect/>
            </a:stretch>
          </p:blipFill>
          <p:spPr bwMode="auto">
            <a:xfrm>
              <a:off x="144" y="1920"/>
              <a:ext cx="420" cy="420"/>
            </a:xfrm>
            <a:prstGeom prst="rect">
              <a:avLst/>
            </a:prstGeom>
            <a:noFill/>
            <a:ln w="9525">
              <a:noFill/>
              <a:miter lim="800000"/>
              <a:headEnd/>
              <a:tailEnd/>
            </a:ln>
          </p:spPr>
        </p:pic>
      </p:grpSp>
      <p:grpSp>
        <p:nvGrpSpPr>
          <p:cNvPr id="4" name="Group 17"/>
          <p:cNvGrpSpPr>
            <a:grpSpLocks/>
          </p:cNvGrpSpPr>
          <p:nvPr/>
        </p:nvGrpSpPr>
        <p:grpSpPr bwMode="auto">
          <a:xfrm>
            <a:off x="228600" y="3944938"/>
            <a:ext cx="8305800" cy="1465262"/>
            <a:chOff x="144" y="2485"/>
            <a:chExt cx="5232" cy="923"/>
          </a:xfrm>
        </p:grpSpPr>
        <p:sp>
          <p:nvSpPr>
            <p:cNvPr id="54286" name="Text Box 12"/>
            <p:cNvSpPr txBox="1">
              <a:spLocks noChangeArrowheads="1"/>
            </p:cNvSpPr>
            <p:nvPr/>
          </p:nvSpPr>
          <p:spPr bwMode="auto">
            <a:xfrm>
              <a:off x="576" y="2485"/>
              <a:ext cx="4800" cy="923"/>
            </a:xfrm>
            <a:prstGeom prst="rect">
              <a:avLst/>
            </a:prstGeom>
            <a:noFill/>
            <a:ln w="9525">
              <a:noFill/>
              <a:miter lim="800000"/>
              <a:headEnd/>
              <a:tailEnd/>
            </a:ln>
          </p:spPr>
          <p:txBody>
            <a:bodyPr>
              <a:spAutoFit/>
            </a:bodyPr>
            <a:lstStyle/>
            <a:p>
              <a:r>
                <a:rPr kumimoji="1" lang="en-US" altLang="zh-CN">
                  <a:sym typeface="Symbol" pitchFamily="18" charset="2"/>
                </a:rPr>
                <a:t>a</a:t>
              </a:r>
              <a:r>
                <a:rPr kumimoji="1" lang="zh-CN" altLang="en-US">
                  <a:sym typeface="Symbol" pitchFamily="18" charset="2"/>
                </a:rPr>
                <a:t>，</a:t>
              </a:r>
              <a:r>
                <a:rPr kumimoji="1" lang="en-US" altLang="zh-CN">
                  <a:sym typeface="Symbol" pitchFamily="18" charset="2"/>
                </a:rPr>
                <a:t>b</a:t>
              </a:r>
              <a:r>
                <a:rPr kumimoji="1" lang="zh-CN" altLang="en-US">
                  <a:sym typeface="Symbol" pitchFamily="18" charset="2"/>
                </a:rPr>
                <a:t>，</a:t>
              </a:r>
              <a:r>
                <a:rPr kumimoji="1" lang="en-US" altLang="zh-CN">
                  <a:sym typeface="Symbol" pitchFamily="18" charset="2"/>
                </a:rPr>
                <a:t>c S</a:t>
              </a:r>
              <a:r>
                <a:rPr kumimoji="1" lang="zh-CN" altLang="en-US">
                  <a:sym typeface="Symbol" pitchFamily="18" charset="2"/>
                </a:rPr>
                <a:t>有 </a:t>
              </a:r>
              <a:r>
                <a:rPr kumimoji="1" lang="en-US" altLang="zh-CN">
                  <a:sym typeface="Symbol" pitchFamily="18" charset="2"/>
                </a:rPr>
                <a:t>aRb</a:t>
              </a:r>
              <a:r>
                <a:rPr kumimoji="1" lang="zh-CN" altLang="en-US">
                  <a:sym typeface="Symbol" pitchFamily="18" charset="2"/>
                </a:rPr>
                <a:t>且</a:t>
              </a:r>
              <a:r>
                <a:rPr kumimoji="1" lang="en-US" altLang="zh-CN">
                  <a:sym typeface="Symbol" pitchFamily="18" charset="2"/>
                </a:rPr>
                <a:t>bRc &lt;=&gt; a  b = b</a:t>
              </a:r>
              <a:r>
                <a:rPr kumimoji="1" lang="zh-CN" altLang="en-US">
                  <a:sym typeface="Symbol" pitchFamily="18" charset="2"/>
                </a:rPr>
                <a:t>且</a:t>
              </a:r>
              <a:r>
                <a:rPr kumimoji="1" lang="en-US" altLang="zh-CN">
                  <a:sym typeface="Symbol" pitchFamily="18" charset="2"/>
                </a:rPr>
                <a:t>b  c = c</a:t>
              </a:r>
            </a:p>
            <a:p>
              <a:r>
                <a:rPr kumimoji="1" lang="zh-CN" altLang="en-US">
                  <a:sym typeface="Symbol" pitchFamily="18" charset="2"/>
                </a:rPr>
                <a:t>因此有 </a:t>
              </a:r>
              <a:r>
                <a:rPr kumimoji="1" lang="en-US" altLang="zh-CN">
                  <a:sym typeface="Symbol" pitchFamily="18" charset="2"/>
                </a:rPr>
                <a:t>a  c = a  (b  c )</a:t>
              </a:r>
              <a:r>
                <a:rPr kumimoji="1" lang="zh-CN" altLang="en-US">
                  <a:sym typeface="Symbol" pitchFamily="18" charset="2"/>
                </a:rPr>
                <a:t>，</a:t>
              </a:r>
            </a:p>
            <a:p>
              <a:r>
                <a:rPr kumimoji="1" lang="zh-CN" altLang="en-US">
                  <a:sym typeface="Symbol" pitchFamily="18" charset="2"/>
                </a:rPr>
                <a:t>根据运算所具有的结合律有</a:t>
              </a:r>
              <a:r>
                <a:rPr kumimoji="1" lang="en-US" altLang="zh-CN">
                  <a:sym typeface="Symbol" pitchFamily="18" charset="2"/>
                </a:rPr>
                <a:t>a  (b  c ) = (a  b)  c = b  c = c</a:t>
              </a:r>
              <a:r>
                <a:rPr kumimoji="1" lang="zh-CN" altLang="en-US">
                  <a:sym typeface="Symbol" pitchFamily="18" charset="2"/>
                </a:rPr>
                <a:t>，</a:t>
              </a:r>
            </a:p>
            <a:p>
              <a:r>
                <a:rPr kumimoji="1" lang="zh-CN" altLang="en-US">
                  <a:sym typeface="Symbol" pitchFamily="18" charset="2"/>
                </a:rPr>
                <a:t>因此有 </a:t>
              </a:r>
              <a:r>
                <a:rPr kumimoji="1" lang="en-US" altLang="zh-CN">
                  <a:sym typeface="Symbol" pitchFamily="18" charset="2"/>
                </a:rPr>
                <a:t>a  c = c</a:t>
              </a:r>
              <a:r>
                <a:rPr kumimoji="1" lang="zh-CN" altLang="en-US">
                  <a:sym typeface="Symbol" pitchFamily="18" charset="2"/>
                </a:rPr>
                <a:t>，即有</a:t>
              </a:r>
              <a:r>
                <a:rPr kumimoji="1" lang="en-US" altLang="zh-CN">
                  <a:sym typeface="Symbol" pitchFamily="18" charset="2"/>
                </a:rPr>
                <a:t>aRc</a:t>
              </a:r>
              <a:r>
                <a:rPr kumimoji="1" lang="zh-CN" altLang="en-US">
                  <a:sym typeface="Symbol" pitchFamily="18" charset="2"/>
                </a:rPr>
                <a:t>，</a:t>
              </a:r>
            </a:p>
            <a:p>
              <a:r>
                <a:rPr kumimoji="1" lang="zh-CN" altLang="en-US">
                  <a:sym typeface="Symbol" pitchFamily="18" charset="2"/>
                </a:rPr>
                <a:t>所以</a:t>
              </a:r>
              <a:r>
                <a:rPr kumimoji="1" lang="en-US" altLang="zh-CN">
                  <a:sym typeface="Symbol" pitchFamily="18" charset="2"/>
                </a:rPr>
                <a:t>R</a:t>
              </a:r>
              <a:r>
                <a:rPr kumimoji="1" lang="zh-CN" altLang="en-US">
                  <a:sym typeface="Symbol" pitchFamily="18" charset="2"/>
                </a:rPr>
                <a:t>在</a:t>
              </a:r>
              <a:r>
                <a:rPr kumimoji="1" lang="en-US" altLang="zh-CN">
                  <a:sym typeface="Symbol" pitchFamily="18" charset="2"/>
                </a:rPr>
                <a:t>S</a:t>
              </a:r>
              <a:r>
                <a:rPr kumimoji="1" lang="zh-CN" altLang="en-US">
                  <a:sym typeface="Symbol" pitchFamily="18" charset="2"/>
                </a:rPr>
                <a:t>上是</a:t>
              </a:r>
              <a:r>
                <a:rPr kumimoji="1" lang="zh-CN" altLang="en-US" b="1">
                  <a:solidFill>
                    <a:srgbClr val="F68100"/>
                  </a:solidFill>
                  <a:sym typeface="Symbol" pitchFamily="18" charset="2"/>
                </a:rPr>
                <a:t>传递</a:t>
              </a:r>
              <a:r>
                <a:rPr kumimoji="1" lang="zh-CN" altLang="en-US">
                  <a:sym typeface="Symbol" pitchFamily="18" charset="2"/>
                </a:rPr>
                <a:t>的。</a:t>
              </a:r>
            </a:p>
          </p:txBody>
        </p:sp>
        <p:pic>
          <p:nvPicPr>
            <p:cNvPr id="54287" name="Picture 13" descr="number_3"/>
            <p:cNvPicPr>
              <a:picLocks noChangeAspect="1" noChangeArrowheads="1" noCrop="1"/>
            </p:cNvPicPr>
            <p:nvPr/>
          </p:nvPicPr>
          <p:blipFill>
            <a:blip r:embed="rId5"/>
            <a:srcRect/>
            <a:stretch>
              <a:fillRect/>
            </a:stretch>
          </p:blipFill>
          <p:spPr bwMode="auto">
            <a:xfrm>
              <a:off x="144" y="2736"/>
              <a:ext cx="420" cy="420"/>
            </a:xfrm>
            <a:prstGeom prst="rect">
              <a:avLst/>
            </a:prstGeom>
            <a:noFill/>
            <a:ln w="9525">
              <a:noFill/>
              <a:miter lim="800000"/>
              <a:headEnd/>
              <a:tailEnd/>
            </a:ln>
          </p:spPr>
        </p:pic>
      </p:grpSp>
      <p:sp>
        <p:nvSpPr>
          <p:cNvPr id="31758" name="Text Box 14"/>
          <p:cNvSpPr txBox="1">
            <a:spLocks noChangeArrowheads="1"/>
          </p:cNvSpPr>
          <p:nvPr/>
        </p:nvSpPr>
        <p:spPr bwMode="auto">
          <a:xfrm>
            <a:off x="381000" y="5562600"/>
            <a:ext cx="2819400" cy="366713"/>
          </a:xfrm>
          <a:prstGeom prst="rect">
            <a:avLst/>
          </a:prstGeom>
          <a:noFill/>
          <a:ln w="9525">
            <a:noFill/>
            <a:miter lim="800000"/>
            <a:headEnd/>
            <a:tailEnd/>
          </a:ln>
        </p:spPr>
        <p:txBody>
          <a:bodyPr>
            <a:spAutoFit/>
          </a:bodyPr>
          <a:lstStyle/>
          <a:p>
            <a:pPr>
              <a:spcBef>
                <a:spcPct val="50000"/>
              </a:spcBef>
            </a:pPr>
            <a:r>
              <a:rPr lang="zh-CN" altLang="en-US" b="1">
                <a:solidFill>
                  <a:srgbClr val="2464C2"/>
                </a:solidFill>
              </a:rPr>
              <a:t>综上所述，</a:t>
            </a:r>
            <a:r>
              <a:rPr lang="en-US" altLang="zh-CN" b="1">
                <a:solidFill>
                  <a:srgbClr val="2464C2"/>
                </a:solidFill>
              </a:rPr>
              <a:t>R</a:t>
            </a:r>
            <a:r>
              <a:rPr lang="zh-CN" altLang="en-US" b="1">
                <a:solidFill>
                  <a:srgbClr val="2464C2"/>
                </a:solidFill>
              </a:rPr>
              <a:t>是</a:t>
            </a:r>
            <a:r>
              <a:rPr lang="en-US" altLang="zh-CN" b="1">
                <a:solidFill>
                  <a:srgbClr val="2464C2"/>
                </a:solidFill>
              </a:rPr>
              <a:t>S</a:t>
            </a:r>
            <a:r>
              <a:rPr lang="zh-CN" altLang="en-US" b="1">
                <a:solidFill>
                  <a:srgbClr val="2464C2"/>
                </a:solidFill>
              </a:rPr>
              <a:t>上的偏序</a:t>
            </a:r>
          </a:p>
        </p:txBody>
      </p:sp>
      <p:grpSp>
        <p:nvGrpSpPr>
          <p:cNvPr id="16" name="组合 15"/>
          <p:cNvGrpSpPr>
            <a:grpSpLocks/>
          </p:cNvGrpSpPr>
          <p:nvPr/>
        </p:nvGrpSpPr>
        <p:grpSpPr bwMode="auto">
          <a:xfrm>
            <a:off x="5126038" y="1349375"/>
            <a:ext cx="4008437" cy="917575"/>
            <a:chOff x="5125453" y="1349485"/>
            <a:chExt cx="4009556" cy="916894"/>
          </a:xfrm>
        </p:grpSpPr>
        <p:sp>
          <p:nvSpPr>
            <p:cNvPr id="14" name="任意多边形 13"/>
            <p:cNvSpPr/>
            <p:nvPr/>
          </p:nvSpPr>
          <p:spPr>
            <a:xfrm>
              <a:off x="5125453" y="1731789"/>
              <a:ext cx="3025031" cy="534590"/>
            </a:xfrm>
            <a:custGeom>
              <a:avLst/>
              <a:gdLst>
                <a:gd name="connsiteX0" fmla="*/ 2153652 w 3025385"/>
                <a:gd name="connsiteY0" fmla="*/ 72190 h 533832"/>
                <a:gd name="connsiteX1" fmla="*/ 1792705 w 3025385"/>
                <a:gd name="connsiteY1" fmla="*/ 60158 h 533832"/>
                <a:gd name="connsiteX2" fmla="*/ 1696452 w 3025385"/>
                <a:gd name="connsiteY2" fmla="*/ 36095 h 533832"/>
                <a:gd name="connsiteX3" fmla="*/ 1528010 w 3025385"/>
                <a:gd name="connsiteY3" fmla="*/ 0 h 533832"/>
                <a:gd name="connsiteX4" fmla="*/ 300789 w 3025385"/>
                <a:gd name="connsiteY4" fmla="*/ 12032 h 533832"/>
                <a:gd name="connsiteX5" fmla="*/ 144379 w 3025385"/>
                <a:gd name="connsiteY5" fmla="*/ 36095 h 533832"/>
                <a:gd name="connsiteX6" fmla="*/ 48126 w 3025385"/>
                <a:gd name="connsiteY6" fmla="*/ 120316 h 533832"/>
                <a:gd name="connsiteX7" fmla="*/ 12031 w 3025385"/>
                <a:gd name="connsiteY7" fmla="*/ 192506 h 533832"/>
                <a:gd name="connsiteX8" fmla="*/ 0 w 3025385"/>
                <a:gd name="connsiteY8" fmla="*/ 228600 h 533832"/>
                <a:gd name="connsiteX9" fmla="*/ 72189 w 3025385"/>
                <a:gd name="connsiteY9" fmla="*/ 336885 h 533832"/>
                <a:gd name="connsiteX10" fmla="*/ 156410 w 3025385"/>
                <a:gd name="connsiteY10" fmla="*/ 409074 h 533832"/>
                <a:gd name="connsiteX11" fmla="*/ 192505 w 3025385"/>
                <a:gd name="connsiteY11" fmla="*/ 433137 h 533832"/>
                <a:gd name="connsiteX12" fmla="*/ 240631 w 3025385"/>
                <a:gd name="connsiteY12" fmla="*/ 445169 h 533832"/>
                <a:gd name="connsiteX13" fmla="*/ 1046747 w 3025385"/>
                <a:gd name="connsiteY13" fmla="*/ 457200 h 533832"/>
                <a:gd name="connsiteX14" fmla="*/ 1876926 w 3025385"/>
                <a:gd name="connsiteY14" fmla="*/ 481264 h 533832"/>
                <a:gd name="connsiteX15" fmla="*/ 1937084 w 3025385"/>
                <a:gd name="connsiteY15" fmla="*/ 493295 h 533832"/>
                <a:gd name="connsiteX16" fmla="*/ 2093494 w 3025385"/>
                <a:gd name="connsiteY16" fmla="*/ 517358 h 533832"/>
                <a:gd name="connsiteX17" fmla="*/ 2237873 w 3025385"/>
                <a:gd name="connsiteY17" fmla="*/ 529390 h 533832"/>
                <a:gd name="connsiteX18" fmla="*/ 2695073 w 3025385"/>
                <a:gd name="connsiteY18" fmla="*/ 517358 h 533832"/>
                <a:gd name="connsiteX19" fmla="*/ 2791326 w 3025385"/>
                <a:gd name="connsiteY19" fmla="*/ 469232 h 533832"/>
                <a:gd name="connsiteX20" fmla="*/ 2887579 w 3025385"/>
                <a:gd name="connsiteY20" fmla="*/ 457200 h 533832"/>
                <a:gd name="connsiteX21" fmla="*/ 2923673 w 3025385"/>
                <a:gd name="connsiteY21" fmla="*/ 421106 h 533832"/>
                <a:gd name="connsiteX22" fmla="*/ 2971800 w 3025385"/>
                <a:gd name="connsiteY22" fmla="*/ 397042 h 533832"/>
                <a:gd name="connsiteX23" fmla="*/ 2995863 w 3025385"/>
                <a:gd name="connsiteY23" fmla="*/ 360948 h 533832"/>
                <a:gd name="connsiteX24" fmla="*/ 2995863 w 3025385"/>
                <a:gd name="connsiteY24" fmla="*/ 192506 h 533832"/>
                <a:gd name="connsiteX25" fmla="*/ 2959768 w 3025385"/>
                <a:gd name="connsiteY25" fmla="*/ 168442 h 533832"/>
                <a:gd name="connsiteX26" fmla="*/ 2911642 w 3025385"/>
                <a:gd name="connsiteY26" fmla="*/ 132348 h 533832"/>
                <a:gd name="connsiteX27" fmla="*/ 2875547 w 3025385"/>
                <a:gd name="connsiteY27" fmla="*/ 120316 h 533832"/>
                <a:gd name="connsiteX28" fmla="*/ 2755231 w 3025385"/>
                <a:gd name="connsiteY28" fmla="*/ 96253 h 533832"/>
                <a:gd name="connsiteX29" fmla="*/ 2153652 w 3025385"/>
                <a:gd name="connsiteY29" fmla="*/ 72190 h 533832"/>
                <a:gd name="connsiteX30" fmla="*/ 2153652 w 3025385"/>
                <a:gd name="connsiteY30" fmla="*/ 72190 h 53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25385" h="533832">
                  <a:moveTo>
                    <a:pt x="2153652" y="72190"/>
                  </a:moveTo>
                  <a:cubicBezTo>
                    <a:pt x="2093494" y="70185"/>
                    <a:pt x="1912714" y="69632"/>
                    <a:pt x="1792705" y="60158"/>
                  </a:cubicBezTo>
                  <a:cubicBezTo>
                    <a:pt x="1759736" y="57555"/>
                    <a:pt x="1728536" y="44116"/>
                    <a:pt x="1696452" y="36095"/>
                  </a:cubicBezTo>
                  <a:cubicBezTo>
                    <a:pt x="1576531" y="6115"/>
                    <a:pt x="1632823" y="17469"/>
                    <a:pt x="1528010" y="0"/>
                  </a:cubicBezTo>
                  <a:lnTo>
                    <a:pt x="300789" y="12032"/>
                  </a:lnTo>
                  <a:cubicBezTo>
                    <a:pt x="226124" y="13377"/>
                    <a:pt x="204948" y="20954"/>
                    <a:pt x="144379" y="36095"/>
                  </a:cubicBezTo>
                  <a:cubicBezTo>
                    <a:pt x="73996" y="106478"/>
                    <a:pt x="107817" y="80523"/>
                    <a:pt x="48126" y="120316"/>
                  </a:cubicBezTo>
                  <a:cubicBezTo>
                    <a:pt x="17882" y="211045"/>
                    <a:pt x="58680" y="99207"/>
                    <a:pt x="12031" y="192506"/>
                  </a:cubicBezTo>
                  <a:cubicBezTo>
                    <a:pt x="6359" y="203849"/>
                    <a:pt x="4010" y="216569"/>
                    <a:pt x="0" y="228600"/>
                  </a:cubicBezTo>
                  <a:cubicBezTo>
                    <a:pt x="18908" y="304239"/>
                    <a:pt x="339" y="265035"/>
                    <a:pt x="72189" y="336885"/>
                  </a:cubicBezTo>
                  <a:cubicBezTo>
                    <a:pt x="115910" y="380606"/>
                    <a:pt x="102395" y="370492"/>
                    <a:pt x="156410" y="409074"/>
                  </a:cubicBezTo>
                  <a:cubicBezTo>
                    <a:pt x="168177" y="417479"/>
                    <a:pt x="179214" y="427441"/>
                    <a:pt x="192505" y="433137"/>
                  </a:cubicBezTo>
                  <a:cubicBezTo>
                    <a:pt x="207704" y="439651"/>
                    <a:pt x="224102" y="444703"/>
                    <a:pt x="240631" y="445169"/>
                  </a:cubicBezTo>
                  <a:cubicBezTo>
                    <a:pt x="509260" y="452736"/>
                    <a:pt x="778042" y="453190"/>
                    <a:pt x="1046747" y="457200"/>
                  </a:cubicBezTo>
                  <a:cubicBezTo>
                    <a:pt x="1350819" y="533221"/>
                    <a:pt x="1030786" y="457089"/>
                    <a:pt x="1876926" y="481264"/>
                  </a:cubicBezTo>
                  <a:cubicBezTo>
                    <a:pt x="1897367" y="481848"/>
                    <a:pt x="1916912" y="489933"/>
                    <a:pt x="1937084" y="493295"/>
                  </a:cubicBezTo>
                  <a:cubicBezTo>
                    <a:pt x="1989116" y="501967"/>
                    <a:pt x="2041120" y="511073"/>
                    <a:pt x="2093494" y="517358"/>
                  </a:cubicBezTo>
                  <a:cubicBezTo>
                    <a:pt x="2141443" y="523112"/>
                    <a:pt x="2189747" y="525379"/>
                    <a:pt x="2237873" y="529390"/>
                  </a:cubicBezTo>
                  <a:cubicBezTo>
                    <a:pt x="2390273" y="525379"/>
                    <a:pt x="2543513" y="533832"/>
                    <a:pt x="2695073" y="517358"/>
                  </a:cubicBezTo>
                  <a:cubicBezTo>
                    <a:pt x="2730734" y="513482"/>
                    <a:pt x="2755732" y="473681"/>
                    <a:pt x="2791326" y="469232"/>
                  </a:cubicBezTo>
                  <a:lnTo>
                    <a:pt x="2887579" y="457200"/>
                  </a:lnTo>
                  <a:cubicBezTo>
                    <a:pt x="2899610" y="445169"/>
                    <a:pt x="2909827" y="430996"/>
                    <a:pt x="2923673" y="421106"/>
                  </a:cubicBezTo>
                  <a:cubicBezTo>
                    <a:pt x="2938268" y="410681"/>
                    <a:pt x="2958021" y="408524"/>
                    <a:pt x="2971800" y="397042"/>
                  </a:cubicBezTo>
                  <a:cubicBezTo>
                    <a:pt x="2982908" y="387785"/>
                    <a:pt x="2987842" y="372979"/>
                    <a:pt x="2995863" y="360948"/>
                  </a:cubicBezTo>
                  <a:cubicBezTo>
                    <a:pt x="3017223" y="296866"/>
                    <a:pt x="3025385" y="288453"/>
                    <a:pt x="2995863" y="192506"/>
                  </a:cubicBezTo>
                  <a:cubicBezTo>
                    <a:pt x="2991610" y="178685"/>
                    <a:pt x="2971535" y="176847"/>
                    <a:pt x="2959768" y="168442"/>
                  </a:cubicBezTo>
                  <a:cubicBezTo>
                    <a:pt x="2943451" y="156787"/>
                    <a:pt x="2929052" y="142297"/>
                    <a:pt x="2911642" y="132348"/>
                  </a:cubicBezTo>
                  <a:cubicBezTo>
                    <a:pt x="2900630" y="126056"/>
                    <a:pt x="2887905" y="123168"/>
                    <a:pt x="2875547" y="120316"/>
                  </a:cubicBezTo>
                  <a:cubicBezTo>
                    <a:pt x="2835695" y="111119"/>
                    <a:pt x="2794909" y="106173"/>
                    <a:pt x="2755231" y="96253"/>
                  </a:cubicBezTo>
                  <a:cubicBezTo>
                    <a:pt x="2516984" y="36689"/>
                    <a:pt x="2847538" y="115557"/>
                    <a:pt x="2153652" y="72190"/>
                  </a:cubicBezTo>
                  <a:lnTo>
                    <a:pt x="2153652" y="72190"/>
                  </a:lnTo>
                  <a:close/>
                </a:path>
              </a:pathLst>
            </a:cu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TextBox 14"/>
            <p:cNvSpPr txBox="1"/>
            <p:nvPr/>
          </p:nvSpPr>
          <p:spPr>
            <a:xfrm rot="384648">
              <a:off x="5415721" y="1349485"/>
              <a:ext cx="3719288" cy="369332"/>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zh-CN" altLang="en-US" dirty="0">
                  <a:ln w="3175" cmpd="sng">
                    <a:solidFill>
                      <a:srgbClr val="C00000"/>
                    </a:solidFill>
                    <a:prstDash val="solid"/>
                  </a:ln>
                  <a:solidFill>
                    <a:srgbClr val="FFFFFF"/>
                  </a:solidFill>
                  <a:effectLst>
                    <a:outerShdw blurRad="63500" dir="3600000" algn="tl" rotWithShape="0">
                      <a:srgbClr val="000000">
                        <a:alpha val="70000"/>
                      </a:srgbClr>
                    </a:outerShdw>
                  </a:effectLst>
                </a:rPr>
                <a:t>人为指定</a:t>
              </a:r>
              <a:r>
                <a:rPr lang="en-US" altLang="zh-CN" dirty="0">
                  <a:ln w="3175" cmpd="sng">
                    <a:solidFill>
                      <a:srgbClr val="C00000"/>
                    </a:solidFill>
                    <a:prstDash val="solid"/>
                  </a:ln>
                  <a:solidFill>
                    <a:srgbClr val="FFFFFF"/>
                  </a:solidFill>
                  <a:effectLst>
                    <a:outerShdw blurRad="63500" dir="3600000" algn="tl" rotWithShape="0">
                      <a:srgbClr val="000000">
                        <a:alpha val="70000"/>
                      </a:srgbClr>
                    </a:outerShdw>
                  </a:effectLst>
                </a:rPr>
                <a:t>,</a:t>
              </a:r>
              <a:r>
                <a:rPr lang="zh-CN" altLang="en-US" dirty="0">
                  <a:ln w="3175" cmpd="sng">
                    <a:solidFill>
                      <a:srgbClr val="C00000"/>
                    </a:solidFill>
                    <a:prstDash val="solid"/>
                  </a:ln>
                  <a:solidFill>
                    <a:srgbClr val="FFFFFF"/>
                  </a:solidFill>
                  <a:effectLst>
                    <a:outerShdw blurRad="63500" dir="3600000" algn="tl" rotWithShape="0">
                      <a:srgbClr val="000000">
                        <a:alpha val="70000"/>
                      </a:srgbClr>
                    </a:outerShdw>
                  </a:effectLst>
                </a:rPr>
                <a:t>可以看作利用运算来构造</a:t>
              </a:r>
            </a:p>
          </p:txBody>
        </p:sp>
      </p:grpSp>
      <p:grpSp>
        <p:nvGrpSpPr>
          <p:cNvPr id="20" name="组合 19"/>
          <p:cNvGrpSpPr>
            <a:grpSpLocks/>
          </p:cNvGrpSpPr>
          <p:nvPr/>
        </p:nvGrpSpPr>
        <p:grpSpPr bwMode="auto">
          <a:xfrm>
            <a:off x="3822700" y="2667000"/>
            <a:ext cx="1831975" cy="795338"/>
            <a:chOff x="3822155" y="2667000"/>
            <a:chExt cx="1832417" cy="795970"/>
          </a:xfrm>
        </p:grpSpPr>
        <p:sp>
          <p:nvSpPr>
            <p:cNvPr id="17" name="任意多边形 16"/>
            <p:cNvSpPr/>
            <p:nvPr/>
          </p:nvSpPr>
          <p:spPr>
            <a:xfrm>
              <a:off x="3822155" y="3026060"/>
              <a:ext cx="701844" cy="414667"/>
            </a:xfrm>
            <a:custGeom>
              <a:avLst/>
              <a:gdLst>
                <a:gd name="connsiteX0" fmla="*/ 521245 w 701572"/>
                <a:gd name="connsiteY0" fmla="*/ 41991 h 414970"/>
                <a:gd name="connsiteX1" fmla="*/ 412961 w 701572"/>
                <a:gd name="connsiteY1" fmla="*/ 54022 h 414970"/>
                <a:gd name="connsiteX2" fmla="*/ 52013 w 701572"/>
                <a:gd name="connsiteY2" fmla="*/ 78085 h 414970"/>
                <a:gd name="connsiteX3" fmla="*/ 64045 w 701572"/>
                <a:gd name="connsiteY3" fmla="*/ 258559 h 414970"/>
                <a:gd name="connsiteX4" fmla="*/ 88108 w 701572"/>
                <a:gd name="connsiteY4" fmla="*/ 294654 h 414970"/>
                <a:gd name="connsiteX5" fmla="*/ 160298 w 701572"/>
                <a:gd name="connsiteY5" fmla="*/ 366843 h 414970"/>
                <a:gd name="connsiteX6" fmla="*/ 328740 w 701572"/>
                <a:gd name="connsiteY6" fmla="*/ 414970 h 414970"/>
                <a:gd name="connsiteX7" fmla="*/ 557340 w 701572"/>
                <a:gd name="connsiteY7" fmla="*/ 402938 h 414970"/>
                <a:gd name="connsiteX8" fmla="*/ 629529 w 701572"/>
                <a:gd name="connsiteY8" fmla="*/ 390906 h 414970"/>
                <a:gd name="connsiteX9" fmla="*/ 677656 w 701572"/>
                <a:gd name="connsiteY9" fmla="*/ 318717 h 414970"/>
                <a:gd name="connsiteX10" fmla="*/ 641561 w 701572"/>
                <a:gd name="connsiteY10" fmla="*/ 78085 h 414970"/>
                <a:gd name="connsiteX11" fmla="*/ 605466 w 701572"/>
                <a:gd name="connsiteY11" fmla="*/ 54022 h 414970"/>
                <a:gd name="connsiteX12" fmla="*/ 521245 w 701572"/>
                <a:gd name="connsiteY12" fmla="*/ 41991 h 4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572" h="414970">
                  <a:moveTo>
                    <a:pt x="521245" y="41991"/>
                  </a:moveTo>
                  <a:cubicBezTo>
                    <a:pt x="489161" y="41991"/>
                    <a:pt x="449171" y="51237"/>
                    <a:pt x="412961" y="54022"/>
                  </a:cubicBezTo>
                  <a:cubicBezTo>
                    <a:pt x="292733" y="63270"/>
                    <a:pt x="156040" y="17104"/>
                    <a:pt x="52013" y="78085"/>
                  </a:cubicBezTo>
                  <a:cubicBezTo>
                    <a:pt x="0" y="108576"/>
                    <a:pt x="54133" y="199088"/>
                    <a:pt x="64045" y="258559"/>
                  </a:cubicBezTo>
                  <a:cubicBezTo>
                    <a:pt x="66422" y="272822"/>
                    <a:pt x="78501" y="283846"/>
                    <a:pt x="88108" y="294654"/>
                  </a:cubicBezTo>
                  <a:cubicBezTo>
                    <a:pt x="110717" y="320089"/>
                    <a:pt x="128014" y="356082"/>
                    <a:pt x="160298" y="366843"/>
                  </a:cubicBezTo>
                  <a:cubicBezTo>
                    <a:pt x="287982" y="409405"/>
                    <a:pt x="231274" y="395476"/>
                    <a:pt x="328740" y="414970"/>
                  </a:cubicBezTo>
                  <a:cubicBezTo>
                    <a:pt x="404940" y="410959"/>
                    <a:pt x="481278" y="409023"/>
                    <a:pt x="557340" y="402938"/>
                  </a:cubicBezTo>
                  <a:cubicBezTo>
                    <a:pt x="581657" y="400993"/>
                    <a:pt x="609544" y="404896"/>
                    <a:pt x="629529" y="390906"/>
                  </a:cubicBezTo>
                  <a:cubicBezTo>
                    <a:pt x="653221" y="374321"/>
                    <a:pt x="677656" y="318717"/>
                    <a:pt x="677656" y="318717"/>
                  </a:cubicBezTo>
                  <a:cubicBezTo>
                    <a:pt x="673919" y="255185"/>
                    <a:pt x="701572" y="138096"/>
                    <a:pt x="641561" y="78085"/>
                  </a:cubicBezTo>
                  <a:cubicBezTo>
                    <a:pt x="631336" y="67860"/>
                    <a:pt x="619184" y="58595"/>
                    <a:pt x="605466" y="54022"/>
                  </a:cubicBezTo>
                  <a:cubicBezTo>
                    <a:pt x="443398" y="0"/>
                    <a:pt x="553329" y="41991"/>
                    <a:pt x="521245" y="41991"/>
                  </a:cubicBezTo>
                  <a:close/>
                </a:path>
              </a:pathLst>
            </a:cu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任意多边形 17"/>
            <p:cNvSpPr/>
            <p:nvPr/>
          </p:nvSpPr>
          <p:spPr>
            <a:xfrm>
              <a:off x="4952728" y="3048303"/>
              <a:ext cx="701844" cy="414667"/>
            </a:xfrm>
            <a:custGeom>
              <a:avLst/>
              <a:gdLst>
                <a:gd name="connsiteX0" fmla="*/ 521245 w 701572"/>
                <a:gd name="connsiteY0" fmla="*/ 41991 h 414970"/>
                <a:gd name="connsiteX1" fmla="*/ 412961 w 701572"/>
                <a:gd name="connsiteY1" fmla="*/ 54022 h 414970"/>
                <a:gd name="connsiteX2" fmla="*/ 52013 w 701572"/>
                <a:gd name="connsiteY2" fmla="*/ 78085 h 414970"/>
                <a:gd name="connsiteX3" fmla="*/ 64045 w 701572"/>
                <a:gd name="connsiteY3" fmla="*/ 258559 h 414970"/>
                <a:gd name="connsiteX4" fmla="*/ 88108 w 701572"/>
                <a:gd name="connsiteY4" fmla="*/ 294654 h 414970"/>
                <a:gd name="connsiteX5" fmla="*/ 160298 w 701572"/>
                <a:gd name="connsiteY5" fmla="*/ 366843 h 414970"/>
                <a:gd name="connsiteX6" fmla="*/ 328740 w 701572"/>
                <a:gd name="connsiteY6" fmla="*/ 414970 h 414970"/>
                <a:gd name="connsiteX7" fmla="*/ 557340 w 701572"/>
                <a:gd name="connsiteY7" fmla="*/ 402938 h 414970"/>
                <a:gd name="connsiteX8" fmla="*/ 629529 w 701572"/>
                <a:gd name="connsiteY8" fmla="*/ 390906 h 414970"/>
                <a:gd name="connsiteX9" fmla="*/ 677656 w 701572"/>
                <a:gd name="connsiteY9" fmla="*/ 318717 h 414970"/>
                <a:gd name="connsiteX10" fmla="*/ 641561 w 701572"/>
                <a:gd name="connsiteY10" fmla="*/ 78085 h 414970"/>
                <a:gd name="connsiteX11" fmla="*/ 605466 w 701572"/>
                <a:gd name="connsiteY11" fmla="*/ 54022 h 414970"/>
                <a:gd name="connsiteX12" fmla="*/ 521245 w 701572"/>
                <a:gd name="connsiteY12" fmla="*/ 41991 h 4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572" h="414970">
                  <a:moveTo>
                    <a:pt x="521245" y="41991"/>
                  </a:moveTo>
                  <a:cubicBezTo>
                    <a:pt x="489161" y="41991"/>
                    <a:pt x="449171" y="51237"/>
                    <a:pt x="412961" y="54022"/>
                  </a:cubicBezTo>
                  <a:cubicBezTo>
                    <a:pt x="292733" y="63270"/>
                    <a:pt x="156040" y="17104"/>
                    <a:pt x="52013" y="78085"/>
                  </a:cubicBezTo>
                  <a:cubicBezTo>
                    <a:pt x="0" y="108576"/>
                    <a:pt x="54133" y="199088"/>
                    <a:pt x="64045" y="258559"/>
                  </a:cubicBezTo>
                  <a:cubicBezTo>
                    <a:pt x="66422" y="272822"/>
                    <a:pt x="78501" y="283846"/>
                    <a:pt x="88108" y="294654"/>
                  </a:cubicBezTo>
                  <a:cubicBezTo>
                    <a:pt x="110717" y="320089"/>
                    <a:pt x="128014" y="356082"/>
                    <a:pt x="160298" y="366843"/>
                  </a:cubicBezTo>
                  <a:cubicBezTo>
                    <a:pt x="287982" y="409405"/>
                    <a:pt x="231274" y="395476"/>
                    <a:pt x="328740" y="414970"/>
                  </a:cubicBezTo>
                  <a:cubicBezTo>
                    <a:pt x="404940" y="410959"/>
                    <a:pt x="481278" y="409023"/>
                    <a:pt x="557340" y="402938"/>
                  </a:cubicBezTo>
                  <a:cubicBezTo>
                    <a:pt x="581657" y="400993"/>
                    <a:pt x="609544" y="404896"/>
                    <a:pt x="629529" y="390906"/>
                  </a:cubicBezTo>
                  <a:cubicBezTo>
                    <a:pt x="653221" y="374321"/>
                    <a:pt x="677656" y="318717"/>
                    <a:pt x="677656" y="318717"/>
                  </a:cubicBezTo>
                  <a:cubicBezTo>
                    <a:pt x="673919" y="255185"/>
                    <a:pt x="701572" y="138096"/>
                    <a:pt x="641561" y="78085"/>
                  </a:cubicBezTo>
                  <a:cubicBezTo>
                    <a:pt x="631336" y="67860"/>
                    <a:pt x="619184" y="58595"/>
                    <a:pt x="605466" y="54022"/>
                  </a:cubicBezTo>
                  <a:cubicBezTo>
                    <a:pt x="443398" y="0"/>
                    <a:pt x="553329" y="41991"/>
                    <a:pt x="521245" y="41991"/>
                  </a:cubicBezTo>
                  <a:close/>
                </a:path>
              </a:pathLst>
            </a:cu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TextBox 18"/>
            <p:cNvSpPr txBox="1"/>
            <p:nvPr/>
          </p:nvSpPr>
          <p:spPr>
            <a:xfrm>
              <a:off x="4343400" y="2667000"/>
              <a:ext cx="877163" cy="369332"/>
            </a:xfrm>
            <a:prstGeom prst="rect">
              <a:avLst/>
            </a:prstGeom>
            <a:noFill/>
          </p:spPr>
          <p:txBody>
            <a:bodyPr wrap="none">
              <a:spAutoFit/>
            </a:bodyPr>
            <a:lstStyle/>
            <a:p>
              <a:pPr>
                <a:defRPr/>
              </a:pPr>
              <a:r>
                <a:rPr lang="zh-CN" altLang="en-US" dirty="0">
                  <a:ln w="3175" cmpd="sng">
                    <a:solidFill>
                      <a:srgbClr val="C00000"/>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宋体" pitchFamily="2" charset="-122"/>
                  <a:cs typeface="+mn-cs"/>
                </a:rPr>
                <a:t>交换律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iterate type="lt">
                                    <p:tmPct val="10000"/>
                                  </p:iterate>
                                  <p:childTnLst>
                                    <p:set>
                                      <p:cBhvr>
                                        <p:cTn id="31" dur="1" fill="hold">
                                          <p:stCondLst>
                                            <p:cond delay="0"/>
                                          </p:stCondLst>
                                        </p:cTn>
                                        <p:tgtEl>
                                          <p:spTgt spid="31758"/>
                                        </p:tgtEl>
                                        <p:attrNameLst>
                                          <p:attrName>style.visibility</p:attrName>
                                        </p:attrNameLst>
                                      </p:cBhvr>
                                      <p:to>
                                        <p:strVal val="visible"/>
                                      </p:to>
                                    </p:set>
                                    <p:animEffect transition="in" filter="fade">
                                      <p:cBhvr>
                                        <p:cTn id="32" dur="500"/>
                                        <p:tgtEl>
                                          <p:spTgt spid="31758"/>
                                        </p:tgtEl>
                                      </p:cBhvr>
                                    </p:animEffect>
                                    <p:anim calcmode="lin" valueType="num">
                                      <p:cBhvr>
                                        <p:cTn id="33" dur="500" fill="hold"/>
                                        <p:tgtEl>
                                          <p:spTgt spid="31758"/>
                                        </p:tgtEl>
                                        <p:attrNameLst>
                                          <p:attrName>ppt_w</p:attrName>
                                        </p:attrNameLst>
                                      </p:cBhvr>
                                      <p:tavLst>
                                        <p:tav tm="0" fmla="#ppt_w*sin(2.5*pi*$)">
                                          <p:val>
                                            <p:fltVal val="0"/>
                                          </p:val>
                                        </p:tav>
                                        <p:tav tm="100000">
                                          <p:val>
                                            <p:fltVal val="1"/>
                                          </p:val>
                                        </p:tav>
                                      </p:tavLst>
                                    </p:anim>
                                    <p:anim calcmode="lin" valueType="num">
                                      <p:cBhvr>
                                        <p:cTn id="34" dur="500" fill="hold"/>
                                        <p:tgtEl>
                                          <p:spTgt spid="317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46050" y="327025"/>
            <a:ext cx="57213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什么是格</a:t>
            </a:r>
            <a:r>
              <a:rPr lang="en-US" altLang="zh-CN"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进一步的抽象</a:t>
            </a:r>
          </a:p>
        </p:txBody>
      </p:sp>
      <p:sp>
        <p:nvSpPr>
          <p:cNvPr id="56322" name="Text Box 5"/>
          <p:cNvSpPr txBox="1">
            <a:spLocks noChangeArrowheads="1"/>
          </p:cNvSpPr>
          <p:nvPr/>
        </p:nvSpPr>
        <p:spPr bwMode="auto">
          <a:xfrm>
            <a:off x="304800" y="1219200"/>
            <a:ext cx="7848600" cy="366713"/>
          </a:xfrm>
          <a:prstGeom prst="rect">
            <a:avLst/>
          </a:prstGeom>
          <a:noFill/>
          <a:ln w="9525">
            <a:noFill/>
            <a:miter lim="800000"/>
            <a:headEnd/>
            <a:tailEnd/>
          </a:ln>
        </p:spPr>
        <p:txBody>
          <a:bodyPr>
            <a:spAutoFit/>
          </a:bodyPr>
          <a:lstStyle/>
          <a:p>
            <a:pPr>
              <a:spcBef>
                <a:spcPct val="50000"/>
              </a:spcBef>
            </a:pPr>
            <a:r>
              <a:rPr kumimoji="1" lang="zh-CN" altLang="en-US" b="1">
                <a:solidFill>
                  <a:srgbClr val="335DBB"/>
                </a:solidFill>
                <a:sym typeface="Symbol" pitchFamily="18" charset="2"/>
              </a:rPr>
              <a:t>将</a:t>
            </a:r>
            <a:r>
              <a:rPr kumimoji="1" lang="en-US" altLang="zh-CN" b="1">
                <a:solidFill>
                  <a:srgbClr val="335DBB"/>
                </a:solidFill>
                <a:sym typeface="Symbol" pitchFamily="18" charset="2"/>
              </a:rPr>
              <a:t>S</a:t>
            </a:r>
            <a:r>
              <a:rPr kumimoji="1" lang="zh-CN" altLang="en-US" b="1">
                <a:solidFill>
                  <a:srgbClr val="335DBB"/>
                </a:solidFill>
                <a:sym typeface="Symbol" pitchFamily="18" charset="2"/>
              </a:rPr>
              <a:t>上的二元关系</a:t>
            </a:r>
            <a:r>
              <a:rPr kumimoji="1" lang="en-US" altLang="zh-CN" b="1">
                <a:solidFill>
                  <a:srgbClr val="335DBB"/>
                </a:solidFill>
                <a:sym typeface="Symbol" pitchFamily="18" charset="2"/>
              </a:rPr>
              <a:t>R</a:t>
            </a:r>
            <a:r>
              <a:rPr kumimoji="1" lang="zh-CN" altLang="en-US" b="1">
                <a:solidFill>
                  <a:srgbClr val="335DBB"/>
                </a:solidFill>
                <a:sym typeface="Symbol" pitchFamily="18" charset="2"/>
              </a:rPr>
              <a:t>记为</a:t>
            </a:r>
            <a:r>
              <a:rPr kumimoji="1" lang="zh-CN" altLang="en-US" b="1">
                <a:solidFill>
                  <a:srgbClr val="335DBB"/>
                </a:solidFill>
              </a:rPr>
              <a:t>≼，</a:t>
            </a:r>
            <a:r>
              <a:rPr kumimoji="1" lang="zh-CN" altLang="en-US" b="1">
                <a:solidFill>
                  <a:srgbClr val="335DBB"/>
                </a:solidFill>
                <a:sym typeface="Symbol" pitchFamily="18" charset="2"/>
              </a:rPr>
              <a:t>证明 </a:t>
            </a:r>
            <a:r>
              <a:rPr kumimoji="1" lang="en-US" altLang="zh-CN" b="1">
                <a:solidFill>
                  <a:srgbClr val="335DBB"/>
                </a:solidFill>
                <a:sym typeface="Symbol" pitchFamily="18" charset="2"/>
              </a:rPr>
              <a:t>&lt;S</a:t>
            </a:r>
            <a:r>
              <a:rPr kumimoji="1" lang="zh-CN" altLang="en-US" b="1">
                <a:solidFill>
                  <a:srgbClr val="335DBB"/>
                </a:solidFill>
                <a:sym typeface="Symbol" pitchFamily="18" charset="2"/>
              </a:rPr>
              <a:t>，</a:t>
            </a:r>
            <a:r>
              <a:rPr kumimoji="1" lang="zh-CN" altLang="en-US" b="1">
                <a:solidFill>
                  <a:srgbClr val="335DBB"/>
                </a:solidFill>
              </a:rPr>
              <a:t>≼</a:t>
            </a:r>
            <a:r>
              <a:rPr kumimoji="1" lang="en-US" altLang="zh-CN" b="1">
                <a:solidFill>
                  <a:srgbClr val="335DBB"/>
                </a:solidFill>
                <a:sym typeface="Symbol" pitchFamily="18" charset="2"/>
              </a:rPr>
              <a:t>&gt;</a:t>
            </a:r>
            <a:r>
              <a:rPr kumimoji="1" lang="zh-CN" altLang="en-US" b="1">
                <a:solidFill>
                  <a:srgbClr val="335DBB"/>
                </a:solidFill>
                <a:sym typeface="Symbol" pitchFamily="18" charset="2"/>
              </a:rPr>
              <a:t>构成格</a:t>
            </a:r>
          </a:p>
        </p:txBody>
      </p:sp>
      <p:sp>
        <p:nvSpPr>
          <p:cNvPr id="27652" name="Text Box 6"/>
          <p:cNvSpPr txBox="1">
            <a:spLocks noChangeArrowheads="1"/>
          </p:cNvSpPr>
          <p:nvPr/>
        </p:nvSpPr>
        <p:spPr bwMode="auto">
          <a:xfrm>
            <a:off x="457200" y="1676400"/>
            <a:ext cx="8229600" cy="4370388"/>
          </a:xfrm>
          <a:prstGeom prst="rect">
            <a:avLst/>
          </a:prstGeom>
          <a:noFill/>
          <a:ln w="9525">
            <a:noFill/>
            <a:miter lim="800000"/>
            <a:headEnd/>
            <a:tailEnd/>
          </a:ln>
        </p:spPr>
        <p:txBody>
          <a:bodyPr>
            <a:spAutoFit/>
          </a:bodyPr>
          <a:lstStyle/>
          <a:p>
            <a:pPr>
              <a:spcBef>
                <a:spcPct val="50000"/>
              </a:spcBef>
            </a:pPr>
            <a:r>
              <a:rPr kumimoji="1" lang="en-US" altLang="zh-CN" sz="1600">
                <a:sym typeface="Symbol" pitchFamily="18" charset="2"/>
              </a:rPr>
              <a:t>a</a:t>
            </a:r>
            <a:r>
              <a:rPr kumimoji="1" lang="zh-CN" altLang="en-US" sz="1600">
                <a:sym typeface="Symbol" pitchFamily="18" charset="2"/>
              </a:rPr>
              <a:t>，</a:t>
            </a:r>
            <a:r>
              <a:rPr kumimoji="1" lang="en-US" altLang="zh-CN" sz="1600">
                <a:sym typeface="Symbol" pitchFamily="18" charset="2"/>
              </a:rPr>
              <a:t>b S</a:t>
            </a:r>
            <a:r>
              <a:rPr kumimoji="1" lang="zh-CN" altLang="en-US" sz="1600">
                <a:sym typeface="Symbol" pitchFamily="18" charset="2"/>
              </a:rPr>
              <a:t>有 </a:t>
            </a:r>
            <a:r>
              <a:rPr kumimoji="1" lang="en-US" altLang="zh-CN" sz="1600">
                <a:sym typeface="Symbol" pitchFamily="18" charset="2"/>
              </a:rPr>
              <a:t>a </a:t>
            </a:r>
            <a:r>
              <a:rPr kumimoji="1" lang="en-US" altLang="zh-CN" sz="1600" baseline="-6000">
                <a:sym typeface="Symbol" pitchFamily="18" charset="2"/>
              </a:rPr>
              <a:t></a:t>
            </a:r>
            <a:r>
              <a:rPr kumimoji="1" lang="en-US" altLang="zh-CN" sz="1600">
                <a:sym typeface="Symbol" pitchFamily="18" charset="2"/>
              </a:rPr>
              <a:t> (a </a:t>
            </a:r>
            <a:r>
              <a:rPr kumimoji="1" lang="en-US" altLang="zh-CN" sz="1600" baseline="-6000">
                <a:sym typeface="Symbol" pitchFamily="18" charset="2"/>
              </a:rPr>
              <a:t> </a:t>
            </a:r>
            <a:r>
              <a:rPr kumimoji="1" lang="en-US" altLang="zh-CN" sz="1600">
                <a:sym typeface="Symbol" pitchFamily="18" charset="2"/>
              </a:rPr>
              <a:t>b ) = (a </a:t>
            </a:r>
            <a:r>
              <a:rPr kumimoji="1" lang="en-US" altLang="zh-CN" sz="1600" baseline="-6000">
                <a:sym typeface="Symbol" pitchFamily="18" charset="2"/>
              </a:rPr>
              <a:t></a:t>
            </a:r>
            <a:r>
              <a:rPr kumimoji="1" lang="en-US" altLang="zh-CN" sz="1600">
                <a:sym typeface="Symbol" pitchFamily="18" charset="2"/>
              </a:rPr>
              <a:t> a) </a:t>
            </a:r>
            <a:r>
              <a:rPr kumimoji="1" lang="en-US" altLang="zh-CN" sz="1600" baseline="-6000">
                <a:sym typeface="Symbol" pitchFamily="18" charset="2"/>
              </a:rPr>
              <a:t> </a:t>
            </a:r>
            <a:r>
              <a:rPr kumimoji="1" lang="en-US" altLang="zh-CN" sz="1600">
                <a:sym typeface="Symbol" pitchFamily="18" charset="2"/>
              </a:rPr>
              <a:t>b = a </a:t>
            </a:r>
            <a:r>
              <a:rPr kumimoji="1" lang="en-US" altLang="zh-CN" sz="1600" baseline="-6000">
                <a:sym typeface="Symbol" pitchFamily="18" charset="2"/>
              </a:rPr>
              <a:t> </a:t>
            </a:r>
            <a:r>
              <a:rPr kumimoji="1" lang="en-US" altLang="zh-CN" sz="1600">
                <a:sym typeface="Symbol" pitchFamily="18" charset="2"/>
              </a:rPr>
              <a:t>b </a:t>
            </a:r>
            <a:r>
              <a:rPr kumimoji="1" lang="zh-CN" altLang="en-US" sz="1600">
                <a:sym typeface="Symbol" pitchFamily="18" charset="2"/>
              </a:rPr>
              <a:t>和 </a:t>
            </a:r>
            <a:r>
              <a:rPr kumimoji="1" lang="en-US" altLang="zh-CN" sz="1600">
                <a:sym typeface="Symbol" pitchFamily="18" charset="2"/>
              </a:rPr>
              <a:t>b </a:t>
            </a:r>
            <a:r>
              <a:rPr kumimoji="1" lang="en-US" altLang="zh-CN" sz="1600" baseline="-6000">
                <a:sym typeface="Symbol" pitchFamily="18" charset="2"/>
              </a:rPr>
              <a:t></a:t>
            </a:r>
            <a:r>
              <a:rPr kumimoji="1" lang="en-US" altLang="zh-CN" sz="1600">
                <a:sym typeface="Symbol" pitchFamily="18" charset="2"/>
              </a:rPr>
              <a:t> (a </a:t>
            </a:r>
            <a:r>
              <a:rPr kumimoji="1" lang="en-US" altLang="zh-CN" sz="1600" baseline="-6000">
                <a:sym typeface="Symbol" pitchFamily="18" charset="2"/>
              </a:rPr>
              <a:t></a:t>
            </a:r>
            <a:r>
              <a:rPr kumimoji="1" lang="en-US" altLang="zh-CN" sz="1600">
                <a:sym typeface="Symbol" pitchFamily="18" charset="2"/>
              </a:rPr>
              <a:t> b ) = a </a:t>
            </a:r>
            <a:r>
              <a:rPr kumimoji="1" lang="en-US" altLang="zh-CN" sz="1600" baseline="-6000">
                <a:sym typeface="Symbol" pitchFamily="18" charset="2"/>
              </a:rPr>
              <a:t> </a:t>
            </a:r>
            <a:r>
              <a:rPr kumimoji="1" lang="en-US" altLang="zh-CN" sz="1600">
                <a:sym typeface="Symbol" pitchFamily="18" charset="2"/>
              </a:rPr>
              <a:t>(b </a:t>
            </a:r>
            <a:r>
              <a:rPr kumimoji="1" lang="en-US" altLang="zh-CN" sz="1600" baseline="-6000">
                <a:sym typeface="Symbol" pitchFamily="18" charset="2"/>
              </a:rPr>
              <a:t></a:t>
            </a:r>
            <a:r>
              <a:rPr kumimoji="1" lang="en-US" altLang="zh-CN" sz="1600">
                <a:sym typeface="Symbol" pitchFamily="18" charset="2"/>
              </a:rPr>
              <a:t> b) = a </a:t>
            </a:r>
            <a:r>
              <a:rPr kumimoji="1" lang="en-US" altLang="zh-CN" sz="1600" baseline="-6000">
                <a:sym typeface="Symbol" pitchFamily="18" charset="2"/>
              </a:rPr>
              <a:t> </a:t>
            </a:r>
            <a:r>
              <a:rPr kumimoji="1" lang="en-US" altLang="zh-CN" sz="1600">
                <a:sym typeface="Symbol" pitchFamily="18" charset="2"/>
              </a:rPr>
              <a:t>b</a:t>
            </a:r>
          </a:p>
          <a:p>
            <a:pPr>
              <a:spcBef>
                <a:spcPct val="50000"/>
              </a:spcBef>
            </a:pPr>
            <a:r>
              <a:rPr kumimoji="1" lang="zh-CN" altLang="en-US" sz="1600">
                <a:sym typeface="Symbol" pitchFamily="18" charset="2"/>
              </a:rPr>
              <a:t>因此有 </a:t>
            </a:r>
            <a:r>
              <a:rPr kumimoji="1" lang="en-US" altLang="zh-CN" sz="1600">
                <a:sym typeface="Symbol" pitchFamily="18" charset="2"/>
              </a:rPr>
              <a:t>a </a:t>
            </a:r>
            <a:r>
              <a:rPr kumimoji="1" lang="en-US" altLang="zh-CN" sz="1600"/>
              <a:t>≼ </a:t>
            </a:r>
            <a:r>
              <a:rPr kumimoji="1" lang="en-US" altLang="zh-CN" sz="1600">
                <a:sym typeface="Symbol" pitchFamily="18" charset="2"/>
              </a:rPr>
              <a:t>a  b </a:t>
            </a:r>
            <a:r>
              <a:rPr kumimoji="1" lang="zh-CN" altLang="en-US" sz="1600">
                <a:sym typeface="Symbol" pitchFamily="18" charset="2"/>
              </a:rPr>
              <a:t>和 </a:t>
            </a:r>
            <a:r>
              <a:rPr kumimoji="1" lang="en-US" altLang="zh-CN" sz="1600">
                <a:sym typeface="Symbol" pitchFamily="18" charset="2"/>
              </a:rPr>
              <a:t>b </a:t>
            </a:r>
            <a:r>
              <a:rPr kumimoji="1" lang="en-US" altLang="zh-CN" sz="1600"/>
              <a:t>≼ </a:t>
            </a:r>
            <a:r>
              <a:rPr kumimoji="1" lang="en-US" altLang="zh-CN" sz="1600">
                <a:sym typeface="Symbol" pitchFamily="18" charset="2"/>
              </a:rPr>
              <a:t>a  b </a:t>
            </a:r>
            <a:r>
              <a:rPr kumimoji="1" lang="zh-CN" altLang="en-US" sz="1600">
                <a:sym typeface="Symbol" pitchFamily="18" charset="2"/>
              </a:rPr>
              <a:t>，所以</a:t>
            </a:r>
            <a:r>
              <a:rPr kumimoji="1" lang="en-US" altLang="zh-CN" sz="1600" b="1">
                <a:solidFill>
                  <a:srgbClr val="2464C2"/>
                </a:solidFill>
                <a:sym typeface="Symbol" pitchFamily="18" charset="2"/>
              </a:rPr>
              <a:t>a  b </a:t>
            </a:r>
            <a:r>
              <a:rPr kumimoji="1" lang="zh-CN" altLang="en-US" sz="1600" b="1">
                <a:solidFill>
                  <a:srgbClr val="2464C2"/>
                </a:solidFill>
                <a:sym typeface="Symbol" pitchFamily="18" charset="2"/>
              </a:rPr>
              <a:t>为 </a:t>
            </a:r>
            <a:r>
              <a:rPr kumimoji="1" lang="en-US" altLang="zh-CN" sz="1600" b="1">
                <a:solidFill>
                  <a:srgbClr val="2464C2"/>
                </a:solidFill>
                <a:sym typeface="Symbol" pitchFamily="18" charset="2"/>
              </a:rPr>
              <a:t>{a</a:t>
            </a:r>
            <a:r>
              <a:rPr kumimoji="1" lang="zh-CN" altLang="en-US" sz="1600" b="1">
                <a:solidFill>
                  <a:srgbClr val="2464C2"/>
                </a:solidFill>
                <a:sym typeface="Symbol" pitchFamily="18" charset="2"/>
              </a:rPr>
              <a:t>，</a:t>
            </a:r>
            <a:r>
              <a:rPr kumimoji="1" lang="en-US" altLang="zh-CN" sz="1600" b="1">
                <a:solidFill>
                  <a:srgbClr val="2464C2"/>
                </a:solidFill>
                <a:sym typeface="Symbol" pitchFamily="18" charset="2"/>
              </a:rPr>
              <a:t>b}</a:t>
            </a:r>
            <a:r>
              <a:rPr kumimoji="1" lang="zh-CN" altLang="en-US" sz="1600" b="1">
                <a:solidFill>
                  <a:srgbClr val="2464C2"/>
                </a:solidFill>
                <a:sym typeface="Symbol" pitchFamily="18" charset="2"/>
              </a:rPr>
              <a:t> 的上界</a:t>
            </a:r>
            <a:r>
              <a:rPr kumimoji="1" lang="zh-CN" altLang="en-US" sz="1600">
                <a:sym typeface="Symbol" pitchFamily="18" charset="2"/>
              </a:rPr>
              <a:t>。</a:t>
            </a:r>
          </a:p>
          <a:p>
            <a:pPr>
              <a:spcBef>
                <a:spcPct val="50000"/>
              </a:spcBef>
            </a:pPr>
            <a:r>
              <a:rPr kumimoji="1" lang="zh-CN" altLang="en-US" sz="1600">
                <a:sym typeface="Symbol" pitchFamily="18" charset="2"/>
              </a:rPr>
              <a:t>假设</a:t>
            </a:r>
            <a:r>
              <a:rPr kumimoji="1" lang="en-US" altLang="zh-CN" sz="1600">
                <a:sym typeface="Symbol" pitchFamily="18" charset="2"/>
              </a:rPr>
              <a:t>c</a:t>
            </a:r>
            <a:r>
              <a:rPr kumimoji="1" lang="zh-CN" altLang="en-US" sz="1600">
                <a:sym typeface="Symbol" pitchFamily="18" charset="2"/>
              </a:rPr>
              <a:t>也是</a:t>
            </a:r>
            <a:r>
              <a:rPr kumimoji="1" lang="en-US" altLang="zh-CN" sz="1600">
                <a:sym typeface="Symbol" pitchFamily="18" charset="2"/>
              </a:rPr>
              <a:t>{a</a:t>
            </a:r>
            <a:r>
              <a:rPr kumimoji="1" lang="zh-CN" altLang="en-US" sz="1600">
                <a:sym typeface="Symbol" pitchFamily="18" charset="2"/>
              </a:rPr>
              <a:t>，</a:t>
            </a:r>
            <a:r>
              <a:rPr kumimoji="1" lang="en-US" altLang="zh-CN" sz="1600">
                <a:sym typeface="Symbol" pitchFamily="18" charset="2"/>
              </a:rPr>
              <a:t>b}</a:t>
            </a:r>
            <a:r>
              <a:rPr kumimoji="1" lang="zh-CN" altLang="en-US" sz="1600">
                <a:sym typeface="Symbol" pitchFamily="18" charset="2"/>
              </a:rPr>
              <a:t>的上界，则有</a:t>
            </a:r>
            <a:r>
              <a:rPr kumimoji="1" lang="en-US" altLang="zh-CN" sz="1600">
                <a:sym typeface="Symbol" pitchFamily="18" charset="2"/>
              </a:rPr>
              <a:t>a </a:t>
            </a:r>
            <a:r>
              <a:rPr kumimoji="1" lang="en-US" altLang="zh-CN" sz="1600"/>
              <a:t>≼ c</a:t>
            </a:r>
            <a:r>
              <a:rPr kumimoji="1" lang="zh-CN" altLang="en-US" sz="1600"/>
              <a:t>和</a:t>
            </a:r>
            <a:r>
              <a:rPr kumimoji="1" lang="en-US" altLang="zh-CN" sz="1600"/>
              <a:t>b ≼c</a:t>
            </a:r>
            <a:r>
              <a:rPr kumimoji="1" lang="zh-CN" altLang="en-US" sz="1600"/>
              <a:t>，即</a:t>
            </a:r>
            <a:r>
              <a:rPr kumimoji="1" lang="en-US" altLang="zh-CN" sz="1600"/>
              <a:t>a </a:t>
            </a:r>
            <a:r>
              <a:rPr kumimoji="1" lang="en-US" altLang="zh-CN" sz="1600">
                <a:sym typeface="Symbol" pitchFamily="18" charset="2"/>
              </a:rPr>
              <a:t>c=c</a:t>
            </a:r>
            <a:r>
              <a:rPr kumimoji="1" lang="zh-CN" altLang="en-US" sz="1600">
                <a:sym typeface="Symbol" pitchFamily="18" charset="2"/>
              </a:rPr>
              <a:t>和</a:t>
            </a:r>
            <a:r>
              <a:rPr kumimoji="1" lang="en-US" altLang="zh-CN" sz="1600">
                <a:sym typeface="Symbol" pitchFamily="18" charset="2"/>
              </a:rPr>
              <a:t>b c=c</a:t>
            </a:r>
            <a:r>
              <a:rPr kumimoji="1" lang="zh-CN" altLang="en-US" sz="1600">
                <a:sym typeface="Symbol" pitchFamily="18" charset="2"/>
              </a:rPr>
              <a:t>，从而有</a:t>
            </a:r>
          </a:p>
          <a:p>
            <a:pPr>
              <a:spcBef>
                <a:spcPct val="50000"/>
              </a:spcBef>
            </a:pPr>
            <a:r>
              <a:rPr kumimoji="1" lang="en-US" altLang="zh-CN" sz="1600">
                <a:sym typeface="Symbol" pitchFamily="18" charset="2"/>
              </a:rPr>
              <a:t>(a  b)  c = a  (b  c) = a  c = c</a:t>
            </a:r>
            <a:r>
              <a:rPr kumimoji="1" lang="zh-CN" altLang="en-US" sz="1600">
                <a:sym typeface="Symbol" pitchFamily="18" charset="2"/>
              </a:rPr>
              <a:t>，</a:t>
            </a:r>
          </a:p>
          <a:p>
            <a:pPr>
              <a:spcBef>
                <a:spcPct val="50000"/>
              </a:spcBef>
            </a:pPr>
            <a:r>
              <a:rPr kumimoji="1" lang="zh-CN" altLang="en-US" sz="1600">
                <a:sym typeface="Symbol" pitchFamily="18" charset="2"/>
              </a:rPr>
              <a:t>因此有</a:t>
            </a:r>
            <a:r>
              <a:rPr kumimoji="1" lang="en-US" altLang="zh-CN" sz="1600">
                <a:sym typeface="Symbol" pitchFamily="18" charset="2"/>
              </a:rPr>
              <a:t>(a  b) </a:t>
            </a:r>
            <a:r>
              <a:rPr kumimoji="1" lang="en-US" altLang="zh-CN" sz="1600"/>
              <a:t>≼ c</a:t>
            </a:r>
            <a:r>
              <a:rPr kumimoji="1" lang="zh-CN" altLang="en-US" sz="1600"/>
              <a:t>，</a:t>
            </a:r>
            <a:r>
              <a:rPr kumimoji="1" lang="zh-CN" altLang="en-US" sz="1600" b="1">
                <a:solidFill>
                  <a:srgbClr val="2464C2"/>
                </a:solidFill>
              </a:rPr>
              <a:t>所以</a:t>
            </a:r>
            <a:r>
              <a:rPr kumimoji="1" lang="en-US" altLang="zh-CN" sz="1600" b="1">
                <a:solidFill>
                  <a:srgbClr val="2464C2"/>
                </a:solidFill>
                <a:sym typeface="Symbol" pitchFamily="18" charset="2"/>
              </a:rPr>
              <a:t>a  b </a:t>
            </a:r>
            <a:r>
              <a:rPr kumimoji="1" lang="zh-CN" altLang="en-US" sz="1600" b="1">
                <a:solidFill>
                  <a:srgbClr val="2464C2"/>
                </a:solidFill>
                <a:sym typeface="Symbol" pitchFamily="18" charset="2"/>
              </a:rPr>
              <a:t>为 </a:t>
            </a:r>
            <a:r>
              <a:rPr kumimoji="1" lang="en-US" altLang="zh-CN" sz="1600" b="1">
                <a:solidFill>
                  <a:srgbClr val="2464C2"/>
                </a:solidFill>
                <a:sym typeface="Symbol" pitchFamily="18" charset="2"/>
              </a:rPr>
              <a:t>{a</a:t>
            </a:r>
            <a:r>
              <a:rPr kumimoji="1" lang="zh-CN" altLang="en-US" sz="1600" b="1">
                <a:solidFill>
                  <a:srgbClr val="2464C2"/>
                </a:solidFill>
                <a:sym typeface="Symbol" pitchFamily="18" charset="2"/>
              </a:rPr>
              <a:t>，</a:t>
            </a:r>
            <a:r>
              <a:rPr kumimoji="1" lang="en-US" altLang="zh-CN" sz="1600" b="1">
                <a:solidFill>
                  <a:srgbClr val="2464C2"/>
                </a:solidFill>
                <a:sym typeface="Symbol" pitchFamily="18" charset="2"/>
              </a:rPr>
              <a:t>b}</a:t>
            </a:r>
            <a:r>
              <a:rPr kumimoji="1" lang="zh-CN" altLang="en-US" sz="1600" b="1">
                <a:solidFill>
                  <a:srgbClr val="2464C2"/>
                </a:solidFill>
                <a:sym typeface="Symbol" pitchFamily="18" charset="2"/>
              </a:rPr>
              <a:t> 的最小上界</a:t>
            </a:r>
            <a:r>
              <a:rPr kumimoji="1" lang="zh-CN" altLang="en-US" sz="1600">
                <a:sym typeface="Symbol" pitchFamily="18" charset="2"/>
              </a:rPr>
              <a:t>，即</a:t>
            </a:r>
            <a:r>
              <a:rPr kumimoji="1" lang="en-US" altLang="zh-CN" sz="1600">
                <a:sym typeface="Symbol" pitchFamily="18" charset="2"/>
              </a:rPr>
              <a:t>a </a:t>
            </a:r>
            <a:r>
              <a:rPr lang="en-US" altLang="zh-CN" sz="1600">
                <a:sym typeface="Symbol" pitchFamily="18" charset="2"/>
              </a:rPr>
              <a:t>∨b = </a:t>
            </a:r>
            <a:r>
              <a:rPr kumimoji="1" lang="en-US" altLang="zh-CN" sz="1600">
                <a:sym typeface="Symbol" pitchFamily="18" charset="2"/>
              </a:rPr>
              <a:t>a  b</a:t>
            </a:r>
            <a:r>
              <a:rPr kumimoji="1" lang="zh-CN" altLang="en-US" sz="1600">
                <a:sym typeface="Symbol" pitchFamily="18" charset="2"/>
              </a:rPr>
              <a:t>。</a:t>
            </a:r>
          </a:p>
          <a:p>
            <a:pPr>
              <a:spcBef>
                <a:spcPct val="50000"/>
              </a:spcBef>
            </a:pPr>
            <a:r>
              <a:rPr kumimoji="1" lang="zh-CN" altLang="en-US" sz="1600">
                <a:sym typeface="Symbol" pitchFamily="18" charset="2"/>
              </a:rPr>
              <a:t>由</a:t>
            </a:r>
            <a:r>
              <a:rPr kumimoji="1" lang="en-US" altLang="zh-CN" sz="1600">
                <a:sym typeface="Symbol" pitchFamily="18" charset="2"/>
              </a:rPr>
              <a:t>a  b = b </a:t>
            </a:r>
            <a:r>
              <a:rPr kumimoji="1" lang="zh-CN" altLang="en-US" sz="1600">
                <a:sym typeface="Symbol" pitchFamily="18" charset="2"/>
              </a:rPr>
              <a:t>有 </a:t>
            </a:r>
            <a:r>
              <a:rPr kumimoji="1" lang="en-US" altLang="zh-CN" sz="1600">
                <a:sym typeface="Symbol" pitchFamily="18" charset="2"/>
              </a:rPr>
              <a:t>a </a:t>
            </a:r>
            <a:r>
              <a:rPr kumimoji="1" lang="en-US" altLang="zh-CN" sz="1600"/>
              <a:t>*</a:t>
            </a:r>
            <a:r>
              <a:rPr kumimoji="1" lang="en-US" altLang="zh-CN" sz="1600">
                <a:sym typeface="Symbol" pitchFamily="18" charset="2"/>
              </a:rPr>
              <a:t> b = a </a:t>
            </a:r>
            <a:r>
              <a:rPr kumimoji="1" lang="en-US" altLang="zh-CN" sz="1600"/>
              <a:t>*</a:t>
            </a:r>
            <a:r>
              <a:rPr kumimoji="1" lang="en-US" altLang="zh-CN" sz="1600">
                <a:sym typeface="Symbol" pitchFamily="18" charset="2"/>
              </a:rPr>
              <a:t> (a  b) </a:t>
            </a:r>
            <a:r>
              <a:rPr kumimoji="1" lang="zh-CN" altLang="en-US" sz="1600">
                <a:sym typeface="Symbol" pitchFamily="18" charset="2"/>
              </a:rPr>
              <a:t>，根据运算</a:t>
            </a:r>
            <a:r>
              <a:rPr kumimoji="1" lang="zh-CN" altLang="en-US" sz="1600"/>
              <a:t>*和 </a:t>
            </a:r>
            <a:r>
              <a:rPr kumimoji="1" lang="zh-CN" altLang="en-US" sz="1600">
                <a:sym typeface="Symbol" pitchFamily="18" charset="2"/>
              </a:rPr>
              <a:t>的吸收律， </a:t>
            </a:r>
            <a:r>
              <a:rPr kumimoji="1" lang="en-US" altLang="zh-CN" sz="1600">
                <a:sym typeface="Symbol" pitchFamily="18" charset="2"/>
              </a:rPr>
              <a:t>a </a:t>
            </a:r>
            <a:r>
              <a:rPr kumimoji="1" lang="en-US" altLang="zh-CN" sz="1600"/>
              <a:t>*</a:t>
            </a:r>
            <a:r>
              <a:rPr kumimoji="1" lang="en-US" altLang="zh-CN" sz="1600">
                <a:sym typeface="Symbol" pitchFamily="18" charset="2"/>
              </a:rPr>
              <a:t> (a  b) = a</a:t>
            </a:r>
            <a:r>
              <a:rPr kumimoji="1" lang="zh-CN" altLang="en-US" sz="1600">
                <a:sym typeface="Symbol" pitchFamily="18" charset="2"/>
              </a:rPr>
              <a:t>，</a:t>
            </a:r>
          </a:p>
          <a:p>
            <a:pPr>
              <a:spcBef>
                <a:spcPct val="50000"/>
              </a:spcBef>
            </a:pPr>
            <a:r>
              <a:rPr kumimoji="1" lang="zh-CN" altLang="en-US" sz="1600">
                <a:sym typeface="Symbol" pitchFamily="18" charset="2"/>
              </a:rPr>
              <a:t>反之，若 </a:t>
            </a:r>
            <a:r>
              <a:rPr kumimoji="1" lang="en-US" altLang="zh-CN" sz="1600">
                <a:sym typeface="Symbol" pitchFamily="18" charset="2"/>
              </a:rPr>
              <a:t>a </a:t>
            </a:r>
            <a:r>
              <a:rPr kumimoji="1" lang="en-US" altLang="zh-CN" sz="1600"/>
              <a:t>*</a:t>
            </a:r>
            <a:r>
              <a:rPr kumimoji="1" lang="en-US" altLang="zh-CN" sz="1600">
                <a:sym typeface="Symbol" pitchFamily="18" charset="2"/>
              </a:rPr>
              <a:t> b = a </a:t>
            </a:r>
            <a:r>
              <a:rPr kumimoji="1" lang="zh-CN" altLang="en-US" sz="1600">
                <a:sym typeface="Symbol" pitchFamily="18" charset="2"/>
              </a:rPr>
              <a:t>则有 </a:t>
            </a:r>
            <a:r>
              <a:rPr kumimoji="1" lang="en-US" altLang="zh-CN" sz="1600">
                <a:sym typeface="Symbol" pitchFamily="18" charset="2"/>
              </a:rPr>
              <a:t>a  b = (a </a:t>
            </a:r>
            <a:r>
              <a:rPr kumimoji="1" lang="en-US" altLang="zh-CN" sz="1600"/>
              <a:t>*</a:t>
            </a:r>
            <a:r>
              <a:rPr kumimoji="1" lang="en-US" altLang="zh-CN" sz="1600">
                <a:sym typeface="Symbol" pitchFamily="18" charset="2"/>
              </a:rPr>
              <a:t> b)  b  = b  (a </a:t>
            </a:r>
            <a:r>
              <a:rPr kumimoji="1" lang="en-US" altLang="zh-CN" sz="1600"/>
              <a:t>*</a:t>
            </a:r>
            <a:r>
              <a:rPr kumimoji="1" lang="en-US" altLang="zh-CN" sz="1600">
                <a:sym typeface="Symbol" pitchFamily="18" charset="2"/>
              </a:rPr>
              <a:t> b) = b</a:t>
            </a:r>
            <a:r>
              <a:rPr kumimoji="1" lang="zh-CN" altLang="en-US" sz="1600">
                <a:sym typeface="Symbol" pitchFamily="18" charset="2"/>
              </a:rPr>
              <a:t>，即</a:t>
            </a:r>
            <a:r>
              <a:rPr kumimoji="1" lang="en-US" altLang="zh-CN" sz="1600">
                <a:sym typeface="Symbol" pitchFamily="18" charset="2"/>
              </a:rPr>
              <a:t>a </a:t>
            </a:r>
            <a:r>
              <a:rPr kumimoji="1" lang="en-US" altLang="zh-CN" sz="1600"/>
              <a:t>≼ b</a:t>
            </a:r>
            <a:r>
              <a:rPr kumimoji="1" lang="zh-CN" altLang="en-US" sz="1600"/>
              <a:t>。</a:t>
            </a:r>
            <a:endParaRPr kumimoji="1" lang="zh-CN" altLang="en-US" sz="1600">
              <a:sym typeface="Symbol" pitchFamily="18" charset="2"/>
            </a:endParaRPr>
          </a:p>
          <a:p>
            <a:pPr>
              <a:spcBef>
                <a:spcPct val="50000"/>
              </a:spcBef>
            </a:pPr>
            <a:r>
              <a:rPr kumimoji="1" lang="zh-CN" altLang="en-US" sz="1600">
                <a:sym typeface="Symbol" pitchFamily="18" charset="2"/>
              </a:rPr>
              <a:t>因此有 </a:t>
            </a:r>
            <a:r>
              <a:rPr kumimoji="1" lang="en-US" altLang="zh-CN" sz="1600">
                <a:sym typeface="Symbol" pitchFamily="18" charset="2"/>
              </a:rPr>
              <a:t>a </a:t>
            </a:r>
            <a:r>
              <a:rPr kumimoji="1" lang="en-US" altLang="zh-CN" sz="1600"/>
              <a:t>≼ b &lt;=&gt; </a:t>
            </a:r>
            <a:r>
              <a:rPr kumimoji="1" lang="en-US" altLang="zh-CN" sz="1600">
                <a:sym typeface="Symbol" pitchFamily="18" charset="2"/>
              </a:rPr>
              <a:t>a </a:t>
            </a:r>
            <a:r>
              <a:rPr kumimoji="1" lang="en-US" altLang="zh-CN" sz="1600"/>
              <a:t>*</a:t>
            </a:r>
            <a:r>
              <a:rPr kumimoji="1" lang="en-US" altLang="zh-CN" sz="1600">
                <a:sym typeface="Symbol" pitchFamily="18" charset="2"/>
              </a:rPr>
              <a:t> b = a</a:t>
            </a:r>
            <a:r>
              <a:rPr kumimoji="1" lang="zh-CN" altLang="en-US" sz="1600">
                <a:sym typeface="Symbol" pitchFamily="18" charset="2"/>
              </a:rPr>
              <a:t>。</a:t>
            </a:r>
          </a:p>
          <a:p>
            <a:pPr>
              <a:spcBef>
                <a:spcPct val="50000"/>
              </a:spcBef>
            </a:pPr>
            <a:r>
              <a:rPr kumimoji="1" lang="zh-CN" altLang="en-US" sz="1600">
                <a:sym typeface="Symbol" pitchFamily="18" charset="2"/>
              </a:rPr>
              <a:t>根据运算</a:t>
            </a:r>
            <a:r>
              <a:rPr kumimoji="1" lang="zh-CN" altLang="en-US" sz="1600"/>
              <a:t>*和 </a:t>
            </a:r>
            <a:r>
              <a:rPr kumimoji="1" lang="zh-CN" altLang="en-US" sz="1600">
                <a:sym typeface="Symbol" pitchFamily="18" charset="2"/>
              </a:rPr>
              <a:t>的吸收律，</a:t>
            </a:r>
            <a:r>
              <a:rPr kumimoji="1" lang="en-US" altLang="zh-CN" sz="1600">
                <a:sym typeface="Symbol" pitchFamily="18" charset="2"/>
              </a:rPr>
              <a:t>(a </a:t>
            </a:r>
            <a:r>
              <a:rPr kumimoji="1" lang="en-US" altLang="zh-CN" sz="1600"/>
              <a:t>*</a:t>
            </a:r>
            <a:r>
              <a:rPr kumimoji="1" lang="en-US" altLang="zh-CN" sz="1600">
                <a:sym typeface="Symbol" pitchFamily="18" charset="2"/>
              </a:rPr>
              <a:t> b)  a = a</a:t>
            </a:r>
            <a:r>
              <a:rPr kumimoji="1" lang="zh-CN" altLang="en-US" sz="1600">
                <a:sym typeface="Symbol" pitchFamily="18" charset="2"/>
              </a:rPr>
              <a:t>， </a:t>
            </a:r>
            <a:r>
              <a:rPr kumimoji="1" lang="en-US" altLang="zh-CN" sz="1600">
                <a:sym typeface="Symbol" pitchFamily="18" charset="2"/>
              </a:rPr>
              <a:t>(a </a:t>
            </a:r>
            <a:r>
              <a:rPr kumimoji="1" lang="en-US" altLang="zh-CN" sz="1600"/>
              <a:t>*</a:t>
            </a:r>
            <a:r>
              <a:rPr kumimoji="1" lang="en-US" altLang="zh-CN" sz="1600">
                <a:sym typeface="Symbol" pitchFamily="18" charset="2"/>
              </a:rPr>
              <a:t> b)  b = b</a:t>
            </a:r>
            <a:r>
              <a:rPr kumimoji="1" lang="zh-CN" altLang="en-US" sz="1600">
                <a:sym typeface="Symbol" pitchFamily="18" charset="2"/>
              </a:rPr>
              <a:t>，</a:t>
            </a:r>
            <a:r>
              <a:rPr kumimoji="1" lang="zh-CN" altLang="en-US" sz="1600" b="1">
                <a:solidFill>
                  <a:srgbClr val="2464C2"/>
                </a:solidFill>
                <a:sym typeface="Symbol" pitchFamily="18" charset="2"/>
              </a:rPr>
              <a:t>所以</a:t>
            </a:r>
            <a:r>
              <a:rPr kumimoji="1" lang="en-US" altLang="zh-CN" sz="1600" b="1">
                <a:solidFill>
                  <a:srgbClr val="2464C2"/>
                </a:solidFill>
                <a:sym typeface="Symbol" pitchFamily="18" charset="2"/>
              </a:rPr>
              <a:t>a </a:t>
            </a:r>
            <a:r>
              <a:rPr kumimoji="1" lang="en-US" altLang="zh-CN" sz="1600" b="1">
                <a:solidFill>
                  <a:srgbClr val="2464C2"/>
                </a:solidFill>
              </a:rPr>
              <a:t>*</a:t>
            </a:r>
            <a:r>
              <a:rPr kumimoji="1" lang="en-US" altLang="zh-CN" sz="1600" b="1">
                <a:solidFill>
                  <a:srgbClr val="2464C2"/>
                </a:solidFill>
                <a:sym typeface="Symbol" pitchFamily="18" charset="2"/>
              </a:rPr>
              <a:t> b</a:t>
            </a:r>
            <a:r>
              <a:rPr kumimoji="1" lang="zh-CN" altLang="en-US" sz="1600" b="1">
                <a:solidFill>
                  <a:srgbClr val="2464C2"/>
                </a:solidFill>
                <a:sym typeface="Symbol" pitchFamily="18" charset="2"/>
              </a:rPr>
              <a:t>为</a:t>
            </a:r>
            <a:r>
              <a:rPr kumimoji="1" lang="en-US" altLang="zh-CN" sz="1600" b="1">
                <a:solidFill>
                  <a:srgbClr val="2464C2"/>
                </a:solidFill>
                <a:sym typeface="Symbol" pitchFamily="18" charset="2"/>
              </a:rPr>
              <a:t>{a</a:t>
            </a:r>
            <a:r>
              <a:rPr kumimoji="1" lang="zh-CN" altLang="en-US" sz="1600" b="1">
                <a:solidFill>
                  <a:srgbClr val="2464C2"/>
                </a:solidFill>
                <a:sym typeface="Symbol" pitchFamily="18" charset="2"/>
              </a:rPr>
              <a:t>，</a:t>
            </a:r>
            <a:r>
              <a:rPr kumimoji="1" lang="en-US" altLang="zh-CN" sz="1600" b="1">
                <a:solidFill>
                  <a:srgbClr val="2464C2"/>
                </a:solidFill>
                <a:sym typeface="Symbol" pitchFamily="18" charset="2"/>
              </a:rPr>
              <a:t>b}</a:t>
            </a:r>
            <a:r>
              <a:rPr kumimoji="1" lang="zh-CN" altLang="en-US" sz="1600" b="1">
                <a:solidFill>
                  <a:srgbClr val="2464C2"/>
                </a:solidFill>
                <a:sym typeface="Symbol" pitchFamily="18" charset="2"/>
              </a:rPr>
              <a:t>的下界</a:t>
            </a:r>
            <a:r>
              <a:rPr kumimoji="1" lang="zh-CN" altLang="en-US" sz="1600">
                <a:sym typeface="Symbol" pitchFamily="18" charset="2"/>
              </a:rPr>
              <a:t>。</a:t>
            </a:r>
          </a:p>
          <a:p>
            <a:pPr>
              <a:spcBef>
                <a:spcPct val="50000"/>
              </a:spcBef>
            </a:pPr>
            <a:r>
              <a:rPr kumimoji="1" lang="zh-CN" altLang="en-US" sz="1600">
                <a:sym typeface="Symbol" pitchFamily="18" charset="2"/>
              </a:rPr>
              <a:t>假设</a:t>
            </a:r>
            <a:r>
              <a:rPr kumimoji="1" lang="en-US" altLang="zh-CN" sz="1600">
                <a:sym typeface="Symbol" pitchFamily="18" charset="2"/>
              </a:rPr>
              <a:t>c</a:t>
            </a:r>
            <a:r>
              <a:rPr kumimoji="1" lang="zh-CN" altLang="en-US" sz="1600">
                <a:sym typeface="Symbol" pitchFamily="18" charset="2"/>
              </a:rPr>
              <a:t>也是</a:t>
            </a:r>
            <a:r>
              <a:rPr kumimoji="1" lang="en-US" altLang="zh-CN" sz="1600">
                <a:sym typeface="Symbol" pitchFamily="18" charset="2"/>
              </a:rPr>
              <a:t>{a</a:t>
            </a:r>
            <a:r>
              <a:rPr kumimoji="1" lang="zh-CN" altLang="en-US" sz="1600">
                <a:sym typeface="Symbol" pitchFamily="18" charset="2"/>
              </a:rPr>
              <a:t>，</a:t>
            </a:r>
            <a:r>
              <a:rPr kumimoji="1" lang="en-US" altLang="zh-CN" sz="1600">
                <a:sym typeface="Symbol" pitchFamily="18" charset="2"/>
              </a:rPr>
              <a:t>b}</a:t>
            </a:r>
            <a:r>
              <a:rPr kumimoji="1" lang="zh-CN" altLang="en-US" sz="1600">
                <a:sym typeface="Symbol" pitchFamily="18" charset="2"/>
              </a:rPr>
              <a:t>的下界，则有</a:t>
            </a:r>
            <a:r>
              <a:rPr kumimoji="1" lang="en-US" altLang="zh-CN" sz="1600">
                <a:sym typeface="Symbol" pitchFamily="18" charset="2"/>
              </a:rPr>
              <a:t>c </a:t>
            </a:r>
            <a:r>
              <a:rPr kumimoji="1" lang="en-US" altLang="zh-CN" sz="1600"/>
              <a:t>≼ a</a:t>
            </a:r>
            <a:r>
              <a:rPr kumimoji="1" lang="zh-CN" altLang="en-US" sz="1600"/>
              <a:t>和</a:t>
            </a:r>
            <a:r>
              <a:rPr kumimoji="1" lang="en-US" altLang="zh-CN" sz="1600"/>
              <a:t>c ≼b</a:t>
            </a:r>
            <a:r>
              <a:rPr kumimoji="1" lang="zh-CN" altLang="en-US" sz="1600"/>
              <a:t>，即</a:t>
            </a:r>
            <a:r>
              <a:rPr kumimoji="1" lang="en-US" altLang="zh-CN" sz="1600"/>
              <a:t>c </a:t>
            </a:r>
            <a:r>
              <a:rPr kumimoji="1" lang="en-US" altLang="zh-CN" sz="1600">
                <a:sym typeface="Symbol" pitchFamily="18" charset="2"/>
              </a:rPr>
              <a:t> a=a</a:t>
            </a:r>
            <a:r>
              <a:rPr kumimoji="1" lang="zh-CN" altLang="en-US" sz="1600">
                <a:sym typeface="Symbol" pitchFamily="18" charset="2"/>
              </a:rPr>
              <a:t>和</a:t>
            </a:r>
            <a:r>
              <a:rPr kumimoji="1" lang="en-US" altLang="zh-CN" sz="1600">
                <a:sym typeface="Symbol" pitchFamily="18" charset="2"/>
              </a:rPr>
              <a:t>c b=b</a:t>
            </a:r>
            <a:r>
              <a:rPr kumimoji="1" lang="zh-CN" altLang="en-US" sz="1600">
                <a:sym typeface="Symbol" pitchFamily="18" charset="2"/>
              </a:rPr>
              <a:t>，</a:t>
            </a:r>
          </a:p>
          <a:p>
            <a:pPr>
              <a:spcBef>
                <a:spcPct val="50000"/>
              </a:spcBef>
            </a:pPr>
            <a:r>
              <a:rPr kumimoji="1" lang="zh-CN" altLang="en-US" sz="1600">
                <a:sym typeface="Symbol" pitchFamily="18" charset="2"/>
              </a:rPr>
              <a:t>从而有</a:t>
            </a:r>
            <a:r>
              <a:rPr kumimoji="1" lang="en-US" altLang="zh-CN" sz="1600">
                <a:sym typeface="Symbol" pitchFamily="18" charset="2"/>
              </a:rPr>
              <a:t>c </a:t>
            </a:r>
            <a:r>
              <a:rPr kumimoji="1" lang="en-US" altLang="zh-CN" sz="1600"/>
              <a:t>*a=c</a:t>
            </a:r>
            <a:r>
              <a:rPr kumimoji="1" lang="zh-CN" altLang="en-US" sz="1600"/>
              <a:t>和</a:t>
            </a:r>
            <a:r>
              <a:rPr kumimoji="1" lang="en-US" altLang="zh-CN" sz="1600"/>
              <a:t>c *b=c</a:t>
            </a:r>
            <a:r>
              <a:rPr kumimoji="1" lang="zh-CN" altLang="en-US" sz="1600"/>
              <a:t>，</a:t>
            </a:r>
            <a:r>
              <a:rPr kumimoji="1" lang="en-US" altLang="zh-CN" sz="1600"/>
              <a:t>c* a* b=c*(a* b)=c</a:t>
            </a:r>
            <a:r>
              <a:rPr kumimoji="1" lang="zh-CN" altLang="en-US" sz="1600"/>
              <a:t>，即</a:t>
            </a:r>
            <a:r>
              <a:rPr kumimoji="1" lang="en-US" altLang="zh-CN" sz="1600"/>
              <a:t>c ≼ a * b</a:t>
            </a:r>
            <a:r>
              <a:rPr kumimoji="1" lang="zh-CN" altLang="en-US" sz="1600"/>
              <a:t>。</a:t>
            </a:r>
          </a:p>
          <a:p>
            <a:pPr>
              <a:spcBef>
                <a:spcPct val="50000"/>
              </a:spcBef>
            </a:pPr>
            <a:r>
              <a:rPr kumimoji="1" lang="zh-CN" altLang="en-US" sz="1600"/>
              <a:t>所以</a:t>
            </a:r>
            <a:r>
              <a:rPr kumimoji="1" lang="en-US" altLang="zh-CN" sz="1600" b="1">
                <a:solidFill>
                  <a:srgbClr val="2464C2"/>
                </a:solidFill>
              </a:rPr>
              <a:t>(a*b)</a:t>
            </a:r>
            <a:r>
              <a:rPr kumimoji="1" lang="zh-CN" altLang="en-US" sz="1600" b="1">
                <a:solidFill>
                  <a:srgbClr val="2464C2"/>
                </a:solidFill>
              </a:rPr>
              <a:t>为</a:t>
            </a:r>
            <a:r>
              <a:rPr kumimoji="1" lang="en-US" altLang="zh-CN" sz="1600" b="1">
                <a:solidFill>
                  <a:srgbClr val="2464C2"/>
                </a:solidFill>
              </a:rPr>
              <a:t>{a</a:t>
            </a:r>
            <a:r>
              <a:rPr kumimoji="1" lang="zh-CN" altLang="en-US" sz="1600" b="1">
                <a:solidFill>
                  <a:srgbClr val="2464C2"/>
                </a:solidFill>
              </a:rPr>
              <a:t>，</a:t>
            </a:r>
            <a:r>
              <a:rPr kumimoji="1" lang="en-US" altLang="zh-CN" sz="1600" b="1">
                <a:solidFill>
                  <a:srgbClr val="2464C2"/>
                </a:solidFill>
              </a:rPr>
              <a:t>b}</a:t>
            </a:r>
            <a:r>
              <a:rPr kumimoji="1" lang="zh-CN" altLang="en-US" sz="1600" b="1">
                <a:solidFill>
                  <a:srgbClr val="2464C2"/>
                </a:solidFill>
              </a:rPr>
              <a:t>的最大下界</a:t>
            </a:r>
            <a:r>
              <a:rPr kumimoji="1" lang="zh-CN" altLang="en-US" sz="1600"/>
              <a:t>，即</a:t>
            </a:r>
            <a:r>
              <a:rPr kumimoji="1" lang="en-US" altLang="zh-CN" sz="1600"/>
              <a:t>a </a:t>
            </a:r>
            <a:r>
              <a:rPr kumimoji="1" lang="en-US" altLang="zh-CN" sz="1600">
                <a:sym typeface="Symbol" pitchFamily="18" charset="2"/>
              </a:rPr>
              <a:t>∧b = a * b</a:t>
            </a:r>
            <a:r>
              <a:rPr kumimoji="1" lang="zh-CN" altLang="en-US" sz="1600">
                <a:sym typeface="Symbol" pitchFamily="18" charset="2"/>
              </a:rPr>
              <a:t>。</a:t>
            </a:r>
          </a:p>
        </p:txBody>
      </p:sp>
      <p:grpSp>
        <p:nvGrpSpPr>
          <p:cNvPr id="8" name="组合 7"/>
          <p:cNvGrpSpPr>
            <a:grpSpLocks/>
          </p:cNvGrpSpPr>
          <p:nvPr/>
        </p:nvGrpSpPr>
        <p:grpSpPr bwMode="auto">
          <a:xfrm>
            <a:off x="2017713" y="1133475"/>
            <a:ext cx="5184775" cy="1236663"/>
            <a:chOff x="2017931" y="1133052"/>
            <a:chExt cx="5184119" cy="1236541"/>
          </a:xfrm>
        </p:grpSpPr>
        <p:sp>
          <p:nvSpPr>
            <p:cNvPr id="56333" name="TextBox 4"/>
            <p:cNvSpPr txBox="1">
              <a:spLocks noChangeArrowheads="1"/>
            </p:cNvSpPr>
            <p:nvPr/>
          </p:nvSpPr>
          <p:spPr bwMode="auto">
            <a:xfrm rot="-1536925">
              <a:off x="3008530" y="1921482"/>
              <a:ext cx="877163" cy="369332"/>
            </a:xfrm>
            <a:prstGeom prst="rect">
              <a:avLst/>
            </a:prstGeom>
            <a:noFill/>
            <a:ln w="9525">
              <a:noFill/>
              <a:miter lim="800000"/>
              <a:headEnd/>
              <a:tailEnd/>
            </a:ln>
          </p:spPr>
          <p:txBody>
            <a:bodyPr wrap="none">
              <a:spAutoFit/>
            </a:bodyPr>
            <a:lstStyle/>
            <a:p>
              <a:r>
                <a:rPr lang="zh-CN" altLang="en-US">
                  <a:solidFill>
                    <a:srgbClr val="C00000"/>
                  </a:solidFill>
                  <a:latin typeface="黑体" pitchFamily="49" charset="-122"/>
                  <a:ea typeface="黑体" pitchFamily="49" charset="-122"/>
                </a:rPr>
                <a:t>幂等律</a:t>
              </a:r>
            </a:p>
          </p:txBody>
        </p:sp>
        <p:sp>
          <p:nvSpPr>
            <p:cNvPr id="56334" name="TextBox 5"/>
            <p:cNvSpPr txBox="1">
              <a:spLocks noChangeArrowheads="1"/>
            </p:cNvSpPr>
            <p:nvPr/>
          </p:nvSpPr>
          <p:spPr bwMode="auto">
            <a:xfrm rot="-1536925">
              <a:off x="2017931" y="2000261"/>
              <a:ext cx="877163" cy="369332"/>
            </a:xfrm>
            <a:prstGeom prst="rect">
              <a:avLst/>
            </a:prstGeom>
            <a:noFill/>
            <a:ln w="9525">
              <a:noFill/>
              <a:miter lim="800000"/>
              <a:headEnd/>
              <a:tailEnd/>
            </a:ln>
          </p:spPr>
          <p:txBody>
            <a:bodyPr wrap="none">
              <a:spAutoFit/>
            </a:bodyPr>
            <a:lstStyle/>
            <a:p>
              <a:r>
                <a:rPr lang="zh-CN" altLang="en-US">
                  <a:solidFill>
                    <a:srgbClr val="C00000"/>
                  </a:solidFill>
                  <a:latin typeface="黑体" pitchFamily="49" charset="-122"/>
                  <a:ea typeface="黑体" pitchFamily="49" charset="-122"/>
                </a:rPr>
                <a:t>结合律</a:t>
              </a:r>
            </a:p>
          </p:txBody>
        </p:sp>
        <p:sp>
          <p:nvSpPr>
            <p:cNvPr id="56335" name="TextBox 6"/>
            <p:cNvSpPr txBox="1">
              <a:spLocks noChangeArrowheads="1"/>
            </p:cNvSpPr>
            <p:nvPr/>
          </p:nvSpPr>
          <p:spPr bwMode="auto">
            <a:xfrm rot="-1536925">
              <a:off x="5401557" y="1133052"/>
              <a:ext cx="1800493" cy="369332"/>
            </a:xfrm>
            <a:prstGeom prst="rect">
              <a:avLst/>
            </a:prstGeom>
            <a:noFill/>
            <a:ln w="9525">
              <a:noFill/>
              <a:miter lim="800000"/>
              <a:headEnd/>
              <a:tailEnd/>
            </a:ln>
          </p:spPr>
          <p:txBody>
            <a:bodyPr wrap="none">
              <a:spAutoFit/>
            </a:bodyPr>
            <a:lstStyle/>
            <a:p>
              <a:r>
                <a:rPr lang="zh-CN" altLang="en-US">
                  <a:solidFill>
                    <a:srgbClr val="C00000"/>
                  </a:solidFill>
                  <a:latin typeface="黑体" pitchFamily="49" charset="-122"/>
                  <a:ea typeface="黑体" pitchFamily="49" charset="-122"/>
                </a:rPr>
                <a:t>交换律、结合律</a:t>
              </a:r>
            </a:p>
          </p:txBody>
        </p:sp>
      </p:grpSp>
      <p:grpSp>
        <p:nvGrpSpPr>
          <p:cNvPr id="12" name="组合 11"/>
          <p:cNvGrpSpPr>
            <a:grpSpLocks/>
          </p:cNvGrpSpPr>
          <p:nvPr/>
        </p:nvGrpSpPr>
        <p:grpSpPr bwMode="auto">
          <a:xfrm>
            <a:off x="2284413" y="2819400"/>
            <a:ext cx="5035550" cy="706438"/>
            <a:chOff x="2284993" y="2819400"/>
            <a:chExt cx="5034301" cy="705853"/>
          </a:xfrm>
        </p:grpSpPr>
        <p:sp>
          <p:nvSpPr>
            <p:cNvPr id="56331" name="TextBox 8"/>
            <p:cNvSpPr txBox="1">
              <a:spLocks noChangeArrowheads="1"/>
            </p:cNvSpPr>
            <p:nvPr/>
          </p:nvSpPr>
          <p:spPr bwMode="auto">
            <a:xfrm>
              <a:off x="3810000" y="2819400"/>
              <a:ext cx="3509294" cy="369332"/>
            </a:xfrm>
            <a:prstGeom prst="rect">
              <a:avLst/>
            </a:prstGeom>
            <a:noFill/>
            <a:ln w="9525">
              <a:noFill/>
              <a:miter lim="800000"/>
              <a:headEnd/>
              <a:tailEnd/>
            </a:ln>
          </p:spPr>
          <p:txBody>
            <a:bodyPr wrap="none">
              <a:spAutoFit/>
            </a:bodyPr>
            <a:lstStyle/>
            <a:p>
              <a:r>
                <a:rPr kumimoji="1" lang="en-US" altLang="zh-CN">
                  <a:solidFill>
                    <a:srgbClr val="C00000"/>
                  </a:solidFill>
                  <a:latin typeface="黑体" pitchFamily="49" charset="-122"/>
                  <a:ea typeface="黑体" pitchFamily="49" charset="-122"/>
                  <a:sym typeface="Symbol" pitchFamily="18" charset="2"/>
                </a:rPr>
                <a:t>a  b</a:t>
              </a:r>
              <a:r>
                <a:rPr kumimoji="1" lang="zh-CN" altLang="en-US">
                  <a:solidFill>
                    <a:srgbClr val="C00000"/>
                  </a:solidFill>
                  <a:latin typeface="黑体" pitchFamily="49" charset="-122"/>
                  <a:ea typeface="黑体" pitchFamily="49" charset="-122"/>
                  <a:sym typeface="Symbol" pitchFamily="18" charset="2"/>
                </a:rPr>
                <a:t>比上界中任何一个元素都小</a:t>
              </a:r>
              <a:endParaRPr lang="zh-CN" altLang="en-US">
                <a:solidFill>
                  <a:srgbClr val="C00000"/>
                </a:solidFill>
                <a:latin typeface="黑体" pitchFamily="49" charset="-122"/>
                <a:ea typeface="黑体" pitchFamily="49" charset="-122"/>
              </a:endParaRPr>
            </a:p>
          </p:txBody>
        </p:sp>
        <p:sp>
          <p:nvSpPr>
            <p:cNvPr id="11" name="任意多边形 10"/>
            <p:cNvSpPr/>
            <p:nvPr/>
          </p:nvSpPr>
          <p:spPr>
            <a:xfrm>
              <a:off x="2284993" y="3116017"/>
              <a:ext cx="3353555" cy="409236"/>
            </a:xfrm>
            <a:custGeom>
              <a:avLst/>
              <a:gdLst>
                <a:gd name="connsiteX0" fmla="*/ 1649333 w 2931417"/>
                <a:gd name="connsiteY0" fmla="*/ 48126 h 409074"/>
                <a:gd name="connsiteX1" fmla="*/ 1432765 w 2931417"/>
                <a:gd name="connsiteY1" fmla="*/ 36095 h 409074"/>
                <a:gd name="connsiteX2" fmla="*/ 1312449 w 2931417"/>
                <a:gd name="connsiteY2" fmla="*/ 24063 h 409074"/>
                <a:gd name="connsiteX3" fmla="*/ 1276354 w 2931417"/>
                <a:gd name="connsiteY3" fmla="*/ 12032 h 409074"/>
                <a:gd name="connsiteX4" fmla="*/ 734933 w 2931417"/>
                <a:gd name="connsiteY4" fmla="*/ 0 h 409074"/>
                <a:gd name="connsiteX5" fmla="*/ 217575 w 2931417"/>
                <a:gd name="connsiteY5" fmla="*/ 12032 h 409074"/>
                <a:gd name="connsiteX6" fmla="*/ 133354 w 2931417"/>
                <a:gd name="connsiteY6" fmla="*/ 24063 h 409074"/>
                <a:gd name="connsiteX7" fmla="*/ 61165 w 2931417"/>
                <a:gd name="connsiteY7" fmla="*/ 96253 h 409074"/>
                <a:gd name="connsiteX8" fmla="*/ 25070 w 2931417"/>
                <a:gd name="connsiteY8" fmla="*/ 120316 h 409074"/>
                <a:gd name="connsiteX9" fmla="*/ 1007 w 2931417"/>
                <a:gd name="connsiteY9" fmla="*/ 204537 h 409074"/>
                <a:gd name="connsiteX10" fmla="*/ 25070 w 2931417"/>
                <a:gd name="connsiteY10" fmla="*/ 300789 h 409074"/>
                <a:gd name="connsiteX11" fmla="*/ 73196 w 2931417"/>
                <a:gd name="connsiteY11" fmla="*/ 324853 h 409074"/>
                <a:gd name="connsiteX12" fmla="*/ 145386 w 2931417"/>
                <a:gd name="connsiteY12" fmla="*/ 348916 h 409074"/>
                <a:gd name="connsiteX13" fmla="*/ 217575 w 2931417"/>
                <a:gd name="connsiteY13" fmla="*/ 372979 h 409074"/>
                <a:gd name="connsiteX14" fmla="*/ 253670 w 2931417"/>
                <a:gd name="connsiteY14" fmla="*/ 385010 h 409074"/>
                <a:gd name="connsiteX15" fmla="*/ 289765 w 2931417"/>
                <a:gd name="connsiteY15" fmla="*/ 397042 h 409074"/>
                <a:gd name="connsiteX16" fmla="*/ 662744 w 2931417"/>
                <a:gd name="connsiteY16" fmla="*/ 385010 h 409074"/>
                <a:gd name="connsiteX17" fmla="*/ 710870 w 2931417"/>
                <a:gd name="connsiteY17" fmla="*/ 372979 h 409074"/>
                <a:gd name="connsiteX18" fmla="*/ 1144007 w 2931417"/>
                <a:gd name="connsiteY18" fmla="*/ 348916 h 409074"/>
                <a:gd name="connsiteX19" fmla="*/ 1601207 w 2931417"/>
                <a:gd name="connsiteY19" fmla="*/ 336884 h 409074"/>
                <a:gd name="connsiteX20" fmla="*/ 1673396 w 2931417"/>
                <a:gd name="connsiteY20" fmla="*/ 348916 h 409074"/>
                <a:gd name="connsiteX21" fmla="*/ 1769649 w 2931417"/>
                <a:gd name="connsiteY21" fmla="*/ 360947 h 409074"/>
                <a:gd name="connsiteX22" fmla="*/ 1841839 w 2931417"/>
                <a:gd name="connsiteY22" fmla="*/ 385010 h 409074"/>
                <a:gd name="connsiteX23" fmla="*/ 1950123 w 2931417"/>
                <a:gd name="connsiteY23" fmla="*/ 397042 h 409074"/>
                <a:gd name="connsiteX24" fmla="*/ 2034344 w 2931417"/>
                <a:gd name="connsiteY24" fmla="*/ 409074 h 409074"/>
                <a:gd name="connsiteX25" fmla="*/ 2744207 w 2931417"/>
                <a:gd name="connsiteY25" fmla="*/ 385010 h 409074"/>
                <a:gd name="connsiteX26" fmla="*/ 2828428 w 2931417"/>
                <a:gd name="connsiteY26" fmla="*/ 360947 h 409074"/>
                <a:gd name="connsiteX27" fmla="*/ 2864523 w 2931417"/>
                <a:gd name="connsiteY27" fmla="*/ 336884 h 409074"/>
                <a:gd name="connsiteX28" fmla="*/ 2876554 w 2931417"/>
                <a:gd name="connsiteY28" fmla="*/ 300789 h 409074"/>
                <a:gd name="connsiteX29" fmla="*/ 2912649 w 2931417"/>
                <a:gd name="connsiteY29" fmla="*/ 240632 h 409074"/>
                <a:gd name="connsiteX30" fmla="*/ 2924681 w 2931417"/>
                <a:gd name="connsiteY30" fmla="*/ 108284 h 409074"/>
                <a:gd name="connsiteX31" fmla="*/ 2840460 w 2931417"/>
                <a:gd name="connsiteY31" fmla="*/ 72189 h 409074"/>
                <a:gd name="connsiteX32" fmla="*/ 2768270 w 2931417"/>
                <a:gd name="connsiteY32" fmla="*/ 48126 h 409074"/>
                <a:gd name="connsiteX33" fmla="*/ 2732175 w 2931417"/>
                <a:gd name="connsiteY33" fmla="*/ 36095 h 409074"/>
                <a:gd name="connsiteX34" fmla="*/ 2623891 w 2931417"/>
                <a:gd name="connsiteY34" fmla="*/ 12032 h 409074"/>
                <a:gd name="connsiteX35" fmla="*/ 1974186 w 2931417"/>
                <a:gd name="connsiteY35" fmla="*/ 24063 h 409074"/>
                <a:gd name="connsiteX36" fmla="*/ 1709491 w 2931417"/>
                <a:gd name="connsiteY36" fmla="*/ 48126 h 409074"/>
                <a:gd name="connsiteX37" fmla="*/ 1649333 w 2931417"/>
                <a:gd name="connsiteY37" fmla="*/ 48126 h 4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31417" h="409074">
                  <a:moveTo>
                    <a:pt x="1649333" y="48126"/>
                  </a:moveTo>
                  <a:lnTo>
                    <a:pt x="1432765" y="36095"/>
                  </a:lnTo>
                  <a:cubicBezTo>
                    <a:pt x="1392562" y="33223"/>
                    <a:pt x="1352286" y="30192"/>
                    <a:pt x="1312449" y="24063"/>
                  </a:cubicBezTo>
                  <a:cubicBezTo>
                    <a:pt x="1299914" y="22135"/>
                    <a:pt x="1289025" y="12560"/>
                    <a:pt x="1276354" y="12032"/>
                  </a:cubicBezTo>
                  <a:cubicBezTo>
                    <a:pt x="1095992" y="4517"/>
                    <a:pt x="915407" y="4011"/>
                    <a:pt x="734933" y="0"/>
                  </a:cubicBezTo>
                  <a:lnTo>
                    <a:pt x="217575" y="12032"/>
                  </a:lnTo>
                  <a:cubicBezTo>
                    <a:pt x="189239" y="13165"/>
                    <a:pt x="158323" y="10618"/>
                    <a:pt x="133354" y="24063"/>
                  </a:cubicBezTo>
                  <a:cubicBezTo>
                    <a:pt x="103391" y="40197"/>
                    <a:pt x="89480" y="77376"/>
                    <a:pt x="61165" y="96253"/>
                  </a:cubicBezTo>
                  <a:lnTo>
                    <a:pt x="25070" y="120316"/>
                  </a:lnTo>
                  <a:cubicBezTo>
                    <a:pt x="20169" y="135019"/>
                    <a:pt x="0" y="192453"/>
                    <a:pt x="1007" y="204537"/>
                  </a:cubicBezTo>
                  <a:cubicBezTo>
                    <a:pt x="3753" y="237494"/>
                    <a:pt x="8055" y="272430"/>
                    <a:pt x="25070" y="300789"/>
                  </a:cubicBezTo>
                  <a:cubicBezTo>
                    <a:pt x="34298" y="316169"/>
                    <a:pt x="56543" y="318192"/>
                    <a:pt x="73196" y="324853"/>
                  </a:cubicBezTo>
                  <a:cubicBezTo>
                    <a:pt x="96747" y="334273"/>
                    <a:pt x="121323" y="340895"/>
                    <a:pt x="145386" y="348916"/>
                  </a:cubicBezTo>
                  <a:lnTo>
                    <a:pt x="217575" y="372979"/>
                  </a:lnTo>
                  <a:lnTo>
                    <a:pt x="253670" y="385010"/>
                  </a:lnTo>
                  <a:lnTo>
                    <a:pt x="289765" y="397042"/>
                  </a:lnTo>
                  <a:cubicBezTo>
                    <a:pt x="414091" y="393031"/>
                    <a:pt x="538556" y="392106"/>
                    <a:pt x="662744" y="385010"/>
                  </a:cubicBezTo>
                  <a:cubicBezTo>
                    <a:pt x="679253" y="384067"/>
                    <a:pt x="694381" y="374216"/>
                    <a:pt x="710870" y="372979"/>
                  </a:cubicBezTo>
                  <a:cubicBezTo>
                    <a:pt x="855067" y="362164"/>
                    <a:pt x="999628" y="356937"/>
                    <a:pt x="1144007" y="348916"/>
                  </a:cubicBezTo>
                  <a:cubicBezTo>
                    <a:pt x="1374507" y="302816"/>
                    <a:pt x="1223449" y="323393"/>
                    <a:pt x="1601207" y="336884"/>
                  </a:cubicBezTo>
                  <a:cubicBezTo>
                    <a:pt x="1625270" y="340895"/>
                    <a:pt x="1649246" y="345466"/>
                    <a:pt x="1673396" y="348916"/>
                  </a:cubicBezTo>
                  <a:cubicBezTo>
                    <a:pt x="1705405" y="353489"/>
                    <a:pt x="1738033" y="354172"/>
                    <a:pt x="1769649" y="360947"/>
                  </a:cubicBezTo>
                  <a:cubicBezTo>
                    <a:pt x="1794451" y="366262"/>
                    <a:pt x="1816967" y="380035"/>
                    <a:pt x="1841839" y="385010"/>
                  </a:cubicBezTo>
                  <a:cubicBezTo>
                    <a:pt x="1877451" y="392132"/>
                    <a:pt x="1914087" y="392537"/>
                    <a:pt x="1950123" y="397042"/>
                  </a:cubicBezTo>
                  <a:cubicBezTo>
                    <a:pt x="1978263" y="400560"/>
                    <a:pt x="2006270" y="405063"/>
                    <a:pt x="2034344" y="409074"/>
                  </a:cubicBezTo>
                  <a:lnTo>
                    <a:pt x="2744207" y="385010"/>
                  </a:lnTo>
                  <a:cubicBezTo>
                    <a:pt x="2752732" y="384604"/>
                    <a:pt x="2816456" y="366933"/>
                    <a:pt x="2828428" y="360947"/>
                  </a:cubicBezTo>
                  <a:cubicBezTo>
                    <a:pt x="2841362" y="354480"/>
                    <a:pt x="2852491" y="344905"/>
                    <a:pt x="2864523" y="336884"/>
                  </a:cubicBezTo>
                  <a:cubicBezTo>
                    <a:pt x="2868533" y="324852"/>
                    <a:pt x="2870029" y="311664"/>
                    <a:pt x="2876554" y="300789"/>
                  </a:cubicBezTo>
                  <a:cubicBezTo>
                    <a:pt x="2926101" y="218211"/>
                    <a:pt x="2878567" y="342882"/>
                    <a:pt x="2912649" y="240632"/>
                  </a:cubicBezTo>
                  <a:cubicBezTo>
                    <a:pt x="2916660" y="196516"/>
                    <a:pt x="2931417" y="152067"/>
                    <a:pt x="2924681" y="108284"/>
                  </a:cubicBezTo>
                  <a:cubicBezTo>
                    <a:pt x="2921295" y="86272"/>
                    <a:pt x="2849478" y="74894"/>
                    <a:pt x="2840460" y="72189"/>
                  </a:cubicBezTo>
                  <a:cubicBezTo>
                    <a:pt x="2816165" y="64900"/>
                    <a:pt x="2792333" y="56147"/>
                    <a:pt x="2768270" y="48126"/>
                  </a:cubicBezTo>
                  <a:cubicBezTo>
                    <a:pt x="2756238" y="44116"/>
                    <a:pt x="2744611" y="38582"/>
                    <a:pt x="2732175" y="36095"/>
                  </a:cubicBezTo>
                  <a:cubicBezTo>
                    <a:pt x="2655803" y="20820"/>
                    <a:pt x="2691857" y="29022"/>
                    <a:pt x="2623891" y="12032"/>
                  </a:cubicBezTo>
                  <a:lnTo>
                    <a:pt x="1974186" y="24063"/>
                  </a:lnTo>
                  <a:cubicBezTo>
                    <a:pt x="1893159" y="26482"/>
                    <a:pt x="1792243" y="38932"/>
                    <a:pt x="1709491" y="48126"/>
                  </a:cubicBezTo>
                  <a:lnTo>
                    <a:pt x="1649333" y="48126"/>
                  </a:lnTo>
                  <a:close/>
                </a:path>
              </a:pathLst>
            </a:cu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5" name="组合 14"/>
          <p:cNvGrpSpPr>
            <a:grpSpLocks/>
          </p:cNvGrpSpPr>
          <p:nvPr/>
        </p:nvGrpSpPr>
        <p:grpSpPr bwMode="auto">
          <a:xfrm>
            <a:off x="711200" y="3476625"/>
            <a:ext cx="1117600" cy="1087438"/>
            <a:chOff x="711439" y="3477126"/>
            <a:chExt cx="1117361" cy="1086853"/>
          </a:xfrm>
        </p:grpSpPr>
        <p:sp>
          <p:nvSpPr>
            <p:cNvPr id="13" name="任意多边形 12"/>
            <p:cNvSpPr/>
            <p:nvPr/>
          </p:nvSpPr>
          <p:spPr>
            <a:xfrm>
              <a:off x="711439" y="3477126"/>
              <a:ext cx="960233" cy="372862"/>
            </a:xfrm>
            <a:custGeom>
              <a:avLst/>
              <a:gdLst>
                <a:gd name="connsiteX0" fmla="*/ 612035 w 960950"/>
                <a:gd name="connsiteY0" fmla="*/ 84221 h 372979"/>
                <a:gd name="connsiteX1" fmla="*/ 335308 w 960950"/>
                <a:gd name="connsiteY1" fmla="*/ 72190 h 372979"/>
                <a:gd name="connsiteX2" fmla="*/ 299214 w 960950"/>
                <a:gd name="connsiteY2" fmla="*/ 36095 h 372979"/>
                <a:gd name="connsiteX3" fmla="*/ 227024 w 960950"/>
                <a:gd name="connsiteY3" fmla="*/ 0 h 372979"/>
                <a:gd name="connsiteX4" fmla="*/ 46550 w 960950"/>
                <a:gd name="connsiteY4" fmla="*/ 12032 h 372979"/>
                <a:gd name="connsiteX5" fmla="*/ 10456 w 960950"/>
                <a:gd name="connsiteY5" fmla="*/ 36095 h 372979"/>
                <a:gd name="connsiteX6" fmla="*/ 22487 w 960950"/>
                <a:gd name="connsiteY6" fmla="*/ 276727 h 372979"/>
                <a:gd name="connsiteX7" fmla="*/ 94677 w 960950"/>
                <a:gd name="connsiteY7" fmla="*/ 324853 h 372979"/>
                <a:gd name="connsiteX8" fmla="*/ 130772 w 960950"/>
                <a:gd name="connsiteY8" fmla="*/ 348916 h 372979"/>
                <a:gd name="connsiteX9" fmla="*/ 202961 w 960950"/>
                <a:gd name="connsiteY9" fmla="*/ 372979 h 372979"/>
                <a:gd name="connsiteX10" fmla="*/ 900793 w 960950"/>
                <a:gd name="connsiteY10" fmla="*/ 360948 h 372979"/>
                <a:gd name="connsiteX11" fmla="*/ 960950 w 960950"/>
                <a:gd name="connsiteY11" fmla="*/ 300790 h 372979"/>
                <a:gd name="connsiteX12" fmla="*/ 912824 w 960950"/>
                <a:gd name="connsiteY12" fmla="*/ 132348 h 372979"/>
                <a:gd name="connsiteX13" fmla="*/ 876729 w 960950"/>
                <a:gd name="connsiteY13" fmla="*/ 108285 h 372979"/>
                <a:gd name="connsiteX14" fmla="*/ 828603 w 960950"/>
                <a:gd name="connsiteY14" fmla="*/ 48127 h 372979"/>
                <a:gd name="connsiteX15" fmla="*/ 612035 w 960950"/>
                <a:gd name="connsiteY15" fmla="*/ 84221 h 37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0950" h="372979">
                  <a:moveTo>
                    <a:pt x="612035" y="84221"/>
                  </a:moveTo>
                  <a:cubicBezTo>
                    <a:pt x="529819" y="88232"/>
                    <a:pt x="426564" y="86229"/>
                    <a:pt x="335308" y="72190"/>
                  </a:cubicBezTo>
                  <a:cubicBezTo>
                    <a:pt x="318491" y="69603"/>
                    <a:pt x="312285" y="46988"/>
                    <a:pt x="299214" y="36095"/>
                  </a:cubicBezTo>
                  <a:cubicBezTo>
                    <a:pt x="268117" y="10181"/>
                    <a:pt x="263198" y="12058"/>
                    <a:pt x="227024" y="0"/>
                  </a:cubicBezTo>
                  <a:cubicBezTo>
                    <a:pt x="166866" y="4011"/>
                    <a:pt x="106021" y="2120"/>
                    <a:pt x="46550" y="12032"/>
                  </a:cubicBezTo>
                  <a:cubicBezTo>
                    <a:pt x="32287" y="14409"/>
                    <a:pt x="11765" y="21694"/>
                    <a:pt x="10456" y="36095"/>
                  </a:cubicBezTo>
                  <a:cubicBezTo>
                    <a:pt x="3185" y="116076"/>
                    <a:pt x="0" y="199629"/>
                    <a:pt x="22487" y="276727"/>
                  </a:cubicBezTo>
                  <a:cubicBezTo>
                    <a:pt x="30585" y="304491"/>
                    <a:pt x="70614" y="308811"/>
                    <a:pt x="94677" y="324853"/>
                  </a:cubicBezTo>
                  <a:cubicBezTo>
                    <a:pt x="106709" y="332874"/>
                    <a:pt x="117054" y="344343"/>
                    <a:pt x="130772" y="348916"/>
                  </a:cubicBezTo>
                  <a:lnTo>
                    <a:pt x="202961" y="372979"/>
                  </a:lnTo>
                  <a:cubicBezTo>
                    <a:pt x="435572" y="368969"/>
                    <a:pt x="668420" y="372192"/>
                    <a:pt x="900793" y="360948"/>
                  </a:cubicBezTo>
                  <a:cubicBezTo>
                    <a:pt x="951164" y="358511"/>
                    <a:pt x="949681" y="334598"/>
                    <a:pt x="960950" y="300790"/>
                  </a:cubicBezTo>
                  <a:cubicBezTo>
                    <a:pt x="951658" y="226448"/>
                    <a:pt x="958324" y="193014"/>
                    <a:pt x="912824" y="132348"/>
                  </a:cubicBezTo>
                  <a:cubicBezTo>
                    <a:pt x="904148" y="120780"/>
                    <a:pt x="888020" y="117318"/>
                    <a:pt x="876729" y="108285"/>
                  </a:cubicBezTo>
                  <a:cubicBezTo>
                    <a:pt x="852240" y="88693"/>
                    <a:pt x="846468" y="74924"/>
                    <a:pt x="828603" y="48127"/>
                  </a:cubicBezTo>
                  <a:cubicBezTo>
                    <a:pt x="588675" y="60754"/>
                    <a:pt x="694251" y="80211"/>
                    <a:pt x="612035" y="84221"/>
                  </a:cubicBezTo>
                  <a:close/>
                </a:path>
              </a:pathLst>
            </a:custGeom>
            <a:noFill/>
            <a:ln w="50800">
              <a:solidFill>
                <a:srgbClr val="2464C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13"/>
            <p:cNvSpPr/>
            <p:nvPr/>
          </p:nvSpPr>
          <p:spPr>
            <a:xfrm>
              <a:off x="1143147" y="4191117"/>
              <a:ext cx="685653" cy="372862"/>
            </a:xfrm>
            <a:custGeom>
              <a:avLst/>
              <a:gdLst>
                <a:gd name="connsiteX0" fmla="*/ 612035 w 960950"/>
                <a:gd name="connsiteY0" fmla="*/ 84221 h 372979"/>
                <a:gd name="connsiteX1" fmla="*/ 335308 w 960950"/>
                <a:gd name="connsiteY1" fmla="*/ 72190 h 372979"/>
                <a:gd name="connsiteX2" fmla="*/ 299214 w 960950"/>
                <a:gd name="connsiteY2" fmla="*/ 36095 h 372979"/>
                <a:gd name="connsiteX3" fmla="*/ 227024 w 960950"/>
                <a:gd name="connsiteY3" fmla="*/ 0 h 372979"/>
                <a:gd name="connsiteX4" fmla="*/ 46550 w 960950"/>
                <a:gd name="connsiteY4" fmla="*/ 12032 h 372979"/>
                <a:gd name="connsiteX5" fmla="*/ 10456 w 960950"/>
                <a:gd name="connsiteY5" fmla="*/ 36095 h 372979"/>
                <a:gd name="connsiteX6" fmla="*/ 22487 w 960950"/>
                <a:gd name="connsiteY6" fmla="*/ 276727 h 372979"/>
                <a:gd name="connsiteX7" fmla="*/ 94677 w 960950"/>
                <a:gd name="connsiteY7" fmla="*/ 324853 h 372979"/>
                <a:gd name="connsiteX8" fmla="*/ 130772 w 960950"/>
                <a:gd name="connsiteY8" fmla="*/ 348916 h 372979"/>
                <a:gd name="connsiteX9" fmla="*/ 202961 w 960950"/>
                <a:gd name="connsiteY9" fmla="*/ 372979 h 372979"/>
                <a:gd name="connsiteX10" fmla="*/ 900793 w 960950"/>
                <a:gd name="connsiteY10" fmla="*/ 360948 h 372979"/>
                <a:gd name="connsiteX11" fmla="*/ 960950 w 960950"/>
                <a:gd name="connsiteY11" fmla="*/ 300790 h 372979"/>
                <a:gd name="connsiteX12" fmla="*/ 912824 w 960950"/>
                <a:gd name="connsiteY12" fmla="*/ 132348 h 372979"/>
                <a:gd name="connsiteX13" fmla="*/ 876729 w 960950"/>
                <a:gd name="connsiteY13" fmla="*/ 108285 h 372979"/>
                <a:gd name="connsiteX14" fmla="*/ 828603 w 960950"/>
                <a:gd name="connsiteY14" fmla="*/ 48127 h 372979"/>
                <a:gd name="connsiteX15" fmla="*/ 612035 w 960950"/>
                <a:gd name="connsiteY15" fmla="*/ 84221 h 37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0950" h="372979">
                  <a:moveTo>
                    <a:pt x="612035" y="84221"/>
                  </a:moveTo>
                  <a:cubicBezTo>
                    <a:pt x="529819" y="88232"/>
                    <a:pt x="426564" y="86229"/>
                    <a:pt x="335308" y="72190"/>
                  </a:cubicBezTo>
                  <a:cubicBezTo>
                    <a:pt x="318491" y="69603"/>
                    <a:pt x="312285" y="46988"/>
                    <a:pt x="299214" y="36095"/>
                  </a:cubicBezTo>
                  <a:cubicBezTo>
                    <a:pt x="268117" y="10181"/>
                    <a:pt x="263198" y="12058"/>
                    <a:pt x="227024" y="0"/>
                  </a:cubicBezTo>
                  <a:cubicBezTo>
                    <a:pt x="166866" y="4011"/>
                    <a:pt x="106021" y="2120"/>
                    <a:pt x="46550" y="12032"/>
                  </a:cubicBezTo>
                  <a:cubicBezTo>
                    <a:pt x="32287" y="14409"/>
                    <a:pt x="11765" y="21694"/>
                    <a:pt x="10456" y="36095"/>
                  </a:cubicBezTo>
                  <a:cubicBezTo>
                    <a:pt x="3185" y="116076"/>
                    <a:pt x="0" y="199629"/>
                    <a:pt x="22487" y="276727"/>
                  </a:cubicBezTo>
                  <a:cubicBezTo>
                    <a:pt x="30585" y="304491"/>
                    <a:pt x="70614" y="308811"/>
                    <a:pt x="94677" y="324853"/>
                  </a:cubicBezTo>
                  <a:cubicBezTo>
                    <a:pt x="106709" y="332874"/>
                    <a:pt x="117054" y="344343"/>
                    <a:pt x="130772" y="348916"/>
                  </a:cubicBezTo>
                  <a:lnTo>
                    <a:pt x="202961" y="372979"/>
                  </a:lnTo>
                  <a:cubicBezTo>
                    <a:pt x="435572" y="368969"/>
                    <a:pt x="668420" y="372192"/>
                    <a:pt x="900793" y="360948"/>
                  </a:cubicBezTo>
                  <a:cubicBezTo>
                    <a:pt x="951164" y="358511"/>
                    <a:pt x="949681" y="334598"/>
                    <a:pt x="960950" y="300790"/>
                  </a:cubicBezTo>
                  <a:cubicBezTo>
                    <a:pt x="951658" y="226448"/>
                    <a:pt x="958324" y="193014"/>
                    <a:pt x="912824" y="132348"/>
                  </a:cubicBezTo>
                  <a:cubicBezTo>
                    <a:pt x="904148" y="120780"/>
                    <a:pt x="888020" y="117318"/>
                    <a:pt x="876729" y="108285"/>
                  </a:cubicBezTo>
                  <a:cubicBezTo>
                    <a:pt x="852240" y="88693"/>
                    <a:pt x="846468" y="74924"/>
                    <a:pt x="828603" y="48127"/>
                  </a:cubicBezTo>
                  <a:cubicBezTo>
                    <a:pt x="588675" y="60754"/>
                    <a:pt x="694251" y="80211"/>
                    <a:pt x="612035" y="84221"/>
                  </a:cubicBezTo>
                  <a:close/>
                </a:path>
              </a:pathLst>
            </a:custGeom>
            <a:noFill/>
            <a:ln w="50800">
              <a:solidFill>
                <a:srgbClr val="2464C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6" name="TextBox 15"/>
          <p:cNvSpPr txBox="1">
            <a:spLocks noChangeArrowheads="1"/>
          </p:cNvSpPr>
          <p:nvPr/>
        </p:nvSpPr>
        <p:spPr bwMode="auto">
          <a:xfrm rot="-519352">
            <a:off x="3124200" y="4191000"/>
            <a:ext cx="1377950" cy="369888"/>
          </a:xfrm>
          <a:prstGeom prst="rect">
            <a:avLst/>
          </a:prstGeom>
          <a:noFill/>
          <a:ln w="9525">
            <a:noFill/>
            <a:miter lim="800000"/>
            <a:headEnd/>
            <a:tailEnd/>
          </a:ln>
        </p:spPr>
        <p:txBody>
          <a:bodyPr wrap="none">
            <a:spAutoFit/>
          </a:bodyPr>
          <a:lstStyle/>
          <a:p>
            <a:r>
              <a:rPr kumimoji="1" lang="en-US" altLang="zh-CN">
                <a:solidFill>
                  <a:srgbClr val="C00000"/>
                </a:solidFill>
                <a:sym typeface="Symbol" pitchFamily="18" charset="2"/>
              </a:rPr>
              <a:t>a ∧b=a </a:t>
            </a:r>
            <a:r>
              <a:rPr kumimoji="1" lang="en-US" altLang="zh-CN" sz="2400" baseline="-8000">
                <a:solidFill>
                  <a:srgbClr val="C00000"/>
                </a:solidFill>
              </a:rPr>
              <a:t>*</a:t>
            </a:r>
            <a:r>
              <a:rPr kumimoji="1" lang="en-US" altLang="zh-CN">
                <a:solidFill>
                  <a:srgbClr val="C00000"/>
                </a:solidFill>
                <a:sym typeface="Symbol" pitchFamily="18" charset="2"/>
              </a:rPr>
              <a:t> b</a:t>
            </a:r>
            <a:endParaRPr lang="zh-CN" altLang="en-US">
              <a:solidFill>
                <a:srgbClr val="C00000"/>
              </a:solidFill>
            </a:endParaRPr>
          </a:p>
        </p:txBody>
      </p:sp>
      <p:pic>
        <p:nvPicPr>
          <p:cNvPr id="18" name="图片 17" descr="这样的偏序集S就是一个格.emf"/>
          <p:cNvPicPr>
            <a:picLocks noChangeAspect="1"/>
          </p:cNvPicPr>
          <p:nvPr/>
        </p:nvPicPr>
        <p:blipFill>
          <a:blip r:embed="rId2"/>
          <a:srcRect/>
          <a:stretch>
            <a:fillRect/>
          </a:stretch>
        </p:blipFill>
        <p:spPr bwMode="auto">
          <a:xfrm>
            <a:off x="4572000" y="5181600"/>
            <a:ext cx="3381375" cy="112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2">
                                            <p:txEl>
                                              <p:pRg st="1" end="1"/>
                                            </p:txEl>
                                          </p:spTgt>
                                        </p:tgtEl>
                                        <p:attrNameLst>
                                          <p:attrName>style.visibility</p:attrName>
                                        </p:attrNameLst>
                                      </p:cBhvr>
                                      <p:to>
                                        <p:strVal val="visible"/>
                                      </p:to>
                                    </p:set>
                                    <p:animEffect transition="in" filter="fade">
                                      <p:cBhvr>
                                        <p:cTn id="22" dur="500"/>
                                        <p:tgtEl>
                                          <p:spTgt spid="2765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2">
                                            <p:txEl>
                                              <p:pRg st="2" end="2"/>
                                            </p:txEl>
                                          </p:spTgt>
                                        </p:tgtEl>
                                        <p:attrNameLst>
                                          <p:attrName>style.visibility</p:attrName>
                                        </p:attrNameLst>
                                      </p:cBhvr>
                                      <p:to>
                                        <p:strVal val="visible"/>
                                      </p:to>
                                    </p:set>
                                    <p:animEffect transition="in" filter="fade">
                                      <p:cBhvr>
                                        <p:cTn id="27" dur="500"/>
                                        <p:tgtEl>
                                          <p:spTgt spid="27652">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7652">
                                            <p:txEl>
                                              <p:pRg st="3" end="3"/>
                                            </p:txEl>
                                          </p:spTgt>
                                        </p:tgtEl>
                                        <p:attrNameLst>
                                          <p:attrName>style.visibility</p:attrName>
                                        </p:attrNameLst>
                                      </p:cBhvr>
                                      <p:to>
                                        <p:strVal val="visible"/>
                                      </p:to>
                                    </p:set>
                                    <p:animEffect transition="in" filter="fade">
                                      <p:cBhvr>
                                        <p:cTn id="30" dur="500"/>
                                        <p:tgtEl>
                                          <p:spTgt spid="2765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652">
                                            <p:txEl>
                                              <p:pRg st="4" end="4"/>
                                            </p:txEl>
                                          </p:spTgt>
                                        </p:tgtEl>
                                        <p:attrNameLst>
                                          <p:attrName>style.visibility</p:attrName>
                                        </p:attrNameLst>
                                      </p:cBhvr>
                                      <p:to>
                                        <p:strVal val="visible"/>
                                      </p:to>
                                    </p:set>
                                    <p:animEffect transition="in" filter="fade">
                                      <p:cBhvr>
                                        <p:cTn id="35" dur="500"/>
                                        <p:tgtEl>
                                          <p:spTgt spid="2765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652">
                                            <p:txEl>
                                              <p:pRg st="5" end="5"/>
                                            </p:txEl>
                                          </p:spTgt>
                                        </p:tgtEl>
                                        <p:attrNameLst>
                                          <p:attrName>style.visibility</p:attrName>
                                        </p:attrNameLst>
                                      </p:cBhvr>
                                      <p:to>
                                        <p:strVal val="visible"/>
                                      </p:to>
                                    </p:set>
                                    <p:animEffect transition="in" filter="fade">
                                      <p:cBhvr>
                                        <p:cTn id="50" dur="500"/>
                                        <p:tgtEl>
                                          <p:spTgt spid="2765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652">
                                            <p:txEl>
                                              <p:pRg st="6" end="6"/>
                                            </p:txEl>
                                          </p:spTgt>
                                        </p:tgtEl>
                                        <p:attrNameLst>
                                          <p:attrName>style.visibility</p:attrName>
                                        </p:attrNameLst>
                                      </p:cBhvr>
                                      <p:to>
                                        <p:strVal val="visible"/>
                                      </p:to>
                                    </p:set>
                                    <p:animEffect transition="in" filter="fade">
                                      <p:cBhvr>
                                        <p:cTn id="55" dur="500"/>
                                        <p:tgtEl>
                                          <p:spTgt spid="27652">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7652">
                                            <p:txEl>
                                              <p:pRg st="7" end="7"/>
                                            </p:txEl>
                                          </p:spTgt>
                                        </p:tgtEl>
                                        <p:attrNameLst>
                                          <p:attrName>style.visibility</p:attrName>
                                        </p:attrNameLst>
                                      </p:cBhvr>
                                      <p:to>
                                        <p:strVal val="visible"/>
                                      </p:to>
                                    </p:set>
                                    <p:animEffect transition="in" filter="fade">
                                      <p:cBhvr>
                                        <p:cTn id="58" dur="500"/>
                                        <p:tgtEl>
                                          <p:spTgt spid="2765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652">
                                            <p:txEl>
                                              <p:pRg st="8" end="8"/>
                                            </p:txEl>
                                          </p:spTgt>
                                        </p:tgtEl>
                                        <p:attrNameLst>
                                          <p:attrName>style.visibility</p:attrName>
                                        </p:attrNameLst>
                                      </p:cBhvr>
                                      <p:to>
                                        <p:strVal val="visible"/>
                                      </p:to>
                                    </p:set>
                                    <p:animEffect transition="in" filter="fade">
                                      <p:cBhvr>
                                        <p:cTn id="83" dur="500"/>
                                        <p:tgtEl>
                                          <p:spTgt spid="27652">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652">
                                            <p:txEl>
                                              <p:pRg st="9" end="9"/>
                                            </p:txEl>
                                          </p:spTgt>
                                        </p:tgtEl>
                                        <p:attrNameLst>
                                          <p:attrName>style.visibility</p:attrName>
                                        </p:attrNameLst>
                                      </p:cBhvr>
                                      <p:to>
                                        <p:strVal val="visible"/>
                                      </p:to>
                                    </p:set>
                                    <p:animEffect transition="in" filter="fade">
                                      <p:cBhvr>
                                        <p:cTn id="88" dur="500"/>
                                        <p:tgtEl>
                                          <p:spTgt spid="27652">
                                            <p:txEl>
                                              <p:pRg st="9" end="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7652">
                                            <p:txEl>
                                              <p:pRg st="10" end="10"/>
                                            </p:txEl>
                                          </p:spTgt>
                                        </p:tgtEl>
                                        <p:attrNameLst>
                                          <p:attrName>style.visibility</p:attrName>
                                        </p:attrNameLst>
                                      </p:cBhvr>
                                      <p:to>
                                        <p:strVal val="visible"/>
                                      </p:to>
                                    </p:set>
                                    <p:animEffect transition="in" filter="fade">
                                      <p:cBhvr>
                                        <p:cTn id="93" dur="500"/>
                                        <p:tgtEl>
                                          <p:spTgt spid="27652">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652">
                                            <p:txEl>
                                              <p:pRg st="11" end="11"/>
                                            </p:txEl>
                                          </p:spTgt>
                                        </p:tgtEl>
                                        <p:attrNameLst>
                                          <p:attrName>style.visibility</p:attrName>
                                        </p:attrNameLst>
                                      </p:cBhvr>
                                      <p:to>
                                        <p:strVal val="visible"/>
                                      </p:to>
                                    </p:set>
                                    <p:animEffect transition="in" filter="fade">
                                      <p:cBhvr>
                                        <p:cTn id="98" dur="500"/>
                                        <p:tgtEl>
                                          <p:spTgt spid="27652">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5" presetClass="entr" presetSubtype="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anim calcmode="lin" valueType="num">
                                      <p:cBhvr>
                                        <p:cTn id="104" dur="500" fill="hold"/>
                                        <p:tgtEl>
                                          <p:spTgt spid="18"/>
                                        </p:tgtEl>
                                        <p:attrNameLst>
                                          <p:attrName>style.rotation</p:attrName>
                                        </p:attrNameLst>
                                      </p:cBhvr>
                                      <p:tavLst>
                                        <p:tav tm="0">
                                          <p:val>
                                            <p:fltVal val="720"/>
                                          </p:val>
                                        </p:tav>
                                        <p:tav tm="100000">
                                          <p:val>
                                            <p:fltVal val="0"/>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anim calcmode="lin" valueType="num">
                                      <p:cBhvr>
                                        <p:cTn id="106" dur="5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46050" y="327025"/>
            <a:ext cx="46545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格，代数结构的定义</a:t>
            </a:r>
          </a:p>
        </p:txBody>
      </p:sp>
      <p:sp>
        <p:nvSpPr>
          <p:cNvPr id="33797" name="Rectangle 5" descr="新闻纸"/>
          <p:cNvSpPr>
            <a:spLocks noChangeArrowheads="1"/>
          </p:cNvSpPr>
          <p:nvPr/>
        </p:nvSpPr>
        <p:spPr bwMode="auto">
          <a:xfrm>
            <a:off x="381000" y="1371600"/>
            <a:ext cx="8305800" cy="8382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57347" name="Text Box 6"/>
          <p:cNvSpPr txBox="1">
            <a:spLocks noChangeArrowheads="1"/>
          </p:cNvSpPr>
          <p:nvPr/>
        </p:nvSpPr>
        <p:spPr bwMode="auto">
          <a:xfrm>
            <a:off x="457200" y="14478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a:t>2</a:t>
            </a:r>
            <a:r>
              <a:rPr lang="zh-CN" altLang="en-US"/>
              <a:t>：</a:t>
            </a:r>
          </a:p>
        </p:txBody>
      </p:sp>
      <p:sp>
        <p:nvSpPr>
          <p:cNvPr id="57348" name="Text Box 7"/>
          <p:cNvSpPr txBox="1">
            <a:spLocks noChangeArrowheads="1"/>
          </p:cNvSpPr>
          <p:nvPr/>
        </p:nvSpPr>
        <p:spPr bwMode="auto">
          <a:xfrm>
            <a:off x="1524000" y="1447800"/>
            <a:ext cx="7010400" cy="641350"/>
          </a:xfrm>
          <a:prstGeom prst="rect">
            <a:avLst/>
          </a:prstGeom>
          <a:noFill/>
          <a:ln w="9525">
            <a:noFill/>
            <a:miter lim="800000"/>
            <a:headEnd/>
            <a:tailEnd/>
          </a:ln>
        </p:spPr>
        <p:txBody>
          <a:bodyPr>
            <a:spAutoFit/>
          </a:bodyPr>
          <a:lstStyle/>
          <a:p>
            <a:pPr>
              <a:spcBef>
                <a:spcPct val="50000"/>
              </a:spcBef>
            </a:pPr>
            <a:r>
              <a:rPr kumimoji="1" lang="zh-CN" altLang="en-US"/>
              <a:t>设</a:t>
            </a:r>
            <a:r>
              <a:rPr kumimoji="1" lang="en-US" altLang="zh-CN"/>
              <a:t>&lt; S</a:t>
            </a:r>
            <a:r>
              <a:rPr kumimoji="1" lang="zh-CN" altLang="en-US"/>
              <a:t>，*，</a:t>
            </a:r>
            <a:r>
              <a:rPr kumimoji="1" lang="zh-CN" altLang="en-US">
                <a:sym typeface="Symbol" pitchFamily="18" charset="2"/>
              </a:rPr>
              <a:t></a:t>
            </a:r>
            <a:r>
              <a:rPr kumimoji="1" lang="zh-CN" altLang="en-US"/>
              <a:t> </a:t>
            </a:r>
            <a:r>
              <a:rPr kumimoji="1" lang="en-US" altLang="zh-CN"/>
              <a:t>&gt;</a:t>
            </a:r>
            <a:r>
              <a:rPr kumimoji="1" lang="zh-CN" altLang="en-US"/>
              <a:t>是代数系统，*和 </a:t>
            </a:r>
            <a:r>
              <a:rPr kumimoji="1" lang="zh-CN" altLang="en-US">
                <a:sym typeface="Symbol" pitchFamily="18" charset="2"/>
              </a:rPr>
              <a:t></a:t>
            </a:r>
            <a:r>
              <a:rPr kumimoji="1" lang="zh-CN" altLang="en-US"/>
              <a:t>是二元运算。若*和 </a:t>
            </a:r>
            <a:r>
              <a:rPr kumimoji="1" lang="zh-CN" altLang="en-US">
                <a:sym typeface="Symbol" pitchFamily="18" charset="2"/>
              </a:rPr>
              <a:t></a:t>
            </a:r>
            <a:r>
              <a:rPr kumimoji="1" lang="zh-CN" altLang="en-US"/>
              <a:t>满足</a:t>
            </a:r>
            <a:r>
              <a:rPr kumimoji="1" lang="zh-CN" altLang="en-US" b="1">
                <a:solidFill>
                  <a:srgbClr val="2464C2"/>
                </a:solidFill>
              </a:rPr>
              <a:t>交换律</a:t>
            </a:r>
            <a:r>
              <a:rPr kumimoji="1" lang="zh-CN" altLang="en-US"/>
              <a:t>，</a:t>
            </a:r>
            <a:r>
              <a:rPr kumimoji="1" lang="zh-CN" altLang="en-US" b="1">
                <a:solidFill>
                  <a:srgbClr val="2464C2"/>
                </a:solidFill>
              </a:rPr>
              <a:t>结合律</a:t>
            </a:r>
            <a:r>
              <a:rPr kumimoji="1" lang="zh-CN" altLang="en-US"/>
              <a:t>，</a:t>
            </a:r>
            <a:r>
              <a:rPr kumimoji="1" lang="zh-CN" altLang="en-US" b="1">
                <a:solidFill>
                  <a:srgbClr val="2464C2"/>
                </a:solidFill>
              </a:rPr>
              <a:t>吸收律</a:t>
            </a:r>
            <a:r>
              <a:rPr kumimoji="1" lang="zh-CN" altLang="en-US"/>
              <a:t>，则</a:t>
            </a:r>
            <a:r>
              <a:rPr kumimoji="1" lang="en-US" altLang="zh-CN"/>
              <a:t>&lt;S</a:t>
            </a:r>
            <a:r>
              <a:rPr kumimoji="1" lang="zh-CN" altLang="en-US"/>
              <a:t>， ≼ </a:t>
            </a:r>
            <a:r>
              <a:rPr kumimoji="1" lang="en-US" altLang="zh-CN"/>
              <a:t>&gt;</a:t>
            </a:r>
            <a:r>
              <a:rPr kumimoji="1" lang="zh-CN" altLang="en-US"/>
              <a:t>构成一个格。</a:t>
            </a:r>
          </a:p>
        </p:txBody>
      </p:sp>
      <p:sp>
        <p:nvSpPr>
          <p:cNvPr id="28678" name="Text Box 66"/>
          <p:cNvSpPr txBox="1">
            <a:spLocks noChangeArrowheads="1"/>
          </p:cNvSpPr>
          <p:nvPr/>
        </p:nvSpPr>
        <p:spPr bwMode="auto">
          <a:xfrm>
            <a:off x="381000" y="2286000"/>
            <a:ext cx="4648200" cy="703263"/>
          </a:xfrm>
          <a:prstGeom prst="rect">
            <a:avLst/>
          </a:prstGeom>
          <a:noFill/>
          <a:ln w="9525">
            <a:noFill/>
            <a:miter lim="800000"/>
            <a:headEnd/>
            <a:tailEnd/>
          </a:ln>
        </p:spPr>
        <p:txBody>
          <a:bodyPr>
            <a:spAutoFit/>
          </a:bodyPr>
          <a:lstStyle/>
          <a:p>
            <a:pPr>
              <a:spcBef>
                <a:spcPct val="50000"/>
              </a:spcBef>
            </a:pPr>
            <a:r>
              <a:rPr lang="zh-CN" altLang="en-US" sz="1600"/>
              <a:t>令</a:t>
            </a:r>
            <a:r>
              <a:rPr lang="en-US" altLang="zh-CN" sz="1600"/>
              <a:t>S={1,2,3,5,6,10,15,30}</a:t>
            </a:r>
            <a:r>
              <a:rPr lang="zh-CN" altLang="en-US" sz="1600"/>
              <a:t>， </a:t>
            </a:r>
          </a:p>
          <a:p>
            <a:pPr>
              <a:spcBef>
                <a:spcPct val="50000"/>
              </a:spcBef>
            </a:pPr>
            <a:r>
              <a:rPr lang="zh-CN" altLang="en-US" sz="1600"/>
              <a:t>二元运算</a:t>
            </a:r>
            <a:r>
              <a:rPr kumimoji="1" lang="zh-CN" altLang="en-US" sz="1600"/>
              <a:t>*和</a:t>
            </a:r>
            <a:r>
              <a:rPr kumimoji="1" lang="zh-CN" altLang="en-US" sz="1600">
                <a:sym typeface="Symbol" pitchFamily="18" charset="2"/>
              </a:rPr>
              <a:t>分别为求最大公约数和最小公倍数。</a:t>
            </a:r>
          </a:p>
        </p:txBody>
      </p:sp>
      <p:sp>
        <p:nvSpPr>
          <p:cNvPr id="28679" name="Text Box 67"/>
          <p:cNvSpPr txBox="1">
            <a:spLocks noChangeArrowheads="1"/>
          </p:cNvSpPr>
          <p:nvPr/>
        </p:nvSpPr>
        <p:spPr bwMode="auto">
          <a:xfrm>
            <a:off x="381000" y="3048000"/>
            <a:ext cx="5638800" cy="2781300"/>
          </a:xfrm>
          <a:prstGeom prst="rect">
            <a:avLst/>
          </a:prstGeom>
          <a:noFill/>
          <a:ln w="9525">
            <a:noFill/>
            <a:miter lim="800000"/>
            <a:headEnd/>
            <a:tailEnd/>
          </a:ln>
        </p:spPr>
        <p:txBody>
          <a:bodyPr>
            <a:spAutoFit/>
          </a:bodyPr>
          <a:lstStyle/>
          <a:p>
            <a:pPr>
              <a:spcBef>
                <a:spcPct val="50000"/>
              </a:spcBef>
            </a:pPr>
            <a:r>
              <a:rPr kumimoji="1" lang="zh-CN" altLang="en-US" sz="1600"/>
              <a:t>运算*和</a:t>
            </a:r>
            <a:r>
              <a:rPr kumimoji="1" lang="zh-CN" altLang="en-US" sz="1600">
                <a:sym typeface="Symbol" pitchFamily="18" charset="2"/>
              </a:rPr>
              <a:t>显然均</a:t>
            </a:r>
            <a:r>
              <a:rPr kumimoji="1" lang="zh-CN" altLang="en-US" sz="1600" b="1">
                <a:solidFill>
                  <a:srgbClr val="2464C2"/>
                </a:solidFill>
                <a:sym typeface="Symbol" pitchFamily="18" charset="2"/>
              </a:rPr>
              <a:t>符合交换律</a:t>
            </a:r>
            <a:r>
              <a:rPr kumimoji="1" lang="zh-CN" altLang="en-US" sz="1600">
                <a:sym typeface="Symbol" pitchFamily="18" charset="2"/>
              </a:rPr>
              <a:t>；</a:t>
            </a:r>
          </a:p>
          <a:p>
            <a:pPr>
              <a:spcBef>
                <a:spcPct val="50000"/>
              </a:spcBef>
            </a:pPr>
            <a:r>
              <a:rPr kumimoji="1" lang="zh-CN" altLang="en-US" sz="1600">
                <a:sym typeface="Symbol" pitchFamily="18" charset="2"/>
              </a:rPr>
              <a:t>对于</a:t>
            </a:r>
            <a:r>
              <a:rPr kumimoji="1" lang="zh-CN" altLang="en-US" sz="1600"/>
              <a:t>运算*， </a:t>
            </a:r>
            <a:r>
              <a:rPr kumimoji="1" lang="zh-CN" altLang="en-US" sz="1600">
                <a:sym typeface="Symbol" pitchFamily="18" charset="2"/>
              </a:rPr>
              <a:t></a:t>
            </a:r>
            <a:r>
              <a:rPr kumimoji="1" lang="en-US" altLang="zh-CN" sz="1600">
                <a:sym typeface="Symbol" pitchFamily="18" charset="2"/>
              </a:rPr>
              <a:t>a</a:t>
            </a:r>
            <a:r>
              <a:rPr kumimoji="1" lang="zh-CN" altLang="en-US" sz="1600">
                <a:sym typeface="Symbol" pitchFamily="18" charset="2"/>
              </a:rPr>
              <a:t>，</a:t>
            </a:r>
            <a:r>
              <a:rPr kumimoji="1" lang="en-US" altLang="zh-CN" sz="1600">
                <a:sym typeface="Symbol" pitchFamily="18" charset="2"/>
              </a:rPr>
              <a:t>b</a:t>
            </a:r>
            <a:r>
              <a:rPr kumimoji="1" lang="zh-CN" altLang="en-US" sz="1600">
                <a:sym typeface="Symbol" pitchFamily="18" charset="2"/>
              </a:rPr>
              <a:t>，</a:t>
            </a:r>
            <a:r>
              <a:rPr kumimoji="1" lang="en-US" altLang="zh-CN" sz="1600">
                <a:sym typeface="Symbol" pitchFamily="18" charset="2"/>
              </a:rPr>
              <a:t>c S</a:t>
            </a:r>
            <a:r>
              <a:rPr kumimoji="1" lang="zh-CN" altLang="en-US" sz="1600">
                <a:sym typeface="Symbol" pitchFamily="18" charset="2"/>
              </a:rPr>
              <a:t>，</a:t>
            </a:r>
            <a:r>
              <a:rPr kumimoji="1" lang="en-US" altLang="zh-CN" sz="1600">
                <a:sym typeface="Symbol" pitchFamily="18" charset="2"/>
              </a:rPr>
              <a:t>(a</a:t>
            </a:r>
            <a:r>
              <a:rPr kumimoji="1" lang="en-US" altLang="zh-CN" sz="1600"/>
              <a:t>*b</a:t>
            </a:r>
            <a:r>
              <a:rPr kumimoji="1" lang="en-US" altLang="zh-CN" sz="1600">
                <a:sym typeface="Symbol" pitchFamily="18" charset="2"/>
              </a:rPr>
              <a:t>)</a:t>
            </a:r>
            <a:r>
              <a:rPr kumimoji="1" lang="en-US" altLang="zh-CN" sz="1600"/>
              <a:t>*c</a:t>
            </a:r>
            <a:r>
              <a:rPr kumimoji="1" lang="zh-CN" altLang="en-US" sz="1600"/>
              <a:t>是</a:t>
            </a:r>
            <a:r>
              <a:rPr kumimoji="1" lang="en-US" altLang="zh-CN" sz="1600">
                <a:sym typeface="Symbol" pitchFamily="18" charset="2"/>
              </a:rPr>
              <a:t>a</a:t>
            </a:r>
            <a:r>
              <a:rPr kumimoji="1" lang="zh-CN" altLang="en-US" sz="1600">
                <a:sym typeface="Symbol" pitchFamily="18" charset="2"/>
              </a:rPr>
              <a:t>，</a:t>
            </a:r>
            <a:r>
              <a:rPr kumimoji="1" lang="en-US" altLang="zh-CN" sz="1600">
                <a:sym typeface="Symbol" pitchFamily="18" charset="2"/>
              </a:rPr>
              <a:t>b</a:t>
            </a:r>
            <a:r>
              <a:rPr kumimoji="1" lang="zh-CN" altLang="en-US" sz="1600">
                <a:sym typeface="Symbol" pitchFamily="18" charset="2"/>
              </a:rPr>
              <a:t>，</a:t>
            </a:r>
            <a:r>
              <a:rPr kumimoji="1" lang="en-US" altLang="zh-CN" sz="1600">
                <a:sym typeface="Symbol" pitchFamily="18" charset="2"/>
              </a:rPr>
              <a:t>c</a:t>
            </a:r>
            <a:r>
              <a:rPr kumimoji="1" lang="zh-CN" altLang="en-US" sz="1600">
                <a:sym typeface="Symbol" pitchFamily="18" charset="2"/>
              </a:rPr>
              <a:t>的公约数，而</a:t>
            </a:r>
            <a:r>
              <a:rPr kumimoji="1" lang="en-US" altLang="zh-CN" sz="1600">
                <a:sym typeface="Symbol" pitchFamily="18" charset="2"/>
              </a:rPr>
              <a:t>b </a:t>
            </a:r>
            <a:r>
              <a:rPr kumimoji="1" lang="en-US" altLang="zh-CN" sz="1600"/>
              <a:t>*c</a:t>
            </a:r>
            <a:r>
              <a:rPr kumimoji="1" lang="zh-CN" altLang="en-US" sz="1600"/>
              <a:t>则是</a:t>
            </a:r>
            <a:r>
              <a:rPr kumimoji="1" lang="en-US" altLang="zh-CN" sz="1600"/>
              <a:t>b</a:t>
            </a:r>
            <a:r>
              <a:rPr kumimoji="1" lang="zh-CN" altLang="en-US" sz="1600"/>
              <a:t>和</a:t>
            </a:r>
            <a:r>
              <a:rPr kumimoji="1" lang="en-US" altLang="zh-CN" sz="1600"/>
              <a:t>c</a:t>
            </a:r>
            <a:r>
              <a:rPr kumimoji="1" lang="zh-CN" altLang="en-US" sz="1600"/>
              <a:t>的最大公约数，因此</a:t>
            </a:r>
            <a:r>
              <a:rPr kumimoji="1" lang="en-US" altLang="zh-CN" sz="1600">
                <a:sym typeface="Symbol" pitchFamily="18" charset="2"/>
              </a:rPr>
              <a:t>(a</a:t>
            </a:r>
            <a:r>
              <a:rPr kumimoji="1" lang="en-US" altLang="zh-CN" sz="1600"/>
              <a:t>*b</a:t>
            </a:r>
            <a:r>
              <a:rPr kumimoji="1" lang="en-US" altLang="zh-CN" sz="1600">
                <a:sym typeface="Symbol" pitchFamily="18" charset="2"/>
              </a:rPr>
              <a:t>)</a:t>
            </a:r>
            <a:r>
              <a:rPr kumimoji="1" lang="en-US" altLang="zh-CN" sz="1600"/>
              <a:t>*c</a:t>
            </a:r>
            <a:r>
              <a:rPr kumimoji="1" lang="zh-CN" altLang="en-US" sz="1600"/>
              <a:t>也是</a:t>
            </a:r>
            <a:r>
              <a:rPr kumimoji="1" lang="en-US" altLang="zh-CN" sz="1600"/>
              <a:t>(</a:t>
            </a:r>
            <a:r>
              <a:rPr kumimoji="1" lang="en-US" altLang="zh-CN" sz="1600">
                <a:sym typeface="Symbol" pitchFamily="18" charset="2"/>
              </a:rPr>
              <a:t>b</a:t>
            </a:r>
            <a:r>
              <a:rPr kumimoji="1" lang="en-US" altLang="zh-CN" sz="1600"/>
              <a:t>*c)</a:t>
            </a:r>
            <a:r>
              <a:rPr kumimoji="1" lang="zh-CN" altLang="en-US" sz="1600"/>
              <a:t>的约数，进一步的可以得到</a:t>
            </a:r>
            <a:r>
              <a:rPr kumimoji="1" lang="en-US" altLang="zh-CN" sz="1600">
                <a:sym typeface="Symbol" pitchFamily="18" charset="2"/>
              </a:rPr>
              <a:t>(a</a:t>
            </a:r>
            <a:r>
              <a:rPr kumimoji="1" lang="en-US" altLang="zh-CN" sz="1600"/>
              <a:t>*b</a:t>
            </a:r>
            <a:r>
              <a:rPr kumimoji="1" lang="en-US" altLang="zh-CN" sz="1600">
                <a:sym typeface="Symbol" pitchFamily="18" charset="2"/>
              </a:rPr>
              <a:t>)</a:t>
            </a:r>
            <a:r>
              <a:rPr kumimoji="1" lang="en-US" altLang="zh-CN" sz="1600"/>
              <a:t>*c</a:t>
            </a:r>
            <a:r>
              <a:rPr kumimoji="1" lang="zh-CN" altLang="en-US" sz="1600"/>
              <a:t>是</a:t>
            </a:r>
            <a:r>
              <a:rPr kumimoji="1" lang="en-US" altLang="zh-CN" sz="1600"/>
              <a:t>a*(b*c)</a:t>
            </a:r>
            <a:r>
              <a:rPr kumimoji="1" lang="zh-CN" altLang="en-US" sz="1600"/>
              <a:t>的约数。同理可得</a:t>
            </a:r>
            <a:r>
              <a:rPr kumimoji="1" lang="en-US" altLang="zh-CN" sz="1600"/>
              <a:t>a*(b*c)</a:t>
            </a:r>
            <a:r>
              <a:rPr kumimoji="1" lang="zh-CN" altLang="en-US" sz="1600"/>
              <a:t>是 </a:t>
            </a:r>
            <a:r>
              <a:rPr kumimoji="1" lang="en-US" altLang="zh-CN" sz="1600">
                <a:sym typeface="Symbol" pitchFamily="18" charset="2"/>
              </a:rPr>
              <a:t>(a</a:t>
            </a:r>
            <a:r>
              <a:rPr kumimoji="1" lang="en-US" altLang="zh-CN" sz="1600"/>
              <a:t>*b</a:t>
            </a:r>
            <a:r>
              <a:rPr kumimoji="1" lang="en-US" altLang="zh-CN" sz="1600">
                <a:sym typeface="Symbol" pitchFamily="18" charset="2"/>
              </a:rPr>
              <a:t>) </a:t>
            </a:r>
            <a:r>
              <a:rPr kumimoji="1" lang="en-US" altLang="zh-CN" sz="1600"/>
              <a:t>*c</a:t>
            </a:r>
            <a:r>
              <a:rPr kumimoji="1" lang="zh-CN" altLang="en-US" sz="1600"/>
              <a:t>的约数。因此有</a:t>
            </a:r>
            <a:r>
              <a:rPr kumimoji="1" lang="en-US" altLang="zh-CN" sz="1600">
                <a:sym typeface="Symbol" pitchFamily="18" charset="2"/>
              </a:rPr>
              <a:t>(a</a:t>
            </a:r>
            <a:r>
              <a:rPr kumimoji="1" lang="en-US" altLang="zh-CN" sz="1600"/>
              <a:t>*b</a:t>
            </a:r>
            <a:r>
              <a:rPr kumimoji="1" lang="en-US" altLang="zh-CN" sz="1600">
                <a:sym typeface="Symbol" pitchFamily="18" charset="2"/>
              </a:rPr>
              <a:t>)</a:t>
            </a:r>
            <a:r>
              <a:rPr kumimoji="1" lang="en-US" altLang="zh-CN" sz="1600"/>
              <a:t>*c = a*(b*c)</a:t>
            </a:r>
            <a:r>
              <a:rPr kumimoji="1" lang="zh-CN" altLang="en-US" sz="1600"/>
              <a:t>。同理</a:t>
            </a:r>
            <a:r>
              <a:rPr kumimoji="1" lang="zh-CN" altLang="en-US" sz="1600" b="1">
                <a:solidFill>
                  <a:srgbClr val="2464C2"/>
                </a:solidFill>
              </a:rPr>
              <a:t>可证运算</a:t>
            </a:r>
            <a:r>
              <a:rPr kumimoji="1" lang="zh-CN" altLang="en-US" sz="1600" b="1">
                <a:solidFill>
                  <a:srgbClr val="2464C2"/>
                </a:solidFill>
                <a:sym typeface="Symbol" pitchFamily="18" charset="2"/>
              </a:rPr>
              <a:t>符合结合律</a:t>
            </a:r>
            <a:r>
              <a:rPr kumimoji="1" lang="zh-CN" altLang="en-US" sz="1600">
                <a:sym typeface="Symbol" pitchFamily="18" charset="2"/>
              </a:rPr>
              <a:t>。</a:t>
            </a:r>
          </a:p>
          <a:p>
            <a:pPr>
              <a:spcBef>
                <a:spcPct val="50000"/>
              </a:spcBef>
            </a:pPr>
            <a:r>
              <a:rPr kumimoji="1" lang="en-US" altLang="zh-CN" sz="1600">
                <a:sym typeface="Symbol" pitchFamily="18" charset="2"/>
              </a:rPr>
              <a:t>a (b*a)</a:t>
            </a:r>
            <a:r>
              <a:rPr kumimoji="1" lang="zh-CN" altLang="en-US" sz="1600">
                <a:sym typeface="Symbol" pitchFamily="18" charset="2"/>
              </a:rPr>
              <a:t>是</a:t>
            </a:r>
            <a:r>
              <a:rPr kumimoji="1" lang="en-US" altLang="zh-CN" sz="1600">
                <a:sym typeface="Symbol" pitchFamily="18" charset="2"/>
              </a:rPr>
              <a:t>(b*a)</a:t>
            </a:r>
            <a:r>
              <a:rPr kumimoji="1" lang="zh-CN" altLang="en-US" sz="1600">
                <a:sym typeface="Symbol" pitchFamily="18" charset="2"/>
              </a:rPr>
              <a:t>的公倍数中最小者，</a:t>
            </a:r>
            <a:r>
              <a:rPr kumimoji="1" lang="en-US" altLang="zh-CN" sz="1600">
                <a:sym typeface="Symbol" pitchFamily="18" charset="2"/>
              </a:rPr>
              <a:t>a</a:t>
            </a:r>
            <a:r>
              <a:rPr kumimoji="1" lang="zh-CN" altLang="en-US" sz="1600">
                <a:sym typeface="Symbol" pitchFamily="18" charset="2"/>
              </a:rPr>
              <a:t>是</a:t>
            </a:r>
            <a:r>
              <a:rPr kumimoji="1" lang="en-US" altLang="zh-CN" sz="1600">
                <a:sym typeface="Symbol" pitchFamily="18" charset="2"/>
              </a:rPr>
              <a:t>b*a</a:t>
            </a:r>
            <a:r>
              <a:rPr kumimoji="1" lang="zh-CN" altLang="en-US" sz="1600">
                <a:sym typeface="Symbol" pitchFamily="18" charset="2"/>
              </a:rPr>
              <a:t>的倍数，因此</a:t>
            </a:r>
            <a:r>
              <a:rPr kumimoji="1" lang="en-US" altLang="zh-CN" sz="1600">
                <a:sym typeface="Symbol" pitchFamily="18" charset="2"/>
              </a:rPr>
              <a:t>a</a:t>
            </a:r>
            <a:r>
              <a:rPr kumimoji="1" lang="zh-CN" altLang="en-US" sz="1600">
                <a:sym typeface="Symbol" pitchFamily="18" charset="2"/>
              </a:rPr>
              <a:t>是</a:t>
            </a:r>
            <a:r>
              <a:rPr kumimoji="1" lang="en-US" altLang="zh-CN" sz="1600">
                <a:sym typeface="Symbol" pitchFamily="18" charset="2"/>
              </a:rPr>
              <a:t>a (b*a)</a:t>
            </a:r>
            <a:r>
              <a:rPr kumimoji="1" lang="zh-CN" altLang="en-US" sz="1600">
                <a:sym typeface="Symbol" pitchFamily="18" charset="2"/>
              </a:rPr>
              <a:t>的倍数；同时按照运算的定义， </a:t>
            </a:r>
            <a:r>
              <a:rPr kumimoji="1" lang="en-US" altLang="zh-CN" sz="1600">
                <a:sym typeface="Symbol" pitchFamily="18" charset="2"/>
              </a:rPr>
              <a:t>a (b*a)</a:t>
            </a:r>
            <a:r>
              <a:rPr kumimoji="1" lang="zh-CN" altLang="en-US" sz="1600">
                <a:sym typeface="Symbol" pitchFamily="18" charset="2"/>
              </a:rPr>
              <a:t>是</a:t>
            </a:r>
            <a:r>
              <a:rPr kumimoji="1" lang="en-US" altLang="zh-CN" sz="1600">
                <a:sym typeface="Symbol" pitchFamily="18" charset="2"/>
              </a:rPr>
              <a:t>a</a:t>
            </a:r>
            <a:r>
              <a:rPr kumimoji="1" lang="zh-CN" altLang="en-US" sz="1600">
                <a:sym typeface="Symbol" pitchFamily="18" charset="2"/>
              </a:rPr>
              <a:t>的最小公倍数，因此</a:t>
            </a:r>
            <a:r>
              <a:rPr kumimoji="1" lang="en-US" altLang="zh-CN" sz="1600">
                <a:sym typeface="Symbol" pitchFamily="18" charset="2"/>
              </a:rPr>
              <a:t>a (b*a)=a</a:t>
            </a:r>
            <a:r>
              <a:rPr kumimoji="1" lang="zh-CN" altLang="en-US" sz="1600">
                <a:sym typeface="Symbol" pitchFamily="18" charset="2"/>
              </a:rPr>
              <a:t>，同理可证</a:t>
            </a:r>
            <a:r>
              <a:rPr kumimoji="1" lang="en-US" altLang="zh-CN" sz="1600">
                <a:sym typeface="Symbol" pitchFamily="18" charset="2"/>
              </a:rPr>
              <a:t>a * (b  a)=a</a:t>
            </a:r>
            <a:r>
              <a:rPr kumimoji="1" lang="zh-CN" altLang="en-US" sz="1600">
                <a:sym typeface="Symbol" pitchFamily="18" charset="2"/>
              </a:rPr>
              <a:t>。因此</a:t>
            </a:r>
            <a:r>
              <a:rPr kumimoji="1" lang="zh-CN" altLang="en-US" sz="1600" b="1">
                <a:solidFill>
                  <a:srgbClr val="2464C2"/>
                </a:solidFill>
                <a:sym typeface="Symbol" pitchFamily="18" charset="2"/>
              </a:rPr>
              <a:t>两运算符合吸收律</a:t>
            </a:r>
            <a:r>
              <a:rPr kumimoji="1" lang="zh-CN" altLang="en-US" sz="1600">
                <a:sym typeface="Symbol" pitchFamily="18" charset="2"/>
              </a:rPr>
              <a:t>。</a:t>
            </a:r>
          </a:p>
        </p:txBody>
      </p:sp>
      <p:grpSp>
        <p:nvGrpSpPr>
          <p:cNvPr id="28680" name="Group 89"/>
          <p:cNvGrpSpPr>
            <a:grpSpLocks/>
          </p:cNvGrpSpPr>
          <p:nvPr/>
        </p:nvGrpSpPr>
        <p:grpSpPr bwMode="auto">
          <a:xfrm>
            <a:off x="6126163" y="2819400"/>
            <a:ext cx="2773362" cy="2362200"/>
            <a:chOff x="3859" y="1632"/>
            <a:chExt cx="1747" cy="1488"/>
          </a:xfrm>
        </p:grpSpPr>
        <p:sp>
          <p:nvSpPr>
            <p:cNvPr id="57352" name="Text Box 57"/>
            <p:cNvSpPr txBox="1">
              <a:spLocks noChangeArrowheads="1"/>
            </p:cNvSpPr>
            <p:nvPr/>
          </p:nvSpPr>
          <p:spPr bwMode="auto">
            <a:xfrm>
              <a:off x="4608" y="1632"/>
              <a:ext cx="230" cy="173"/>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57353" name="Text Box 58"/>
            <p:cNvSpPr txBox="1">
              <a:spLocks noChangeArrowheads="1"/>
            </p:cNvSpPr>
            <p:nvPr/>
          </p:nvSpPr>
          <p:spPr bwMode="auto">
            <a:xfrm>
              <a:off x="3859" y="1968"/>
              <a:ext cx="173" cy="173"/>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57354" name="Text Box 59"/>
            <p:cNvSpPr txBox="1">
              <a:spLocks noChangeArrowheads="1"/>
            </p:cNvSpPr>
            <p:nvPr/>
          </p:nvSpPr>
          <p:spPr bwMode="auto">
            <a:xfrm>
              <a:off x="4464" y="2016"/>
              <a:ext cx="230" cy="173"/>
            </a:xfrm>
            <a:prstGeom prst="rect">
              <a:avLst/>
            </a:prstGeom>
            <a:noFill/>
            <a:ln w="9525">
              <a:noFill/>
              <a:miter lim="800000"/>
              <a:headEnd/>
              <a:tailEnd/>
            </a:ln>
          </p:spPr>
          <p:txBody>
            <a:bodyPr wrap="none">
              <a:spAutoFit/>
            </a:bodyPr>
            <a:lstStyle/>
            <a:p>
              <a:r>
                <a:rPr lang="en-US" altLang="zh-CN" sz="1200" b="1">
                  <a:solidFill>
                    <a:srgbClr val="335DBB"/>
                  </a:solidFill>
                </a:rPr>
                <a:t>10</a:t>
              </a:r>
            </a:p>
          </p:txBody>
        </p:sp>
        <p:sp>
          <p:nvSpPr>
            <p:cNvPr id="57355" name="Text Box 60"/>
            <p:cNvSpPr txBox="1">
              <a:spLocks noChangeArrowheads="1"/>
            </p:cNvSpPr>
            <p:nvPr/>
          </p:nvSpPr>
          <p:spPr bwMode="auto">
            <a:xfrm>
              <a:off x="5376" y="1987"/>
              <a:ext cx="230" cy="173"/>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57356" name="Text Box 61"/>
            <p:cNvSpPr txBox="1">
              <a:spLocks noChangeArrowheads="1"/>
            </p:cNvSpPr>
            <p:nvPr/>
          </p:nvSpPr>
          <p:spPr bwMode="auto">
            <a:xfrm>
              <a:off x="3866" y="2613"/>
              <a:ext cx="173" cy="173"/>
            </a:xfrm>
            <a:prstGeom prst="rect">
              <a:avLst/>
            </a:prstGeom>
            <a:noFill/>
            <a:ln w="9525">
              <a:noFill/>
              <a:miter lim="800000"/>
              <a:headEnd/>
              <a:tailEnd/>
            </a:ln>
          </p:spPr>
          <p:txBody>
            <a:bodyPr wrap="none">
              <a:spAutoFit/>
            </a:bodyPr>
            <a:lstStyle/>
            <a:p>
              <a:r>
                <a:rPr lang="en-US" altLang="zh-CN" sz="1200" b="1">
                  <a:solidFill>
                    <a:srgbClr val="335DBB"/>
                  </a:solidFill>
                </a:rPr>
                <a:t>2</a:t>
              </a:r>
            </a:p>
          </p:txBody>
        </p:sp>
        <p:sp>
          <p:nvSpPr>
            <p:cNvPr id="57357" name="Text Box 62"/>
            <p:cNvSpPr txBox="1">
              <a:spLocks noChangeArrowheads="1"/>
            </p:cNvSpPr>
            <p:nvPr/>
          </p:nvSpPr>
          <p:spPr bwMode="auto">
            <a:xfrm>
              <a:off x="5422" y="2613"/>
              <a:ext cx="174" cy="174"/>
            </a:xfrm>
            <a:prstGeom prst="rect">
              <a:avLst/>
            </a:prstGeom>
            <a:noFill/>
            <a:ln w="9525">
              <a:noFill/>
              <a:miter lim="800000"/>
              <a:headEnd/>
              <a:tailEnd/>
            </a:ln>
          </p:spPr>
          <p:txBody>
            <a:bodyPr wrap="none">
              <a:spAutoFit/>
            </a:bodyPr>
            <a:lstStyle/>
            <a:p>
              <a:r>
                <a:rPr lang="en-US" altLang="zh-CN" sz="1200" b="1">
                  <a:solidFill>
                    <a:srgbClr val="335DBB"/>
                  </a:solidFill>
                </a:rPr>
                <a:t>5</a:t>
              </a:r>
            </a:p>
          </p:txBody>
        </p:sp>
        <p:sp>
          <p:nvSpPr>
            <p:cNvPr id="57358" name="Text Box 63"/>
            <p:cNvSpPr txBox="1">
              <a:spLocks noChangeArrowheads="1"/>
            </p:cNvSpPr>
            <p:nvPr/>
          </p:nvSpPr>
          <p:spPr bwMode="auto">
            <a:xfrm>
              <a:off x="4560" y="2592"/>
              <a:ext cx="174" cy="174"/>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57359" name="Text Box 64"/>
            <p:cNvSpPr txBox="1">
              <a:spLocks noChangeArrowheads="1"/>
            </p:cNvSpPr>
            <p:nvPr/>
          </p:nvSpPr>
          <p:spPr bwMode="auto">
            <a:xfrm>
              <a:off x="4656" y="2947"/>
              <a:ext cx="173" cy="173"/>
            </a:xfrm>
            <a:prstGeom prst="rect">
              <a:avLst/>
            </a:prstGeom>
            <a:noFill/>
            <a:ln w="9525">
              <a:noFill/>
              <a:miter lim="800000"/>
              <a:headEnd/>
              <a:tailEnd/>
            </a:ln>
          </p:spPr>
          <p:txBody>
            <a:bodyPr wrap="none">
              <a:spAutoFit/>
            </a:bodyPr>
            <a:lstStyle/>
            <a:p>
              <a:r>
                <a:rPr lang="en-US" altLang="zh-CN" sz="1200" b="1">
                  <a:solidFill>
                    <a:srgbClr val="335DBB"/>
                  </a:solidFill>
                </a:rPr>
                <a:t>1</a:t>
              </a:r>
            </a:p>
          </p:txBody>
        </p:sp>
        <p:grpSp>
          <p:nvGrpSpPr>
            <p:cNvPr id="57360" name="Group 68"/>
            <p:cNvGrpSpPr>
              <a:grpSpLocks/>
            </p:cNvGrpSpPr>
            <p:nvPr/>
          </p:nvGrpSpPr>
          <p:grpSpPr bwMode="auto">
            <a:xfrm>
              <a:off x="3888" y="1776"/>
              <a:ext cx="1694" cy="1200"/>
              <a:chOff x="3730" y="2640"/>
              <a:chExt cx="1694" cy="1200"/>
            </a:xfrm>
          </p:grpSpPr>
          <p:sp>
            <p:nvSpPr>
              <p:cNvPr id="57361" name="Line 69"/>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57362" name="Line 70"/>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57363" name="Line 71"/>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57364" name="Line 72"/>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57365" name="Line 73"/>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57366" name="Line 74"/>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57367" name="Line 75"/>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57368" name="Line 76"/>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57369" name="Line 77"/>
              <p:cNvSpPr>
                <a:spLocks noChangeShapeType="1"/>
              </p:cNvSpPr>
              <p:nvPr/>
            </p:nvSpPr>
            <p:spPr bwMode="auto">
              <a:xfrm>
                <a:off x="3802" y="3121"/>
                <a:ext cx="0" cy="260"/>
              </a:xfrm>
              <a:prstGeom prst="line">
                <a:avLst/>
              </a:prstGeom>
              <a:noFill/>
              <a:ln w="38100">
                <a:solidFill>
                  <a:srgbClr val="993300"/>
                </a:solidFill>
                <a:round/>
                <a:headEnd/>
                <a:tailEnd/>
              </a:ln>
            </p:spPr>
            <p:txBody>
              <a:bodyPr/>
              <a:lstStyle/>
              <a:p>
                <a:endParaRPr lang="zh-CN" altLang="en-US"/>
              </a:p>
            </p:txBody>
          </p:sp>
          <p:sp>
            <p:nvSpPr>
              <p:cNvPr id="57370" name="Line 78"/>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57371" name="Line 79"/>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57372" name="Line 80"/>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57373" name="Oval 81"/>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74" name="Oval 82"/>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75" name="Oval 83"/>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76" name="Oval 84"/>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77" name="Oval 85"/>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78" name="Oval 86"/>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79" name="Oval 87"/>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7380" name="Oval 88"/>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500"/>
                                        <p:tgtEl>
                                          <p:spTgt spid="28680"/>
                                        </p:tgtEl>
                                      </p:cBhvr>
                                    </p:animEffect>
                                    <p:anim calcmode="lin" valueType="num">
                                      <p:cBhvr>
                                        <p:cTn id="8" dur="500" fill="hold"/>
                                        <p:tgtEl>
                                          <p:spTgt spid="28680"/>
                                        </p:tgtEl>
                                        <p:attrNameLst>
                                          <p:attrName>style.rotation</p:attrName>
                                        </p:attrNameLst>
                                      </p:cBhvr>
                                      <p:tavLst>
                                        <p:tav tm="0">
                                          <p:val>
                                            <p:fltVal val="720"/>
                                          </p:val>
                                        </p:tav>
                                        <p:tav tm="100000">
                                          <p:val>
                                            <p:fltVal val="0"/>
                                          </p:val>
                                        </p:tav>
                                      </p:tavLst>
                                    </p:anim>
                                    <p:anim calcmode="lin" valueType="num">
                                      <p:cBhvr>
                                        <p:cTn id="9" dur="500" fill="hold"/>
                                        <p:tgtEl>
                                          <p:spTgt spid="28680"/>
                                        </p:tgtEl>
                                        <p:attrNameLst>
                                          <p:attrName>ppt_h</p:attrName>
                                        </p:attrNameLst>
                                      </p:cBhvr>
                                      <p:tavLst>
                                        <p:tav tm="0">
                                          <p:val>
                                            <p:fltVal val="0"/>
                                          </p:val>
                                        </p:tav>
                                        <p:tav tm="100000">
                                          <p:val>
                                            <p:strVal val="#ppt_h"/>
                                          </p:val>
                                        </p:tav>
                                      </p:tavLst>
                                    </p:anim>
                                    <p:anim calcmode="lin" valueType="num">
                                      <p:cBhvr>
                                        <p:cTn id="10" dur="500" fill="hold"/>
                                        <p:tgtEl>
                                          <p:spTgt spid="2868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animEffect transition="in" filter="diamond(in)">
                                      <p:cBhvr>
                                        <p:cTn id="15" dur="500"/>
                                        <p:tgtEl>
                                          <p:spTgt spid="286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679">
                                            <p:txEl>
                                              <p:pRg st="0" end="0"/>
                                            </p:txEl>
                                          </p:spTgt>
                                        </p:tgtEl>
                                        <p:attrNameLst>
                                          <p:attrName>style.visibility</p:attrName>
                                        </p:attrNameLst>
                                      </p:cBhvr>
                                      <p:to>
                                        <p:strVal val="visible"/>
                                      </p:to>
                                    </p:set>
                                    <p:animEffect transition="in" filter="fade">
                                      <p:cBhvr>
                                        <p:cTn id="20" dur="500"/>
                                        <p:tgtEl>
                                          <p:spTgt spid="2867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679">
                                            <p:txEl>
                                              <p:pRg st="1" end="1"/>
                                            </p:txEl>
                                          </p:spTgt>
                                        </p:tgtEl>
                                        <p:attrNameLst>
                                          <p:attrName>style.visibility</p:attrName>
                                        </p:attrNameLst>
                                      </p:cBhvr>
                                      <p:to>
                                        <p:strVal val="visible"/>
                                      </p:to>
                                    </p:set>
                                    <p:animEffect transition="in" filter="fade">
                                      <p:cBhvr>
                                        <p:cTn id="25" dur="500"/>
                                        <p:tgtEl>
                                          <p:spTgt spid="2867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79">
                                            <p:txEl>
                                              <p:pRg st="2" end="2"/>
                                            </p:txEl>
                                          </p:spTgt>
                                        </p:tgtEl>
                                        <p:attrNameLst>
                                          <p:attrName>style.visibility</p:attrName>
                                        </p:attrNameLst>
                                      </p:cBhvr>
                                      <p:to>
                                        <p:strVal val="visible"/>
                                      </p:to>
                                    </p:set>
                                    <p:animEffect transition="in" filter="fade">
                                      <p:cBhvr>
                                        <p:cTn id="30" dur="500"/>
                                        <p:tgtEl>
                                          <p:spTgt spid="286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46050" y="327025"/>
            <a:ext cx="25209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子格</a:t>
            </a:r>
          </a:p>
        </p:txBody>
      </p:sp>
      <p:sp>
        <p:nvSpPr>
          <p:cNvPr id="34822" name="Rectangle 6" descr="新闻纸"/>
          <p:cNvSpPr>
            <a:spLocks noChangeArrowheads="1"/>
          </p:cNvSpPr>
          <p:nvPr/>
        </p:nvSpPr>
        <p:spPr bwMode="auto">
          <a:xfrm>
            <a:off x="381000" y="1295400"/>
            <a:ext cx="7696200" cy="9144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59395" name="Text Box 7"/>
          <p:cNvSpPr txBox="1">
            <a:spLocks noChangeArrowheads="1"/>
          </p:cNvSpPr>
          <p:nvPr/>
        </p:nvSpPr>
        <p:spPr bwMode="auto">
          <a:xfrm>
            <a:off x="457200" y="13716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3</a:t>
            </a:r>
            <a:r>
              <a:rPr lang="zh-CN" altLang="en-US"/>
              <a:t>：</a:t>
            </a:r>
          </a:p>
        </p:txBody>
      </p:sp>
      <p:sp>
        <p:nvSpPr>
          <p:cNvPr id="59396" name="Text Box 8"/>
          <p:cNvSpPr txBox="1">
            <a:spLocks noChangeArrowheads="1"/>
          </p:cNvSpPr>
          <p:nvPr/>
        </p:nvSpPr>
        <p:spPr bwMode="auto">
          <a:xfrm>
            <a:off x="1600200" y="1371600"/>
            <a:ext cx="6324600" cy="835025"/>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a:t>设</a:t>
            </a:r>
            <a:r>
              <a:rPr kumimoji="1" lang="en-US" altLang="zh-CN"/>
              <a:t>&lt;</a:t>
            </a:r>
            <a:r>
              <a:rPr kumimoji="1" lang="en-US" altLang="zh-CN">
                <a:sym typeface="Symbol" pitchFamily="18" charset="2"/>
              </a:rPr>
              <a:t>L</a:t>
            </a:r>
            <a:r>
              <a:rPr kumimoji="1" lang="zh-CN" altLang="en-US">
                <a:sym typeface="Symbol" pitchFamily="18" charset="2"/>
              </a:rPr>
              <a:t>，</a:t>
            </a:r>
            <a:r>
              <a:rPr kumimoji="1" lang="zh-CN" altLang="en-US"/>
              <a:t> ∧，∨</a:t>
            </a:r>
            <a:r>
              <a:rPr kumimoji="1" lang="en-US" altLang="zh-CN"/>
              <a:t>&gt;</a:t>
            </a:r>
            <a:r>
              <a:rPr kumimoji="1" lang="zh-CN" altLang="en-US"/>
              <a:t>是格，</a:t>
            </a:r>
            <a:r>
              <a:rPr kumimoji="1" lang="en-US" altLang="zh-CN"/>
              <a:t>S</a:t>
            </a:r>
            <a:r>
              <a:rPr kumimoji="1" lang="zh-CN" altLang="en-US"/>
              <a:t>是</a:t>
            </a:r>
            <a:r>
              <a:rPr kumimoji="1" lang="en-US" altLang="zh-CN"/>
              <a:t>L</a:t>
            </a:r>
            <a:r>
              <a:rPr kumimoji="1" lang="zh-CN" altLang="en-US"/>
              <a:t>的非空子集，如果在</a:t>
            </a:r>
            <a:r>
              <a:rPr kumimoji="1" lang="en-US" altLang="zh-CN"/>
              <a:t>L</a:t>
            </a:r>
            <a:r>
              <a:rPr kumimoji="1" lang="zh-CN" altLang="en-US"/>
              <a:t>中的运算∧，∨ 下仍然构成格，称</a:t>
            </a:r>
            <a:r>
              <a:rPr kumimoji="1" lang="en-US" altLang="zh-CN"/>
              <a:t>&lt;S</a:t>
            </a:r>
            <a:r>
              <a:rPr kumimoji="1" lang="en-US" altLang="zh-CN">
                <a:sym typeface="Symbol" pitchFamily="18" charset="2"/>
              </a:rPr>
              <a:t> </a:t>
            </a:r>
            <a:r>
              <a:rPr kumimoji="1" lang="zh-CN" altLang="en-US">
                <a:sym typeface="Symbol" pitchFamily="18" charset="2"/>
              </a:rPr>
              <a:t>，</a:t>
            </a:r>
            <a:r>
              <a:rPr kumimoji="1" lang="zh-CN" altLang="en-US"/>
              <a:t> ∧，∨ </a:t>
            </a:r>
            <a:r>
              <a:rPr kumimoji="1" lang="en-US" altLang="zh-CN"/>
              <a:t>&gt;</a:t>
            </a:r>
            <a:r>
              <a:rPr kumimoji="1" lang="zh-CN" altLang="en-US"/>
              <a:t>是</a:t>
            </a:r>
            <a:r>
              <a:rPr kumimoji="1" lang="en-US" altLang="zh-CN"/>
              <a:t>&lt;</a:t>
            </a:r>
            <a:r>
              <a:rPr kumimoji="1" lang="en-US" altLang="zh-CN">
                <a:sym typeface="Symbol" pitchFamily="18" charset="2"/>
              </a:rPr>
              <a:t>L</a:t>
            </a:r>
            <a:r>
              <a:rPr kumimoji="1" lang="zh-CN" altLang="en-US">
                <a:sym typeface="Symbol" pitchFamily="18" charset="2"/>
              </a:rPr>
              <a:t>，</a:t>
            </a:r>
            <a:r>
              <a:rPr kumimoji="1" lang="zh-CN" altLang="en-US"/>
              <a:t> ∧，∨</a:t>
            </a:r>
            <a:r>
              <a:rPr kumimoji="1" lang="en-US" altLang="zh-CN"/>
              <a:t>&gt;</a:t>
            </a:r>
            <a:r>
              <a:rPr kumimoji="1" lang="zh-CN" altLang="en-US"/>
              <a:t>的子格。</a:t>
            </a:r>
          </a:p>
        </p:txBody>
      </p:sp>
      <p:grpSp>
        <p:nvGrpSpPr>
          <p:cNvPr id="81" name="组合 80"/>
          <p:cNvGrpSpPr>
            <a:grpSpLocks/>
          </p:cNvGrpSpPr>
          <p:nvPr/>
        </p:nvGrpSpPr>
        <p:grpSpPr bwMode="auto">
          <a:xfrm>
            <a:off x="2513013" y="1641475"/>
            <a:ext cx="6173787" cy="1863725"/>
            <a:chOff x="2513013" y="1641475"/>
            <a:chExt cx="6173787" cy="1863725"/>
          </a:xfrm>
        </p:grpSpPr>
        <p:sp>
          <p:nvSpPr>
            <p:cNvPr id="59469" name="Freeform 9"/>
            <p:cNvSpPr>
              <a:spLocks/>
            </p:cNvSpPr>
            <p:nvPr/>
          </p:nvSpPr>
          <p:spPr bwMode="auto">
            <a:xfrm>
              <a:off x="2513013" y="1641475"/>
              <a:ext cx="1454150" cy="422275"/>
            </a:xfrm>
            <a:custGeom>
              <a:avLst/>
              <a:gdLst>
                <a:gd name="T0" fmla="*/ 2147483647 w 916"/>
                <a:gd name="T1" fmla="*/ 2147483647 h 266"/>
                <a:gd name="T2" fmla="*/ 2147483647 w 916"/>
                <a:gd name="T3" fmla="*/ 2147483647 h 266"/>
                <a:gd name="T4" fmla="*/ 2147483647 w 916"/>
                <a:gd name="T5" fmla="*/ 2147483647 h 266"/>
                <a:gd name="T6" fmla="*/ 2147483647 w 916"/>
                <a:gd name="T7" fmla="*/ 2147483647 h 266"/>
                <a:gd name="T8" fmla="*/ 2147483647 w 916"/>
                <a:gd name="T9" fmla="*/ 2147483647 h 266"/>
                <a:gd name="T10" fmla="*/ 2147483647 w 916"/>
                <a:gd name="T11" fmla="*/ 2147483647 h 266"/>
                <a:gd name="T12" fmla="*/ 2147483647 w 916"/>
                <a:gd name="T13" fmla="*/ 2147483647 h 266"/>
                <a:gd name="T14" fmla="*/ 2147483647 w 916"/>
                <a:gd name="T15" fmla="*/ 2147483647 h 266"/>
                <a:gd name="T16" fmla="*/ 2147483647 w 916"/>
                <a:gd name="T17" fmla="*/ 2147483647 h 266"/>
                <a:gd name="T18" fmla="*/ 2147483647 w 916"/>
                <a:gd name="T19" fmla="*/ 2147483647 h 266"/>
                <a:gd name="T20" fmla="*/ 2147483647 w 916"/>
                <a:gd name="T21" fmla="*/ 2147483647 h 266"/>
                <a:gd name="T22" fmla="*/ 2147483647 w 916"/>
                <a:gd name="T23" fmla="*/ 2147483647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6"/>
                <a:gd name="T37" fmla="*/ 0 h 266"/>
                <a:gd name="T38" fmla="*/ 916 w 916"/>
                <a:gd name="T39" fmla="*/ 266 h 2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6" h="266">
                  <a:moveTo>
                    <a:pt x="873" y="36"/>
                  </a:moveTo>
                  <a:cubicBezTo>
                    <a:pt x="718" y="10"/>
                    <a:pt x="536" y="18"/>
                    <a:pt x="386" y="15"/>
                  </a:cubicBezTo>
                  <a:cubicBezTo>
                    <a:pt x="255" y="0"/>
                    <a:pt x="283" y="2"/>
                    <a:pt x="85" y="8"/>
                  </a:cubicBezTo>
                  <a:cubicBezTo>
                    <a:pt x="69" y="31"/>
                    <a:pt x="50" y="43"/>
                    <a:pt x="30" y="63"/>
                  </a:cubicBezTo>
                  <a:cubicBezTo>
                    <a:pt x="18" y="99"/>
                    <a:pt x="0" y="133"/>
                    <a:pt x="23" y="173"/>
                  </a:cubicBezTo>
                  <a:cubicBezTo>
                    <a:pt x="25" y="176"/>
                    <a:pt x="73" y="190"/>
                    <a:pt x="85" y="193"/>
                  </a:cubicBezTo>
                  <a:cubicBezTo>
                    <a:pt x="92" y="198"/>
                    <a:pt x="98" y="204"/>
                    <a:pt x="105" y="207"/>
                  </a:cubicBezTo>
                  <a:cubicBezTo>
                    <a:pt x="118" y="213"/>
                    <a:pt x="146" y="221"/>
                    <a:pt x="146" y="221"/>
                  </a:cubicBezTo>
                  <a:cubicBezTo>
                    <a:pt x="486" y="217"/>
                    <a:pt x="633" y="266"/>
                    <a:pt x="880" y="180"/>
                  </a:cubicBezTo>
                  <a:cubicBezTo>
                    <a:pt x="885" y="173"/>
                    <a:pt x="891" y="167"/>
                    <a:pt x="894" y="159"/>
                  </a:cubicBezTo>
                  <a:cubicBezTo>
                    <a:pt x="900" y="146"/>
                    <a:pt x="908" y="118"/>
                    <a:pt x="908" y="118"/>
                  </a:cubicBezTo>
                  <a:cubicBezTo>
                    <a:pt x="903" y="78"/>
                    <a:pt x="916" y="36"/>
                    <a:pt x="873" y="36"/>
                  </a:cubicBezTo>
                  <a:close/>
                </a:path>
              </a:pathLst>
            </a:custGeom>
            <a:noFill/>
            <a:ln w="38100">
              <a:solidFill>
                <a:srgbClr val="FF6600"/>
              </a:solidFill>
              <a:round/>
              <a:headEnd/>
              <a:tailEnd/>
            </a:ln>
          </p:spPr>
          <p:txBody>
            <a:bodyPr/>
            <a:lstStyle/>
            <a:p>
              <a:endParaRPr lang="zh-CN" altLang="en-US"/>
            </a:p>
          </p:txBody>
        </p:sp>
        <p:sp>
          <p:nvSpPr>
            <p:cNvPr id="59470" name="Freeform 10"/>
            <p:cNvSpPr>
              <a:spLocks/>
            </p:cNvSpPr>
            <p:nvPr/>
          </p:nvSpPr>
          <p:spPr bwMode="auto">
            <a:xfrm>
              <a:off x="2979738" y="1992313"/>
              <a:ext cx="777875" cy="728662"/>
            </a:xfrm>
            <a:custGeom>
              <a:avLst/>
              <a:gdLst>
                <a:gd name="T0" fmla="*/ 2147483647 w 490"/>
                <a:gd name="T1" fmla="*/ 0 h 459"/>
                <a:gd name="T2" fmla="*/ 2147483647 w 490"/>
                <a:gd name="T3" fmla="*/ 2147483647 h 459"/>
                <a:gd name="T4" fmla="*/ 2147483647 w 490"/>
                <a:gd name="T5" fmla="*/ 2147483647 h 459"/>
                <a:gd name="T6" fmla="*/ 2147483647 w 490"/>
                <a:gd name="T7" fmla="*/ 2147483647 h 459"/>
                <a:gd name="T8" fmla="*/ 0 60000 65536"/>
                <a:gd name="T9" fmla="*/ 0 60000 65536"/>
                <a:gd name="T10" fmla="*/ 0 60000 65536"/>
                <a:gd name="T11" fmla="*/ 0 60000 65536"/>
                <a:gd name="T12" fmla="*/ 0 w 490"/>
                <a:gd name="T13" fmla="*/ 0 h 459"/>
                <a:gd name="T14" fmla="*/ 490 w 490"/>
                <a:gd name="T15" fmla="*/ 459 h 459"/>
              </a:gdLst>
              <a:ahLst/>
              <a:cxnLst>
                <a:cxn ang="T8">
                  <a:pos x="T0" y="T1"/>
                </a:cxn>
                <a:cxn ang="T9">
                  <a:pos x="T2" y="T3"/>
                </a:cxn>
                <a:cxn ang="T10">
                  <a:pos x="T4" y="T5"/>
                </a:cxn>
                <a:cxn ang="T11">
                  <a:pos x="T6" y="T7"/>
                </a:cxn>
              </a:cxnLst>
              <a:rect l="T12" t="T13" r="T14" b="T15"/>
              <a:pathLst>
                <a:path w="490" h="459">
                  <a:moveTo>
                    <a:pt x="113" y="0"/>
                  </a:moveTo>
                  <a:cubicBezTo>
                    <a:pt x="83" y="43"/>
                    <a:pt x="74" y="98"/>
                    <a:pt x="44" y="144"/>
                  </a:cubicBezTo>
                  <a:cubicBezTo>
                    <a:pt x="23" y="240"/>
                    <a:pt x="0" y="376"/>
                    <a:pt x="58" y="459"/>
                  </a:cubicBezTo>
                  <a:cubicBezTo>
                    <a:pt x="204" y="455"/>
                    <a:pt x="345" y="446"/>
                    <a:pt x="490" y="446"/>
                  </a:cubicBezTo>
                </a:path>
              </a:pathLst>
            </a:custGeom>
            <a:noFill/>
            <a:ln w="38100">
              <a:solidFill>
                <a:srgbClr val="FF6600"/>
              </a:solidFill>
              <a:round/>
              <a:headEnd/>
              <a:tailEnd/>
            </a:ln>
          </p:spPr>
          <p:txBody>
            <a:bodyPr/>
            <a:lstStyle/>
            <a:p>
              <a:endParaRPr lang="zh-CN" altLang="en-US"/>
            </a:p>
          </p:txBody>
        </p:sp>
        <p:sp>
          <p:nvSpPr>
            <p:cNvPr id="59471" name="Freeform 11"/>
            <p:cNvSpPr>
              <a:spLocks/>
            </p:cNvSpPr>
            <p:nvPr/>
          </p:nvSpPr>
          <p:spPr bwMode="auto">
            <a:xfrm>
              <a:off x="3021013" y="2709863"/>
              <a:ext cx="704850" cy="635000"/>
            </a:xfrm>
            <a:custGeom>
              <a:avLst/>
              <a:gdLst>
                <a:gd name="T0" fmla="*/ 2147483647 w 444"/>
                <a:gd name="T1" fmla="*/ 0 h 400"/>
                <a:gd name="T2" fmla="*/ 2147483647 w 444"/>
                <a:gd name="T3" fmla="*/ 2147483647 h 400"/>
                <a:gd name="T4" fmla="*/ 2147483647 w 444"/>
                <a:gd name="T5" fmla="*/ 2147483647 h 400"/>
                <a:gd name="T6" fmla="*/ 2147483647 w 444"/>
                <a:gd name="T7" fmla="*/ 2147483647 h 400"/>
                <a:gd name="T8" fmla="*/ 2147483647 w 444"/>
                <a:gd name="T9" fmla="*/ 2147483647 h 400"/>
                <a:gd name="T10" fmla="*/ 0 60000 65536"/>
                <a:gd name="T11" fmla="*/ 0 60000 65536"/>
                <a:gd name="T12" fmla="*/ 0 60000 65536"/>
                <a:gd name="T13" fmla="*/ 0 60000 65536"/>
                <a:gd name="T14" fmla="*/ 0 60000 65536"/>
                <a:gd name="T15" fmla="*/ 0 w 444"/>
                <a:gd name="T16" fmla="*/ 0 h 400"/>
                <a:gd name="T17" fmla="*/ 444 w 444"/>
                <a:gd name="T18" fmla="*/ 400 h 400"/>
              </a:gdLst>
              <a:ahLst/>
              <a:cxnLst>
                <a:cxn ang="T10">
                  <a:pos x="T0" y="T1"/>
                </a:cxn>
                <a:cxn ang="T11">
                  <a:pos x="T2" y="T3"/>
                </a:cxn>
                <a:cxn ang="T12">
                  <a:pos x="T4" y="T5"/>
                </a:cxn>
                <a:cxn ang="T13">
                  <a:pos x="T6" y="T7"/>
                </a:cxn>
                <a:cxn ang="T14">
                  <a:pos x="T8" y="T9"/>
                </a:cxn>
              </a:cxnLst>
              <a:rect l="T15" t="T16" r="T17" b="T18"/>
              <a:pathLst>
                <a:path w="444" h="400">
                  <a:moveTo>
                    <a:pt x="18" y="0"/>
                  </a:moveTo>
                  <a:cubicBezTo>
                    <a:pt x="3" y="188"/>
                    <a:pt x="0" y="142"/>
                    <a:pt x="12" y="330"/>
                  </a:cubicBezTo>
                  <a:cubicBezTo>
                    <a:pt x="13" y="351"/>
                    <a:pt x="5" y="387"/>
                    <a:pt x="25" y="391"/>
                  </a:cubicBezTo>
                  <a:cubicBezTo>
                    <a:pt x="72" y="399"/>
                    <a:pt x="121" y="397"/>
                    <a:pt x="169" y="398"/>
                  </a:cubicBezTo>
                  <a:cubicBezTo>
                    <a:pt x="261" y="400"/>
                    <a:pt x="352" y="398"/>
                    <a:pt x="444" y="398"/>
                  </a:cubicBezTo>
                </a:path>
              </a:pathLst>
            </a:custGeom>
            <a:noFill/>
            <a:ln w="38100">
              <a:solidFill>
                <a:srgbClr val="FF6600"/>
              </a:solidFill>
              <a:round/>
              <a:headEnd/>
              <a:tailEnd/>
            </a:ln>
          </p:spPr>
          <p:txBody>
            <a:bodyPr/>
            <a:lstStyle/>
            <a:p>
              <a:endParaRPr lang="zh-CN" altLang="en-US"/>
            </a:p>
          </p:txBody>
        </p:sp>
        <p:sp>
          <p:nvSpPr>
            <p:cNvPr id="59472" name="Text Box 12"/>
            <p:cNvSpPr txBox="1">
              <a:spLocks noChangeArrowheads="1"/>
            </p:cNvSpPr>
            <p:nvPr/>
          </p:nvSpPr>
          <p:spPr bwMode="auto">
            <a:xfrm>
              <a:off x="3768725" y="2514600"/>
              <a:ext cx="1565275" cy="366713"/>
            </a:xfrm>
            <a:prstGeom prst="rect">
              <a:avLst/>
            </a:prstGeom>
            <a:noFill/>
            <a:ln w="9525">
              <a:noFill/>
              <a:miter lim="800000"/>
              <a:headEnd/>
              <a:tailEnd/>
            </a:ln>
          </p:spPr>
          <p:txBody>
            <a:bodyPr wrap="none">
              <a:spAutoFit/>
            </a:bodyPr>
            <a:lstStyle/>
            <a:p>
              <a:r>
                <a:rPr lang="zh-CN" altLang="en-US" b="1"/>
                <a:t>运算是封闭的</a:t>
              </a:r>
            </a:p>
          </p:txBody>
        </p:sp>
        <p:sp>
          <p:nvSpPr>
            <p:cNvPr id="59473" name="Text Box 13"/>
            <p:cNvSpPr txBox="1">
              <a:spLocks noChangeArrowheads="1"/>
            </p:cNvSpPr>
            <p:nvPr/>
          </p:nvSpPr>
          <p:spPr bwMode="auto">
            <a:xfrm>
              <a:off x="3733800" y="3138488"/>
              <a:ext cx="4953000" cy="366712"/>
            </a:xfrm>
            <a:prstGeom prst="rect">
              <a:avLst/>
            </a:prstGeom>
            <a:noFill/>
            <a:ln w="9525">
              <a:noFill/>
              <a:miter lim="800000"/>
              <a:headEnd/>
              <a:tailEnd/>
            </a:ln>
          </p:spPr>
          <p:txBody>
            <a:bodyPr>
              <a:spAutoFit/>
            </a:bodyPr>
            <a:lstStyle/>
            <a:p>
              <a:r>
                <a:rPr lang="zh-CN" altLang="en-US" b="1"/>
                <a:t>运算符合交换律、结合律、幂等律、吸收律</a:t>
              </a:r>
            </a:p>
          </p:txBody>
        </p:sp>
      </p:grpSp>
      <p:grpSp>
        <p:nvGrpSpPr>
          <p:cNvPr id="29707" name="Group 85"/>
          <p:cNvGrpSpPr>
            <a:grpSpLocks/>
          </p:cNvGrpSpPr>
          <p:nvPr/>
        </p:nvGrpSpPr>
        <p:grpSpPr bwMode="auto">
          <a:xfrm>
            <a:off x="152400" y="3733800"/>
            <a:ext cx="2773363" cy="2362200"/>
            <a:chOff x="96" y="2352"/>
            <a:chExt cx="1747" cy="1488"/>
          </a:xfrm>
        </p:grpSpPr>
        <p:sp>
          <p:nvSpPr>
            <p:cNvPr id="59441" name="Text Box 15"/>
            <p:cNvSpPr txBox="1">
              <a:spLocks noChangeArrowheads="1"/>
            </p:cNvSpPr>
            <p:nvPr/>
          </p:nvSpPr>
          <p:spPr bwMode="auto">
            <a:xfrm>
              <a:off x="845" y="2352"/>
              <a:ext cx="230" cy="173"/>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59442" name="Text Box 16"/>
            <p:cNvSpPr txBox="1">
              <a:spLocks noChangeArrowheads="1"/>
            </p:cNvSpPr>
            <p:nvPr/>
          </p:nvSpPr>
          <p:spPr bwMode="auto">
            <a:xfrm>
              <a:off x="96" y="2688"/>
              <a:ext cx="173" cy="173"/>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59443" name="Text Box 17"/>
            <p:cNvSpPr txBox="1">
              <a:spLocks noChangeArrowheads="1"/>
            </p:cNvSpPr>
            <p:nvPr/>
          </p:nvSpPr>
          <p:spPr bwMode="auto">
            <a:xfrm>
              <a:off x="701" y="2736"/>
              <a:ext cx="230" cy="173"/>
            </a:xfrm>
            <a:prstGeom prst="rect">
              <a:avLst/>
            </a:prstGeom>
            <a:noFill/>
            <a:ln w="9525">
              <a:noFill/>
              <a:miter lim="800000"/>
              <a:headEnd/>
              <a:tailEnd/>
            </a:ln>
          </p:spPr>
          <p:txBody>
            <a:bodyPr wrap="none">
              <a:spAutoFit/>
            </a:bodyPr>
            <a:lstStyle/>
            <a:p>
              <a:r>
                <a:rPr lang="en-US" altLang="zh-CN" sz="1200" b="1">
                  <a:solidFill>
                    <a:srgbClr val="335DBB"/>
                  </a:solidFill>
                </a:rPr>
                <a:t>10</a:t>
              </a:r>
            </a:p>
          </p:txBody>
        </p:sp>
        <p:sp>
          <p:nvSpPr>
            <p:cNvPr id="59444" name="Text Box 18"/>
            <p:cNvSpPr txBox="1">
              <a:spLocks noChangeArrowheads="1"/>
            </p:cNvSpPr>
            <p:nvPr/>
          </p:nvSpPr>
          <p:spPr bwMode="auto">
            <a:xfrm>
              <a:off x="1613" y="2707"/>
              <a:ext cx="230" cy="173"/>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59445" name="Text Box 19"/>
            <p:cNvSpPr txBox="1">
              <a:spLocks noChangeArrowheads="1"/>
            </p:cNvSpPr>
            <p:nvPr/>
          </p:nvSpPr>
          <p:spPr bwMode="auto">
            <a:xfrm>
              <a:off x="103" y="3333"/>
              <a:ext cx="173" cy="173"/>
            </a:xfrm>
            <a:prstGeom prst="rect">
              <a:avLst/>
            </a:prstGeom>
            <a:noFill/>
            <a:ln w="9525">
              <a:noFill/>
              <a:miter lim="800000"/>
              <a:headEnd/>
              <a:tailEnd/>
            </a:ln>
          </p:spPr>
          <p:txBody>
            <a:bodyPr wrap="none">
              <a:spAutoFit/>
            </a:bodyPr>
            <a:lstStyle/>
            <a:p>
              <a:r>
                <a:rPr lang="en-US" altLang="zh-CN" sz="1200" b="1">
                  <a:solidFill>
                    <a:srgbClr val="335DBB"/>
                  </a:solidFill>
                </a:rPr>
                <a:t>2</a:t>
              </a:r>
            </a:p>
          </p:txBody>
        </p:sp>
        <p:sp>
          <p:nvSpPr>
            <p:cNvPr id="59446" name="Text Box 20"/>
            <p:cNvSpPr txBox="1">
              <a:spLocks noChangeArrowheads="1"/>
            </p:cNvSpPr>
            <p:nvPr/>
          </p:nvSpPr>
          <p:spPr bwMode="auto">
            <a:xfrm>
              <a:off x="1659" y="3333"/>
              <a:ext cx="174" cy="174"/>
            </a:xfrm>
            <a:prstGeom prst="rect">
              <a:avLst/>
            </a:prstGeom>
            <a:noFill/>
            <a:ln w="9525">
              <a:noFill/>
              <a:miter lim="800000"/>
              <a:headEnd/>
              <a:tailEnd/>
            </a:ln>
          </p:spPr>
          <p:txBody>
            <a:bodyPr wrap="none">
              <a:spAutoFit/>
            </a:bodyPr>
            <a:lstStyle/>
            <a:p>
              <a:r>
                <a:rPr lang="en-US" altLang="zh-CN" sz="1200" b="1">
                  <a:solidFill>
                    <a:srgbClr val="335DBB"/>
                  </a:solidFill>
                </a:rPr>
                <a:t>5</a:t>
              </a:r>
            </a:p>
          </p:txBody>
        </p:sp>
        <p:sp>
          <p:nvSpPr>
            <p:cNvPr id="59447" name="Text Box 21"/>
            <p:cNvSpPr txBox="1">
              <a:spLocks noChangeArrowheads="1"/>
            </p:cNvSpPr>
            <p:nvPr/>
          </p:nvSpPr>
          <p:spPr bwMode="auto">
            <a:xfrm>
              <a:off x="797" y="3312"/>
              <a:ext cx="174" cy="174"/>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59448" name="Text Box 22"/>
            <p:cNvSpPr txBox="1">
              <a:spLocks noChangeArrowheads="1"/>
            </p:cNvSpPr>
            <p:nvPr/>
          </p:nvSpPr>
          <p:spPr bwMode="auto">
            <a:xfrm>
              <a:off x="893" y="3667"/>
              <a:ext cx="173" cy="173"/>
            </a:xfrm>
            <a:prstGeom prst="rect">
              <a:avLst/>
            </a:prstGeom>
            <a:noFill/>
            <a:ln w="9525">
              <a:noFill/>
              <a:miter lim="800000"/>
              <a:headEnd/>
              <a:tailEnd/>
            </a:ln>
          </p:spPr>
          <p:txBody>
            <a:bodyPr wrap="none">
              <a:spAutoFit/>
            </a:bodyPr>
            <a:lstStyle/>
            <a:p>
              <a:r>
                <a:rPr lang="en-US" altLang="zh-CN" sz="1200" b="1">
                  <a:solidFill>
                    <a:srgbClr val="335DBB"/>
                  </a:solidFill>
                </a:rPr>
                <a:t>1</a:t>
              </a:r>
            </a:p>
          </p:txBody>
        </p:sp>
        <p:sp>
          <p:nvSpPr>
            <p:cNvPr id="59449" name="Line 24"/>
            <p:cNvSpPr>
              <a:spLocks noChangeShapeType="1"/>
            </p:cNvSpPr>
            <p:nvPr/>
          </p:nvSpPr>
          <p:spPr bwMode="auto">
            <a:xfrm flipH="1">
              <a:off x="276" y="2930"/>
              <a:ext cx="648" cy="304"/>
            </a:xfrm>
            <a:prstGeom prst="line">
              <a:avLst/>
            </a:prstGeom>
            <a:noFill/>
            <a:ln w="38100">
              <a:solidFill>
                <a:srgbClr val="993300"/>
              </a:solidFill>
              <a:round/>
              <a:headEnd/>
              <a:tailEnd/>
            </a:ln>
          </p:spPr>
          <p:txBody>
            <a:bodyPr/>
            <a:lstStyle/>
            <a:p>
              <a:endParaRPr lang="zh-CN" altLang="en-US"/>
            </a:p>
          </p:txBody>
        </p:sp>
        <p:sp>
          <p:nvSpPr>
            <p:cNvPr id="59450" name="Line 25"/>
            <p:cNvSpPr>
              <a:spLocks noChangeShapeType="1"/>
            </p:cNvSpPr>
            <p:nvPr/>
          </p:nvSpPr>
          <p:spPr bwMode="auto">
            <a:xfrm>
              <a:off x="1038" y="2927"/>
              <a:ext cx="648" cy="325"/>
            </a:xfrm>
            <a:prstGeom prst="line">
              <a:avLst/>
            </a:prstGeom>
            <a:noFill/>
            <a:ln w="38100">
              <a:solidFill>
                <a:srgbClr val="993300"/>
              </a:solidFill>
              <a:round/>
              <a:headEnd/>
              <a:tailEnd/>
            </a:ln>
          </p:spPr>
          <p:txBody>
            <a:bodyPr/>
            <a:lstStyle/>
            <a:p>
              <a:endParaRPr lang="zh-CN" altLang="en-US"/>
            </a:p>
          </p:txBody>
        </p:sp>
        <p:sp>
          <p:nvSpPr>
            <p:cNvPr id="59451" name="Line 26"/>
            <p:cNvSpPr>
              <a:spLocks noChangeShapeType="1"/>
            </p:cNvSpPr>
            <p:nvPr/>
          </p:nvSpPr>
          <p:spPr bwMode="auto">
            <a:xfrm>
              <a:off x="225" y="3302"/>
              <a:ext cx="720" cy="303"/>
            </a:xfrm>
            <a:prstGeom prst="line">
              <a:avLst/>
            </a:prstGeom>
            <a:noFill/>
            <a:ln w="38100">
              <a:solidFill>
                <a:srgbClr val="993300"/>
              </a:solidFill>
              <a:round/>
              <a:headEnd/>
              <a:tailEnd/>
            </a:ln>
          </p:spPr>
          <p:txBody>
            <a:bodyPr/>
            <a:lstStyle/>
            <a:p>
              <a:endParaRPr lang="zh-CN" altLang="en-US"/>
            </a:p>
          </p:txBody>
        </p:sp>
        <p:sp>
          <p:nvSpPr>
            <p:cNvPr id="59452" name="Line 27"/>
            <p:cNvSpPr>
              <a:spLocks noChangeShapeType="1"/>
            </p:cNvSpPr>
            <p:nvPr/>
          </p:nvSpPr>
          <p:spPr bwMode="auto">
            <a:xfrm flipH="1">
              <a:off x="996" y="3305"/>
              <a:ext cx="720" cy="303"/>
            </a:xfrm>
            <a:prstGeom prst="line">
              <a:avLst/>
            </a:prstGeom>
            <a:noFill/>
            <a:ln w="38100">
              <a:solidFill>
                <a:srgbClr val="993300"/>
              </a:solidFill>
              <a:round/>
              <a:headEnd/>
              <a:tailEnd/>
            </a:ln>
          </p:spPr>
          <p:txBody>
            <a:bodyPr/>
            <a:lstStyle/>
            <a:p>
              <a:endParaRPr lang="zh-CN" altLang="en-US"/>
            </a:p>
          </p:txBody>
        </p:sp>
        <p:sp>
          <p:nvSpPr>
            <p:cNvPr id="59453" name="Line 28"/>
            <p:cNvSpPr>
              <a:spLocks noChangeShapeType="1"/>
            </p:cNvSpPr>
            <p:nvPr/>
          </p:nvSpPr>
          <p:spPr bwMode="auto">
            <a:xfrm flipH="1">
              <a:off x="276" y="2606"/>
              <a:ext cx="648" cy="303"/>
            </a:xfrm>
            <a:prstGeom prst="line">
              <a:avLst/>
            </a:prstGeom>
            <a:noFill/>
            <a:ln w="38100">
              <a:solidFill>
                <a:srgbClr val="993300"/>
              </a:solidFill>
              <a:round/>
              <a:headEnd/>
              <a:tailEnd/>
            </a:ln>
          </p:spPr>
          <p:txBody>
            <a:bodyPr/>
            <a:lstStyle/>
            <a:p>
              <a:endParaRPr lang="zh-CN" altLang="en-US"/>
            </a:p>
          </p:txBody>
        </p:sp>
        <p:sp>
          <p:nvSpPr>
            <p:cNvPr id="59454" name="Line 29"/>
            <p:cNvSpPr>
              <a:spLocks noChangeShapeType="1"/>
            </p:cNvSpPr>
            <p:nvPr/>
          </p:nvSpPr>
          <p:spPr bwMode="auto">
            <a:xfrm>
              <a:off x="1038" y="2603"/>
              <a:ext cx="648" cy="324"/>
            </a:xfrm>
            <a:prstGeom prst="line">
              <a:avLst/>
            </a:prstGeom>
            <a:noFill/>
            <a:ln w="38100">
              <a:solidFill>
                <a:srgbClr val="993300"/>
              </a:solidFill>
              <a:round/>
              <a:headEnd/>
              <a:tailEnd/>
            </a:ln>
          </p:spPr>
          <p:txBody>
            <a:bodyPr/>
            <a:lstStyle/>
            <a:p>
              <a:endParaRPr lang="zh-CN" altLang="en-US"/>
            </a:p>
          </p:txBody>
        </p:sp>
        <p:sp>
          <p:nvSpPr>
            <p:cNvPr id="59455" name="Line 30"/>
            <p:cNvSpPr>
              <a:spLocks noChangeShapeType="1"/>
            </p:cNvSpPr>
            <p:nvPr/>
          </p:nvSpPr>
          <p:spPr bwMode="auto">
            <a:xfrm>
              <a:off x="225" y="2977"/>
              <a:ext cx="720" cy="303"/>
            </a:xfrm>
            <a:prstGeom prst="line">
              <a:avLst/>
            </a:prstGeom>
            <a:noFill/>
            <a:ln w="38100">
              <a:solidFill>
                <a:srgbClr val="993300"/>
              </a:solidFill>
              <a:round/>
              <a:headEnd/>
              <a:tailEnd/>
            </a:ln>
          </p:spPr>
          <p:txBody>
            <a:bodyPr/>
            <a:lstStyle/>
            <a:p>
              <a:endParaRPr lang="zh-CN" altLang="en-US"/>
            </a:p>
          </p:txBody>
        </p:sp>
        <p:sp>
          <p:nvSpPr>
            <p:cNvPr id="59456" name="Line 31"/>
            <p:cNvSpPr>
              <a:spLocks noChangeShapeType="1"/>
            </p:cNvSpPr>
            <p:nvPr/>
          </p:nvSpPr>
          <p:spPr bwMode="auto">
            <a:xfrm flipH="1">
              <a:off x="996" y="2980"/>
              <a:ext cx="720" cy="303"/>
            </a:xfrm>
            <a:prstGeom prst="line">
              <a:avLst/>
            </a:prstGeom>
            <a:noFill/>
            <a:ln w="38100">
              <a:solidFill>
                <a:srgbClr val="993300"/>
              </a:solidFill>
              <a:round/>
              <a:headEnd/>
              <a:tailEnd/>
            </a:ln>
          </p:spPr>
          <p:txBody>
            <a:bodyPr/>
            <a:lstStyle/>
            <a:p>
              <a:endParaRPr lang="zh-CN" altLang="en-US"/>
            </a:p>
          </p:txBody>
        </p:sp>
        <p:sp>
          <p:nvSpPr>
            <p:cNvPr id="59457" name="Line 32"/>
            <p:cNvSpPr>
              <a:spLocks noChangeShapeType="1"/>
            </p:cNvSpPr>
            <p:nvPr/>
          </p:nvSpPr>
          <p:spPr bwMode="auto">
            <a:xfrm>
              <a:off x="191" y="2977"/>
              <a:ext cx="0" cy="260"/>
            </a:xfrm>
            <a:prstGeom prst="line">
              <a:avLst/>
            </a:prstGeom>
            <a:noFill/>
            <a:ln w="38100">
              <a:solidFill>
                <a:srgbClr val="993300"/>
              </a:solidFill>
              <a:round/>
              <a:headEnd/>
              <a:tailEnd/>
            </a:ln>
          </p:spPr>
          <p:txBody>
            <a:bodyPr/>
            <a:lstStyle/>
            <a:p>
              <a:endParaRPr lang="zh-CN" altLang="en-US"/>
            </a:p>
          </p:txBody>
        </p:sp>
        <p:sp>
          <p:nvSpPr>
            <p:cNvPr id="59458" name="Line 33"/>
            <p:cNvSpPr>
              <a:spLocks noChangeShapeType="1"/>
            </p:cNvSpPr>
            <p:nvPr/>
          </p:nvSpPr>
          <p:spPr bwMode="auto">
            <a:xfrm>
              <a:off x="976" y="2609"/>
              <a:ext cx="0" cy="260"/>
            </a:xfrm>
            <a:prstGeom prst="line">
              <a:avLst/>
            </a:prstGeom>
            <a:noFill/>
            <a:ln w="38100">
              <a:solidFill>
                <a:srgbClr val="993300"/>
              </a:solidFill>
              <a:round/>
              <a:headEnd/>
              <a:tailEnd/>
            </a:ln>
          </p:spPr>
          <p:txBody>
            <a:bodyPr/>
            <a:lstStyle/>
            <a:p>
              <a:endParaRPr lang="zh-CN" altLang="en-US"/>
            </a:p>
          </p:txBody>
        </p:sp>
        <p:sp>
          <p:nvSpPr>
            <p:cNvPr id="59459" name="Line 34"/>
            <p:cNvSpPr>
              <a:spLocks noChangeShapeType="1"/>
            </p:cNvSpPr>
            <p:nvPr/>
          </p:nvSpPr>
          <p:spPr bwMode="auto">
            <a:xfrm>
              <a:off x="1751" y="2983"/>
              <a:ext cx="0" cy="260"/>
            </a:xfrm>
            <a:prstGeom prst="line">
              <a:avLst/>
            </a:prstGeom>
            <a:noFill/>
            <a:ln w="38100">
              <a:solidFill>
                <a:srgbClr val="993300"/>
              </a:solidFill>
              <a:round/>
              <a:headEnd/>
              <a:tailEnd/>
            </a:ln>
          </p:spPr>
          <p:txBody>
            <a:bodyPr/>
            <a:lstStyle/>
            <a:p>
              <a:endParaRPr lang="zh-CN" altLang="en-US"/>
            </a:p>
          </p:txBody>
        </p:sp>
        <p:sp>
          <p:nvSpPr>
            <p:cNvPr id="59460" name="Line 35"/>
            <p:cNvSpPr>
              <a:spLocks noChangeShapeType="1"/>
            </p:cNvSpPr>
            <p:nvPr/>
          </p:nvSpPr>
          <p:spPr bwMode="auto">
            <a:xfrm>
              <a:off x="987" y="3323"/>
              <a:ext cx="0" cy="260"/>
            </a:xfrm>
            <a:prstGeom prst="line">
              <a:avLst/>
            </a:prstGeom>
            <a:noFill/>
            <a:ln w="38100">
              <a:solidFill>
                <a:srgbClr val="993300"/>
              </a:solidFill>
              <a:round/>
              <a:headEnd/>
              <a:tailEnd/>
            </a:ln>
          </p:spPr>
          <p:txBody>
            <a:bodyPr/>
            <a:lstStyle/>
            <a:p>
              <a:endParaRPr lang="zh-CN" altLang="en-US"/>
            </a:p>
          </p:txBody>
        </p:sp>
        <p:sp>
          <p:nvSpPr>
            <p:cNvPr id="59461" name="Oval 36"/>
            <p:cNvSpPr>
              <a:spLocks noChangeArrowheads="1"/>
            </p:cNvSpPr>
            <p:nvPr/>
          </p:nvSpPr>
          <p:spPr bwMode="auto">
            <a:xfrm>
              <a:off x="907" y="24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2" name="Oval 37"/>
            <p:cNvSpPr>
              <a:spLocks noChangeArrowheads="1"/>
            </p:cNvSpPr>
            <p:nvPr/>
          </p:nvSpPr>
          <p:spPr bwMode="auto">
            <a:xfrm>
              <a:off x="125" y="284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3" name="Oval 38"/>
            <p:cNvSpPr>
              <a:spLocks noChangeArrowheads="1"/>
            </p:cNvSpPr>
            <p:nvPr/>
          </p:nvSpPr>
          <p:spPr bwMode="auto">
            <a:xfrm>
              <a:off x="907" y="283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4" name="Oval 39"/>
            <p:cNvSpPr>
              <a:spLocks noChangeArrowheads="1"/>
            </p:cNvSpPr>
            <p:nvPr/>
          </p:nvSpPr>
          <p:spPr bwMode="auto">
            <a:xfrm>
              <a:off x="1675" y="286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5" name="Oval 40"/>
            <p:cNvSpPr>
              <a:spLocks noChangeArrowheads="1"/>
            </p:cNvSpPr>
            <p:nvPr/>
          </p:nvSpPr>
          <p:spPr bwMode="auto">
            <a:xfrm>
              <a:off x="125" y="321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6" name="Oval 41"/>
            <p:cNvSpPr>
              <a:spLocks noChangeArrowheads="1"/>
            </p:cNvSpPr>
            <p:nvPr/>
          </p:nvSpPr>
          <p:spPr bwMode="auto">
            <a:xfrm>
              <a:off x="907" y="321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7" name="Oval 42"/>
            <p:cNvSpPr>
              <a:spLocks noChangeArrowheads="1"/>
            </p:cNvSpPr>
            <p:nvPr/>
          </p:nvSpPr>
          <p:spPr bwMode="auto">
            <a:xfrm>
              <a:off x="1675" y="321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68" name="Oval 43"/>
            <p:cNvSpPr>
              <a:spLocks noChangeArrowheads="1"/>
            </p:cNvSpPr>
            <p:nvPr/>
          </p:nvSpPr>
          <p:spPr bwMode="auto">
            <a:xfrm>
              <a:off x="907" y="355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grpSp>
        <p:nvGrpSpPr>
          <p:cNvPr id="29708" name="Group 56"/>
          <p:cNvGrpSpPr>
            <a:grpSpLocks/>
          </p:cNvGrpSpPr>
          <p:nvPr/>
        </p:nvGrpSpPr>
        <p:grpSpPr bwMode="auto">
          <a:xfrm>
            <a:off x="3200400" y="4068763"/>
            <a:ext cx="2773363" cy="1800225"/>
            <a:chOff x="2285" y="2563"/>
            <a:chExt cx="1747" cy="1134"/>
          </a:xfrm>
        </p:grpSpPr>
        <p:sp>
          <p:nvSpPr>
            <p:cNvPr id="59429" name="Text Box 44"/>
            <p:cNvSpPr txBox="1">
              <a:spLocks noChangeArrowheads="1"/>
            </p:cNvSpPr>
            <p:nvPr/>
          </p:nvSpPr>
          <p:spPr bwMode="auto">
            <a:xfrm>
              <a:off x="3034" y="2563"/>
              <a:ext cx="230" cy="173"/>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59430" name="Text Box 45"/>
            <p:cNvSpPr txBox="1">
              <a:spLocks noChangeArrowheads="1"/>
            </p:cNvSpPr>
            <p:nvPr/>
          </p:nvSpPr>
          <p:spPr bwMode="auto">
            <a:xfrm>
              <a:off x="2285" y="2899"/>
              <a:ext cx="173" cy="173"/>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59431" name="Text Box 46"/>
            <p:cNvSpPr txBox="1">
              <a:spLocks noChangeArrowheads="1"/>
            </p:cNvSpPr>
            <p:nvPr/>
          </p:nvSpPr>
          <p:spPr bwMode="auto">
            <a:xfrm>
              <a:off x="3802" y="2918"/>
              <a:ext cx="230" cy="173"/>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59432" name="Text Box 47"/>
            <p:cNvSpPr txBox="1">
              <a:spLocks noChangeArrowheads="1"/>
            </p:cNvSpPr>
            <p:nvPr/>
          </p:nvSpPr>
          <p:spPr bwMode="auto">
            <a:xfrm>
              <a:off x="2986" y="3523"/>
              <a:ext cx="174" cy="174"/>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59433" name="Line 48"/>
            <p:cNvSpPr>
              <a:spLocks noChangeShapeType="1"/>
            </p:cNvSpPr>
            <p:nvPr/>
          </p:nvSpPr>
          <p:spPr bwMode="auto">
            <a:xfrm flipH="1">
              <a:off x="2465" y="2817"/>
              <a:ext cx="648" cy="303"/>
            </a:xfrm>
            <a:prstGeom prst="line">
              <a:avLst/>
            </a:prstGeom>
            <a:noFill/>
            <a:ln w="38100">
              <a:solidFill>
                <a:srgbClr val="993300"/>
              </a:solidFill>
              <a:round/>
              <a:headEnd/>
              <a:tailEnd/>
            </a:ln>
          </p:spPr>
          <p:txBody>
            <a:bodyPr/>
            <a:lstStyle/>
            <a:p>
              <a:endParaRPr lang="zh-CN" altLang="en-US"/>
            </a:p>
          </p:txBody>
        </p:sp>
        <p:sp>
          <p:nvSpPr>
            <p:cNvPr id="59434" name="Line 49"/>
            <p:cNvSpPr>
              <a:spLocks noChangeShapeType="1"/>
            </p:cNvSpPr>
            <p:nvPr/>
          </p:nvSpPr>
          <p:spPr bwMode="auto">
            <a:xfrm>
              <a:off x="3227" y="2814"/>
              <a:ext cx="648" cy="324"/>
            </a:xfrm>
            <a:prstGeom prst="line">
              <a:avLst/>
            </a:prstGeom>
            <a:noFill/>
            <a:ln w="38100">
              <a:solidFill>
                <a:srgbClr val="993300"/>
              </a:solidFill>
              <a:round/>
              <a:headEnd/>
              <a:tailEnd/>
            </a:ln>
          </p:spPr>
          <p:txBody>
            <a:bodyPr/>
            <a:lstStyle/>
            <a:p>
              <a:endParaRPr lang="zh-CN" altLang="en-US"/>
            </a:p>
          </p:txBody>
        </p:sp>
        <p:sp>
          <p:nvSpPr>
            <p:cNvPr id="59435" name="Line 50"/>
            <p:cNvSpPr>
              <a:spLocks noChangeShapeType="1"/>
            </p:cNvSpPr>
            <p:nvPr/>
          </p:nvSpPr>
          <p:spPr bwMode="auto">
            <a:xfrm>
              <a:off x="2414" y="3188"/>
              <a:ext cx="720" cy="303"/>
            </a:xfrm>
            <a:prstGeom prst="line">
              <a:avLst/>
            </a:prstGeom>
            <a:noFill/>
            <a:ln w="38100">
              <a:solidFill>
                <a:srgbClr val="993300"/>
              </a:solidFill>
              <a:round/>
              <a:headEnd/>
              <a:tailEnd/>
            </a:ln>
          </p:spPr>
          <p:txBody>
            <a:bodyPr/>
            <a:lstStyle/>
            <a:p>
              <a:endParaRPr lang="zh-CN" altLang="en-US"/>
            </a:p>
          </p:txBody>
        </p:sp>
        <p:sp>
          <p:nvSpPr>
            <p:cNvPr id="59436" name="Line 51"/>
            <p:cNvSpPr>
              <a:spLocks noChangeShapeType="1"/>
            </p:cNvSpPr>
            <p:nvPr/>
          </p:nvSpPr>
          <p:spPr bwMode="auto">
            <a:xfrm flipH="1">
              <a:off x="3185" y="3191"/>
              <a:ext cx="720" cy="303"/>
            </a:xfrm>
            <a:prstGeom prst="line">
              <a:avLst/>
            </a:prstGeom>
            <a:noFill/>
            <a:ln w="38100">
              <a:solidFill>
                <a:srgbClr val="993300"/>
              </a:solidFill>
              <a:round/>
              <a:headEnd/>
              <a:tailEnd/>
            </a:ln>
          </p:spPr>
          <p:txBody>
            <a:bodyPr/>
            <a:lstStyle/>
            <a:p>
              <a:endParaRPr lang="zh-CN" altLang="en-US"/>
            </a:p>
          </p:txBody>
        </p:sp>
        <p:sp>
          <p:nvSpPr>
            <p:cNvPr id="59437" name="Oval 52"/>
            <p:cNvSpPr>
              <a:spLocks noChangeArrowheads="1"/>
            </p:cNvSpPr>
            <p:nvPr/>
          </p:nvSpPr>
          <p:spPr bwMode="auto">
            <a:xfrm>
              <a:off x="3096" y="270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38" name="Oval 53"/>
            <p:cNvSpPr>
              <a:spLocks noChangeArrowheads="1"/>
            </p:cNvSpPr>
            <p:nvPr/>
          </p:nvSpPr>
          <p:spPr bwMode="auto">
            <a:xfrm>
              <a:off x="2314" y="305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39" name="Oval 54"/>
            <p:cNvSpPr>
              <a:spLocks noChangeArrowheads="1"/>
            </p:cNvSpPr>
            <p:nvPr/>
          </p:nvSpPr>
          <p:spPr bwMode="auto">
            <a:xfrm>
              <a:off x="3864" y="307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40" name="Oval 55"/>
            <p:cNvSpPr>
              <a:spLocks noChangeArrowheads="1"/>
            </p:cNvSpPr>
            <p:nvPr/>
          </p:nvSpPr>
          <p:spPr bwMode="auto">
            <a:xfrm>
              <a:off x="3096" y="342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grpSp>
        <p:nvGrpSpPr>
          <p:cNvPr id="29709" name="Group 88"/>
          <p:cNvGrpSpPr>
            <a:grpSpLocks/>
          </p:cNvGrpSpPr>
          <p:nvPr/>
        </p:nvGrpSpPr>
        <p:grpSpPr bwMode="auto">
          <a:xfrm>
            <a:off x="6218238" y="3733800"/>
            <a:ext cx="2773362" cy="2362200"/>
            <a:chOff x="3917" y="2352"/>
            <a:chExt cx="1747" cy="1488"/>
          </a:xfrm>
        </p:grpSpPr>
        <p:sp>
          <p:nvSpPr>
            <p:cNvPr id="59406" name="Text Box 57"/>
            <p:cNvSpPr txBox="1">
              <a:spLocks noChangeArrowheads="1"/>
            </p:cNvSpPr>
            <p:nvPr/>
          </p:nvSpPr>
          <p:spPr bwMode="auto">
            <a:xfrm>
              <a:off x="4666" y="2352"/>
              <a:ext cx="230" cy="173"/>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59407" name="Text Box 58"/>
            <p:cNvSpPr txBox="1">
              <a:spLocks noChangeArrowheads="1"/>
            </p:cNvSpPr>
            <p:nvPr/>
          </p:nvSpPr>
          <p:spPr bwMode="auto">
            <a:xfrm>
              <a:off x="3917" y="2688"/>
              <a:ext cx="173" cy="173"/>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59408" name="Text Box 59"/>
            <p:cNvSpPr txBox="1">
              <a:spLocks noChangeArrowheads="1"/>
            </p:cNvSpPr>
            <p:nvPr/>
          </p:nvSpPr>
          <p:spPr bwMode="auto">
            <a:xfrm>
              <a:off x="4522" y="2736"/>
              <a:ext cx="230" cy="173"/>
            </a:xfrm>
            <a:prstGeom prst="rect">
              <a:avLst/>
            </a:prstGeom>
            <a:noFill/>
            <a:ln w="9525">
              <a:noFill/>
              <a:miter lim="800000"/>
              <a:headEnd/>
              <a:tailEnd/>
            </a:ln>
          </p:spPr>
          <p:txBody>
            <a:bodyPr wrap="none">
              <a:spAutoFit/>
            </a:bodyPr>
            <a:lstStyle/>
            <a:p>
              <a:r>
                <a:rPr lang="en-US" altLang="zh-CN" sz="1200" b="1">
                  <a:solidFill>
                    <a:srgbClr val="335DBB"/>
                  </a:solidFill>
                </a:rPr>
                <a:t>10</a:t>
              </a:r>
            </a:p>
          </p:txBody>
        </p:sp>
        <p:sp>
          <p:nvSpPr>
            <p:cNvPr id="59409" name="Text Box 60"/>
            <p:cNvSpPr txBox="1">
              <a:spLocks noChangeArrowheads="1"/>
            </p:cNvSpPr>
            <p:nvPr/>
          </p:nvSpPr>
          <p:spPr bwMode="auto">
            <a:xfrm>
              <a:off x="5434" y="2707"/>
              <a:ext cx="230" cy="173"/>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59410" name="Text Box 61"/>
            <p:cNvSpPr txBox="1">
              <a:spLocks noChangeArrowheads="1"/>
            </p:cNvSpPr>
            <p:nvPr/>
          </p:nvSpPr>
          <p:spPr bwMode="auto">
            <a:xfrm>
              <a:off x="3924" y="3333"/>
              <a:ext cx="173" cy="173"/>
            </a:xfrm>
            <a:prstGeom prst="rect">
              <a:avLst/>
            </a:prstGeom>
            <a:noFill/>
            <a:ln w="9525">
              <a:noFill/>
              <a:miter lim="800000"/>
              <a:headEnd/>
              <a:tailEnd/>
            </a:ln>
          </p:spPr>
          <p:txBody>
            <a:bodyPr wrap="none">
              <a:spAutoFit/>
            </a:bodyPr>
            <a:lstStyle/>
            <a:p>
              <a:r>
                <a:rPr lang="en-US" altLang="zh-CN" sz="1200" b="1">
                  <a:solidFill>
                    <a:srgbClr val="335DBB"/>
                  </a:solidFill>
                </a:rPr>
                <a:t>2</a:t>
              </a:r>
            </a:p>
          </p:txBody>
        </p:sp>
        <p:sp>
          <p:nvSpPr>
            <p:cNvPr id="59411" name="Text Box 62"/>
            <p:cNvSpPr txBox="1">
              <a:spLocks noChangeArrowheads="1"/>
            </p:cNvSpPr>
            <p:nvPr/>
          </p:nvSpPr>
          <p:spPr bwMode="auto">
            <a:xfrm>
              <a:off x="5480" y="3333"/>
              <a:ext cx="174" cy="174"/>
            </a:xfrm>
            <a:prstGeom prst="rect">
              <a:avLst/>
            </a:prstGeom>
            <a:noFill/>
            <a:ln w="9525">
              <a:noFill/>
              <a:miter lim="800000"/>
              <a:headEnd/>
              <a:tailEnd/>
            </a:ln>
          </p:spPr>
          <p:txBody>
            <a:bodyPr wrap="none">
              <a:spAutoFit/>
            </a:bodyPr>
            <a:lstStyle/>
            <a:p>
              <a:r>
                <a:rPr lang="en-US" altLang="zh-CN" sz="1200" b="1">
                  <a:solidFill>
                    <a:srgbClr val="335DBB"/>
                  </a:solidFill>
                </a:rPr>
                <a:t>5</a:t>
              </a:r>
            </a:p>
          </p:txBody>
        </p:sp>
        <p:sp>
          <p:nvSpPr>
            <p:cNvPr id="59412" name="Text Box 64"/>
            <p:cNvSpPr txBox="1">
              <a:spLocks noChangeArrowheads="1"/>
            </p:cNvSpPr>
            <p:nvPr/>
          </p:nvSpPr>
          <p:spPr bwMode="auto">
            <a:xfrm>
              <a:off x="4714" y="3667"/>
              <a:ext cx="173" cy="173"/>
            </a:xfrm>
            <a:prstGeom prst="rect">
              <a:avLst/>
            </a:prstGeom>
            <a:noFill/>
            <a:ln w="9525">
              <a:noFill/>
              <a:miter lim="800000"/>
              <a:headEnd/>
              <a:tailEnd/>
            </a:ln>
          </p:spPr>
          <p:txBody>
            <a:bodyPr wrap="none">
              <a:spAutoFit/>
            </a:bodyPr>
            <a:lstStyle/>
            <a:p>
              <a:r>
                <a:rPr lang="en-US" altLang="zh-CN" sz="1200" b="1">
                  <a:solidFill>
                    <a:srgbClr val="335DBB"/>
                  </a:solidFill>
                </a:rPr>
                <a:t>1</a:t>
              </a:r>
            </a:p>
          </p:txBody>
        </p:sp>
        <p:sp>
          <p:nvSpPr>
            <p:cNvPr id="59413" name="Line 65"/>
            <p:cNvSpPr>
              <a:spLocks noChangeShapeType="1"/>
            </p:cNvSpPr>
            <p:nvPr/>
          </p:nvSpPr>
          <p:spPr bwMode="auto">
            <a:xfrm flipH="1">
              <a:off x="4097" y="2930"/>
              <a:ext cx="648" cy="304"/>
            </a:xfrm>
            <a:prstGeom prst="line">
              <a:avLst/>
            </a:prstGeom>
            <a:noFill/>
            <a:ln w="38100">
              <a:solidFill>
                <a:srgbClr val="993300"/>
              </a:solidFill>
              <a:round/>
              <a:headEnd/>
              <a:tailEnd/>
            </a:ln>
          </p:spPr>
          <p:txBody>
            <a:bodyPr/>
            <a:lstStyle/>
            <a:p>
              <a:endParaRPr lang="zh-CN" altLang="en-US"/>
            </a:p>
          </p:txBody>
        </p:sp>
        <p:sp>
          <p:nvSpPr>
            <p:cNvPr id="59414" name="Line 66"/>
            <p:cNvSpPr>
              <a:spLocks noChangeShapeType="1"/>
            </p:cNvSpPr>
            <p:nvPr/>
          </p:nvSpPr>
          <p:spPr bwMode="auto">
            <a:xfrm>
              <a:off x="4859" y="2927"/>
              <a:ext cx="648" cy="325"/>
            </a:xfrm>
            <a:prstGeom prst="line">
              <a:avLst/>
            </a:prstGeom>
            <a:noFill/>
            <a:ln w="38100">
              <a:solidFill>
                <a:srgbClr val="993300"/>
              </a:solidFill>
              <a:round/>
              <a:headEnd/>
              <a:tailEnd/>
            </a:ln>
          </p:spPr>
          <p:txBody>
            <a:bodyPr/>
            <a:lstStyle/>
            <a:p>
              <a:endParaRPr lang="zh-CN" altLang="en-US"/>
            </a:p>
          </p:txBody>
        </p:sp>
        <p:sp>
          <p:nvSpPr>
            <p:cNvPr id="59415" name="Line 67"/>
            <p:cNvSpPr>
              <a:spLocks noChangeShapeType="1"/>
            </p:cNvSpPr>
            <p:nvPr/>
          </p:nvSpPr>
          <p:spPr bwMode="auto">
            <a:xfrm>
              <a:off x="4046" y="3302"/>
              <a:ext cx="720" cy="303"/>
            </a:xfrm>
            <a:prstGeom prst="line">
              <a:avLst/>
            </a:prstGeom>
            <a:noFill/>
            <a:ln w="38100">
              <a:solidFill>
                <a:srgbClr val="993300"/>
              </a:solidFill>
              <a:round/>
              <a:headEnd/>
              <a:tailEnd/>
            </a:ln>
          </p:spPr>
          <p:txBody>
            <a:bodyPr/>
            <a:lstStyle/>
            <a:p>
              <a:endParaRPr lang="zh-CN" altLang="en-US"/>
            </a:p>
          </p:txBody>
        </p:sp>
        <p:sp>
          <p:nvSpPr>
            <p:cNvPr id="59416" name="Line 68"/>
            <p:cNvSpPr>
              <a:spLocks noChangeShapeType="1"/>
            </p:cNvSpPr>
            <p:nvPr/>
          </p:nvSpPr>
          <p:spPr bwMode="auto">
            <a:xfrm flipH="1">
              <a:off x="4817" y="3305"/>
              <a:ext cx="720" cy="303"/>
            </a:xfrm>
            <a:prstGeom prst="line">
              <a:avLst/>
            </a:prstGeom>
            <a:noFill/>
            <a:ln w="38100">
              <a:solidFill>
                <a:srgbClr val="993300"/>
              </a:solidFill>
              <a:round/>
              <a:headEnd/>
              <a:tailEnd/>
            </a:ln>
          </p:spPr>
          <p:txBody>
            <a:bodyPr/>
            <a:lstStyle/>
            <a:p>
              <a:endParaRPr lang="zh-CN" altLang="en-US"/>
            </a:p>
          </p:txBody>
        </p:sp>
        <p:sp>
          <p:nvSpPr>
            <p:cNvPr id="59417" name="Line 69"/>
            <p:cNvSpPr>
              <a:spLocks noChangeShapeType="1"/>
            </p:cNvSpPr>
            <p:nvPr/>
          </p:nvSpPr>
          <p:spPr bwMode="auto">
            <a:xfrm flipH="1">
              <a:off x="4097" y="2606"/>
              <a:ext cx="648" cy="303"/>
            </a:xfrm>
            <a:prstGeom prst="line">
              <a:avLst/>
            </a:prstGeom>
            <a:noFill/>
            <a:ln w="38100">
              <a:solidFill>
                <a:srgbClr val="993300"/>
              </a:solidFill>
              <a:round/>
              <a:headEnd/>
              <a:tailEnd/>
            </a:ln>
          </p:spPr>
          <p:txBody>
            <a:bodyPr/>
            <a:lstStyle/>
            <a:p>
              <a:endParaRPr lang="zh-CN" altLang="en-US"/>
            </a:p>
          </p:txBody>
        </p:sp>
        <p:sp>
          <p:nvSpPr>
            <p:cNvPr id="59418" name="Line 70"/>
            <p:cNvSpPr>
              <a:spLocks noChangeShapeType="1"/>
            </p:cNvSpPr>
            <p:nvPr/>
          </p:nvSpPr>
          <p:spPr bwMode="auto">
            <a:xfrm>
              <a:off x="4859" y="2603"/>
              <a:ext cx="648" cy="324"/>
            </a:xfrm>
            <a:prstGeom prst="line">
              <a:avLst/>
            </a:prstGeom>
            <a:noFill/>
            <a:ln w="38100">
              <a:solidFill>
                <a:srgbClr val="993300"/>
              </a:solidFill>
              <a:round/>
              <a:headEnd/>
              <a:tailEnd/>
            </a:ln>
          </p:spPr>
          <p:txBody>
            <a:bodyPr/>
            <a:lstStyle/>
            <a:p>
              <a:endParaRPr lang="zh-CN" altLang="en-US"/>
            </a:p>
          </p:txBody>
        </p:sp>
        <p:sp>
          <p:nvSpPr>
            <p:cNvPr id="59419" name="Line 73"/>
            <p:cNvSpPr>
              <a:spLocks noChangeShapeType="1"/>
            </p:cNvSpPr>
            <p:nvPr/>
          </p:nvSpPr>
          <p:spPr bwMode="auto">
            <a:xfrm>
              <a:off x="4019" y="2977"/>
              <a:ext cx="0" cy="260"/>
            </a:xfrm>
            <a:prstGeom prst="line">
              <a:avLst/>
            </a:prstGeom>
            <a:noFill/>
            <a:ln w="38100">
              <a:solidFill>
                <a:srgbClr val="993300"/>
              </a:solidFill>
              <a:round/>
              <a:headEnd/>
              <a:tailEnd/>
            </a:ln>
          </p:spPr>
          <p:txBody>
            <a:bodyPr/>
            <a:lstStyle/>
            <a:p>
              <a:endParaRPr lang="zh-CN" altLang="en-US"/>
            </a:p>
          </p:txBody>
        </p:sp>
        <p:sp>
          <p:nvSpPr>
            <p:cNvPr id="59420" name="Line 74"/>
            <p:cNvSpPr>
              <a:spLocks noChangeShapeType="1"/>
            </p:cNvSpPr>
            <p:nvPr/>
          </p:nvSpPr>
          <p:spPr bwMode="auto">
            <a:xfrm>
              <a:off x="4797" y="2609"/>
              <a:ext cx="0" cy="260"/>
            </a:xfrm>
            <a:prstGeom prst="line">
              <a:avLst/>
            </a:prstGeom>
            <a:noFill/>
            <a:ln w="38100">
              <a:solidFill>
                <a:srgbClr val="993300"/>
              </a:solidFill>
              <a:round/>
              <a:headEnd/>
              <a:tailEnd/>
            </a:ln>
          </p:spPr>
          <p:txBody>
            <a:bodyPr/>
            <a:lstStyle/>
            <a:p>
              <a:endParaRPr lang="zh-CN" altLang="en-US"/>
            </a:p>
          </p:txBody>
        </p:sp>
        <p:sp>
          <p:nvSpPr>
            <p:cNvPr id="59421" name="Line 75"/>
            <p:cNvSpPr>
              <a:spLocks noChangeShapeType="1"/>
            </p:cNvSpPr>
            <p:nvPr/>
          </p:nvSpPr>
          <p:spPr bwMode="auto">
            <a:xfrm>
              <a:off x="5565" y="2983"/>
              <a:ext cx="0" cy="260"/>
            </a:xfrm>
            <a:prstGeom prst="line">
              <a:avLst/>
            </a:prstGeom>
            <a:noFill/>
            <a:ln w="38100">
              <a:solidFill>
                <a:srgbClr val="993300"/>
              </a:solidFill>
              <a:round/>
              <a:headEnd/>
              <a:tailEnd/>
            </a:ln>
          </p:spPr>
          <p:txBody>
            <a:bodyPr/>
            <a:lstStyle/>
            <a:p>
              <a:endParaRPr lang="zh-CN" altLang="en-US"/>
            </a:p>
          </p:txBody>
        </p:sp>
        <p:sp>
          <p:nvSpPr>
            <p:cNvPr id="59422" name="Oval 77"/>
            <p:cNvSpPr>
              <a:spLocks noChangeArrowheads="1"/>
            </p:cNvSpPr>
            <p:nvPr/>
          </p:nvSpPr>
          <p:spPr bwMode="auto">
            <a:xfrm>
              <a:off x="4728" y="24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23" name="Oval 78"/>
            <p:cNvSpPr>
              <a:spLocks noChangeArrowheads="1"/>
            </p:cNvSpPr>
            <p:nvPr/>
          </p:nvSpPr>
          <p:spPr bwMode="auto">
            <a:xfrm>
              <a:off x="3946" y="284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24" name="Oval 79"/>
            <p:cNvSpPr>
              <a:spLocks noChangeArrowheads="1"/>
            </p:cNvSpPr>
            <p:nvPr/>
          </p:nvSpPr>
          <p:spPr bwMode="auto">
            <a:xfrm>
              <a:off x="4728" y="283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25" name="Oval 80"/>
            <p:cNvSpPr>
              <a:spLocks noChangeArrowheads="1"/>
            </p:cNvSpPr>
            <p:nvPr/>
          </p:nvSpPr>
          <p:spPr bwMode="auto">
            <a:xfrm>
              <a:off x="5496" y="286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26" name="Oval 81"/>
            <p:cNvSpPr>
              <a:spLocks noChangeArrowheads="1"/>
            </p:cNvSpPr>
            <p:nvPr/>
          </p:nvSpPr>
          <p:spPr bwMode="auto">
            <a:xfrm>
              <a:off x="3946" y="321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27" name="Oval 83"/>
            <p:cNvSpPr>
              <a:spLocks noChangeArrowheads="1"/>
            </p:cNvSpPr>
            <p:nvPr/>
          </p:nvSpPr>
          <p:spPr bwMode="auto">
            <a:xfrm>
              <a:off x="5496" y="321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59428" name="Oval 84"/>
            <p:cNvSpPr>
              <a:spLocks noChangeArrowheads="1"/>
            </p:cNvSpPr>
            <p:nvPr/>
          </p:nvSpPr>
          <p:spPr bwMode="auto">
            <a:xfrm>
              <a:off x="4728" y="355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grpSp>
        <p:nvGrpSpPr>
          <p:cNvPr id="29710" name="Group 90"/>
          <p:cNvGrpSpPr>
            <a:grpSpLocks/>
          </p:cNvGrpSpPr>
          <p:nvPr/>
        </p:nvGrpSpPr>
        <p:grpSpPr bwMode="auto">
          <a:xfrm>
            <a:off x="6269038" y="4510088"/>
            <a:ext cx="2689225" cy="260350"/>
            <a:chOff x="3949" y="2839"/>
            <a:chExt cx="1694" cy="164"/>
          </a:xfrm>
        </p:grpSpPr>
        <p:sp>
          <p:nvSpPr>
            <p:cNvPr id="59404" name="Oval 87"/>
            <p:cNvSpPr>
              <a:spLocks noChangeArrowheads="1"/>
            </p:cNvSpPr>
            <p:nvPr/>
          </p:nvSpPr>
          <p:spPr bwMode="auto">
            <a:xfrm>
              <a:off x="3949" y="2839"/>
              <a:ext cx="144" cy="144"/>
            </a:xfrm>
            <a:prstGeom prst="ellipse">
              <a:avLst/>
            </a:prstGeom>
            <a:gradFill rotWithShape="1">
              <a:gsLst>
                <a:gs pos="0">
                  <a:srgbClr val="C2D2EC"/>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59405" name="Oval 89"/>
            <p:cNvSpPr>
              <a:spLocks noChangeArrowheads="1"/>
            </p:cNvSpPr>
            <p:nvPr/>
          </p:nvSpPr>
          <p:spPr bwMode="auto">
            <a:xfrm>
              <a:off x="5499" y="2859"/>
              <a:ext cx="144" cy="144"/>
            </a:xfrm>
            <a:prstGeom prst="ellipse">
              <a:avLst/>
            </a:prstGeom>
            <a:gradFill rotWithShape="1">
              <a:gsLst>
                <a:gs pos="0">
                  <a:srgbClr val="C2D2EC"/>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grpSp>
      <p:sp>
        <p:nvSpPr>
          <p:cNvPr id="80" name="TextBox 79"/>
          <p:cNvSpPr txBox="1"/>
          <p:nvPr/>
        </p:nvSpPr>
        <p:spPr>
          <a:xfrm rot="20864926">
            <a:off x="6881941" y="4938444"/>
            <a:ext cx="1338828" cy="369332"/>
          </a:xfrm>
          <a:prstGeom prst="rect">
            <a:avLst/>
          </a:prstGeom>
          <a:noFill/>
        </p:spPr>
        <p:txBody>
          <a:bodyPr wrap="none">
            <a:spAutoFit/>
          </a:bodyPr>
          <a:lstStyle/>
          <a:p>
            <a:pPr>
              <a:defRPr/>
            </a:pPr>
            <a:r>
              <a:rPr lang="zh-CN" altLang="en-US" b="1" dirty="0">
                <a:ln w="18000">
                  <a:solidFill>
                    <a:srgbClr val="C00000"/>
                  </a:solidFill>
                  <a:prstDash val="solid"/>
                  <a:miter lim="800000"/>
                </a:ln>
                <a:noFill/>
                <a:effectLst>
                  <a:outerShdw blurRad="25500" dist="23000" dir="7020000" algn="tl">
                    <a:srgbClr val="000000">
                      <a:alpha val="50000"/>
                    </a:srgbClr>
                  </a:outerShdw>
                </a:effectLst>
                <a:latin typeface="Arial Rounded MT Bold" pitchFamily="34" charset="0"/>
                <a:ea typeface="宋体" pitchFamily="2" charset="-122"/>
                <a:cs typeface="+mn-cs"/>
              </a:rPr>
              <a:t>运算不封闭</a:t>
            </a:r>
          </a:p>
        </p:txBody>
      </p:sp>
      <p:sp>
        <p:nvSpPr>
          <p:cNvPr id="59403" name="Text Box 82"/>
          <p:cNvSpPr txBox="1">
            <a:spLocks noChangeArrowheads="1"/>
          </p:cNvSpPr>
          <p:nvPr/>
        </p:nvSpPr>
        <p:spPr bwMode="auto">
          <a:xfrm>
            <a:off x="6994525" y="2449513"/>
            <a:ext cx="1444625" cy="396875"/>
          </a:xfrm>
          <a:prstGeom prst="rect">
            <a:avLst/>
          </a:prstGeom>
          <a:noFill/>
          <a:ln w="9525">
            <a:noFill/>
            <a:miter lim="800000"/>
            <a:headEnd/>
            <a:tailEnd/>
          </a:ln>
        </p:spPr>
        <p:txBody>
          <a:bodyPr wrap="none">
            <a:spAutoFit/>
          </a:bodyPr>
          <a:lstStyle/>
          <a:p>
            <a:r>
              <a:rPr lang="zh-CN" altLang="en-US" sz="2000" b="1">
                <a:solidFill>
                  <a:schemeClr val="accent1"/>
                </a:solidFill>
              </a:rPr>
              <a:t>考虑例</a:t>
            </a:r>
            <a:r>
              <a:rPr lang="en-US" altLang="zh-CN" sz="2000" b="1">
                <a:solidFill>
                  <a:schemeClr val="accent1"/>
                </a:solidFill>
              </a:rPr>
              <a:t>11.6</a:t>
            </a:r>
            <a:endParaRPr lang="zh-CN" altLang="en-US" sz="20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randombar(horizontal)">
                                      <p:cBhvr>
                                        <p:cTn id="12" dur="500"/>
                                        <p:tgtEl>
                                          <p:spTgt spid="2970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708"/>
                                        </p:tgtEl>
                                        <p:attrNameLst>
                                          <p:attrName>style.visibility</p:attrName>
                                        </p:attrNameLst>
                                      </p:cBhvr>
                                      <p:to>
                                        <p:strVal val="visible"/>
                                      </p:to>
                                    </p:set>
                                    <p:animEffect transition="in" filter="randombar(horizontal)">
                                      <p:cBhvr>
                                        <p:cTn id="17" dur="500"/>
                                        <p:tgtEl>
                                          <p:spTgt spid="2970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9709"/>
                                        </p:tgtEl>
                                        <p:attrNameLst>
                                          <p:attrName>style.visibility</p:attrName>
                                        </p:attrNameLst>
                                      </p:cBhvr>
                                      <p:to>
                                        <p:strVal val="visible"/>
                                      </p:to>
                                    </p:set>
                                    <p:animEffect transition="in" filter="randombar(horizontal)">
                                      <p:cBhvr>
                                        <p:cTn id="22" dur="500"/>
                                        <p:tgtEl>
                                          <p:spTgt spid="2970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9710"/>
                                        </p:tgtEl>
                                        <p:attrNameLst>
                                          <p:attrName>style.visibility</p:attrName>
                                        </p:attrNameLst>
                                      </p:cBhvr>
                                      <p:to>
                                        <p:strVal val="visible"/>
                                      </p:to>
                                    </p:set>
                                    <p:anim calcmode="lin" valueType="num">
                                      <p:cBhvr>
                                        <p:cTn id="27" dur="500" fill="hold"/>
                                        <p:tgtEl>
                                          <p:spTgt spid="29710"/>
                                        </p:tgtEl>
                                        <p:attrNameLst>
                                          <p:attrName>ppt_w</p:attrName>
                                        </p:attrNameLst>
                                      </p:cBhvr>
                                      <p:tavLst>
                                        <p:tav tm="0">
                                          <p:val>
                                            <p:fltVal val="0"/>
                                          </p:val>
                                        </p:tav>
                                        <p:tav tm="100000">
                                          <p:val>
                                            <p:strVal val="#ppt_w"/>
                                          </p:val>
                                        </p:tav>
                                      </p:tavLst>
                                    </p:anim>
                                    <p:anim calcmode="lin" valueType="num">
                                      <p:cBhvr>
                                        <p:cTn id="28" dur="500" fill="hold"/>
                                        <p:tgtEl>
                                          <p:spTgt spid="29710"/>
                                        </p:tgtEl>
                                        <p:attrNameLst>
                                          <p:attrName>ppt_h</p:attrName>
                                        </p:attrNameLst>
                                      </p:cBhvr>
                                      <p:tavLst>
                                        <p:tav tm="0">
                                          <p:val>
                                            <p:fltVal val="0"/>
                                          </p:val>
                                        </p:tav>
                                        <p:tav tm="100000">
                                          <p:val>
                                            <p:strVal val="#ppt_h"/>
                                          </p:val>
                                        </p:tav>
                                      </p:tavLst>
                                    </p:anim>
                                    <p:animEffect transition="in" filter="fade">
                                      <p:cBhvr>
                                        <p:cTn id="29" dur="500"/>
                                        <p:tgtEl>
                                          <p:spTgt spid="29710"/>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anim calcmode="lin" valueType="num">
                                      <p:cBhvr>
                                        <p:cTn id="35" dur="500" fill="hold"/>
                                        <p:tgtEl>
                                          <p:spTgt spid="80"/>
                                        </p:tgtEl>
                                        <p:attrNameLst>
                                          <p:attrName>style.rotation</p:attrName>
                                        </p:attrNameLst>
                                      </p:cBhvr>
                                      <p:tavLst>
                                        <p:tav tm="0">
                                          <p:val>
                                            <p:fltVal val="720"/>
                                          </p:val>
                                        </p:tav>
                                        <p:tav tm="100000">
                                          <p:val>
                                            <p:fltVal val="0"/>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 calcmode="lin" valueType="num">
                                      <p:cBhvr>
                                        <p:cTn id="37" dur="500" fill="hold"/>
                                        <p:tgtEl>
                                          <p:spTgt spid="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146050" y="327025"/>
            <a:ext cx="39687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格的同态与同构</a:t>
            </a:r>
          </a:p>
        </p:txBody>
      </p:sp>
      <p:sp>
        <p:nvSpPr>
          <p:cNvPr id="35845" name="Rectangle 5" descr="新闻纸"/>
          <p:cNvSpPr>
            <a:spLocks noChangeArrowheads="1"/>
          </p:cNvSpPr>
          <p:nvPr/>
        </p:nvSpPr>
        <p:spPr bwMode="auto">
          <a:xfrm>
            <a:off x="762000" y="1295400"/>
            <a:ext cx="7696200" cy="1676400"/>
          </a:xfrm>
          <a:prstGeom prst="rect">
            <a:avLst/>
          </a:prstGeom>
          <a:solidFill>
            <a:srgbClr val="FFEDB3"/>
          </a:solidFill>
          <a:ln w="9525">
            <a:solidFill>
              <a:schemeClr val="tx1"/>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0419" name="Text Box 6"/>
          <p:cNvSpPr txBox="1">
            <a:spLocks noChangeArrowheads="1"/>
          </p:cNvSpPr>
          <p:nvPr/>
        </p:nvSpPr>
        <p:spPr bwMode="auto">
          <a:xfrm>
            <a:off x="838200" y="13716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4</a:t>
            </a:r>
            <a:r>
              <a:rPr lang="zh-CN" altLang="en-US"/>
              <a:t>：</a:t>
            </a:r>
          </a:p>
        </p:txBody>
      </p:sp>
      <p:sp>
        <p:nvSpPr>
          <p:cNvPr id="60420" name="Text Box 7"/>
          <p:cNvSpPr txBox="1">
            <a:spLocks noChangeArrowheads="1"/>
          </p:cNvSpPr>
          <p:nvPr/>
        </p:nvSpPr>
        <p:spPr bwMode="auto">
          <a:xfrm>
            <a:off x="1752600" y="1371600"/>
            <a:ext cx="6400800" cy="1558925"/>
          </a:xfrm>
          <a:prstGeom prst="rect">
            <a:avLst/>
          </a:prstGeom>
          <a:noFill/>
          <a:ln w="9525">
            <a:noFill/>
            <a:miter lim="800000"/>
            <a:headEnd/>
            <a:tailEnd/>
          </a:ln>
        </p:spPr>
        <p:txBody>
          <a:bodyPr>
            <a:spAutoFit/>
          </a:bodyPr>
          <a:lstStyle/>
          <a:p>
            <a:r>
              <a:rPr kumimoji="1" lang="zh-CN" altLang="en-US" sz="1600"/>
              <a:t>设</a:t>
            </a:r>
            <a:r>
              <a:rPr kumimoji="1" lang="en-US" altLang="zh-CN" sz="1600"/>
              <a:t>&lt;</a:t>
            </a:r>
            <a:r>
              <a:rPr kumimoji="1" lang="en-US" altLang="zh-CN" sz="1600">
                <a:sym typeface="Symbol" pitchFamily="18" charset="2"/>
              </a:rPr>
              <a:t>L</a:t>
            </a:r>
            <a:r>
              <a:rPr kumimoji="1" lang="zh-CN" altLang="en-US" sz="1600">
                <a:sym typeface="Symbol" pitchFamily="18" charset="2"/>
              </a:rPr>
              <a:t>，</a:t>
            </a:r>
            <a:r>
              <a:rPr kumimoji="1" lang="zh-CN" altLang="en-US" sz="1600"/>
              <a:t> ∧，∨</a:t>
            </a:r>
            <a:r>
              <a:rPr kumimoji="1" lang="en-US" altLang="zh-CN" sz="1600"/>
              <a:t>&gt;</a:t>
            </a:r>
            <a:r>
              <a:rPr kumimoji="1" lang="zh-CN" altLang="en-US" sz="1600"/>
              <a:t>和</a:t>
            </a:r>
            <a:r>
              <a:rPr kumimoji="1" lang="en-US" altLang="zh-CN" sz="1600"/>
              <a:t>&lt;</a:t>
            </a:r>
            <a:r>
              <a:rPr kumimoji="1" lang="en-US" altLang="zh-CN" sz="1600">
                <a:sym typeface="Symbol" pitchFamily="18" charset="2"/>
              </a:rPr>
              <a:t>S</a:t>
            </a:r>
            <a:r>
              <a:rPr kumimoji="1" lang="zh-CN" altLang="en-US" sz="1600"/>
              <a:t>，*， </a:t>
            </a:r>
            <a:r>
              <a:rPr kumimoji="1" lang="zh-CN" altLang="en-US" sz="1600">
                <a:sym typeface="Symbol" pitchFamily="18" charset="2"/>
              </a:rPr>
              <a:t> </a:t>
            </a:r>
            <a:r>
              <a:rPr kumimoji="1" lang="en-US" altLang="zh-CN" sz="1600"/>
              <a:t>&gt;</a:t>
            </a:r>
            <a:r>
              <a:rPr kumimoji="1" lang="zh-CN" altLang="en-US" sz="1600"/>
              <a:t>是二个格，定义一函数</a:t>
            </a:r>
            <a:r>
              <a:rPr kumimoji="1" lang="en-US" altLang="zh-CN" sz="1600">
                <a:sym typeface="Symbol" pitchFamily="18" charset="2"/>
              </a:rPr>
              <a:t>f:L→S</a:t>
            </a:r>
            <a:r>
              <a:rPr kumimoji="1" lang="zh-CN" altLang="en-US" sz="1600"/>
              <a:t>。若对任何的</a:t>
            </a:r>
            <a:r>
              <a:rPr kumimoji="1" lang="en-US" altLang="zh-CN" sz="1600">
                <a:sym typeface="Symbol" pitchFamily="18" charset="2"/>
              </a:rPr>
              <a:t>a,b</a:t>
            </a:r>
            <a:r>
              <a:rPr kumimoji="1" lang="en-US" altLang="zh-CN" sz="1600"/>
              <a:t>∈</a:t>
            </a:r>
            <a:r>
              <a:rPr kumimoji="1" lang="en-US" altLang="zh-CN" sz="1600">
                <a:sym typeface="Symbol" pitchFamily="18" charset="2"/>
              </a:rPr>
              <a:t>L</a:t>
            </a:r>
            <a:r>
              <a:rPr kumimoji="1" lang="zh-CN" altLang="en-US" sz="1600"/>
              <a:t>有 </a:t>
            </a:r>
          </a:p>
          <a:p>
            <a:pPr algn="ctr"/>
            <a:r>
              <a:rPr kumimoji="1" lang="en-US" altLang="zh-CN" sz="1600">
                <a:solidFill>
                  <a:srgbClr val="2464C2"/>
                </a:solidFill>
                <a:sym typeface="Symbol" pitchFamily="18" charset="2"/>
              </a:rPr>
              <a:t>f(a*b)=f(a)∧f(b)</a:t>
            </a:r>
            <a:r>
              <a:rPr kumimoji="1" lang="zh-CN" altLang="en-US" sz="1600">
                <a:solidFill>
                  <a:srgbClr val="2464C2"/>
                </a:solidFill>
                <a:sym typeface="Symbol" pitchFamily="18" charset="2"/>
              </a:rPr>
              <a:t>，</a:t>
            </a:r>
            <a:r>
              <a:rPr kumimoji="1" lang="en-US" altLang="zh-CN" sz="1600">
                <a:solidFill>
                  <a:srgbClr val="2464C2"/>
                </a:solidFill>
                <a:sym typeface="Symbol" pitchFamily="18" charset="2"/>
              </a:rPr>
              <a:t>f(a  b)=f(a)∨f(b)</a:t>
            </a:r>
            <a:r>
              <a:rPr kumimoji="1" lang="en-US" altLang="zh-CN" sz="1600"/>
              <a:t> </a:t>
            </a:r>
          </a:p>
          <a:p>
            <a:r>
              <a:rPr kumimoji="1" lang="zh-CN" altLang="en-US" sz="1600"/>
              <a:t>则称</a:t>
            </a:r>
            <a:r>
              <a:rPr kumimoji="1" lang="en-US" altLang="zh-CN" sz="1600">
                <a:solidFill>
                  <a:schemeClr val="tx2"/>
                </a:solidFill>
                <a:sym typeface="Symbol" pitchFamily="18" charset="2"/>
              </a:rPr>
              <a:t>f</a:t>
            </a:r>
            <a:r>
              <a:rPr kumimoji="1" lang="zh-CN" altLang="en-US" sz="1600">
                <a:solidFill>
                  <a:schemeClr val="tx2"/>
                </a:solidFill>
                <a:sym typeface="Symbol" pitchFamily="18" charset="2"/>
              </a:rPr>
              <a:t>是从</a:t>
            </a:r>
            <a:r>
              <a:rPr kumimoji="1" lang="en-US" altLang="zh-CN" sz="1600">
                <a:solidFill>
                  <a:schemeClr val="tx2"/>
                </a:solidFill>
                <a:sym typeface="Symbol" pitchFamily="18" charset="2"/>
              </a:rPr>
              <a:t>&lt;L,*, </a:t>
            </a:r>
            <a:r>
              <a:rPr kumimoji="1" lang="en-US" altLang="zh-CN" sz="1600">
                <a:sym typeface="Symbol" pitchFamily="18" charset="2"/>
              </a:rPr>
              <a:t> </a:t>
            </a:r>
            <a:r>
              <a:rPr kumimoji="1" lang="en-US" altLang="zh-CN" sz="1600">
                <a:solidFill>
                  <a:schemeClr val="tx2"/>
                </a:solidFill>
                <a:sym typeface="Symbol" pitchFamily="18" charset="2"/>
              </a:rPr>
              <a:t>&gt;</a:t>
            </a:r>
            <a:r>
              <a:rPr kumimoji="1" lang="zh-CN" altLang="en-US" sz="1600">
                <a:solidFill>
                  <a:schemeClr val="tx2"/>
                </a:solidFill>
                <a:sym typeface="Symbol" pitchFamily="18" charset="2"/>
              </a:rPr>
              <a:t>到</a:t>
            </a:r>
            <a:r>
              <a:rPr kumimoji="1" lang="en-US" altLang="zh-CN" sz="1600">
                <a:solidFill>
                  <a:schemeClr val="tx2"/>
                </a:solidFill>
                <a:sym typeface="Symbol" pitchFamily="18" charset="2"/>
              </a:rPr>
              <a:t>&lt;S,∧,∨&gt;</a:t>
            </a:r>
            <a:r>
              <a:rPr kumimoji="1" lang="zh-CN" altLang="en-US" sz="1600"/>
              <a:t>的格同态</a:t>
            </a:r>
          </a:p>
          <a:p>
            <a:r>
              <a:rPr kumimoji="1" lang="zh-CN" altLang="en-US" sz="1600"/>
              <a:t>若</a:t>
            </a:r>
            <a:r>
              <a:rPr kumimoji="1" lang="en-US" altLang="zh-CN" sz="1600">
                <a:solidFill>
                  <a:schemeClr val="tx2"/>
                </a:solidFill>
                <a:sym typeface="Symbol" pitchFamily="18" charset="2"/>
              </a:rPr>
              <a:t>f</a:t>
            </a:r>
            <a:r>
              <a:rPr kumimoji="1" lang="zh-CN" altLang="en-US" sz="1600"/>
              <a:t>为满射函数，则称为满同态</a:t>
            </a:r>
          </a:p>
          <a:p>
            <a:r>
              <a:rPr kumimoji="1" lang="zh-CN" altLang="en-US" sz="1600"/>
              <a:t>若</a:t>
            </a:r>
            <a:r>
              <a:rPr kumimoji="1" lang="en-US" altLang="zh-CN" sz="1600">
                <a:solidFill>
                  <a:schemeClr val="tx2"/>
                </a:solidFill>
                <a:sym typeface="Symbol" pitchFamily="18" charset="2"/>
              </a:rPr>
              <a:t>f</a:t>
            </a:r>
            <a:r>
              <a:rPr kumimoji="1" lang="zh-CN" altLang="en-US" sz="1600"/>
              <a:t>为双射函数，则称为格同构</a:t>
            </a:r>
          </a:p>
        </p:txBody>
      </p:sp>
      <p:grpSp>
        <p:nvGrpSpPr>
          <p:cNvPr id="49" name="组合 48"/>
          <p:cNvGrpSpPr>
            <a:grpSpLocks/>
          </p:cNvGrpSpPr>
          <p:nvPr/>
        </p:nvGrpSpPr>
        <p:grpSpPr bwMode="auto">
          <a:xfrm>
            <a:off x="1295400" y="3352800"/>
            <a:ext cx="1177925" cy="2652713"/>
            <a:chOff x="1295400" y="3352800"/>
            <a:chExt cx="1177925" cy="2652713"/>
          </a:xfrm>
        </p:grpSpPr>
        <p:grpSp>
          <p:nvGrpSpPr>
            <p:cNvPr id="60453" name="Group 9"/>
            <p:cNvGrpSpPr>
              <a:grpSpLocks/>
            </p:cNvGrpSpPr>
            <p:nvPr/>
          </p:nvGrpSpPr>
          <p:grpSpPr bwMode="auto">
            <a:xfrm>
              <a:off x="1800225" y="3689350"/>
              <a:ext cx="127000" cy="1765300"/>
              <a:chOff x="1248" y="1200"/>
              <a:chExt cx="144" cy="2016"/>
            </a:xfrm>
          </p:grpSpPr>
          <p:sp>
            <p:nvSpPr>
              <p:cNvPr id="60459" name="Oval 10"/>
              <p:cNvSpPr>
                <a:spLocks noChangeArrowheads="1"/>
              </p:cNvSpPr>
              <p:nvPr/>
            </p:nvSpPr>
            <p:spPr bwMode="auto">
              <a:xfrm>
                <a:off x="1248" y="307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60" name="Oval 11"/>
              <p:cNvSpPr>
                <a:spLocks noChangeArrowheads="1"/>
              </p:cNvSpPr>
              <p:nvPr/>
            </p:nvSpPr>
            <p:spPr bwMode="auto">
              <a:xfrm>
                <a:off x="1248" y="2448"/>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61" name="Line 12"/>
              <p:cNvSpPr>
                <a:spLocks noChangeShapeType="1"/>
              </p:cNvSpPr>
              <p:nvPr/>
            </p:nvSpPr>
            <p:spPr bwMode="auto">
              <a:xfrm flipV="1">
                <a:off x="1317" y="2592"/>
                <a:ext cx="0" cy="480"/>
              </a:xfrm>
              <a:prstGeom prst="line">
                <a:avLst/>
              </a:prstGeom>
              <a:noFill/>
              <a:ln w="25400">
                <a:solidFill>
                  <a:srgbClr val="993300"/>
                </a:solidFill>
                <a:round/>
                <a:headEnd/>
                <a:tailEnd/>
              </a:ln>
            </p:spPr>
            <p:txBody>
              <a:bodyPr/>
              <a:lstStyle/>
              <a:p>
                <a:endParaRPr lang="zh-CN" altLang="en-US"/>
              </a:p>
            </p:txBody>
          </p:sp>
          <p:sp>
            <p:nvSpPr>
              <p:cNvPr id="60462" name="Oval 13"/>
              <p:cNvSpPr>
                <a:spLocks noChangeArrowheads="1"/>
              </p:cNvSpPr>
              <p:nvPr/>
            </p:nvSpPr>
            <p:spPr bwMode="auto">
              <a:xfrm>
                <a:off x="1248" y="1824"/>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63" name="Line 14"/>
              <p:cNvSpPr>
                <a:spLocks noChangeShapeType="1"/>
              </p:cNvSpPr>
              <p:nvPr/>
            </p:nvSpPr>
            <p:spPr bwMode="auto">
              <a:xfrm flipV="1">
                <a:off x="1317" y="1968"/>
                <a:ext cx="0" cy="480"/>
              </a:xfrm>
              <a:prstGeom prst="line">
                <a:avLst/>
              </a:prstGeom>
              <a:noFill/>
              <a:ln w="25400">
                <a:solidFill>
                  <a:srgbClr val="993300"/>
                </a:solidFill>
                <a:round/>
                <a:headEnd/>
                <a:tailEnd/>
              </a:ln>
            </p:spPr>
            <p:txBody>
              <a:bodyPr/>
              <a:lstStyle/>
              <a:p>
                <a:endParaRPr lang="zh-CN" altLang="en-US"/>
              </a:p>
            </p:txBody>
          </p:sp>
          <p:sp>
            <p:nvSpPr>
              <p:cNvPr id="60464" name="Oval 15"/>
              <p:cNvSpPr>
                <a:spLocks noChangeArrowheads="1"/>
              </p:cNvSpPr>
              <p:nvPr/>
            </p:nvSpPr>
            <p:spPr bwMode="auto">
              <a:xfrm>
                <a:off x="1248" y="120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65" name="Line 16"/>
              <p:cNvSpPr>
                <a:spLocks noChangeShapeType="1"/>
              </p:cNvSpPr>
              <p:nvPr/>
            </p:nvSpPr>
            <p:spPr bwMode="auto">
              <a:xfrm flipV="1">
                <a:off x="1317" y="1344"/>
                <a:ext cx="0" cy="480"/>
              </a:xfrm>
              <a:prstGeom prst="line">
                <a:avLst/>
              </a:prstGeom>
              <a:noFill/>
              <a:ln w="25400">
                <a:solidFill>
                  <a:srgbClr val="993300"/>
                </a:solidFill>
                <a:round/>
                <a:headEnd/>
                <a:tailEnd/>
              </a:ln>
            </p:spPr>
            <p:txBody>
              <a:bodyPr/>
              <a:lstStyle/>
              <a:p>
                <a:endParaRPr lang="zh-CN" altLang="en-US"/>
              </a:p>
            </p:txBody>
          </p:sp>
        </p:grpSp>
        <p:pic>
          <p:nvPicPr>
            <p:cNvPr id="60454" name="Picture 17"/>
            <p:cNvPicPr>
              <a:picLocks noChangeAspect="1" noChangeArrowheads="1"/>
            </p:cNvPicPr>
            <p:nvPr/>
          </p:nvPicPr>
          <p:blipFill>
            <a:blip r:embed="rId2"/>
            <a:srcRect/>
            <a:stretch>
              <a:fillRect/>
            </a:stretch>
          </p:blipFill>
          <p:spPr bwMode="auto">
            <a:xfrm>
              <a:off x="1927225" y="5160963"/>
              <a:ext cx="338138" cy="419100"/>
            </a:xfrm>
            <a:prstGeom prst="rect">
              <a:avLst/>
            </a:prstGeom>
            <a:noFill/>
            <a:ln w="9525">
              <a:noFill/>
              <a:miter lim="800000"/>
              <a:headEnd/>
              <a:tailEnd/>
            </a:ln>
          </p:spPr>
        </p:pic>
        <p:pic>
          <p:nvPicPr>
            <p:cNvPr id="60455" name="Picture 18"/>
            <p:cNvPicPr>
              <a:picLocks noChangeAspect="1" noChangeArrowheads="1"/>
            </p:cNvPicPr>
            <p:nvPr/>
          </p:nvPicPr>
          <p:blipFill>
            <a:blip r:embed="rId3"/>
            <a:srcRect/>
            <a:stretch>
              <a:fillRect/>
            </a:stretch>
          </p:blipFill>
          <p:spPr bwMode="auto">
            <a:xfrm>
              <a:off x="1422400" y="4572000"/>
              <a:ext cx="338138" cy="420688"/>
            </a:xfrm>
            <a:prstGeom prst="rect">
              <a:avLst/>
            </a:prstGeom>
            <a:noFill/>
            <a:ln w="9525">
              <a:noFill/>
              <a:miter lim="800000"/>
              <a:headEnd/>
              <a:tailEnd/>
            </a:ln>
          </p:spPr>
        </p:pic>
        <p:pic>
          <p:nvPicPr>
            <p:cNvPr id="60456" name="Picture 19"/>
            <p:cNvPicPr>
              <a:picLocks noChangeAspect="1" noChangeArrowheads="1"/>
            </p:cNvPicPr>
            <p:nvPr/>
          </p:nvPicPr>
          <p:blipFill>
            <a:blip r:embed="rId4"/>
            <a:srcRect/>
            <a:stretch>
              <a:fillRect/>
            </a:stretch>
          </p:blipFill>
          <p:spPr bwMode="auto">
            <a:xfrm>
              <a:off x="1936750" y="3983038"/>
              <a:ext cx="536575" cy="425450"/>
            </a:xfrm>
            <a:prstGeom prst="rect">
              <a:avLst/>
            </a:prstGeom>
            <a:noFill/>
            <a:ln w="9525">
              <a:noFill/>
              <a:miter lim="800000"/>
              <a:headEnd/>
              <a:tailEnd/>
            </a:ln>
          </p:spPr>
        </p:pic>
        <p:pic>
          <p:nvPicPr>
            <p:cNvPr id="60457" name="Picture 20"/>
            <p:cNvPicPr>
              <a:picLocks noChangeAspect="1" noChangeArrowheads="1"/>
            </p:cNvPicPr>
            <p:nvPr/>
          </p:nvPicPr>
          <p:blipFill>
            <a:blip r:embed="rId5"/>
            <a:srcRect/>
            <a:stretch>
              <a:fillRect/>
            </a:stretch>
          </p:blipFill>
          <p:spPr bwMode="auto">
            <a:xfrm>
              <a:off x="1295400" y="3352800"/>
              <a:ext cx="466725" cy="673100"/>
            </a:xfrm>
            <a:prstGeom prst="rect">
              <a:avLst/>
            </a:prstGeom>
            <a:noFill/>
            <a:ln w="9525">
              <a:noFill/>
              <a:miter lim="800000"/>
              <a:headEnd/>
              <a:tailEnd/>
            </a:ln>
          </p:spPr>
        </p:pic>
        <p:sp>
          <p:nvSpPr>
            <p:cNvPr id="60458" name="Text Box 21"/>
            <p:cNvSpPr txBox="1">
              <a:spLocks noChangeArrowheads="1"/>
            </p:cNvSpPr>
            <p:nvPr/>
          </p:nvSpPr>
          <p:spPr bwMode="auto">
            <a:xfrm>
              <a:off x="1524000" y="5638800"/>
              <a:ext cx="641350" cy="366713"/>
            </a:xfrm>
            <a:prstGeom prst="rect">
              <a:avLst/>
            </a:prstGeom>
            <a:noFill/>
            <a:ln w="9525">
              <a:noFill/>
              <a:miter lim="800000"/>
              <a:headEnd/>
              <a:tailEnd/>
            </a:ln>
          </p:spPr>
          <p:txBody>
            <a:bodyPr wrap="none">
              <a:spAutoFit/>
            </a:bodyPr>
            <a:lstStyle/>
            <a:p>
              <a:pPr algn="ctr"/>
              <a:r>
                <a:rPr lang="zh-CN" altLang="en-US"/>
                <a:t>比美</a:t>
              </a:r>
            </a:p>
          </p:txBody>
        </p:sp>
      </p:grpSp>
      <p:grpSp>
        <p:nvGrpSpPr>
          <p:cNvPr id="50" name="组合 49"/>
          <p:cNvGrpSpPr>
            <a:grpSpLocks/>
          </p:cNvGrpSpPr>
          <p:nvPr/>
        </p:nvGrpSpPr>
        <p:grpSpPr bwMode="auto">
          <a:xfrm>
            <a:off x="6811963" y="3352800"/>
            <a:ext cx="1036637" cy="2728913"/>
            <a:chOff x="6811963" y="3352800"/>
            <a:chExt cx="1036637" cy="2728913"/>
          </a:xfrm>
        </p:grpSpPr>
        <p:grpSp>
          <p:nvGrpSpPr>
            <p:cNvPr id="60440" name="Group 23"/>
            <p:cNvGrpSpPr>
              <a:grpSpLocks/>
            </p:cNvGrpSpPr>
            <p:nvPr/>
          </p:nvGrpSpPr>
          <p:grpSpPr bwMode="auto">
            <a:xfrm>
              <a:off x="7261225" y="3752850"/>
              <a:ext cx="127000" cy="1765300"/>
              <a:chOff x="1248" y="1200"/>
              <a:chExt cx="144" cy="2016"/>
            </a:xfrm>
          </p:grpSpPr>
          <p:sp>
            <p:nvSpPr>
              <p:cNvPr id="60446" name="Oval 24"/>
              <p:cNvSpPr>
                <a:spLocks noChangeArrowheads="1"/>
              </p:cNvSpPr>
              <p:nvPr/>
            </p:nvSpPr>
            <p:spPr bwMode="auto">
              <a:xfrm>
                <a:off x="1248" y="3072"/>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47" name="Oval 25"/>
              <p:cNvSpPr>
                <a:spLocks noChangeArrowheads="1"/>
              </p:cNvSpPr>
              <p:nvPr/>
            </p:nvSpPr>
            <p:spPr bwMode="auto">
              <a:xfrm>
                <a:off x="1248" y="2448"/>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48" name="Line 26"/>
              <p:cNvSpPr>
                <a:spLocks noChangeShapeType="1"/>
              </p:cNvSpPr>
              <p:nvPr/>
            </p:nvSpPr>
            <p:spPr bwMode="auto">
              <a:xfrm flipV="1">
                <a:off x="1317" y="2592"/>
                <a:ext cx="0" cy="480"/>
              </a:xfrm>
              <a:prstGeom prst="line">
                <a:avLst/>
              </a:prstGeom>
              <a:noFill/>
              <a:ln w="25400">
                <a:solidFill>
                  <a:srgbClr val="993300"/>
                </a:solidFill>
                <a:round/>
                <a:headEnd/>
                <a:tailEnd/>
              </a:ln>
            </p:spPr>
            <p:txBody>
              <a:bodyPr/>
              <a:lstStyle/>
              <a:p>
                <a:endParaRPr lang="zh-CN" altLang="en-US"/>
              </a:p>
            </p:txBody>
          </p:sp>
          <p:sp>
            <p:nvSpPr>
              <p:cNvPr id="60449" name="Oval 27"/>
              <p:cNvSpPr>
                <a:spLocks noChangeArrowheads="1"/>
              </p:cNvSpPr>
              <p:nvPr/>
            </p:nvSpPr>
            <p:spPr bwMode="auto">
              <a:xfrm>
                <a:off x="1248" y="1824"/>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50" name="Line 28"/>
              <p:cNvSpPr>
                <a:spLocks noChangeShapeType="1"/>
              </p:cNvSpPr>
              <p:nvPr/>
            </p:nvSpPr>
            <p:spPr bwMode="auto">
              <a:xfrm flipV="1">
                <a:off x="1317" y="1968"/>
                <a:ext cx="0" cy="480"/>
              </a:xfrm>
              <a:prstGeom prst="line">
                <a:avLst/>
              </a:prstGeom>
              <a:noFill/>
              <a:ln w="25400">
                <a:solidFill>
                  <a:srgbClr val="993300"/>
                </a:solidFill>
                <a:round/>
                <a:headEnd/>
                <a:tailEnd/>
              </a:ln>
            </p:spPr>
            <p:txBody>
              <a:bodyPr/>
              <a:lstStyle/>
              <a:p>
                <a:endParaRPr lang="zh-CN" altLang="en-US"/>
              </a:p>
            </p:txBody>
          </p:sp>
          <p:sp>
            <p:nvSpPr>
              <p:cNvPr id="60451" name="Oval 29"/>
              <p:cNvSpPr>
                <a:spLocks noChangeArrowheads="1"/>
              </p:cNvSpPr>
              <p:nvPr/>
            </p:nvSpPr>
            <p:spPr bwMode="auto">
              <a:xfrm>
                <a:off x="1248" y="120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0452" name="Line 30"/>
              <p:cNvSpPr>
                <a:spLocks noChangeShapeType="1"/>
              </p:cNvSpPr>
              <p:nvPr/>
            </p:nvSpPr>
            <p:spPr bwMode="auto">
              <a:xfrm flipV="1">
                <a:off x="1317" y="1344"/>
                <a:ext cx="0" cy="480"/>
              </a:xfrm>
              <a:prstGeom prst="line">
                <a:avLst/>
              </a:prstGeom>
              <a:noFill/>
              <a:ln w="25400">
                <a:solidFill>
                  <a:srgbClr val="993300"/>
                </a:solidFill>
                <a:round/>
                <a:headEnd/>
                <a:tailEnd/>
              </a:ln>
            </p:spPr>
            <p:txBody>
              <a:bodyPr/>
              <a:lstStyle/>
              <a:p>
                <a:endParaRPr lang="zh-CN" altLang="en-US"/>
              </a:p>
            </p:txBody>
          </p:sp>
        </p:grpSp>
        <p:sp>
          <p:nvSpPr>
            <p:cNvPr id="60441" name="Text Box 35"/>
            <p:cNvSpPr txBox="1">
              <a:spLocks noChangeArrowheads="1"/>
            </p:cNvSpPr>
            <p:nvPr/>
          </p:nvSpPr>
          <p:spPr bwMode="auto">
            <a:xfrm>
              <a:off x="7116763" y="5715000"/>
              <a:ext cx="641350" cy="366713"/>
            </a:xfrm>
            <a:prstGeom prst="rect">
              <a:avLst/>
            </a:prstGeom>
            <a:noFill/>
            <a:ln w="9525">
              <a:noFill/>
              <a:miter lim="800000"/>
              <a:headEnd/>
              <a:tailEnd/>
            </a:ln>
          </p:spPr>
          <p:txBody>
            <a:bodyPr wrap="none">
              <a:spAutoFit/>
            </a:bodyPr>
            <a:lstStyle/>
            <a:p>
              <a:pPr algn="ctr"/>
              <a:r>
                <a:rPr lang="zh-CN" altLang="en-US"/>
                <a:t>比帅</a:t>
              </a:r>
            </a:p>
          </p:txBody>
        </p:sp>
        <p:pic>
          <p:nvPicPr>
            <p:cNvPr id="60442" name="Picture 36"/>
            <p:cNvPicPr>
              <a:picLocks noChangeAspect="1" noChangeArrowheads="1"/>
            </p:cNvPicPr>
            <p:nvPr/>
          </p:nvPicPr>
          <p:blipFill>
            <a:blip r:embed="rId6"/>
            <a:srcRect/>
            <a:stretch>
              <a:fillRect/>
            </a:stretch>
          </p:blipFill>
          <p:spPr bwMode="auto">
            <a:xfrm>
              <a:off x="7421563" y="5181600"/>
              <a:ext cx="369887" cy="457200"/>
            </a:xfrm>
            <a:prstGeom prst="rect">
              <a:avLst/>
            </a:prstGeom>
            <a:noFill/>
            <a:ln w="9525">
              <a:noFill/>
              <a:miter lim="800000"/>
              <a:headEnd/>
              <a:tailEnd/>
            </a:ln>
          </p:spPr>
        </p:pic>
        <p:pic>
          <p:nvPicPr>
            <p:cNvPr id="60443" name="Picture 37"/>
            <p:cNvPicPr>
              <a:picLocks noChangeAspect="1" noChangeArrowheads="1"/>
            </p:cNvPicPr>
            <p:nvPr/>
          </p:nvPicPr>
          <p:blipFill>
            <a:blip r:embed="rId7"/>
            <a:srcRect/>
            <a:stretch>
              <a:fillRect/>
            </a:stretch>
          </p:blipFill>
          <p:spPr bwMode="auto">
            <a:xfrm>
              <a:off x="6811963" y="4648200"/>
              <a:ext cx="334962" cy="457200"/>
            </a:xfrm>
            <a:prstGeom prst="rect">
              <a:avLst/>
            </a:prstGeom>
            <a:noFill/>
            <a:ln w="9525">
              <a:noFill/>
              <a:miter lim="800000"/>
              <a:headEnd/>
              <a:tailEnd/>
            </a:ln>
          </p:spPr>
        </p:pic>
        <p:pic>
          <p:nvPicPr>
            <p:cNvPr id="60444" name="Picture 38"/>
            <p:cNvPicPr>
              <a:picLocks noChangeAspect="1" noChangeArrowheads="1"/>
            </p:cNvPicPr>
            <p:nvPr/>
          </p:nvPicPr>
          <p:blipFill>
            <a:blip r:embed="rId8"/>
            <a:srcRect/>
            <a:stretch>
              <a:fillRect/>
            </a:stretch>
          </p:blipFill>
          <p:spPr bwMode="auto">
            <a:xfrm>
              <a:off x="7497763" y="4114800"/>
              <a:ext cx="350837" cy="457200"/>
            </a:xfrm>
            <a:prstGeom prst="rect">
              <a:avLst/>
            </a:prstGeom>
            <a:noFill/>
            <a:ln w="9525">
              <a:noFill/>
              <a:miter lim="800000"/>
              <a:headEnd/>
              <a:tailEnd/>
            </a:ln>
          </p:spPr>
        </p:pic>
        <p:pic>
          <p:nvPicPr>
            <p:cNvPr id="60445" name="Picture 40"/>
            <p:cNvPicPr>
              <a:picLocks noChangeAspect="1" noChangeArrowheads="1"/>
            </p:cNvPicPr>
            <p:nvPr/>
          </p:nvPicPr>
          <p:blipFill>
            <a:blip r:embed="rId9"/>
            <a:srcRect/>
            <a:stretch>
              <a:fillRect/>
            </a:stretch>
          </p:blipFill>
          <p:spPr bwMode="auto">
            <a:xfrm>
              <a:off x="6811963" y="3352800"/>
              <a:ext cx="446087" cy="609600"/>
            </a:xfrm>
            <a:prstGeom prst="rect">
              <a:avLst/>
            </a:prstGeom>
            <a:noFill/>
            <a:ln w="9525">
              <a:noFill/>
              <a:miter lim="800000"/>
              <a:headEnd/>
              <a:tailEnd/>
            </a:ln>
          </p:spPr>
        </p:pic>
      </p:grpSp>
      <p:grpSp>
        <p:nvGrpSpPr>
          <p:cNvPr id="30738" name="Group 58"/>
          <p:cNvGrpSpPr>
            <a:grpSpLocks/>
          </p:cNvGrpSpPr>
          <p:nvPr/>
        </p:nvGrpSpPr>
        <p:grpSpPr bwMode="auto">
          <a:xfrm>
            <a:off x="3605213" y="3352800"/>
            <a:ext cx="1576387" cy="2438400"/>
            <a:chOff x="2102" y="2064"/>
            <a:chExt cx="993" cy="1536"/>
          </a:xfrm>
        </p:grpSpPr>
        <p:sp>
          <p:nvSpPr>
            <p:cNvPr id="60424" name="Text Box 41"/>
            <p:cNvSpPr txBox="1">
              <a:spLocks noChangeArrowheads="1"/>
            </p:cNvSpPr>
            <p:nvPr/>
          </p:nvSpPr>
          <p:spPr bwMode="auto">
            <a:xfrm>
              <a:off x="2102" y="2160"/>
              <a:ext cx="215" cy="231"/>
            </a:xfrm>
            <a:prstGeom prst="rect">
              <a:avLst/>
            </a:prstGeom>
            <a:noFill/>
            <a:ln w="9525">
              <a:noFill/>
              <a:miter lim="800000"/>
              <a:headEnd/>
              <a:tailEnd/>
            </a:ln>
          </p:spPr>
          <p:txBody>
            <a:bodyPr wrap="none">
              <a:spAutoFit/>
            </a:bodyPr>
            <a:lstStyle/>
            <a:p>
              <a:r>
                <a:rPr lang="en-US" altLang="zh-CN"/>
                <a:t>f(</a:t>
              </a:r>
            </a:p>
          </p:txBody>
        </p:sp>
        <p:sp>
          <p:nvSpPr>
            <p:cNvPr id="60425" name="Text Box 42"/>
            <p:cNvSpPr txBox="1">
              <a:spLocks noChangeArrowheads="1"/>
            </p:cNvSpPr>
            <p:nvPr/>
          </p:nvSpPr>
          <p:spPr bwMode="auto">
            <a:xfrm>
              <a:off x="2533" y="2160"/>
              <a:ext cx="251" cy="231"/>
            </a:xfrm>
            <a:prstGeom prst="rect">
              <a:avLst/>
            </a:prstGeom>
            <a:noFill/>
            <a:ln w="9525">
              <a:noFill/>
              <a:miter lim="800000"/>
              <a:headEnd/>
              <a:tailEnd/>
            </a:ln>
          </p:spPr>
          <p:txBody>
            <a:bodyPr wrap="none">
              <a:spAutoFit/>
            </a:bodyPr>
            <a:lstStyle/>
            <a:p>
              <a:r>
                <a:rPr lang="en-US" altLang="zh-CN"/>
                <a:t>)=</a:t>
              </a:r>
            </a:p>
          </p:txBody>
        </p:sp>
        <p:pic>
          <p:nvPicPr>
            <p:cNvPr id="60426" name="Picture 43"/>
            <p:cNvPicPr>
              <a:picLocks noChangeAspect="1" noChangeArrowheads="1"/>
            </p:cNvPicPr>
            <p:nvPr/>
          </p:nvPicPr>
          <p:blipFill>
            <a:blip r:embed="rId5"/>
            <a:srcRect/>
            <a:stretch>
              <a:fillRect/>
            </a:stretch>
          </p:blipFill>
          <p:spPr bwMode="auto">
            <a:xfrm>
              <a:off x="2256" y="2064"/>
              <a:ext cx="294" cy="424"/>
            </a:xfrm>
            <a:prstGeom prst="rect">
              <a:avLst/>
            </a:prstGeom>
            <a:noFill/>
            <a:ln w="9525">
              <a:noFill/>
              <a:miter lim="800000"/>
              <a:headEnd/>
              <a:tailEnd/>
            </a:ln>
          </p:spPr>
        </p:pic>
        <p:pic>
          <p:nvPicPr>
            <p:cNvPr id="60427" name="Picture 44"/>
            <p:cNvPicPr>
              <a:picLocks noChangeAspect="1" noChangeArrowheads="1"/>
            </p:cNvPicPr>
            <p:nvPr/>
          </p:nvPicPr>
          <p:blipFill>
            <a:blip r:embed="rId9"/>
            <a:srcRect/>
            <a:stretch>
              <a:fillRect/>
            </a:stretch>
          </p:blipFill>
          <p:spPr bwMode="auto">
            <a:xfrm>
              <a:off x="2784" y="2064"/>
              <a:ext cx="281" cy="384"/>
            </a:xfrm>
            <a:prstGeom prst="rect">
              <a:avLst/>
            </a:prstGeom>
            <a:noFill/>
            <a:ln w="9525">
              <a:noFill/>
              <a:miter lim="800000"/>
              <a:headEnd/>
              <a:tailEnd/>
            </a:ln>
          </p:spPr>
        </p:pic>
        <p:sp>
          <p:nvSpPr>
            <p:cNvPr id="60428" name="Text Box 45"/>
            <p:cNvSpPr txBox="1">
              <a:spLocks noChangeArrowheads="1"/>
            </p:cNvSpPr>
            <p:nvPr/>
          </p:nvSpPr>
          <p:spPr bwMode="auto">
            <a:xfrm>
              <a:off x="2112" y="2601"/>
              <a:ext cx="215" cy="231"/>
            </a:xfrm>
            <a:prstGeom prst="rect">
              <a:avLst/>
            </a:prstGeom>
            <a:noFill/>
            <a:ln w="9525">
              <a:noFill/>
              <a:miter lim="800000"/>
              <a:headEnd/>
              <a:tailEnd/>
            </a:ln>
          </p:spPr>
          <p:txBody>
            <a:bodyPr wrap="none">
              <a:spAutoFit/>
            </a:bodyPr>
            <a:lstStyle/>
            <a:p>
              <a:r>
                <a:rPr lang="en-US" altLang="zh-CN"/>
                <a:t>f(</a:t>
              </a:r>
            </a:p>
          </p:txBody>
        </p:sp>
        <p:sp>
          <p:nvSpPr>
            <p:cNvPr id="60429" name="Text Box 46"/>
            <p:cNvSpPr txBox="1">
              <a:spLocks noChangeArrowheads="1"/>
            </p:cNvSpPr>
            <p:nvPr/>
          </p:nvSpPr>
          <p:spPr bwMode="auto">
            <a:xfrm>
              <a:off x="2543" y="2601"/>
              <a:ext cx="251" cy="231"/>
            </a:xfrm>
            <a:prstGeom prst="rect">
              <a:avLst/>
            </a:prstGeom>
            <a:noFill/>
            <a:ln w="9525">
              <a:noFill/>
              <a:miter lim="800000"/>
              <a:headEnd/>
              <a:tailEnd/>
            </a:ln>
          </p:spPr>
          <p:txBody>
            <a:bodyPr wrap="none">
              <a:spAutoFit/>
            </a:bodyPr>
            <a:lstStyle/>
            <a:p>
              <a:r>
                <a:rPr lang="en-US" altLang="zh-CN"/>
                <a:t>)=</a:t>
              </a:r>
            </a:p>
          </p:txBody>
        </p:sp>
        <p:pic>
          <p:nvPicPr>
            <p:cNvPr id="60430" name="Picture 47"/>
            <p:cNvPicPr>
              <a:picLocks noChangeAspect="1" noChangeArrowheads="1"/>
            </p:cNvPicPr>
            <p:nvPr/>
          </p:nvPicPr>
          <p:blipFill>
            <a:blip r:embed="rId4"/>
            <a:srcRect/>
            <a:stretch>
              <a:fillRect/>
            </a:stretch>
          </p:blipFill>
          <p:spPr bwMode="auto">
            <a:xfrm>
              <a:off x="2256" y="2564"/>
              <a:ext cx="338" cy="268"/>
            </a:xfrm>
            <a:prstGeom prst="rect">
              <a:avLst/>
            </a:prstGeom>
            <a:noFill/>
            <a:ln w="9525">
              <a:noFill/>
              <a:miter lim="800000"/>
              <a:headEnd/>
              <a:tailEnd/>
            </a:ln>
          </p:spPr>
        </p:pic>
        <p:pic>
          <p:nvPicPr>
            <p:cNvPr id="60431" name="Picture 49"/>
            <p:cNvPicPr>
              <a:picLocks noChangeAspect="1" noChangeArrowheads="1"/>
            </p:cNvPicPr>
            <p:nvPr/>
          </p:nvPicPr>
          <p:blipFill>
            <a:blip r:embed="rId8"/>
            <a:srcRect/>
            <a:stretch>
              <a:fillRect/>
            </a:stretch>
          </p:blipFill>
          <p:spPr bwMode="auto">
            <a:xfrm>
              <a:off x="2784" y="2544"/>
              <a:ext cx="221" cy="288"/>
            </a:xfrm>
            <a:prstGeom prst="rect">
              <a:avLst/>
            </a:prstGeom>
            <a:noFill/>
            <a:ln w="9525">
              <a:noFill/>
              <a:miter lim="800000"/>
              <a:headEnd/>
              <a:tailEnd/>
            </a:ln>
          </p:spPr>
        </p:pic>
        <p:sp>
          <p:nvSpPr>
            <p:cNvPr id="60432" name="Text Box 50"/>
            <p:cNvSpPr txBox="1">
              <a:spLocks noChangeArrowheads="1"/>
            </p:cNvSpPr>
            <p:nvPr/>
          </p:nvSpPr>
          <p:spPr bwMode="auto">
            <a:xfrm>
              <a:off x="2112" y="2937"/>
              <a:ext cx="215" cy="231"/>
            </a:xfrm>
            <a:prstGeom prst="rect">
              <a:avLst/>
            </a:prstGeom>
            <a:noFill/>
            <a:ln w="9525">
              <a:noFill/>
              <a:miter lim="800000"/>
              <a:headEnd/>
              <a:tailEnd/>
            </a:ln>
          </p:spPr>
          <p:txBody>
            <a:bodyPr wrap="none">
              <a:spAutoFit/>
            </a:bodyPr>
            <a:lstStyle/>
            <a:p>
              <a:r>
                <a:rPr lang="en-US" altLang="zh-CN"/>
                <a:t>f(</a:t>
              </a:r>
            </a:p>
          </p:txBody>
        </p:sp>
        <p:sp>
          <p:nvSpPr>
            <p:cNvPr id="60433" name="Text Box 51"/>
            <p:cNvSpPr txBox="1">
              <a:spLocks noChangeArrowheads="1"/>
            </p:cNvSpPr>
            <p:nvPr/>
          </p:nvSpPr>
          <p:spPr bwMode="auto">
            <a:xfrm>
              <a:off x="2543" y="2937"/>
              <a:ext cx="251" cy="231"/>
            </a:xfrm>
            <a:prstGeom prst="rect">
              <a:avLst/>
            </a:prstGeom>
            <a:noFill/>
            <a:ln w="9525">
              <a:noFill/>
              <a:miter lim="800000"/>
              <a:headEnd/>
              <a:tailEnd/>
            </a:ln>
          </p:spPr>
          <p:txBody>
            <a:bodyPr wrap="none">
              <a:spAutoFit/>
            </a:bodyPr>
            <a:lstStyle/>
            <a:p>
              <a:r>
                <a:rPr lang="en-US" altLang="zh-CN"/>
                <a:t>)=</a:t>
              </a:r>
            </a:p>
          </p:txBody>
        </p:sp>
        <p:pic>
          <p:nvPicPr>
            <p:cNvPr id="60434" name="Picture 52"/>
            <p:cNvPicPr>
              <a:picLocks noChangeAspect="1" noChangeArrowheads="1"/>
            </p:cNvPicPr>
            <p:nvPr/>
          </p:nvPicPr>
          <p:blipFill>
            <a:blip r:embed="rId7"/>
            <a:srcRect/>
            <a:stretch>
              <a:fillRect/>
            </a:stretch>
          </p:blipFill>
          <p:spPr bwMode="auto">
            <a:xfrm>
              <a:off x="2784" y="2928"/>
              <a:ext cx="211" cy="288"/>
            </a:xfrm>
            <a:prstGeom prst="rect">
              <a:avLst/>
            </a:prstGeom>
            <a:noFill/>
            <a:ln w="9525">
              <a:noFill/>
              <a:miter lim="800000"/>
              <a:headEnd/>
              <a:tailEnd/>
            </a:ln>
          </p:spPr>
        </p:pic>
        <p:pic>
          <p:nvPicPr>
            <p:cNvPr id="60435" name="Picture 53"/>
            <p:cNvPicPr>
              <a:picLocks noChangeAspect="1" noChangeArrowheads="1"/>
            </p:cNvPicPr>
            <p:nvPr/>
          </p:nvPicPr>
          <p:blipFill>
            <a:blip r:embed="rId3"/>
            <a:srcRect/>
            <a:stretch>
              <a:fillRect/>
            </a:stretch>
          </p:blipFill>
          <p:spPr bwMode="auto">
            <a:xfrm>
              <a:off x="2352" y="2928"/>
              <a:ext cx="213" cy="265"/>
            </a:xfrm>
            <a:prstGeom prst="rect">
              <a:avLst/>
            </a:prstGeom>
            <a:noFill/>
            <a:ln w="9525">
              <a:noFill/>
              <a:miter lim="800000"/>
              <a:headEnd/>
              <a:tailEnd/>
            </a:ln>
          </p:spPr>
        </p:pic>
        <p:sp>
          <p:nvSpPr>
            <p:cNvPr id="60436" name="Text Box 54"/>
            <p:cNvSpPr txBox="1">
              <a:spLocks noChangeArrowheads="1"/>
            </p:cNvSpPr>
            <p:nvPr/>
          </p:nvSpPr>
          <p:spPr bwMode="auto">
            <a:xfrm>
              <a:off x="2112" y="3273"/>
              <a:ext cx="215" cy="231"/>
            </a:xfrm>
            <a:prstGeom prst="rect">
              <a:avLst/>
            </a:prstGeom>
            <a:noFill/>
            <a:ln w="9525">
              <a:noFill/>
              <a:miter lim="800000"/>
              <a:headEnd/>
              <a:tailEnd/>
            </a:ln>
          </p:spPr>
          <p:txBody>
            <a:bodyPr wrap="none">
              <a:spAutoFit/>
            </a:bodyPr>
            <a:lstStyle/>
            <a:p>
              <a:r>
                <a:rPr lang="en-US" altLang="zh-CN"/>
                <a:t>f(</a:t>
              </a:r>
            </a:p>
          </p:txBody>
        </p:sp>
        <p:sp>
          <p:nvSpPr>
            <p:cNvPr id="60437" name="Text Box 55"/>
            <p:cNvSpPr txBox="1">
              <a:spLocks noChangeArrowheads="1"/>
            </p:cNvSpPr>
            <p:nvPr/>
          </p:nvSpPr>
          <p:spPr bwMode="auto">
            <a:xfrm>
              <a:off x="2543" y="3273"/>
              <a:ext cx="251" cy="231"/>
            </a:xfrm>
            <a:prstGeom prst="rect">
              <a:avLst/>
            </a:prstGeom>
            <a:noFill/>
            <a:ln w="9525">
              <a:noFill/>
              <a:miter lim="800000"/>
              <a:headEnd/>
              <a:tailEnd/>
            </a:ln>
          </p:spPr>
          <p:txBody>
            <a:bodyPr wrap="none">
              <a:spAutoFit/>
            </a:bodyPr>
            <a:lstStyle/>
            <a:p>
              <a:r>
                <a:rPr lang="en-US" altLang="zh-CN"/>
                <a:t>)=</a:t>
              </a:r>
            </a:p>
          </p:txBody>
        </p:sp>
        <p:pic>
          <p:nvPicPr>
            <p:cNvPr id="60438" name="Picture 56"/>
            <p:cNvPicPr>
              <a:picLocks noChangeAspect="1" noChangeArrowheads="1"/>
            </p:cNvPicPr>
            <p:nvPr/>
          </p:nvPicPr>
          <p:blipFill>
            <a:blip r:embed="rId10"/>
            <a:srcRect/>
            <a:stretch>
              <a:fillRect/>
            </a:stretch>
          </p:blipFill>
          <p:spPr bwMode="auto">
            <a:xfrm>
              <a:off x="2360" y="3264"/>
              <a:ext cx="232" cy="288"/>
            </a:xfrm>
            <a:prstGeom prst="rect">
              <a:avLst/>
            </a:prstGeom>
            <a:noFill/>
            <a:ln w="9525">
              <a:noFill/>
              <a:miter lim="800000"/>
              <a:headEnd/>
              <a:tailEnd/>
            </a:ln>
          </p:spPr>
        </p:pic>
        <p:pic>
          <p:nvPicPr>
            <p:cNvPr id="60439" name="Picture 57"/>
            <p:cNvPicPr>
              <a:picLocks noChangeAspect="1" noChangeArrowheads="1"/>
            </p:cNvPicPr>
            <p:nvPr/>
          </p:nvPicPr>
          <p:blipFill>
            <a:blip r:embed="rId11"/>
            <a:srcRect/>
            <a:stretch>
              <a:fillRect/>
            </a:stretch>
          </p:blipFill>
          <p:spPr bwMode="auto">
            <a:xfrm>
              <a:off x="2784" y="3216"/>
              <a:ext cx="311" cy="38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randombar(horizontal)">
                                      <p:cBhvr>
                                        <p:cTn id="17" dur="5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46050" y="327025"/>
            <a:ext cx="39687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格同构的例子</a:t>
            </a:r>
          </a:p>
        </p:txBody>
      </p:sp>
      <p:grpSp>
        <p:nvGrpSpPr>
          <p:cNvPr id="42" name="组合 41"/>
          <p:cNvGrpSpPr>
            <a:grpSpLocks/>
          </p:cNvGrpSpPr>
          <p:nvPr/>
        </p:nvGrpSpPr>
        <p:grpSpPr bwMode="auto">
          <a:xfrm>
            <a:off x="152400" y="1447800"/>
            <a:ext cx="7775575" cy="666750"/>
            <a:chOff x="152400" y="1447800"/>
            <a:chExt cx="7775575" cy="666750"/>
          </a:xfrm>
        </p:grpSpPr>
        <p:sp>
          <p:nvSpPr>
            <p:cNvPr id="61481" name="Rectangle 5"/>
            <p:cNvSpPr>
              <a:spLocks noChangeArrowheads="1"/>
            </p:cNvSpPr>
            <p:nvPr/>
          </p:nvSpPr>
          <p:spPr bwMode="auto">
            <a:xfrm>
              <a:off x="838200" y="1600200"/>
              <a:ext cx="7089775" cy="366713"/>
            </a:xfrm>
            <a:prstGeom prst="rect">
              <a:avLst/>
            </a:prstGeom>
            <a:noFill/>
            <a:ln w="9525">
              <a:noFill/>
              <a:miter lim="800000"/>
              <a:headEnd/>
              <a:tailEnd/>
            </a:ln>
          </p:spPr>
          <p:txBody>
            <a:bodyPr wrap="none">
              <a:spAutoFit/>
            </a:bodyPr>
            <a:lstStyle/>
            <a:p>
              <a:r>
                <a:rPr kumimoji="1" lang="zh-CN" altLang="en-US" b="1"/>
                <a:t>具有一个，二个，三个元素的格分别同构于一，二，三个元素的链。</a:t>
              </a:r>
            </a:p>
          </p:txBody>
        </p:sp>
        <p:pic>
          <p:nvPicPr>
            <p:cNvPr id="61482" name="Picture 6" descr="number_1"/>
            <p:cNvPicPr>
              <a:picLocks noChangeAspect="1" noChangeArrowheads="1" noCrop="1"/>
            </p:cNvPicPr>
            <p:nvPr/>
          </p:nvPicPr>
          <p:blipFill>
            <a:blip r:embed="rId2"/>
            <a:srcRect/>
            <a:stretch>
              <a:fillRect/>
            </a:stretch>
          </p:blipFill>
          <p:spPr bwMode="auto">
            <a:xfrm>
              <a:off x="152400" y="1447800"/>
              <a:ext cx="666750" cy="666750"/>
            </a:xfrm>
            <a:prstGeom prst="rect">
              <a:avLst/>
            </a:prstGeom>
            <a:noFill/>
            <a:ln w="9525">
              <a:noFill/>
              <a:miter lim="800000"/>
              <a:headEnd/>
              <a:tailEnd/>
            </a:ln>
          </p:spPr>
        </p:pic>
      </p:grpSp>
      <p:grpSp>
        <p:nvGrpSpPr>
          <p:cNvPr id="45" name="组合 44"/>
          <p:cNvGrpSpPr>
            <a:grpSpLocks/>
          </p:cNvGrpSpPr>
          <p:nvPr/>
        </p:nvGrpSpPr>
        <p:grpSpPr bwMode="auto">
          <a:xfrm>
            <a:off x="2514600" y="2133600"/>
            <a:ext cx="2819400" cy="609600"/>
            <a:chOff x="2514600" y="2133600"/>
            <a:chExt cx="2819400" cy="609600"/>
          </a:xfrm>
        </p:grpSpPr>
        <p:grpSp>
          <p:nvGrpSpPr>
            <p:cNvPr id="61472" name="Group 19"/>
            <p:cNvGrpSpPr>
              <a:grpSpLocks/>
            </p:cNvGrpSpPr>
            <p:nvPr/>
          </p:nvGrpSpPr>
          <p:grpSpPr bwMode="auto">
            <a:xfrm>
              <a:off x="2514600" y="2514600"/>
              <a:ext cx="685800" cy="152400"/>
              <a:chOff x="1584" y="1584"/>
              <a:chExt cx="432" cy="96"/>
            </a:xfrm>
          </p:grpSpPr>
          <p:sp>
            <p:nvSpPr>
              <p:cNvPr id="61479" name="Oval 7"/>
              <p:cNvSpPr>
                <a:spLocks noChangeArrowheads="1"/>
              </p:cNvSpPr>
              <p:nvPr/>
            </p:nvSpPr>
            <p:spPr bwMode="auto">
              <a:xfrm>
                <a:off x="1584" y="1584"/>
                <a:ext cx="96" cy="96"/>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1480" name="Oval 8"/>
              <p:cNvSpPr>
                <a:spLocks noChangeArrowheads="1"/>
              </p:cNvSpPr>
              <p:nvPr/>
            </p:nvSpPr>
            <p:spPr bwMode="auto">
              <a:xfrm>
                <a:off x="1920" y="1584"/>
                <a:ext cx="96" cy="96"/>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grpSp>
        <p:grpSp>
          <p:nvGrpSpPr>
            <p:cNvPr id="61473" name="Group 18"/>
            <p:cNvGrpSpPr>
              <a:grpSpLocks/>
            </p:cNvGrpSpPr>
            <p:nvPr/>
          </p:nvGrpSpPr>
          <p:grpSpPr bwMode="auto">
            <a:xfrm>
              <a:off x="4419600" y="2133600"/>
              <a:ext cx="914400" cy="609600"/>
              <a:chOff x="2784" y="1296"/>
              <a:chExt cx="576" cy="384"/>
            </a:xfrm>
          </p:grpSpPr>
          <p:sp>
            <p:nvSpPr>
              <p:cNvPr id="61474" name="Oval 13"/>
              <p:cNvSpPr>
                <a:spLocks noChangeArrowheads="1"/>
              </p:cNvSpPr>
              <p:nvPr/>
            </p:nvSpPr>
            <p:spPr bwMode="auto">
              <a:xfrm>
                <a:off x="2784" y="1584"/>
                <a:ext cx="96" cy="96"/>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1475" name="Oval 14"/>
              <p:cNvSpPr>
                <a:spLocks noChangeArrowheads="1"/>
              </p:cNvSpPr>
              <p:nvPr/>
            </p:nvSpPr>
            <p:spPr bwMode="auto">
              <a:xfrm>
                <a:off x="3264" y="1584"/>
                <a:ext cx="96" cy="96"/>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1476" name="Oval 15"/>
              <p:cNvSpPr>
                <a:spLocks noChangeArrowheads="1"/>
              </p:cNvSpPr>
              <p:nvPr/>
            </p:nvSpPr>
            <p:spPr bwMode="auto">
              <a:xfrm>
                <a:off x="3024" y="1296"/>
                <a:ext cx="96" cy="96"/>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1477" name="Line 16"/>
              <p:cNvSpPr>
                <a:spLocks noChangeShapeType="1"/>
              </p:cNvSpPr>
              <p:nvPr/>
            </p:nvSpPr>
            <p:spPr bwMode="auto">
              <a:xfrm flipV="1">
                <a:off x="2860" y="1365"/>
                <a:ext cx="192" cy="240"/>
              </a:xfrm>
              <a:prstGeom prst="line">
                <a:avLst/>
              </a:prstGeom>
              <a:noFill/>
              <a:ln w="9525">
                <a:solidFill>
                  <a:schemeClr val="tx1"/>
                </a:solidFill>
                <a:round/>
                <a:headEnd/>
                <a:tailEnd/>
              </a:ln>
            </p:spPr>
            <p:txBody>
              <a:bodyPr/>
              <a:lstStyle/>
              <a:p>
                <a:endParaRPr lang="zh-CN" altLang="en-US"/>
              </a:p>
            </p:txBody>
          </p:sp>
          <p:sp>
            <p:nvSpPr>
              <p:cNvPr id="61478" name="Line 17"/>
              <p:cNvSpPr>
                <a:spLocks noChangeShapeType="1"/>
              </p:cNvSpPr>
              <p:nvPr/>
            </p:nvSpPr>
            <p:spPr bwMode="auto">
              <a:xfrm flipH="1" flipV="1">
                <a:off x="3120" y="1392"/>
                <a:ext cx="144" cy="192"/>
              </a:xfrm>
              <a:prstGeom prst="line">
                <a:avLst/>
              </a:prstGeom>
              <a:noFill/>
              <a:ln w="9525">
                <a:solidFill>
                  <a:schemeClr val="tx1"/>
                </a:solidFill>
                <a:round/>
                <a:headEnd/>
                <a:tailEnd/>
              </a:ln>
            </p:spPr>
            <p:txBody>
              <a:bodyPr/>
              <a:lstStyle/>
              <a:p>
                <a:endParaRPr lang="zh-CN" altLang="en-US"/>
              </a:p>
            </p:txBody>
          </p:sp>
        </p:grpSp>
      </p:grpSp>
      <p:grpSp>
        <p:nvGrpSpPr>
          <p:cNvPr id="39" name="组合 38"/>
          <p:cNvGrpSpPr>
            <a:grpSpLocks/>
          </p:cNvGrpSpPr>
          <p:nvPr/>
        </p:nvGrpSpPr>
        <p:grpSpPr bwMode="auto">
          <a:xfrm>
            <a:off x="2514600" y="2209800"/>
            <a:ext cx="2743200" cy="685800"/>
            <a:chOff x="2514600" y="2209800"/>
            <a:chExt cx="2743200" cy="685800"/>
          </a:xfrm>
        </p:grpSpPr>
        <p:grpSp>
          <p:nvGrpSpPr>
            <p:cNvPr id="61464" name="Group 12"/>
            <p:cNvGrpSpPr>
              <a:grpSpLocks/>
            </p:cNvGrpSpPr>
            <p:nvPr/>
          </p:nvGrpSpPr>
          <p:grpSpPr bwMode="auto">
            <a:xfrm>
              <a:off x="2514600" y="2209800"/>
              <a:ext cx="685800" cy="685800"/>
              <a:chOff x="1440" y="2352"/>
              <a:chExt cx="432" cy="432"/>
            </a:xfrm>
          </p:grpSpPr>
          <p:sp>
            <p:nvSpPr>
              <p:cNvPr id="61469" name="Oval 9"/>
              <p:cNvSpPr>
                <a:spLocks noChangeArrowheads="1"/>
              </p:cNvSpPr>
              <p:nvPr/>
            </p:nvSpPr>
            <p:spPr bwMode="auto">
              <a:xfrm>
                <a:off x="1440" y="2352"/>
                <a:ext cx="432" cy="432"/>
              </a:xfrm>
              <a:prstGeom prst="ellipse">
                <a:avLst/>
              </a:prstGeom>
              <a:noFill/>
              <a:ln w="63500">
                <a:solidFill>
                  <a:srgbClr val="FF0000"/>
                </a:solidFill>
                <a:round/>
                <a:headEnd/>
                <a:tailEnd/>
              </a:ln>
            </p:spPr>
            <p:txBody>
              <a:bodyPr wrap="none" anchor="ctr"/>
              <a:lstStyle/>
              <a:p>
                <a:endParaRPr lang="zh-CN" altLang="en-US"/>
              </a:p>
            </p:txBody>
          </p:sp>
          <p:sp>
            <p:nvSpPr>
              <p:cNvPr id="61470" name="Line 10"/>
              <p:cNvSpPr>
                <a:spLocks noChangeShapeType="1"/>
              </p:cNvSpPr>
              <p:nvPr/>
            </p:nvSpPr>
            <p:spPr bwMode="auto">
              <a:xfrm flipH="1">
                <a:off x="1495" y="2420"/>
                <a:ext cx="336" cy="288"/>
              </a:xfrm>
              <a:prstGeom prst="line">
                <a:avLst/>
              </a:prstGeom>
              <a:noFill/>
              <a:ln w="63500">
                <a:solidFill>
                  <a:srgbClr val="FF0000"/>
                </a:solidFill>
                <a:round/>
                <a:headEnd/>
                <a:tailEnd/>
              </a:ln>
            </p:spPr>
            <p:txBody>
              <a:bodyPr/>
              <a:lstStyle/>
              <a:p>
                <a:endParaRPr lang="zh-CN" altLang="en-US"/>
              </a:p>
            </p:txBody>
          </p:sp>
          <p:sp>
            <p:nvSpPr>
              <p:cNvPr id="61471" name="Line 11"/>
              <p:cNvSpPr>
                <a:spLocks noChangeShapeType="1"/>
              </p:cNvSpPr>
              <p:nvPr/>
            </p:nvSpPr>
            <p:spPr bwMode="auto">
              <a:xfrm>
                <a:off x="1488" y="2400"/>
                <a:ext cx="336" cy="336"/>
              </a:xfrm>
              <a:prstGeom prst="line">
                <a:avLst/>
              </a:prstGeom>
              <a:noFill/>
              <a:ln w="63500">
                <a:solidFill>
                  <a:srgbClr val="FF0000"/>
                </a:solidFill>
                <a:round/>
                <a:headEnd/>
                <a:tailEnd/>
              </a:ln>
            </p:spPr>
            <p:txBody>
              <a:bodyPr/>
              <a:lstStyle/>
              <a:p>
                <a:endParaRPr lang="zh-CN" altLang="en-US"/>
              </a:p>
            </p:txBody>
          </p:sp>
        </p:grpSp>
        <p:grpSp>
          <p:nvGrpSpPr>
            <p:cNvPr id="61465" name="Group 20"/>
            <p:cNvGrpSpPr>
              <a:grpSpLocks/>
            </p:cNvGrpSpPr>
            <p:nvPr/>
          </p:nvGrpSpPr>
          <p:grpSpPr bwMode="auto">
            <a:xfrm>
              <a:off x="4572000" y="2209800"/>
              <a:ext cx="685800" cy="685800"/>
              <a:chOff x="1440" y="2352"/>
              <a:chExt cx="432" cy="432"/>
            </a:xfrm>
          </p:grpSpPr>
          <p:sp>
            <p:nvSpPr>
              <p:cNvPr id="61466" name="Oval 21"/>
              <p:cNvSpPr>
                <a:spLocks noChangeArrowheads="1"/>
              </p:cNvSpPr>
              <p:nvPr/>
            </p:nvSpPr>
            <p:spPr bwMode="auto">
              <a:xfrm>
                <a:off x="1440" y="2352"/>
                <a:ext cx="432" cy="432"/>
              </a:xfrm>
              <a:prstGeom prst="ellipse">
                <a:avLst/>
              </a:prstGeom>
              <a:noFill/>
              <a:ln w="63500">
                <a:solidFill>
                  <a:srgbClr val="FF0000"/>
                </a:solidFill>
                <a:round/>
                <a:headEnd/>
                <a:tailEnd/>
              </a:ln>
            </p:spPr>
            <p:txBody>
              <a:bodyPr wrap="none" anchor="ctr"/>
              <a:lstStyle/>
              <a:p>
                <a:endParaRPr lang="zh-CN" altLang="en-US"/>
              </a:p>
            </p:txBody>
          </p:sp>
          <p:sp>
            <p:nvSpPr>
              <p:cNvPr id="61467" name="Line 22"/>
              <p:cNvSpPr>
                <a:spLocks noChangeShapeType="1"/>
              </p:cNvSpPr>
              <p:nvPr/>
            </p:nvSpPr>
            <p:spPr bwMode="auto">
              <a:xfrm flipH="1">
                <a:off x="1495" y="2420"/>
                <a:ext cx="336" cy="288"/>
              </a:xfrm>
              <a:prstGeom prst="line">
                <a:avLst/>
              </a:prstGeom>
              <a:noFill/>
              <a:ln w="63500">
                <a:solidFill>
                  <a:srgbClr val="FF0000"/>
                </a:solidFill>
                <a:round/>
                <a:headEnd/>
                <a:tailEnd/>
              </a:ln>
            </p:spPr>
            <p:txBody>
              <a:bodyPr/>
              <a:lstStyle/>
              <a:p>
                <a:endParaRPr lang="zh-CN" altLang="en-US"/>
              </a:p>
            </p:txBody>
          </p:sp>
          <p:sp>
            <p:nvSpPr>
              <p:cNvPr id="61468" name="Line 23"/>
              <p:cNvSpPr>
                <a:spLocks noChangeShapeType="1"/>
              </p:cNvSpPr>
              <p:nvPr/>
            </p:nvSpPr>
            <p:spPr bwMode="auto">
              <a:xfrm>
                <a:off x="1488" y="2400"/>
                <a:ext cx="336" cy="336"/>
              </a:xfrm>
              <a:prstGeom prst="line">
                <a:avLst/>
              </a:prstGeom>
              <a:noFill/>
              <a:ln w="63500">
                <a:solidFill>
                  <a:srgbClr val="FF0000"/>
                </a:solidFill>
                <a:round/>
                <a:headEnd/>
                <a:tailEnd/>
              </a:ln>
            </p:spPr>
            <p:txBody>
              <a:bodyPr/>
              <a:lstStyle/>
              <a:p>
                <a:endParaRPr lang="zh-CN" altLang="en-US"/>
              </a:p>
            </p:txBody>
          </p:sp>
        </p:grpSp>
      </p:grpSp>
      <p:grpSp>
        <p:nvGrpSpPr>
          <p:cNvPr id="43" name="组合 42"/>
          <p:cNvGrpSpPr>
            <a:grpSpLocks/>
          </p:cNvGrpSpPr>
          <p:nvPr/>
        </p:nvGrpSpPr>
        <p:grpSpPr bwMode="auto">
          <a:xfrm>
            <a:off x="228600" y="2895600"/>
            <a:ext cx="5167313" cy="666750"/>
            <a:chOff x="228600" y="2895600"/>
            <a:chExt cx="5167313" cy="666750"/>
          </a:xfrm>
        </p:grpSpPr>
        <p:sp>
          <p:nvSpPr>
            <p:cNvPr id="61462" name="Rectangle 24"/>
            <p:cNvSpPr>
              <a:spLocks noChangeArrowheads="1"/>
            </p:cNvSpPr>
            <p:nvPr/>
          </p:nvSpPr>
          <p:spPr bwMode="auto">
            <a:xfrm>
              <a:off x="838200" y="3048000"/>
              <a:ext cx="4557713" cy="366713"/>
            </a:xfrm>
            <a:prstGeom prst="rect">
              <a:avLst/>
            </a:prstGeom>
            <a:noFill/>
            <a:ln w="9525">
              <a:noFill/>
              <a:miter lim="800000"/>
              <a:headEnd/>
              <a:tailEnd/>
            </a:ln>
          </p:spPr>
          <p:txBody>
            <a:bodyPr wrap="none">
              <a:spAutoFit/>
            </a:bodyPr>
            <a:lstStyle/>
            <a:p>
              <a:r>
                <a:rPr kumimoji="1" lang="zh-CN" altLang="en-US" b="1"/>
                <a:t>具有四个元素的格分别同构于下面二个格。</a:t>
              </a:r>
            </a:p>
          </p:txBody>
        </p:sp>
        <p:pic>
          <p:nvPicPr>
            <p:cNvPr id="61463" name="Picture 26" descr="number_2"/>
            <p:cNvPicPr>
              <a:picLocks noChangeAspect="1" noChangeArrowheads="1" noCrop="1"/>
            </p:cNvPicPr>
            <p:nvPr/>
          </p:nvPicPr>
          <p:blipFill>
            <a:blip r:embed="rId3"/>
            <a:srcRect/>
            <a:stretch>
              <a:fillRect/>
            </a:stretch>
          </p:blipFill>
          <p:spPr bwMode="auto">
            <a:xfrm>
              <a:off x="228600" y="2895600"/>
              <a:ext cx="666750" cy="666750"/>
            </a:xfrm>
            <a:prstGeom prst="rect">
              <a:avLst/>
            </a:prstGeom>
            <a:noFill/>
            <a:ln w="9525">
              <a:noFill/>
              <a:miter lim="800000"/>
              <a:headEnd/>
              <a:tailEnd/>
            </a:ln>
          </p:spPr>
        </p:pic>
      </p:grpSp>
      <p:grpSp>
        <p:nvGrpSpPr>
          <p:cNvPr id="44" name="组合 43"/>
          <p:cNvGrpSpPr>
            <a:grpSpLocks/>
          </p:cNvGrpSpPr>
          <p:nvPr/>
        </p:nvGrpSpPr>
        <p:grpSpPr bwMode="auto">
          <a:xfrm>
            <a:off x="2743200" y="3638550"/>
            <a:ext cx="2797175" cy="1752600"/>
            <a:chOff x="2743200" y="3638550"/>
            <a:chExt cx="2797175" cy="1752600"/>
          </a:xfrm>
        </p:grpSpPr>
        <p:sp>
          <p:nvSpPr>
            <p:cNvPr id="61448" name="Line 31"/>
            <p:cNvSpPr>
              <a:spLocks noChangeShapeType="1"/>
            </p:cNvSpPr>
            <p:nvPr/>
          </p:nvSpPr>
          <p:spPr bwMode="auto">
            <a:xfrm>
              <a:off x="2819400" y="3790950"/>
              <a:ext cx="0" cy="1524000"/>
            </a:xfrm>
            <a:prstGeom prst="line">
              <a:avLst/>
            </a:prstGeom>
            <a:noFill/>
            <a:ln w="25400">
              <a:solidFill>
                <a:srgbClr val="993300"/>
              </a:solidFill>
              <a:round/>
              <a:headEnd/>
              <a:tailEnd/>
            </a:ln>
          </p:spPr>
          <p:txBody>
            <a:bodyPr/>
            <a:lstStyle/>
            <a:p>
              <a:endParaRPr lang="zh-CN" altLang="en-US"/>
            </a:p>
          </p:txBody>
        </p:sp>
        <p:sp>
          <p:nvSpPr>
            <p:cNvPr id="61449" name="Oval 27"/>
            <p:cNvSpPr>
              <a:spLocks noChangeArrowheads="1"/>
            </p:cNvSpPr>
            <p:nvPr/>
          </p:nvSpPr>
          <p:spPr bwMode="auto">
            <a:xfrm>
              <a:off x="2743200" y="5238750"/>
              <a:ext cx="152400" cy="152400"/>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0" name="Oval 28"/>
            <p:cNvSpPr>
              <a:spLocks noChangeArrowheads="1"/>
            </p:cNvSpPr>
            <p:nvPr/>
          </p:nvSpPr>
          <p:spPr bwMode="auto">
            <a:xfrm>
              <a:off x="2743200" y="4705350"/>
              <a:ext cx="152400" cy="152400"/>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1" name="Oval 29"/>
            <p:cNvSpPr>
              <a:spLocks noChangeArrowheads="1"/>
            </p:cNvSpPr>
            <p:nvPr/>
          </p:nvSpPr>
          <p:spPr bwMode="auto">
            <a:xfrm>
              <a:off x="2743200" y="4171950"/>
              <a:ext cx="152400" cy="152400"/>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2" name="Oval 30"/>
            <p:cNvSpPr>
              <a:spLocks noChangeArrowheads="1"/>
            </p:cNvSpPr>
            <p:nvPr/>
          </p:nvSpPr>
          <p:spPr bwMode="auto">
            <a:xfrm>
              <a:off x="2743200" y="3638550"/>
              <a:ext cx="152400" cy="152400"/>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grpSp>
          <p:nvGrpSpPr>
            <p:cNvPr id="61453" name="Group 40"/>
            <p:cNvGrpSpPr>
              <a:grpSpLocks/>
            </p:cNvGrpSpPr>
            <p:nvPr/>
          </p:nvGrpSpPr>
          <p:grpSpPr bwMode="auto">
            <a:xfrm>
              <a:off x="4343400" y="3790950"/>
              <a:ext cx="1196975" cy="1403350"/>
              <a:chOff x="2832" y="2572"/>
              <a:chExt cx="754" cy="884"/>
            </a:xfrm>
          </p:grpSpPr>
          <p:sp>
            <p:nvSpPr>
              <p:cNvPr id="61454" name="Oval 32"/>
              <p:cNvSpPr>
                <a:spLocks noChangeArrowheads="1"/>
              </p:cNvSpPr>
              <p:nvPr/>
            </p:nvSpPr>
            <p:spPr bwMode="auto">
              <a:xfrm>
                <a:off x="3168" y="3360"/>
                <a:ext cx="96" cy="96"/>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5" name="Oval 33"/>
              <p:cNvSpPr>
                <a:spLocks noChangeArrowheads="1"/>
              </p:cNvSpPr>
              <p:nvPr/>
            </p:nvSpPr>
            <p:spPr bwMode="auto">
              <a:xfrm>
                <a:off x="2832" y="2976"/>
                <a:ext cx="96" cy="96"/>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6" name="Oval 34"/>
              <p:cNvSpPr>
                <a:spLocks noChangeArrowheads="1"/>
              </p:cNvSpPr>
              <p:nvPr/>
            </p:nvSpPr>
            <p:spPr bwMode="auto">
              <a:xfrm>
                <a:off x="3490" y="2997"/>
                <a:ext cx="96" cy="96"/>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7" name="Oval 35"/>
              <p:cNvSpPr>
                <a:spLocks noChangeArrowheads="1"/>
              </p:cNvSpPr>
              <p:nvPr/>
            </p:nvSpPr>
            <p:spPr bwMode="auto">
              <a:xfrm>
                <a:off x="3168" y="2572"/>
                <a:ext cx="96" cy="96"/>
              </a:xfrm>
              <a:prstGeom prst="ellipse">
                <a:avLst/>
              </a:prstGeom>
              <a:gradFill rotWithShape="1">
                <a:gsLst>
                  <a:gs pos="0">
                    <a:schemeClr val="bg1"/>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1458" name="Line 36"/>
              <p:cNvSpPr>
                <a:spLocks noChangeShapeType="1"/>
              </p:cNvSpPr>
              <p:nvPr/>
            </p:nvSpPr>
            <p:spPr bwMode="auto">
              <a:xfrm flipH="1">
                <a:off x="2914" y="2647"/>
                <a:ext cx="288" cy="336"/>
              </a:xfrm>
              <a:prstGeom prst="line">
                <a:avLst/>
              </a:prstGeom>
              <a:noFill/>
              <a:ln w="25400">
                <a:solidFill>
                  <a:srgbClr val="993300"/>
                </a:solidFill>
                <a:round/>
                <a:headEnd/>
                <a:tailEnd/>
              </a:ln>
            </p:spPr>
            <p:txBody>
              <a:bodyPr/>
              <a:lstStyle/>
              <a:p>
                <a:endParaRPr lang="zh-CN" altLang="en-US"/>
              </a:p>
            </p:txBody>
          </p:sp>
          <p:sp>
            <p:nvSpPr>
              <p:cNvPr id="61459" name="Line 37"/>
              <p:cNvSpPr>
                <a:spLocks noChangeShapeType="1"/>
              </p:cNvSpPr>
              <p:nvPr/>
            </p:nvSpPr>
            <p:spPr bwMode="auto">
              <a:xfrm>
                <a:off x="3257" y="2667"/>
                <a:ext cx="240" cy="336"/>
              </a:xfrm>
              <a:prstGeom prst="line">
                <a:avLst/>
              </a:prstGeom>
              <a:noFill/>
              <a:ln w="25400">
                <a:solidFill>
                  <a:srgbClr val="993300"/>
                </a:solidFill>
                <a:round/>
                <a:headEnd/>
                <a:tailEnd/>
              </a:ln>
            </p:spPr>
            <p:txBody>
              <a:bodyPr/>
              <a:lstStyle/>
              <a:p>
                <a:endParaRPr lang="zh-CN" altLang="en-US"/>
              </a:p>
            </p:txBody>
          </p:sp>
          <p:sp>
            <p:nvSpPr>
              <p:cNvPr id="61460" name="Line 38"/>
              <p:cNvSpPr>
                <a:spLocks noChangeShapeType="1"/>
              </p:cNvSpPr>
              <p:nvPr/>
            </p:nvSpPr>
            <p:spPr bwMode="auto">
              <a:xfrm>
                <a:off x="2901" y="3058"/>
                <a:ext cx="288" cy="336"/>
              </a:xfrm>
              <a:prstGeom prst="line">
                <a:avLst/>
              </a:prstGeom>
              <a:noFill/>
              <a:ln w="25400">
                <a:solidFill>
                  <a:srgbClr val="993300"/>
                </a:solidFill>
                <a:round/>
                <a:headEnd/>
                <a:tailEnd/>
              </a:ln>
            </p:spPr>
            <p:txBody>
              <a:bodyPr/>
              <a:lstStyle/>
              <a:p>
                <a:endParaRPr lang="zh-CN" altLang="en-US"/>
              </a:p>
            </p:txBody>
          </p:sp>
          <p:sp>
            <p:nvSpPr>
              <p:cNvPr id="61461" name="Line 39"/>
              <p:cNvSpPr>
                <a:spLocks noChangeShapeType="1"/>
              </p:cNvSpPr>
              <p:nvPr/>
            </p:nvSpPr>
            <p:spPr bwMode="auto">
              <a:xfrm flipH="1">
                <a:off x="3264" y="3072"/>
                <a:ext cx="240" cy="288"/>
              </a:xfrm>
              <a:prstGeom prst="line">
                <a:avLst/>
              </a:prstGeom>
              <a:noFill/>
              <a:ln w="25400">
                <a:solidFill>
                  <a:srgbClr val="993300"/>
                </a:solidFill>
                <a:round/>
                <a:headEnd/>
                <a:tailEnd/>
              </a:ln>
            </p:spPr>
            <p:txBody>
              <a:bodyPr/>
              <a:lstStyle/>
              <a:p>
                <a:endParaRPr lang="zh-CN" altLang="en-US"/>
              </a:p>
            </p:txBody>
          </p:sp>
        </p:grpSp>
      </p:grpSp>
      <p:pic>
        <p:nvPicPr>
          <p:cNvPr id="41" name="图片 40" descr="这就是代数结构的意义.emf"/>
          <p:cNvPicPr>
            <a:picLocks noChangeAspect="1"/>
          </p:cNvPicPr>
          <p:nvPr/>
        </p:nvPicPr>
        <p:blipFill>
          <a:blip r:embed="rId4"/>
          <a:srcRect/>
          <a:stretch>
            <a:fillRect/>
          </a:stretch>
        </p:blipFill>
        <p:spPr bwMode="auto">
          <a:xfrm>
            <a:off x="5029200" y="1447800"/>
            <a:ext cx="3308350" cy="177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anim calcmode="lin" valueType="num">
                                      <p:cBhvr>
                                        <p:cTn id="23" dur="500" fill="hold"/>
                                        <p:tgtEl>
                                          <p:spTgt spid="41"/>
                                        </p:tgtEl>
                                        <p:attrNameLst>
                                          <p:attrName>style.rotation</p:attrName>
                                        </p:attrNameLst>
                                      </p:cBhvr>
                                      <p:tavLst>
                                        <p:tav tm="0">
                                          <p:val>
                                            <p:fltVal val="720"/>
                                          </p:val>
                                        </p:tav>
                                        <p:tav tm="100000">
                                          <p:val>
                                            <p:fltVal val="0"/>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bwMode="auto">
          <a:xfrm>
            <a:off x="4859338" y="2925763"/>
            <a:ext cx="3457575" cy="2808287"/>
          </a:xfrm>
          <a:prstGeom prst="roundRect">
            <a:avLst/>
          </a:prstGeom>
          <a:solidFill>
            <a:schemeClr val="accent5">
              <a:lumMod val="20000"/>
              <a:lumOff val="80000"/>
              <a:alpha val="89999"/>
            </a:schemeClr>
          </a:solidFill>
          <a:ln w="12700" cap="flat" cmpd="sng" algn="ctr">
            <a:solidFill>
              <a:srgbClr val="003300"/>
            </a:solidFill>
            <a:prstDash val="solid"/>
            <a:round/>
            <a:headEnd type="none" w="med" len="med"/>
            <a:tailEnd type="none" w="med" len="med"/>
          </a:ln>
          <a:effectLst/>
        </p:spPr>
        <p:txBody>
          <a:bodyPr/>
          <a:lstStyle/>
          <a:p>
            <a:pPr algn="ctr">
              <a:defRPr/>
            </a:pPr>
            <a:r>
              <a:rPr lang="zh-CN" altLang="en-US" sz="3200" b="1">
                <a:solidFill>
                  <a:srgbClr val="FF0000"/>
                </a:solidFill>
                <a:latin typeface="楷体" pitchFamily="49" charset="-122"/>
                <a:ea typeface="楷体" pitchFamily="49" charset="-122"/>
                <a:cs typeface="+mn-cs"/>
              </a:rPr>
              <a:t>图论</a:t>
            </a:r>
          </a:p>
        </p:txBody>
      </p:sp>
      <p:sp>
        <p:nvSpPr>
          <p:cNvPr id="15362" name="标题 1"/>
          <p:cNvSpPr>
            <a:spLocks noGrp="1"/>
          </p:cNvSpPr>
          <p:nvPr>
            <p:ph type="title" idx="4294967295"/>
          </p:nvPr>
        </p:nvSpPr>
        <p:spPr/>
        <p:txBody>
          <a:bodyPr lIns="0"/>
          <a:lstStyle/>
          <a:p>
            <a:r>
              <a:rPr lang="zh-CN" altLang="en-US" smtClean="0"/>
              <a:t>本学期内容安排</a:t>
            </a:r>
          </a:p>
        </p:txBody>
      </p:sp>
      <p:sp>
        <p:nvSpPr>
          <p:cNvPr id="15363" name="日期占位符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C0F370DF-798A-46C0-8F17-E27316FEA724}" type="datetime1">
              <a:rPr lang="zh-CN" altLang="en-US" sz="1600" b="1">
                <a:solidFill>
                  <a:srgbClr val="0000FF"/>
                </a:solidFill>
                <a:latin typeface="Arial" charset="0"/>
              </a:rPr>
              <a:pPr eaLnBrk="0" hangingPunct="0"/>
              <a:t>2016/10/9</a:t>
            </a:fld>
            <a:endParaRPr lang="en-US" altLang="zh-CN" sz="1600" b="1">
              <a:solidFill>
                <a:srgbClr val="0000FF"/>
              </a:solidFill>
              <a:latin typeface="Arial" charset="0"/>
            </a:endParaRPr>
          </a:p>
        </p:txBody>
      </p:sp>
      <p:sp>
        <p:nvSpPr>
          <p:cNvPr id="5" name="圆角矩形 4"/>
          <p:cNvSpPr/>
          <p:nvPr/>
        </p:nvSpPr>
        <p:spPr bwMode="auto">
          <a:xfrm>
            <a:off x="1042988" y="2924175"/>
            <a:ext cx="3457575" cy="2808288"/>
          </a:xfrm>
          <a:prstGeom prst="roundRect">
            <a:avLst/>
          </a:prstGeom>
          <a:solidFill>
            <a:schemeClr val="accent5">
              <a:lumMod val="20000"/>
              <a:lumOff val="80000"/>
              <a:alpha val="89999"/>
            </a:schemeClr>
          </a:solidFill>
          <a:ln w="12700" cap="flat" cmpd="sng" algn="ctr">
            <a:solidFill>
              <a:srgbClr val="003300"/>
            </a:solidFill>
            <a:prstDash val="solid"/>
            <a:round/>
            <a:headEnd type="none" w="med" len="med"/>
            <a:tailEnd type="none" w="med" len="med"/>
          </a:ln>
          <a:effectLst/>
        </p:spPr>
        <p:txBody>
          <a:bodyPr/>
          <a:lstStyle/>
          <a:p>
            <a:pPr algn="ctr">
              <a:defRPr/>
            </a:pPr>
            <a:r>
              <a:rPr lang="zh-CN" altLang="en-US" sz="3200" b="1">
                <a:solidFill>
                  <a:srgbClr val="FF0000"/>
                </a:solidFill>
                <a:latin typeface="楷体" pitchFamily="49" charset="-122"/>
                <a:ea typeface="楷体" pitchFamily="49" charset="-122"/>
                <a:cs typeface="+mn-cs"/>
              </a:rPr>
              <a:t>代数系统</a:t>
            </a:r>
          </a:p>
        </p:txBody>
      </p:sp>
      <p:sp>
        <p:nvSpPr>
          <p:cNvPr id="9" name="圆角矩形 8"/>
          <p:cNvSpPr/>
          <p:nvPr/>
        </p:nvSpPr>
        <p:spPr bwMode="auto">
          <a:xfrm>
            <a:off x="1763713" y="3862388"/>
            <a:ext cx="1944687" cy="863600"/>
          </a:xfrm>
          <a:prstGeom prst="roundRect">
            <a:avLst/>
          </a:prstGeom>
          <a:solidFill>
            <a:schemeClr val="tx2">
              <a:lumMod val="75000"/>
              <a:alpha val="90000"/>
            </a:schemeClr>
          </a:solidFill>
          <a:ln w="12700" cap="flat" cmpd="sng" algn="ctr">
            <a:solidFill>
              <a:schemeClr val="tx1"/>
            </a:solidFill>
            <a:prstDash val="solid"/>
            <a:round/>
            <a:headEnd type="none" w="med" len="med"/>
            <a:tailEnd type="none" w="med" len="med"/>
          </a:ln>
          <a:effectLst/>
        </p:spPr>
        <p:txBody>
          <a:bodyPr anchor="ctr"/>
          <a:lstStyle/>
          <a:p>
            <a:pPr algn="ctr"/>
            <a:r>
              <a:rPr lang="zh-CN" altLang="en-US" sz="2400" b="1">
                <a:solidFill>
                  <a:srgbClr val="FF0000"/>
                </a:solidFill>
                <a:latin typeface="楷体" pitchFamily="49" charset="-122"/>
                <a:ea typeface="楷体" pitchFamily="49" charset="-122"/>
              </a:rPr>
              <a:t>格与布尔代数 </a:t>
            </a:r>
            <a:r>
              <a:rPr lang="en-US" altLang="zh-CN" sz="2400" b="1">
                <a:solidFill>
                  <a:srgbClr val="FF0000"/>
                </a:solidFill>
                <a:latin typeface="楷体" pitchFamily="49" charset="-122"/>
                <a:ea typeface="楷体" pitchFamily="49" charset="-122"/>
              </a:rPr>
              <a:t>(3)</a:t>
            </a:r>
          </a:p>
        </p:txBody>
      </p:sp>
      <p:sp>
        <p:nvSpPr>
          <p:cNvPr id="11" name="圆角矩形 10"/>
          <p:cNvSpPr/>
          <p:nvPr/>
        </p:nvSpPr>
        <p:spPr bwMode="auto">
          <a:xfrm>
            <a:off x="5148263" y="3717925"/>
            <a:ext cx="1368425" cy="863600"/>
          </a:xfrm>
          <a:prstGeom prst="roundRect">
            <a:avLst/>
          </a:prstGeom>
          <a:solidFill>
            <a:schemeClr val="tx2">
              <a:lumMod val="75000"/>
              <a:alpha val="90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zh-CN" altLang="en-US" sz="2400" b="1">
                <a:solidFill>
                  <a:srgbClr val="FF0000"/>
                </a:solidFill>
                <a:latin typeface="楷体" pitchFamily="49" charset="-122"/>
                <a:ea typeface="楷体" pitchFamily="49" charset="-122"/>
                <a:cs typeface="+mn-cs"/>
              </a:rPr>
              <a:t>图的基本概念</a:t>
            </a:r>
          </a:p>
        </p:txBody>
      </p:sp>
      <p:sp>
        <p:nvSpPr>
          <p:cNvPr id="12" name="圆角矩形 11"/>
          <p:cNvSpPr/>
          <p:nvPr/>
        </p:nvSpPr>
        <p:spPr bwMode="auto">
          <a:xfrm>
            <a:off x="6659563" y="3717925"/>
            <a:ext cx="1512887" cy="863600"/>
          </a:xfrm>
          <a:prstGeom prst="roundRect">
            <a:avLst/>
          </a:prstGeom>
          <a:solidFill>
            <a:schemeClr val="tx2">
              <a:lumMod val="75000"/>
              <a:alpha val="90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zh-CN" altLang="en-US" sz="2400" b="1">
                <a:solidFill>
                  <a:srgbClr val="FF0000"/>
                </a:solidFill>
                <a:latin typeface="楷体" pitchFamily="49" charset="-122"/>
                <a:ea typeface="楷体" pitchFamily="49" charset="-122"/>
                <a:cs typeface="+mn-cs"/>
              </a:rPr>
              <a:t>欧拉图</a:t>
            </a:r>
            <a:endParaRPr lang="en-US" altLang="zh-CN" sz="2400" b="1">
              <a:solidFill>
                <a:srgbClr val="FF0000"/>
              </a:solidFill>
              <a:latin typeface="楷体" pitchFamily="49" charset="-122"/>
              <a:ea typeface="楷体" pitchFamily="49" charset="-122"/>
              <a:cs typeface="+mn-cs"/>
            </a:endParaRPr>
          </a:p>
          <a:p>
            <a:pPr algn="ctr">
              <a:defRPr/>
            </a:pPr>
            <a:r>
              <a:rPr lang="zh-CN" altLang="en-US" sz="2400" b="1">
                <a:solidFill>
                  <a:srgbClr val="FF0000"/>
                </a:solidFill>
                <a:latin typeface="楷体" pitchFamily="49" charset="-122"/>
                <a:ea typeface="楷体" pitchFamily="49" charset="-122"/>
                <a:cs typeface="+mn-cs"/>
              </a:rPr>
              <a:t>哈密顿图</a:t>
            </a:r>
          </a:p>
        </p:txBody>
      </p:sp>
      <p:sp>
        <p:nvSpPr>
          <p:cNvPr id="13" name="圆角矩形 12"/>
          <p:cNvSpPr/>
          <p:nvPr/>
        </p:nvSpPr>
        <p:spPr bwMode="auto">
          <a:xfrm>
            <a:off x="5148263" y="4797425"/>
            <a:ext cx="1368425" cy="865188"/>
          </a:xfrm>
          <a:prstGeom prst="roundRect">
            <a:avLst/>
          </a:prstGeom>
          <a:solidFill>
            <a:schemeClr val="tx2">
              <a:lumMod val="75000"/>
              <a:alpha val="90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zh-CN" altLang="en-US" sz="2400" b="1">
                <a:solidFill>
                  <a:srgbClr val="FF0000"/>
                </a:solidFill>
                <a:latin typeface="楷体" pitchFamily="49" charset="-122"/>
                <a:ea typeface="楷体" pitchFamily="49" charset="-122"/>
                <a:cs typeface="+mn-cs"/>
              </a:rPr>
              <a:t>树</a:t>
            </a:r>
          </a:p>
        </p:txBody>
      </p:sp>
      <p:sp>
        <p:nvSpPr>
          <p:cNvPr id="14" name="圆角矩形 13"/>
          <p:cNvSpPr/>
          <p:nvPr/>
        </p:nvSpPr>
        <p:spPr bwMode="auto">
          <a:xfrm>
            <a:off x="6659563" y="4797425"/>
            <a:ext cx="1368425" cy="865188"/>
          </a:xfrm>
          <a:prstGeom prst="roundRect">
            <a:avLst/>
          </a:prstGeom>
          <a:solidFill>
            <a:schemeClr val="tx2">
              <a:lumMod val="75000"/>
              <a:alpha val="90000"/>
            </a:schemeClr>
          </a:solidFill>
          <a:ln w="12700" cap="flat" cmpd="sng" algn="ctr">
            <a:solidFill>
              <a:schemeClr val="tx1"/>
            </a:solidFill>
            <a:prstDash val="solid"/>
            <a:round/>
            <a:headEnd type="none" w="med" len="med"/>
            <a:tailEnd type="none" w="med" len="med"/>
          </a:ln>
          <a:effectLst/>
        </p:spPr>
        <p:txBody>
          <a:bodyPr anchor="ctr"/>
          <a:lstStyle/>
          <a:p>
            <a:pPr algn="ctr">
              <a:defRPr/>
            </a:pPr>
            <a:r>
              <a:rPr lang="zh-CN" altLang="en-US" sz="2400" b="1">
                <a:solidFill>
                  <a:srgbClr val="FF0000"/>
                </a:solidFill>
                <a:latin typeface="楷体" pitchFamily="49" charset="-122"/>
                <a:ea typeface="楷体" pitchFamily="49" charset="-122"/>
                <a:cs typeface="+mn-cs"/>
              </a:rPr>
              <a:t>平面图</a:t>
            </a:r>
          </a:p>
        </p:txBody>
      </p:sp>
      <p:sp>
        <p:nvSpPr>
          <p:cNvPr id="15370" name="圆角矩形 4"/>
          <p:cNvSpPr>
            <a:spLocks noChangeArrowheads="1"/>
          </p:cNvSpPr>
          <p:nvPr/>
        </p:nvSpPr>
        <p:spPr bwMode="auto">
          <a:xfrm>
            <a:off x="1042988" y="1700213"/>
            <a:ext cx="7416800" cy="720725"/>
          </a:xfrm>
          <a:prstGeom prst="roundRect">
            <a:avLst>
              <a:gd name="adj" fmla="val 16667"/>
            </a:avLst>
          </a:prstGeom>
          <a:solidFill>
            <a:srgbClr val="99CCFF">
              <a:alpha val="89803"/>
            </a:srgbClr>
          </a:solidFill>
          <a:ln w="12700" algn="ctr">
            <a:solidFill>
              <a:srgbClr val="003300"/>
            </a:solidFill>
            <a:round/>
            <a:headEnd/>
            <a:tailEnd/>
          </a:ln>
        </p:spPr>
        <p:txBody>
          <a:bodyPr/>
          <a:lstStyle/>
          <a:p>
            <a:pPr algn="ctr"/>
            <a:r>
              <a:rPr lang="en-US" altLang="zh-CN" sz="3200" b="1">
                <a:solidFill>
                  <a:srgbClr val="FF0000"/>
                </a:solidFill>
                <a:latin typeface="楷体" pitchFamily="49" charset="-122"/>
                <a:ea typeface="楷体" pitchFamily="49" charset="-122"/>
              </a:rPr>
              <a:t>14</a:t>
            </a:r>
            <a:r>
              <a:rPr lang="zh-CN" altLang="en-US" sz="3200" b="1">
                <a:solidFill>
                  <a:srgbClr val="FF0000"/>
                </a:solidFill>
                <a:latin typeface="楷体" pitchFamily="49" charset="-122"/>
                <a:ea typeface="楷体" pitchFamily="49" charset="-122"/>
              </a:rPr>
              <a:t>次课</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50355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画出五个元素同构的格</a:t>
            </a:r>
          </a:p>
        </p:txBody>
      </p:sp>
      <p:grpSp>
        <p:nvGrpSpPr>
          <p:cNvPr id="117" name="组合 116"/>
          <p:cNvGrpSpPr>
            <a:grpSpLocks/>
          </p:cNvGrpSpPr>
          <p:nvPr/>
        </p:nvGrpSpPr>
        <p:grpSpPr bwMode="auto">
          <a:xfrm>
            <a:off x="685800" y="1752600"/>
            <a:ext cx="152400" cy="2667000"/>
            <a:chOff x="685800" y="1752600"/>
            <a:chExt cx="152400" cy="2667000"/>
          </a:xfrm>
        </p:grpSpPr>
        <p:sp>
          <p:nvSpPr>
            <p:cNvPr id="62524" name="Oval 8"/>
            <p:cNvSpPr>
              <a:spLocks noChangeArrowheads="1"/>
            </p:cNvSpPr>
            <p:nvPr/>
          </p:nvSpPr>
          <p:spPr bwMode="auto">
            <a:xfrm>
              <a:off x="685800" y="17526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25" name="Oval 8"/>
            <p:cNvSpPr>
              <a:spLocks noChangeArrowheads="1"/>
            </p:cNvSpPr>
            <p:nvPr/>
          </p:nvSpPr>
          <p:spPr bwMode="auto">
            <a:xfrm>
              <a:off x="685800" y="2362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6" name="直接连接符 5"/>
            <p:cNvCxnSpPr>
              <a:stCxn id="62524" idx="4"/>
              <a:endCxn id="62525" idx="0"/>
            </p:cNvCxnSpPr>
            <p:nvPr/>
          </p:nvCxnSpPr>
          <p:spPr>
            <a:xfrm rot="5400000">
              <a:off x="533401" y="2133600"/>
              <a:ext cx="457200" cy="3175"/>
            </a:xfrm>
            <a:prstGeom prst="line">
              <a:avLst/>
            </a:prstGeom>
          </p:spPr>
          <p:style>
            <a:lnRef idx="3">
              <a:schemeClr val="accent2"/>
            </a:lnRef>
            <a:fillRef idx="0">
              <a:schemeClr val="accent2"/>
            </a:fillRef>
            <a:effectRef idx="2">
              <a:schemeClr val="accent2"/>
            </a:effectRef>
            <a:fontRef idx="minor">
              <a:schemeClr val="tx1"/>
            </a:fontRef>
          </p:style>
        </p:cxnSp>
        <p:sp>
          <p:nvSpPr>
            <p:cNvPr id="62527" name="Oval 8"/>
            <p:cNvSpPr>
              <a:spLocks noChangeArrowheads="1"/>
            </p:cNvSpPr>
            <p:nvPr/>
          </p:nvSpPr>
          <p:spPr bwMode="auto">
            <a:xfrm>
              <a:off x="685800" y="2971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28" name="Oval 8"/>
            <p:cNvSpPr>
              <a:spLocks noChangeArrowheads="1"/>
            </p:cNvSpPr>
            <p:nvPr/>
          </p:nvSpPr>
          <p:spPr bwMode="auto">
            <a:xfrm>
              <a:off x="685800" y="35814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9" name="直接连接符 8"/>
            <p:cNvCxnSpPr>
              <a:stCxn id="62527" idx="4"/>
              <a:endCxn id="62528" idx="0"/>
            </p:cNvCxnSpPr>
            <p:nvPr/>
          </p:nvCxnSpPr>
          <p:spPr>
            <a:xfrm rot="5400000">
              <a:off x="533401" y="3352800"/>
              <a:ext cx="457200" cy="3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p:cNvCxnSpPr>
              <a:stCxn id="62525" idx="4"/>
              <a:endCxn id="62527" idx="0"/>
            </p:cNvCxnSpPr>
            <p:nvPr/>
          </p:nvCxnSpPr>
          <p:spPr>
            <a:xfrm rot="5400000">
              <a:off x="533401" y="2743200"/>
              <a:ext cx="457200" cy="3175"/>
            </a:xfrm>
            <a:prstGeom prst="line">
              <a:avLst/>
            </a:prstGeom>
          </p:spPr>
          <p:style>
            <a:lnRef idx="3">
              <a:schemeClr val="accent2"/>
            </a:lnRef>
            <a:fillRef idx="0">
              <a:schemeClr val="accent2"/>
            </a:fillRef>
            <a:effectRef idx="2">
              <a:schemeClr val="accent2"/>
            </a:effectRef>
            <a:fontRef idx="minor">
              <a:schemeClr val="tx1"/>
            </a:fontRef>
          </p:style>
        </p:cxnSp>
        <p:sp>
          <p:nvSpPr>
            <p:cNvPr id="62531" name="Oval 8"/>
            <p:cNvSpPr>
              <a:spLocks noChangeArrowheads="1"/>
            </p:cNvSpPr>
            <p:nvPr/>
          </p:nvSpPr>
          <p:spPr bwMode="auto">
            <a:xfrm>
              <a:off x="685800" y="4267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14" name="直接连接符 13"/>
            <p:cNvCxnSpPr>
              <a:stCxn id="62528" idx="4"/>
              <a:endCxn id="62531" idx="0"/>
            </p:cNvCxnSpPr>
            <p:nvPr/>
          </p:nvCxnSpPr>
          <p:spPr>
            <a:xfrm rot="5400000">
              <a:off x="495301" y="4000500"/>
              <a:ext cx="533400" cy="3175"/>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16" name="组合 115"/>
          <p:cNvGrpSpPr>
            <a:grpSpLocks/>
          </p:cNvGrpSpPr>
          <p:nvPr/>
        </p:nvGrpSpPr>
        <p:grpSpPr bwMode="auto">
          <a:xfrm>
            <a:off x="1219200" y="2209800"/>
            <a:ext cx="1219200" cy="1676400"/>
            <a:chOff x="1219200" y="2209800"/>
            <a:chExt cx="1219200" cy="1676400"/>
          </a:xfrm>
        </p:grpSpPr>
        <p:sp>
          <p:nvSpPr>
            <p:cNvPr id="62513" name="Oval 8"/>
            <p:cNvSpPr>
              <a:spLocks noChangeArrowheads="1"/>
            </p:cNvSpPr>
            <p:nvPr/>
          </p:nvSpPr>
          <p:spPr bwMode="auto">
            <a:xfrm>
              <a:off x="1752600" y="2209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14" name="Oval 8"/>
            <p:cNvSpPr>
              <a:spLocks noChangeArrowheads="1"/>
            </p:cNvSpPr>
            <p:nvPr/>
          </p:nvSpPr>
          <p:spPr bwMode="auto">
            <a:xfrm>
              <a:off x="1752600" y="3733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15" name="Oval 8"/>
            <p:cNvSpPr>
              <a:spLocks noChangeArrowheads="1"/>
            </p:cNvSpPr>
            <p:nvPr/>
          </p:nvSpPr>
          <p:spPr bwMode="auto">
            <a:xfrm>
              <a:off x="1219200" y="2971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16" name="Oval 8"/>
            <p:cNvSpPr>
              <a:spLocks noChangeArrowheads="1"/>
            </p:cNvSpPr>
            <p:nvPr/>
          </p:nvSpPr>
          <p:spPr bwMode="auto">
            <a:xfrm>
              <a:off x="1752600" y="2971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17" name="Oval 8"/>
            <p:cNvSpPr>
              <a:spLocks noChangeArrowheads="1"/>
            </p:cNvSpPr>
            <p:nvPr/>
          </p:nvSpPr>
          <p:spPr bwMode="auto">
            <a:xfrm>
              <a:off x="2286000" y="2971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23" name="直接连接符 22"/>
            <p:cNvCxnSpPr>
              <a:stCxn id="62513" idx="3"/>
              <a:endCxn id="62515" idx="7"/>
            </p:cNvCxnSpPr>
            <p:nvPr/>
          </p:nvCxnSpPr>
          <p:spPr>
            <a:xfrm rot="5400000">
              <a:off x="1235075" y="24542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直接连接符 24"/>
            <p:cNvCxnSpPr>
              <a:stCxn id="62513" idx="4"/>
              <a:endCxn id="62516" idx="0"/>
            </p:cNvCxnSpPr>
            <p:nvPr/>
          </p:nvCxnSpPr>
          <p:spPr>
            <a:xfrm rot="5400000">
              <a:off x="1524001" y="2667000"/>
              <a:ext cx="609600" cy="3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直接连接符 26"/>
            <p:cNvCxnSpPr>
              <a:stCxn id="62513" idx="5"/>
              <a:endCxn id="62517" idx="1"/>
            </p:cNvCxnSpPr>
            <p:nvPr/>
          </p:nvCxnSpPr>
          <p:spPr>
            <a:xfrm rot="16200000" flipH="1">
              <a:off x="1768475" y="24542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直接连接符 29"/>
            <p:cNvCxnSpPr>
              <a:stCxn id="62516" idx="4"/>
              <a:endCxn id="62514" idx="0"/>
            </p:cNvCxnSpPr>
            <p:nvPr/>
          </p:nvCxnSpPr>
          <p:spPr>
            <a:xfrm rot="5400000">
              <a:off x="1524001" y="3429000"/>
              <a:ext cx="609600" cy="3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直接连接符 32"/>
            <p:cNvCxnSpPr>
              <a:stCxn id="62515" idx="5"/>
              <a:endCxn id="62514" idx="1"/>
            </p:cNvCxnSpPr>
            <p:nvPr/>
          </p:nvCxnSpPr>
          <p:spPr>
            <a:xfrm rot="16200000" flipH="1">
              <a:off x="1235075" y="32162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直接连接符 34"/>
            <p:cNvCxnSpPr>
              <a:stCxn id="62517" idx="3"/>
              <a:endCxn id="62514" idx="7"/>
            </p:cNvCxnSpPr>
            <p:nvPr/>
          </p:nvCxnSpPr>
          <p:spPr>
            <a:xfrm rot="5400000">
              <a:off x="1768475" y="3216275"/>
              <a:ext cx="654050" cy="42545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15" name="组合 114"/>
          <p:cNvGrpSpPr>
            <a:grpSpLocks/>
          </p:cNvGrpSpPr>
          <p:nvPr/>
        </p:nvGrpSpPr>
        <p:grpSpPr bwMode="auto">
          <a:xfrm>
            <a:off x="2667000" y="1981200"/>
            <a:ext cx="1219200" cy="2286000"/>
            <a:chOff x="2667000" y="1981200"/>
            <a:chExt cx="1219200" cy="2286000"/>
          </a:xfrm>
        </p:grpSpPr>
        <p:sp>
          <p:nvSpPr>
            <p:cNvPr id="62503" name="Oval 8"/>
            <p:cNvSpPr>
              <a:spLocks noChangeArrowheads="1"/>
            </p:cNvSpPr>
            <p:nvPr/>
          </p:nvSpPr>
          <p:spPr bwMode="auto">
            <a:xfrm>
              <a:off x="3200400" y="2590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04" name="Oval 8"/>
            <p:cNvSpPr>
              <a:spLocks noChangeArrowheads="1"/>
            </p:cNvSpPr>
            <p:nvPr/>
          </p:nvSpPr>
          <p:spPr bwMode="auto">
            <a:xfrm>
              <a:off x="3200400" y="4114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05" name="Oval 8"/>
            <p:cNvSpPr>
              <a:spLocks noChangeArrowheads="1"/>
            </p:cNvSpPr>
            <p:nvPr/>
          </p:nvSpPr>
          <p:spPr bwMode="auto">
            <a:xfrm>
              <a:off x="2667000" y="3352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06" name="Oval 8"/>
            <p:cNvSpPr>
              <a:spLocks noChangeArrowheads="1"/>
            </p:cNvSpPr>
            <p:nvPr/>
          </p:nvSpPr>
          <p:spPr bwMode="auto">
            <a:xfrm>
              <a:off x="3200400" y="1981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507" name="Oval 8"/>
            <p:cNvSpPr>
              <a:spLocks noChangeArrowheads="1"/>
            </p:cNvSpPr>
            <p:nvPr/>
          </p:nvSpPr>
          <p:spPr bwMode="auto">
            <a:xfrm>
              <a:off x="3733800" y="3352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44" name="直接连接符 43"/>
            <p:cNvCxnSpPr>
              <a:stCxn id="62503" idx="3"/>
              <a:endCxn id="62505" idx="7"/>
            </p:cNvCxnSpPr>
            <p:nvPr/>
          </p:nvCxnSpPr>
          <p:spPr>
            <a:xfrm rot="5400000">
              <a:off x="2682875" y="28352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直接连接符 44"/>
            <p:cNvCxnSpPr>
              <a:stCxn id="62503" idx="0"/>
              <a:endCxn id="62506" idx="4"/>
            </p:cNvCxnSpPr>
            <p:nvPr/>
          </p:nvCxnSpPr>
          <p:spPr>
            <a:xfrm rot="5400000" flipH="1" flipV="1">
              <a:off x="3048001" y="2362200"/>
              <a:ext cx="457200" cy="3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直接连接符 45"/>
            <p:cNvCxnSpPr>
              <a:stCxn id="62503" idx="5"/>
              <a:endCxn id="62507" idx="1"/>
            </p:cNvCxnSpPr>
            <p:nvPr/>
          </p:nvCxnSpPr>
          <p:spPr>
            <a:xfrm rot="16200000" flipH="1">
              <a:off x="3216275" y="28352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直接连接符 47"/>
            <p:cNvCxnSpPr>
              <a:stCxn id="62505" idx="5"/>
              <a:endCxn id="62504" idx="1"/>
            </p:cNvCxnSpPr>
            <p:nvPr/>
          </p:nvCxnSpPr>
          <p:spPr>
            <a:xfrm rot="16200000" flipH="1">
              <a:off x="2682875" y="35972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直接连接符 48"/>
            <p:cNvCxnSpPr>
              <a:stCxn id="62507" idx="3"/>
              <a:endCxn id="62504" idx="7"/>
            </p:cNvCxnSpPr>
            <p:nvPr/>
          </p:nvCxnSpPr>
          <p:spPr>
            <a:xfrm rot="5400000">
              <a:off x="3216275" y="3597275"/>
              <a:ext cx="654050" cy="42545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14" name="组合 113"/>
          <p:cNvGrpSpPr>
            <a:grpSpLocks/>
          </p:cNvGrpSpPr>
          <p:nvPr/>
        </p:nvGrpSpPr>
        <p:grpSpPr bwMode="auto">
          <a:xfrm>
            <a:off x="4038600" y="1981200"/>
            <a:ext cx="1219200" cy="2362200"/>
            <a:chOff x="3886200" y="1981200"/>
            <a:chExt cx="1219200" cy="2362200"/>
          </a:xfrm>
        </p:grpSpPr>
        <p:sp>
          <p:nvSpPr>
            <p:cNvPr id="62493" name="Oval 8"/>
            <p:cNvSpPr>
              <a:spLocks noChangeArrowheads="1"/>
            </p:cNvSpPr>
            <p:nvPr/>
          </p:nvSpPr>
          <p:spPr bwMode="auto">
            <a:xfrm>
              <a:off x="4419600" y="1981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94" name="Oval 8"/>
            <p:cNvSpPr>
              <a:spLocks noChangeArrowheads="1"/>
            </p:cNvSpPr>
            <p:nvPr/>
          </p:nvSpPr>
          <p:spPr bwMode="auto">
            <a:xfrm>
              <a:off x="4419600" y="3505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95" name="Oval 8"/>
            <p:cNvSpPr>
              <a:spLocks noChangeArrowheads="1"/>
            </p:cNvSpPr>
            <p:nvPr/>
          </p:nvSpPr>
          <p:spPr bwMode="auto">
            <a:xfrm>
              <a:off x="3886200" y="2743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96" name="Oval 8"/>
            <p:cNvSpPr>
              <a:spLocks noChangeArrowheads="1"/>
            </p:cNvSpPr>
            <p:nvPr/>
          </p:nvSpPr>
          <p:spPr bwMode="auto">
            <a:xfrm>
              <a:off x="4419600" y="41910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97" name="Oval 8"/>
            <p:cNvSpPr>
              <a:spLocks noChangeArrowheads="1"/>
            </p:cNvSpPr>
            <p:nvPr/>
          </p:nvSpPr>
          <p:spPr bwMode="auto">
            <a:xfrm>
              <a:off x="4953000" y="2743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58" name="直接连接符 57"/>
            <p:cNvCxnSpPr>
              <a:stCxn id="62493" idx="3"/>
              <a:endCxn id="62495" idx="7"/>
            </p:cNvCxnSpPr>
            <p:nvPr/>
          </p:nvCxnSpPr>
          <p:spPr>
            <a:xfrm rot="5400000">
              <a:off x="3902075" y="22256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直接连接符 58"/>
            <p:cNvCxnSpPr>
              <a:stCxn id="62494" idx="4"/>
              <a:endCxn id="62496" idx="0"/>
            </p:cNvCxnSpPr>
            <p:nvPr/>
          </p:nvCxnSpPr>
          <p:spPr>
            <a:xfrm rot="5400000">
              <a:off x="4229101" y="3924300"/>
              <a:ext cx="533400" cy="3175"/>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直接连接符 59"/>
            <p:cNvCxnSpPr>
              <a:stCxn id="62493" idx="5"/>
              <a:endCxn id="62497" idx="1"/>
            </p:cNvCxnSpPr>
            <p:nvPr/>
          </p:nvCxnSpPr>
          <p:spPr>
            <a:xfrm rot="16200000" flipH="1">
              <a:off x="4435475" y="22256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直接连接符 60"/>
            <p:cNvCxnSpPr>
              <a:stCxn id="62495" idx="5"/>
              <a:endCxn id="62494" idx="1"/>
            </p:cNvCxnSpPr>
            <p:nvPr/>
          </p:nvCxnSpPr>
          <p:spPr>
            <a:xfrm rot="16200000" flipH="1">
              <a:off x="3902075" y="2987675"/>
              <a:ext cx="654050" cy="425450"/>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直接连接符 61"/>
            <p:cNvCxnSpPr>
              <a:stCxn id="62497" idx="3"/>
              <a:endCxn id="62494" idx="7"/>
            </p:cNvCxnSpPr>
            <p:nvPr/>
          </p:nvCxnSpPr>
          <p:spPr>
            <a:xfrm rot="5400000">
              <a:off x="4435475" y="2987675"/>
              <a:ext cx="654050" cy="42545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13" name="组合 112"/>
          <p:cNvGrpSpPr>
            <a:grpSpLocks/>
          </p:cNvGrpSpPr>
          <p:nvPr/>
        </p:nvGrpSpPr>
        <p:grpSpPr bwMode="auto">
          <a:xfrm>
            <a:off x="5508625" y="2155825"/>
            <a:ext cx="1196975" cy="2111375"/>
            <a:chOff x="5508718" y="2155918"/>
            <a:chExt cx="1196882" cy="2111282"/>
          </a:xfrm>
        </p:grpSpPr>
        <p:sp>
          <p:nvSpPr>
            <p:cNvPr id="62483" name="Oval 8"/>
            <p:cNvSpPr>
              <a:spLocks noChangeArrowheads="1"/>
            </p:cNvSpPr>
            <p:nvPr/>
          </p:nvSpPr>
          <p:spPr bwMode="auto">
            <a:xfrm>
              <a:off x="6042118" y="2155918"/>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84" name="Oval 8"/>
            <p:cNvSpPr>
              <a:spLocks noChangeArrowheads="1"/>
            </p:cNvSpPr>
            <p:nvPr/>
          </p:nvSpPr>
          <p:spPr bwMode="auto">
            <a:xfrm>
              <a:off x="6019800" y="4114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85" name="Oval 8"/>
            <p:cNvSpPr>
              <a:spLocks noChangeArrowheads="1"/>
            </p:cNvSpPr>
            <p:nvPr/>
          </p:nvSpPr>
          <p:spPr bwMode="auto">
            <a:xfrm>
              <a:off x="5508718" y="31242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86" name="Oval 8"/>
            <p:cNvSpPr>
              <a:spLocks noChangeArrowheads="1"/>
            </p:cNvSpPr>
            <p:nvPr/>
          </p:nvSpPr>
          <p:spPr bwMode="auto">
            <a:xfrm>
              <a:off x="6553200" y="272415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71" name="直接连接符 70"/>
            <p:cNvCxnSpPr>
              <a:stCxn id="62483" idx="3"/>
              <a:endCxn id="62485" idx="7"/>
            </p:cNvCxnSpPr>
            <p:nvPr/>
          </p:nvCxnSpPr>
          <p:spPr>
            <a:xfrm rot="5400000">
              <a:off x="5421397" y="2503573"/>
              <a:ext cx="860387" cy="425417"/>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直接连接符 72"/>
            <p:cNvCxnSpPr>
              <a:stCxn id="62483" idx="5"/>
              <a:endCxn id="62486" idx="1"/>
            </p:cNvCxnSpPr>
            <p:nvPr/>
          </p:nvCxnSpPr>
          <p:spPr>
            <a:xfrm rot="16200000" flipH="1">
              <a:off x="6143661" y="2314668"/>
              <a:ext cx="460355" cy="403194"/>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直接连接符 74"/>
            <p:cNvCxnSpPr>
              <a:stCxn id="62485" idx="5"/>
              <a:endCxn id="62484" idx="1"/>
            </p:cNvCxnSpPr>
            <p:nvPr/>
          </p:nvCxnSpPr>
          <p:spPr>
            <a:xfrm rot="16200000" flipH="1">
              <a:off x="5399175" y="3494128"/>
              <a:ext cx="882611" cy="403194"/>
            </a:xfrm>
            <a:prstGeom prst="line">
              <a:avLst/>
            </a:prstGeom>
          </p:spPr>
          <p:style>
            <a:lnRef idx="3">
              <a:schemeClr val="accent2"/>
            </a:lnRef>
            <a:fillRef idx="0">
              <a:schemeClr val="accent2"/>
            </a:fillRef>
            <a:effectRef idx="2">
              <a:schemeClr val="accent2"/>
            </a:effectRef>
            <a:fontRef idx="minor">
              <a:schemeClr val="tx1"/>
            </a:fontRef>
          </p:style>
        </p:cxnSp>
        <p:cxnSp>
          <p:nvCxnSpPr>
            <p:cNvPr id="76" name="直接连接符 75"/>
            <p:cNvCxnSpPr>
              <a:stCxn id="62491" idx="3"/>
              <a:endCxn id="62484" idx="7"/>
            </p:cNvCxnSpPr>
            <p:nvPr/>
          </p:nvCxnSpPr>
          <p:spPr>
            <a:xfrm rot="5400000">
              <a:off x="6140486" y="3702082"/>
              <a:ext cx="444480" cy="425417"/>
            </a:xfrm>
            <a:prstGeom prst="line">
              <a:avLst/>
            </a:prstGeom>
          </p:spPr>
          <p:style>
            <a:lnRef idx="3">
              <a:schemeClr val="accent2"/>
            </a:lnRef>
            <a:fillRef idx="0">
              <a:schemeClr val="accent2"/>
            </a:fillRef>
            <a:effectRef idx="2">
              <a:schemeClr val="accent2"/>
            </a:effectRef>
            <a:fontRef idx="minor">
              <a:schemeClr val="tx1"/>
            </a:fontRef>
          </p:style>
        </p:cxnSp>
        <p:sp>
          <p:nvSpPr>
            <p:cNvPr id="62491" name="Oval 8"/>
            <p:cNvSpPr>
              <a:spLocks noChangeArrowheads="1"/>
            </p:cNvSpPr>
            <p:nvPr/>
          </p:nvSpPr>
          <p:spPr bwMode="auto">
            <a:xfrm>
              <a:off x="6553200" y="356235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84" name="直接连接符 83"/>
            <p:cNvCxnSpPr>
              <a:stCxn id="62486" idx="4"/>
              <a:endCxn id="62491" idx="0"/>
            </p:cNvCxnSpPr>
            <p:nvPr/>
          </p:nvCxnSpPr>
          <p:spPr>
            <a:xfrm rot="5400000">
              <a:off x="6285728" y="3218702"/>
              <a:ext cx="685770" cy="1587"/>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12" name="组合 111"/>
          <p:cNvGrpSpPr>
            <a:grpSpLocks/>
          </p:cNvGrpSpPr>
          <p:nvPr/>
        </p:nvGrpSpPr>
        <p:grpSpPr bwMode="auto">
          <a:xfrm>
            <a:off x="7162800" y="2155825"/>
            <a:ext cx="1200150" cy="2111375"/>
            <a:chOff x="7162800" y="2155918"/>
            <a:chExt cx="1200150" cy="2111282"/>
          </a:xfrm>
        </p:grpSpPr>
        <p:sp>
          <p:nvSpPr>
            <p:cNvPr id="62473" name="Oval 8"/>
            <p:cNvSpPr>
              <a:spLocks noChangeArrowheads="1"/>
            </p:cNvSpPr>
            <p:nvPr/>
          </p:nvSpPr>
          <p:spPr bwMode="auto">
            <a:xfrm>
              <a:off x="7718518" y="2155918"/>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74" name="Oval 8"/>
            <p:cNvSpPr>
              <a:spLocks noChangeArrowheads="1"/>
            </p:cNvSpPr>
            <p:nvPr/>
          </p:nvSpPr>
          <p:spPr bwMode="auto">
            <a:xfrm>
              <a:off x="7696200" y="41148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75" name="Oval 8"/>
            <p:cNvSpPr>
              <a:spLocks noChangeArrowheads="1"/>
            </p:cNvSpPr>
            <p:nvPr/>
          </p:nvSpPr>
          <p:spPr bwMode="auto">
            <a:xfrm>
              <a:off x="8210550" y="316230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2476" name="Oval 8"/>
            <p:cNvSpPr>
              <a:spLocks noChangeArrowheads="1"/>
            </p:cNvSpPr>
            <p:nvPr/>
          </p:nvSpPr>
          <p:spPr bwMode="auto">
            <a:xfrm>
              <a:off x="7162800" y="272415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92" name="直接连接符 91"/>
            <p:cNvCxnSpPr>
              <a:stCxn id="62473" idx="5"/>
              <a:endCxn id="62475" idx="0"/>
            </p:cNvCxnSpPr>
            <p:nvPr/>
          </p:nvCxnSpPr>
          <p:spPr>
            <a:xfrm rot="16200000" flipH="1">
              <a:off x="7629544" y="2505143"/>
              <a:ext cx="876261" cy="438150"/>
            </a:xfrm>
            <a:prstGeom prst="line">
              <a:avLst/>
            </a:prstGeom>
          </p:spPr>
          <p:style>
            <a:lnRef idx="3">
              <a:schemeClr val="accent2"/>
            </a:lnRef>
            <a:fillRef idx="0">
              <a:schemeClr val="accent2"/>
            </a:fillRef>
            <a:effectRef idx="2">
              <a:schemeClr val="accent2"/>
            </a:effectRef>
            <a:fontRef idx="minor">
              <a:schemeClr val="tx1"/>
            </a:fontRef>
          </p:style>
        </p:cxnSp>
        <p:cxnSp>
          <p:nvCxnSpPr>
            <p:cNvPr id="93" name="直接连接符 92"/>
            <p:cNvCxnSpPr>
              <a:stCxn id="62473" idx="3"/>
              <a:endCxn id="62476" idx="7"/>
            </p:cNvCxnSpPr>
            <p:nvPr/>
          </p:nvCxnSpPr>
          <p:spPr>
            <a:xfrm rot="5400000">
              <a:off x="7286635" y="2292427"/>
              <a:ext cx="460355" cy="447675"/>
            </a:xfrm>
            <a:prstGeom prst="line">
              <a:avLst/>
            </a:prstGeom>
          </p:spPr>
          <p:style>
            <a:lnRef idx="3">
              <a:schemeClr val="accent2"/>
            </a:lnRef>
            <a:fillRef idx="0">
              <a:schemeClr val="accent2"/>
            </a:fillRef>
            <a:effectRef idx="2">
              <a:schemeClr val="accent2"/>
            </a:effectRef>
            <a:fontRef idx="minor">
              <a:schemeClr val="tx1"/>
            </a:fontRef>
          </p:style>
        </p:cxnSp>
        <p:cxnSp>
          <p:nvCxnSpPr>
            <p:cNvPr id="94" name="直接连接符 93"/>
            <p:cNvCxnSpPr>
              <a:stCxn id="62475" idx="4"/>
              <a:endCxn id="62474" idx="7"/>
            </p:cNvCxnSpPr>
            <p:nvPr/>
          </p:nvCxnSpPr>
          <p:spPr>
            <a:xfrm rot="5400000">
              <a:off x="7645418" y="3495699"/>
              <a:ext cx="822289" cy="460375"/>
            </a:xfrm>
            <a:prstGeom prst="line">
              <a:avLst/>
            </a:prstGeom>
          </p:spPr>
          <p:style>
            <a:lnRef idx="3">
              <a:schemeClr val="accent2"/>
            </a:lnRef>
            <a:fillRef idx="0">
              <a:schemeClr val="accent2"/>
            </a:fillRef>
            <a:effectRef idx="2">
              <a:schemeClr val="accent2"/>
            </a:effectRef>
            <a:fontRef idx="minor">
              <a:schemeClr val="tx1"/>
            </a:fontRef>
          </p:style>
        </p:cxnSp>
        <p:cxnSp>
          <p:nvCxnSpPr>
            <p:cNvPr id="95" name="直接连接符 94"/>
            <p:cNvCxnSpPr>
              <a:stCxn id="62481" idx="5"/>
              <a:endCxn id="62474" idx="1"/>
            </p:cNvCxnSpPr>
            <p:nvPr/>
          </p:nvCxnSpPr>
          <p:spPr>
            <a:xfrm rot="16200000" flipH="1">
              <a:off x="7283460" y="3702066"/>
              <a:ext cx="444480" cy="425450"/>
            </a:xfrm>
            <a:prstGeom prst="line">
              <a:avLst/>
            </a:prstGeom>
          </p:spPr>
          <p:style>
            <a:lnRef idx="3">
              <a:schemeClr val="accent2"/>
            </a:lnRef>
            <a:fillRef idx="0">
              <a:schemeClr val="accent2"/>
            </a:fillRef>
            <a:effectRef idx="2">
              <a:schemeClr val="accent2"/>
            </a:effectRef>
            <a:fontRef idx="minor">
              <a:schemeClr val="tx1"/>
            </a:fontRef>
          </p:style>
        </p:cxnSp>
        <p:sp>
          <p:nvSpPr>
            <p:cNvPr id="62481" name="Oval 8"/>
            <p:cNvSpPr>
              <a:spLocks noChangeArrowheads="1"/>
            </p:cNvSpPr>
            <p:nvPr/>
          </p:nvSpPr>
          <p:spPr bwMode="auto">
            <a:xfrm>
              <a:off x="7162800" y="3562350"/>
              <a:ext cx="152400" cy="152400"/>
            </a:xfrm>
            <a:prstGeom prst="ellipse">
              <a:avLst/>
            </a:prstGeom>
            <a:gradFill rotWithShape="1">
              <a:gsLst>
                <a:gs pos="0">
                  <a:schemeClr val="bg1"/>
                </a:gs>
                <a:gs pos="100000">
                  <a:schemeClr val="tx1">
                    <a:alpha val="92000"/>
                  </a:schemeClr>
                </a:gs>
              </a:gsLst>
              <a:path path="shape">
                <a:fillToRect l="50000" t="50000" r="50000" b="50000"/>
              </a:path>
            </a:gradFill>
            <a:ln w="9525">
              <a:solidFill>
                <a:schemeClr val="tx1"/>
              </a:solidFill>
              <a:round/>
              <a:headEnd/>
              <a:tailEnd/>
            </a:ln>
          </p:spPr>
          <p:txBody>
            <a:bodyPr wrap="none" anchor="ctr"/>
            <a:lstStyle/>
            <a:p>
              <a:endParaRPr lang="zh-CN" altLang="en-US"/>
            </a:p>
          </p:txBody>
        </p:sp>
        <p:cxnSp>
          <p:nvCxnSpPr>
            <p:cNvPr id="97" name="直接连接符 96"/>
            <p:cNvCxnSpPr>
              <a:stCxn id="62476" idx="4"/>
              <a:endCxn id="62481" idx="0"/>
            </p:cNvCxnSpPr>
            <p:nvPr/>
          </p:nvCxnSpPr>
          <p:spPr>
            <a:xfrm rot="5400000">
              <a:off x="6896116" y="3217908"/>
              <a:ext cx="685770" cy="3175"/>
            </a:xfrm>
            <a:prstGeom prst="line">
              <a:avLst/>
            </a:prstGeom>
          </p:spPr>
          <p:style>
            <a:lnRef idx="3">
              <a:schemeClr val="accent2"/>
            </a:lnRef>
            <a:fillRef idx="0">
              <a:schemeClr val="accent2"/>
            </a:fillRef>
            <a:effectRef idx="2">
              <a:schemeClr val="accent2"/>
            </a:effectRef>
            <a:fontRef idx="minor">
              <a:schemeClr val="tx1"/>
            </a:fontRef>
          </p:style>
        </p:cxnSp>
      </p:grpSp>
      <p:sp>
        <p:nvSpPr>
          <p:cNvPr id="111" name="TextBox 110"/>
          <p:cNvSpPr txBox="1"/>
          <p:nvPr/>
        </p:nvSpPr>
        <p:spPr>
          <a:xfrm>
            <a:off x="7467600" y="2819400"/>
            <a:ext cx="685800" cy="830997"/>
          </a:xfrm>
          <a:prstGeom prst="rect">
            <a:avLst/>
          </a:prstGeom>
          <a:noFill/>
        </p:spPr>
        <p:txBody>
          <a:bodyPr>
            <a:spAutoFit/>
          </a:bodyPr>
          <a:lstStyle/>
          <a:p>
            <a:pPr>
              <a:defRPr/>
            </a:pPr>
            <a:r>
              <a:rPr lang="zh-CN" altLang="en-US" sz="4800">
                <a:ln w="18415" cmpd="sng">
                  <a:solidFill>
                    <a:srgbClr val="C00000"/>
                  </a:solidFill>
                  <a:prstDash val="solid"/>
                </a:ln>
                <a:solidFill>
                  <a:srgbClr val="FF0000"/>
                </a:solidFill>
                <a:effectLst>
                  <a:outerShdw blurRad="63500" dir="3600000" algn="tl" rotWithShape="0">
                    <a:srgbClr val="000000">
                      <a:alpha val="70000"/>
                    </a:srgbClr>
                  </a:outerShdw>
                </a:effectLst>
                <a:latin typeface="华文琥珀" pitchFamily="2" charset="-122"/>
                <a:ea typeface="华文琥珀" pitchFamily="2" charset="-122"/>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randombar(horizontal)">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dissolv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randombar(horizontal)">
                                      <p:cBhvr>
                                        <p:cTn id="17" dur="5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dissolve">
                                      <p:cBhvr>
                                        <p:cTn id="22" dur="5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dissolve">
                                      <p:cBhvr>
                                        <p:cTn id="27" dur="500"/>
                                        <p:tgtEl>
                                          <p:spTgt spid="1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randombar(horizontal)">
                                      <p:cBhvr>
                                        <p:cTn id="32" dur="5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checkerboard(across)">
                                      <p:cBhvr>
                                        <p:cTn id="3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146050" y="327025"/>
            <a:ext cx="31305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分配格</a:t>
            </a:r>
          </a:p>
        </p:txBody>
      </p:sp>
      <p:sp>
        <p:nvSpPr>
          <p:cNvPr id="37893" name="Rectangle 5" descr="新闻纸"/>
          <p:cNvSpPr>
            <a:spLocks noChangeArrowheads="1"/>
          </p:cNvSpPr>
          <p:nvPr/>
        </p:nvSpPr>
        <p:spPr bwMode="auto">
          <a:xfrm>
            <a:off x="762000" y="1295400"/>
            <a:ext cx="7696200" cy="16002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3491" name="Text Box 6"/>
          <p:cNvSpPr txBox="1">
            <a:spLocks noChangeArrowheads="1"/>
          </p:cNvSpPr>
          <p:nvPr/>
        </p:nvSpPr>
        <p:spPr bwMode="auto">
          <a:xfrm>
            <a:off x="838200" y="13716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4</a:t>
            </a:r>
            <a:r>
              <a:rPr lang="zh-CN" altLang="en-US"/>
              <a:t>：</a:t>
            </a:r>
          </a:p>
        </p:txBody>
      </p:sp>
      <p:sp>
        <p:nvSpPr>
          <p:cNvPr id="63492" name="Text Box 7"/>
          <p:cNvSpPr txBox="1">
            <a:spLocks noChangeArrowheads="1"/>
          </p:cNvSpPr>
          <p:nvPr/>
        </p:nvSpPr>
        <p:spPr bwMode="auto">
          <a:xfrm>
            <a:off x="1676400" y="1371600"/>
            <a:ext cx="6629400" cy="1403350"/>
          </a:xfrm>
          <a:prstGeom prst="rect">
            <a:avLst/>
          </a:prstGeom>
          <a:noFill/>
          <a:ln w="9525">
            <a:noFill/>
            <a:miter lim="800000"/>
            <a:headEnd/>
            <a:tailEnd/>
          </a:ln>
        </p:spPr>
        <p:txBody>
          <a:bodyPr>
            <a:spAutoFit/>
          </a:bodyPr>
          <a:lstStyle/>
          <a:p>
            <a:pPr>
              <a:spcBef>
                <a:spcPct val="50000"/>
              </a:spcBef>
            </a:pPr>
            <a:r>
              <a:rPr kumimoji="1" lang="zh-CN" altLang="en-US"/>
              <a:t>设</a:t>
            </a:r>
            <a:r>
              <a:rPr kumimoji="1" lang="en-US" altLang="zh-CN"/>
              <a:t>&lt;</a:t>
            </a:r>
            <a:r>
              <a:rPr kumimoji="1" lang="en-US" altLang="zh-CN">
                <a:sym typeface="Symbol" pitchFamily="18" charset="2"/>
              </a:rPr>
              <a:t>L</a:t>
            </a:r>
            <a:r>
              <a:rPr kumimoji="1" lang="zh-CN" altLang="en-US">
                <a:sym typeface="Symbol" pitchFamily="18" charset="2"/>
              </a:rPr>
              <a:t>，</a:t>
            </a:r>
            <a:r>
              <a:rPr kumimoji="1" lang="zh-CN" altLang="en-US"/>
              <a:t> ∧，∨</a:t>
            </a:r>
            <a:r>
              <a:rPr kumimoji="1" lang="en-US" altLang="zh-CN"/>
              <a:t>&gt;</a:t>
            </a:r>
            <a:r>
              <a:rPr kumimoji="1" lang="zh-CN" altLang="en-US"/>
              <a:t>是格</a:t>
            </a:r>
            <a:r>
              <a:rPr kumimoji="1" lang="en-US" altLang="zh-CN"/>
              <a:t>,</a:t>
            </a:r>
            <a:r>
              <a:rPr kumimoji="1" lang="zh-CN" altLang="en-US"/>
              <a:t>且</a:t>
            </a:r>
            <a:r>
              <a:rPr kumimoji="1" lang="zh-CN" altLang="en-US">
                <a:sym typeface="Symbol" pitchFamily="18" charset="2"/>
              </a:rPr>
              <a:t></a:t>
            </a:r>
            <a:r>
              <a:rPr kumimoji="1" lang="en-US" altLang="zh-CN"/>
              <a:t>a,b,c∈L</a:t>
            </a:r>
            <a:r>
              <a:rPr kumimoji="1" lang="zh-CN" altLang="en-US"/>
              <a:t>，有</a:t>
            </a:r>
          </a:p>
          <a:p>
            <a:pPr>
              <a:spcBef>
                <a:spcPct val="50000"/>
              </a:spcBef>
            </a:pPr>
            <a:endParaRPr kumimoji="1" lang="zh-CN" altLang="en-US" sz="400"/>
          </a:p>
          <a:p>
            <a:pPr algn="ctr"/>
            <a:r>
              <a:rPr kumimoji="1" lang="en-US" altLang="zh-CN">
                <a:solidFill>
                  <a:srgbClr val="2464C2"/>
                </a:solidFill>
              </a:rPr>
              <a:t>a∧(b∨c)=(a∧b)∨(a∧c)</a:t>
            </a:r>
          </a:p>
          <a:p>
            <a:pPr algn="ctr"/>
            <a:r>
              <a:rPr kumimoji="1" lang="en-US" altLang="zh-CN">
                <a:solidFill>
                  <a:srgbClr val="2464C2"/>
                </a:solidFill>
              </a:rPr>
              <a:t>a∨(b∧c)=(a∨b)∧(a∨c)</a:t>
            </a:r>
          </a:p>
          <a:p>
            <a:pPr algn="ctr"/>
            <a:endParaRPr kumimoji="1" lang="en-US" altLang="zh-CN" sz="800">
              <a:solidFill>
                <a:srgbClr val="2464C2"/>
              </a:solidFill>
            </a:endParaRPr>
          </a:p>
          <a:p>
            <a:r>
              <a:rPr kumimoji="1" lang="zh-CN" altLang="en-US"/>
              <a:t>成立，则称</a:t>
            </a:r>
            <a:r>
              <a:rPr kumimoji="1" lang="en-US" altLang="zh-CN"/>
              <a:t>&lt;</a:t>
            </a:r>
            <a:r>
              <a:rPr kumimoji="1" lang="en-US" altLang="zh-CN">
                <a:sym typeface="Symbol" pitchFamily="18" charset="2"/>
              </a:rPr>
              <a:t>L</a:t>
            </a:r>
            <a:r>
              <a:rPr kumimoji="1" lang="zh-CN" altLang="en-US">
                <a:sym typeface="Symbol" pitchFamily="18" charset="2"/>
              </a:rPr>
              <a:t>，</a:t>
            </a:r>
            <a:r>
              <a:rPr kumimoji="1" lang="zh-CN" altLang="en-US"/>
              <a:t> ∧，∨</a:t>
            </a:r>
            <a:r>
              <a:rPr kumimoji="1" lang="en-US" altLang="zh-CN"/>
              <a:t>&gt;</a:t>
            </a:r>
            <a:r>
              <a:rPr kumimoji="1" lang="zh-CN" altLang="en-US"/>
              <a:t>为分配格。</a:t>
            </a:r>
          </a:p>
        </p:txBody>
      </p:sp>
      <p:grpSp>
        <p:nvGrpSpPr>
          <p:cNvPr id="2" name="Group 8"/>
          <p:cNvGrpSpPr>
            <a:grpSpLocks/>
          </p:cNvGrpSpPr>
          <p:nvPr/>
        </p:nvGrpSpPr>
        <p:grpSpPr bwMode="auto">
          <a:xfrm>
            <a:off x="381000" y="3657600"/>
            <a:ext cx="3092450" cy="2055813"/>
            <a:chOff x="600" y="1809"/>
            <a:chExt cx="1948" cy="1295"/>
          </a:xfrm>
        </p:grpSpPr>
        <p:grpSp>
          <p:nvGrpSpPr>
            <p:cNvPr id="63540" name="Group 9"/>
            <p:cNvGrpSpPr>
              <a:grpSpLocks/>
            </p:cNvGrpSpPr>
            <p:nvPr/>
          </p:nvGrpSpPr>
          <p:grpSpPr bwMode="auto">
            <a:xfrm>
              <a:off x="720" y="1872"/>
              <a:ext cx="1694" cy="1200"/>
              <a:chOff x="3730" y="2640"/>
              <a:chExt cx="1694" cy="1200"/>
            </a:xfrm>
          </p:grpSpPr>
          <p:sp>
            <p:nvSpPr>
              <p:cNvPr id="63549"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63550"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63551"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63552"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63553"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63554"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63555"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63556"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63557"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63558"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63559"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63560"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63561"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2"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3"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4"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5"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6"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7"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3568"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63541" name="Rectangle 30"/>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63542" name="Rectangle 31"/>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63543" name="Rectangle 32"/>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63544" name="Rectangle 33"/>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63545" name="Rectangle 34"/>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63546" name="Rectangle 35"/>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63547" name="Rectangle 36"/>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63548" name="Rectangle 37"/>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grpSp>
        <p:nvGrpSpPr>
          <p:cNvPr id="82" name="组合 81"/>
          <p:cNvGrpSpPr>
            <a:grpSpLocks/>
          </p:cNvGrpSpPr>
          <p:nvPr/>
        </p:nvGrpSpPr>
        <p:grpSpPr bwMode="auto">
          <a:xfrm>
            <a:off x="3810000" y="3063875"/>
            <a:ext cx="2133600" cy="2832100"/>
            <a:chOff x="3810000" y="3064040"/>
            <a:chExt cx="2133600" cy="2831432"/>
          </a:xfrm>
        </p:grpSpPr>
        <p:grpSp>
          <p:nvGrpSpPr>
            <p:cNvPr id="63519" name="组合 71"/>
            <p:cNvGrpSpPr>
              <a:grpSpLocks/>
            </p:cNvGrpSpPr>
            <p:nvPr/>
          </p:nvGrpSpPr>
          <p:grpSpPr bwMode="auto">
            <a:xfrm>
              <a:off x="3810000" y="3064040"/>
              <a:ext cx="2133600" cy="2831432"/>
              <a:chOff x="4002504" y="3064040"/>
              <a:chExt cx="2133600" cy="2831432"/>
            </a:xfrm>
          </p:grpSpPr>
          <p:sp>
            <p:nvSpPr>
              <p:cNvPr id="70" name="矩形 69"/>
              <p:cNvSpPr/>
              <p:nvPr/>
            </p:nvSpPr>
            <p:spPr>
              <a:xfrm>
                <a:off x="4002504" y="3152919"/>
                <a:ext cx="2133600" cy="2742553"/>
              </a:xfrm>
              <a:prstGeom prst="rect">
                <a:avLst/>
              </a:prstGeom>
              <a:solidFill>
                <a:srgbClr val="C4D7F4"/>
              </a:solidFill>
              <a:ln w="127000">
                <a:solidFill>
                  <a:schemeClr val="bg1"/>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p>
            </p:txBody>
          </p:sp>
          <p:sp>
            <p:nvSpPr>
              <p:cNvPr id="71" name="TextBox 70"/>
              <p:cNvSpPr txBox="1"/>
              <p:nvPr/>
            </p:nvSpPr>
            <p:spPr>
              <a:xfrm>
                <a:off x="4459704" y="3064040"/>
                <a:ext cx="1212191" cy="369332"/>
              </a:xfrm>
              <a:prstGeom prst="rect">
                <a:avLst/>
              </a:prstGeom>
              <a:noFill/>
            </p:spPr>
            <p:txBody>
              <a:bodyPr wrap="none">
                <a:spAutoFit/>
              </a:bodyPr>
              <a:lstStyle/>
              <a:p>
                <a:pPr>
                  <a:defRPr/>
                </a:pPr>
                <a:r>
                  <a:rPr lang="en-US" altLang="zh-CN"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WANTED</a:t>
                </a:r>
                <a:endParaRPr lang="zh-CN" altLang="en-US"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grpSp>
        <p:grpSp>
          <p:nvGrpSpPr>
            <p:cNvPr id="63520" name="组合 75"/>
            <p:cNvGrpSpPr>
              <a:grpSpLocks/>
            </p:cNvGrpSpPr>
            <p:nvPr/>
          </p:nvGrpSpPr>
          <p:grpSpPr bwMode="auto">
            <a:xfrm>
              <a:off x="3922296" y="3505200"/>
              <a:ext cx="1993232" cy="2362200"/>
              <a:chOff x="3922296" y="3505200"/>
              <a:chExt cx="1993232" cy="2362200"/>
            </a:xfrm>
          </p:grpSpPr>
          <p:grpSp>
            <p:nvGrpSpPr>
              <p:cNvPr id="63521" name="Group 60"/>
              <p:cNvGrpSpPr>
                <a:grpSpLocks/>
              </p:cNvGrpSpPr>
              <p:nvPr/>
            </p:nvGrpSpPr>
            <p:grpSpPr bwMode="auto">
              <a:xfrm>
                <a:off x="3922296" y="3657600"/>
                <a:ext cx="1741488" cy="2111375"/>
                <a:chOff x="2592" y="2160"/>
                <a:chExt cx="1097" cy="1330"/>
              </a:xfrm>
            </p:grpSpPr>
            <p:sp>
              <p:nvSpPr>
                <p:cNvPr id="63527" name="Oval 38"/>
                <p:cNvSpPr>
                  <a:spLocks noChangeArrowheads="1"/>
                </p:cNvSpPr>
                <p:nvPr/>
              </p:nvSpPr>
              <p:spPr bwMode="auto">
                <a:xfrm>
                  <a:off x="3072" y="2160"/>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28" name="Oval 39"/>
                <p:cNvSpPr>
                  <a:spLocks noChangeArrowheads="1"/>
                </p:cNvSpPr>
                <p:nvPr/>
              </p:nvSpPr>
              <p:spPr bwMode="auto">
                <a:xfrm>
                  <a:off x="2592" y="273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29" name="Oval 40"/>
                <p:cNvSpPr>
                  <a:spLocks noChangeArrowheads="1"/>
                </p:cNvSpPr>
                <p:nvPr/>
              </p:nvSpPr>
              <p:spPr bwMode="auto">
                <a:xfrm>
                  <a:off x="3072" y="273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30" name="Oval 41"/>
                <p:cNvSpPr>
                  <a:spLocks noChangeArrowheads="1"/>
                </p:cNvSpPr>
                <p:nvPr/>
              </p:nvSpPr>
              <p:spPr bwMode="auto">
                <a:xfrm>
                  <a:off x="3545" y="2750"/>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31" name="Oval 42"/>
                <p:cNvSpPr>
                  <a:spLocks noChangeArrowheads="1"/>
                </p:cNvSpPr>
                <p:nvPr/>
              </p:nvSpPr>
              <p:spPr bwMode="auto">
                <a:xfrm>
                  <a:off x="3072" y="334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32" name="Line 43"/>
                <p:cNvSpPr>
                  <a:spLocks noChangeShapeType="1"/>
                </p:cNvSpPr>
                <p:nvPr/>
              </p:nvSpPr>
              <p:spPr bwMode="auto">
                <a:xfrm flipH="1">
                  <a:off x="2708" y="2283"/>
                  <a:ext cx="384" cy="480"/>
                </a:xfrm>
                <a:prstGeom prst="line">
                  <a:avLst/>
                </a:prstGeom>
                <a:noFill/>
                <a:ln w="38100">
                  <a:solidFill>
                    <a:schemeClr val="tx1"/>
                  </a:solidFill>
                  <a:round/>
                  <a:headEnd/>
                  <a:tailEnd/>
                </a:ln>
              </p:spPr>
              <p:txBody>
                <a:bodyPr/>
                <a:lstStyle/>
                <a:p>
                  <a:endParaRPr lang="zh-CN" altLang="en-US"/>
                </a:p>
              </p:txBody>
            </p:sp>
            <p:sp>
              <p:nvSpPr>
                <p:cNvPr id="63533" name="Line 44"/>
                <p:cNvSpPr>
                  <a:spLocks noChangeShapeType="1"/>
                </p:cNvSpPr>
                <p:nvPr/>
              </p:nvSpPr>
              <p:spPr bwMode="auto">
                <a:xfrm flipH="1" flipV="1">
                  <a:off x="2709" y="2873"/>
                  <a:ext cx="384" cy="480"/>
                </a:xfrm>
                <a:prstGeom prst="line">
                  <a:avLst/>
                </a:prstGeom>
                <a:noFill/>
                <a:ln w="38100">
                  <a:solidFill>
                    <a:schemeClr val="tx1"/>
                  </a:solidFill>
                  <a:round/>
                  <a:headEnd/>
                  <a:tailEnd/>
                </a:ln>
              </p:spPr>
              <p:txBody>
                <a:bodyPr/>
                <a:lstStyle/>
                <a:p>
                  <a:endParaRPr lang="zh-CN" altLang="en-US"/>
                </a:p>
              </p:txBody>
            </p:sp>
            <p:sp>
              <p:nvSpPr>
                <p:cNvPr id="63534" name="Line 45"/>
                <p:cNvSpPr>
                  <a:spLocks noChangeShapeType="1"/>
                </p:cNvSpPr>
                <p:nvPr/>
              </p:nvSpPr>
              <p:spPr bwMode="auto">
                <a:xfrm flipH="1">
                  <a:off x="3147" y="2277"/>
                  <a:ext cx="0" cy="480"/>
                </a:xfrm>
                <a:prstGeom prst="line">
                  <a:avLst/>
                </a:prstGeom>
                <a:noFill/>
                <a:ln w="38100">
                  <a:solidFill>
                    <a:schemeClr val="tx1"/>
                  </a:solidFill>
                  <a:round/>
                  <a:headEnd/>
                  <a:tailEnd/>
                </a:ln>
              </p:spPr>
              <p:txBody>
                <a:bodyPr/>
                <a:lstStyle/>
                <a:p>
                  <a:endParaRPr lang="zh-CN" altLang="en-US"/>
                </a:p>
              </p:txBody>
            </p:sp>
            <p:sp>
              <p:nvSpPr>
                <p:cNvPr id="63535" name="Line 46"/>
                <p:cNvSpPr>
                  <a:spLocks noChangeShapeType="1"/>
                </p:cNvSpPr>
                <p:nvPr/>
              </p:nvSpPr>
              <p:spPr bwMode="auto">
                <a:xfrm flipH="1">
                  <a:off x="3140" y="2880"/>
                  <a:ext cx="0" cy="480"/>
                </a:xfrm>
                <a:prstGeom prst="line">
                  <a:avLst/>
                </a:prstGeom>
                <a:noFill/>
                <a:ln w="38100">
                  <a:solidFill>
                    <a:schemeClr val="tx1"/>
                  </a:solidFill>
                  <a:round/>
                  <a:headEnd/>
                  <a:tailEnd/>
                </a:ln>
              </p:spPr>
              <p:txBody>
                <a:bodyPr/>
                <a:lstStyle/>
                <a:p>
                  <a:endParaRPr lang="zh-CN" altLang="en-US"/>
                </a:p>
              </p:txBody>
            </p:sp>
            <p:sp>
              <p:nvSpPr>
                <p:cNvPr id="63536" name="Line 47"/>
                <p:cNvSpPr>
                  <a:spLocks noChangeShapeType="1"/>
                </p:cNvSpPr>
                <p:nvPr/>
              </p:nvSpPr>
              <p:spPr bwMode="auto">
                <a:xfrm>
                  <a:off x="3196" y="2277"/>
                  <a:ext cx="397" cy="521"/>
                </a:xfrm>
                <a:prstGeom prst="line">
                  <a:avLst/>
                </a:prstGeom>
                <a:noFill/>
                <a:ln w="38100">
                  <a:solidFill>
                    <a:schemeClr val="tx1"/>
                  </a:solidFill>
                  <a:round/>
                  <a:headEnd/>
                  <a:tailEnd/>
                </a:ln>
              </p:spPr>
              <p:txBody>
                <a:bodyPr/>
                <a:lstStyle/>
                <a:p>
                  <a:endParaRPr lang="zh-CN" altLang="en-US"/>
                </a:p>
              </p:txBody>
            </p:sp>
            <p:sp>
              <p:nvSpPr>
                <p:cNvPr id="63537" name="Line 48"/>
                <p:cNvSpPr>
                  <a:spLocks noChangeShapeType="1"/>
                </p:cNvSpPr>
                <p:nvPr/>
              </p:nvSpPr>
              <p:spPr bwMode="auto">
                <a:xfrm flipH="1">
                  <a:off x="3195" y="2887"/>
                  <a:ext cx="384" cy="480"/>
                </a:xfrm>
                <a:prstGeom prst="line">
                  <a:avLst/>
                </a:prstGeom>
                <a:noFill/>
                <a:ln w="38100">
                  <a:solidFill>
                    <a:schemeClr val="tx1"/>
                  </a:solidFill>
                  <a:round/>
                  <a:headEnd/>
                  <a:tailEnd/>
                </a:ln>
              </p:spPr>
              <p:txBody>
                <a:bodyPr/>
                <a:lstStyle/>
                <a:p>
                  <a:endParaRPr lang="zh-CN" altLang="en-US"/>
                </a:p>
              </p:txBody>
            </p:sp>
          </p:grpSp>
          <p:sp>
            <p:nvSpPr>
              <p:cNvPr id="63522" name="Text Box 62"/>
              <p:cNvSpPr txBox="1">
                <a:spLocks noChangeArrowheads="1"/>
              </p:cNvSpPr>
              <p:nvPr/>
            </p:nvSpPr>
            <p:spPr bwMode="auto">
              <a:xfrm>
                <a:off x="4912896" y="5562600"/>
                <a:ext cx="304800" cy="304800"/>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3523" name="Text Box 63"/>
              <p:cNvSpPr txBox="1">
                <a:spLocks noChangeArrowheads="1"/>
              </p:cNvSpPr>
              <p:nvPr/>
            </p:nvSpPr>
            <p:spPr bwMode="auto">
              <a:xfrm>
                <a:off x="4150896" y="4495800"/>
                <a:ext cx="304800" cy="304800"/>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3524" name="Text Box 64"/>
              <p:cNvSpPr txBox="1">
                <a:spLocks noChangeArrowheads="1"/>
              </p:cNvSpPr>
              <p:nvPr/>
            </p:nvSpPr>
            <p:spPr bwMode="auto">
              <a:xfrm>
                <a:off x="4912896" y="4505325"/>
                <a:ext cx="304800" cy="304800"/>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3525" name="Text Box 65"/>
              <p:cNvSpPr txBox="1">
                <a:spLocks noChangeArrowheads="1"/>
              </p:cNvSpPr>
              <p:nvPr/>
            </p:nvSpPr>
            <p:spPr bwMode="auto">
              <a:xfrm>
                <a:off x="5610728" y="4529138"/>
                <a:ext cx="304800" cy="304800"/>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3526" name="Text Box 66"/>
              <p:cNvSpPr txBox="1">
                <a:spLocks noChangeArrowheads="1"/>
              </p:cNvSpPr>
              <p:nvPr/>
            </p:nvSpPr>
            <p:spPr bwMode="auto">
              <a:xfrm>
                <a:off x="4912896" y="3505200"/>
                <a:ext cx="304800" cy="304800"/>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grpSp>
      <p:grpSp>
        <p:nvGrpSpPr>
          <p:cNvPr id="77" name="组合 76"/>
          <p:cNvGrpSpPr>
            <a:grpSpLocks/>
          </p:cNvGrpSpPr>
          <p:nvPr/>
        </p:nvGrpSpPr>
        <p:grpSpPr bwMode="auto">
          <a:xfrm>
            <a:off x="6400800" y="3055938"/>
            <a:ext cx="2133600" cy="2887662"/>
            <a:chOff x="6400800" y="3056024"/>
            <a:chExt cx="2133600" cy="2887576"/>
          </a:xfrm>
        </p:grpSpPr>
        <p:grpSp>
          <p:nvGrpSpPr>
            <p:cNvPr id="63499" name="组合 72"/>
            <p:cNvGrpSpPr>
              <a:grpSpLocks/>
            </p:cNvGrpSpPr>
            <p:nvPr/>
          </p:nvGrpSpPr>
          <p:grpSpPr bwMode="auto">
            <a:xfrm>
              <a:off x="6400800" y="3056024"/>
              <a:ext cx="2133600" cy="2831432"/>
              <a:chOff x="4002504" y="3064040"/>
              <a:chExt cx="2133600" cy="2831432"/>
            </a:xfrm>
          </p:grpSpPr>
          <p:sp>
            <p:nvSpPr>
              <p:cNvPr id="74" name="矩形 73"/>
              <p:cNvSpPr/>
              <p:nvPr/>
            </p:nvSpPr>
            <p:spPr>
              <a:xfrm>
                <a:off x="4002504" y="3152937"/>
                <a:ext cx="2133600" cy="2743119"/>
              </a:xfrm>
              <a:prstGeom prst="rect">
                <a:avLst/>
              </a:prstGeom>
              <a:solidFill>
                <a:srgbClr val="C4D7F4"/>
              </a:solidFill>
              <a:ln w="127000">
                <a:solidFill>
                  <a:schemeClr val="bg1"/>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p>
            </p:txBody>
          </p:sp>
          <p:sp>
            <p:nvSpPr>
              <p:cNvPr id="75" name="TextBox 74"/>
              <p:cNvSpPr txBox="1"/>
              <p:nvPr/>
            </p:nvSpPr>
            <p:spPr>
              <a:xfrm>
                <a:off x="4459704" y="3064040"/>
                <a:ext cx="1212191" cy="369332"/>
              </a:xfrm>
              <a:prstGeom prst="rect">
                <a:avLst/>
              </a:prstGeom>
              <a:noFill/>
            </p:spPr>
            <p:txBody>
              <a:bodyPr wrap="none">
                <a:spAutoFit/>
              </a:bodyPr>
              <a:lstStyle/>
              <a:p>
                <a:pPr>
                  <a:defRPr/>
                </a:pPr>
                <a:r>
                  <a:rPr lang="en-US" altLang="zh-CN"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rPr>
                  <a:t>WANTED</a:t>
                </a:r>
                <a:endParaRPr lang="zh-CN" altLang="en-US"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Arial Rounded MT Bold" pitchFamily="34" charset="0"/>
                  <a:ea typeface="宋体" pitchFamily="2" charset="-122"/>
                  <a:cs typeface="+mn-cs"/>
                </a:endParaRPr>
              </a:p>
            </p:txBody>
          </p:sp>
        </p:grpSp>
        <p:grpSp>
          <p:nvGrpSpPr>
            <p:cNvPr id="63500" name="Group 73"/>
            <p:cNvGrpSpPr>
              <a:grpSpLocks/>
            </p:cNvGrpSpPr>
            <p:nvPr/>
          </p:nvGrpSpPr>
          <p:grpSpPr bwMode="auto">
            <a:xfrm>
              <a:off x="6523038" y="3429000"/>
              <a:ext cx="1935162" cy="2514600"/>
              <a:chOff x="4109" y="2016"/>
              <a:chExt cx="1219" cy="1584"/>
            </a:xfrm>
          </p:grpSpPr>
          <p:grpSp>
            <p:nvGrpSpPr>
              <p:cNvPr id="63501" name="Group 61"/>
              <p:cNvGrpSpPr>
                <a:grpSpLocks/>
              </p:cNvGrpSpPr>
              <p:nvPr/>
            </p:nvGrpSpPr>
            <p:grpSpPr bwMode="auto">
              <a:xfrm>
                <a:off x="4109" y="2092"/>
                <a:ext cx="1027" cy="1446"/>
                <a:chOff x="4109" y="2092"/>
                <a:chExt cx="1027" cy="1446"/>
              </a:xfrm>
            </p:grpSpPr>
            <p:sp>
              <p:nvSpPr>
                <p:cNvPr id="63507" name="Oval 50"/>
                <p:cNvSpPr>
                  <a:spLocks noChangeArrowheads="1"/>
                </p:cNvSpPr>
                <p:nvPr/>
              </p:nvSpPr>
              <p:spPr bwMode="auto">
                <a:xfrm>
                  <a:off x="4656" y="209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08" name="Oval 51"/>
                <p:cNvSpPr>
                  <a:spLocks noChangeArrowheads="1"/>
                </p:cNvSpPr>
                <p:nvPr/>
              </p:nvSpPr>
              <p:spPr bwMode="auto">
                <a:xfrm>
                  <a:off x="4109" y="270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pPr algn="ctr"/>
                  <a:endParaRPr lang="zh-CN" altLang="zh-CN"/>
                </a:p>
              </p:txBody>
            </p:sp>
            <p:sp>
              <p:nvSpPr>
                <p:cNvPr id="63509" name="Oval 52"/>
                <p:cNvSpPr>
                  <a:spLocks noChangeArrowheads="1"/>
                </p:cNvSpPr>
                <p:nvPr/>
              </p:nvSpPr>
              <p:spPr bwMode="auto">
                <a:xfrm>
                  <a:off x="4992" y="249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10" name="Oval 53"/>
                <p:cNvSpPr>
                  <a:spLocks noChangeArrowheads="1"/>
                </p:cNvSpPr>
                <p:nvPr/>
              </p:nvSpPr>
              <p:spPr bwMode="auto">
                <a:xfrm>
                  <a:off x="4992" y="2990"/>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11" name="Oval 54"/>
                <p:cNvSpPr>
                  <a:spLocks noChangeArrowheads="1"/>
                </p:cNvSpPr>
                <p:nvPr/>
              </p:nvSpPr>
              <p:spPr bwMode="auto">
                <a:xfrm>
                  <a:off x="4663" y="3394"/>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3512" name="Line 55"/>
                <p:cNvSpPr>
                  <a:spLocks noChangeShapeType="1"/>
                </p:cNvSpPr>
                <p:nvPr/>
              </p:nvSpPr>
              <p:spPr bwMode="auto">
                <a:xfrm flipH="1">
                  <a:off x="4224" y="2208"/>
                  <a:ext cx="432" cy="528"/>
                </a:xfrm>
                <a:prstGeom prst="line">
                  <a:avLst/>
                </a:prstGeom>
                <a:noFill/>
                <a:ln w="38100">
                  <a:solidFill>
                    <a:schemeClr val="tx1"/>
                  </a:solidFill>
                  <a:round/>
                  <a:headEnd/>
                  <a:tailEnd/>
                </a:ln>
              </p:spPr>
              <p:txBody>
                <a:bodyPr/>
                <a:lstStyle/>
                <a:p>
                  <a:endParaRPr lang="zh-CN" altLang="en-US"/>
                </a:p>
              </p:txBody>
            </p:sp>
            <p:sp>
              <p:nvSpPr>
                <p:cNvPr id="63513" name="Line 56"/>
                <p:cNvSpPr>
                  <a:spLocks noChangeShapeType="1"/>
                </p:cNvSpPr>
                <p:nvPr/>
              </p:nvSpPr>
              <p:spPr bwMode="auto">
                <a:xfrm flipH="1" flipV="1">
                  <a:off x="4224" y="2832"/>
                  <a:ext cx="480" cy="576"/>
                </a:xfrm>
                <a:prstGeom prst="line">
                  <a:avLst/>
                </a:prstGeom>
                <a:noFill/>
                <a:ln w="38100">
                  <a:solidFill>
                    <a:schemeClr val="tx1"/>
                  </a:solidFill>
                  <a:round/>
                  <a:headEnd/>
                  <a:tailEnd/>
                </a:ln>
              </p:spPr>
              <p:txBody>
                <a:bodyPr/>
                <a:lstStyle/>
                <a:p>
                  <a:endParaRPr lang="zh-CN" altLang="en-US"/>
                </a:p>
              </p:txBody>
            </p:sp>
            <p:sp>
              <p:nvSpPr>
                <p:cNvPr id="63514" name="Line 57"/>
                <p:cNvSpPr>
                  <a:spLocks noChangeShapeType="1"/>
                </p:cNvSpPr>
                <p:nvPr/>
              </p:nvSpPr>
              <p:spPr bwMode="auto">
                <a:xfrm flipH="1">
                  <a:off x="4793" y="3134"/>
                  <a:ext cx="240" cy="288"/>
                </a:xfrm>
                <a:prstGeom prst="line">
                  <a:avLst/>
                </a:prstGeom>
                <a:noFill/>
                <a:ln w="38100">
                  <a:solidFill>
                    <a:schemeClr val="tx1"/>
                  </a:solidFill>
                  <a:round/>
                  <a:headEnd/>
                  <a:tailEnd/>
                </a:ln>
              </p:spPr>
              <p:txBody>
                <a:bodyPr/>
                <a:lstStyle/>
                <a:p>
                  <a:endParaRPr lang="zh-CN" altLang="en-US"/>
                </a:p>
              </p:txBody>
            </p:sp>
            <p:sp>
              <p:nvSpPr>
                <p:cNvPr id="63515" name="Line 58"/>
                <p:cNvSpPr>
                  <a:spLocks noChangeShapeType="1"/>
                </p:cNvSpPr>
                <p:nvPr/>
              </p:nvSpPr>
              <p:spPr bwMode="auto">
                <a:xfrm flipH="1">
                  <a:off x="5068" y="2640"/>
                  <a:ext cx="0" cy="384"/>
                </a:xfrm>
                <a:prstGeom prst="line">
                  <a:avLst/>
                </a:prstGeom>
                <a:noFill/>
                <a:ln w="38100">
                  <a:solidFill>
                    <a:schemeClr val="tx1"/>
                  </a:solidFill>
                  <a:round/>
                  <a:headEnd/>
                  <a:tailEnd/>
                </a:ln>
              </p:spPr>
              <p:txBody>
                <a:bodyPr/>
                <a:lstStyle/>
                <a:p>
                  <a:endParaRPr lang="zh-CN" altLang="en-US"/>
                </a:p>
              </p:txBody>
            </p:sp>
            <p:sp>
              <p:nvSpPr>
                <p:cNvPr id="63516" name="Line 59"/>
                <p:cNvSpPr>
                  <a:spLocks noChangeShapeType="1"/>
                </p:cNvSpPr>
                <p:nvPr/>
              </p:nvSpPr>
              <p:spPr bwMode="auto">
                <a:xfrm>
                  <a:off x="4793" y="2215"/>
                  <a:ext cx="240" cy="288"/>
                </a:xfrm>
                <a:prstGeom prst="line">
                  <a:avLst/>
                </a:prstGeom>
                <a:noFill/>
                <a:ln w="38100">
                  <a:solidFill>
                    <a:schemeClr val="tx1"/>
                  </a:solidFill>
                  <a:round/>
                  <a:headEnd/>
                  <a:tailEnd/>
                </a:ln>
              </p:spPr>
              <p:txBody>
                <a:bodyPr/>
                <a:lstStyle/>
                <a:p>
                  <a:endParaRPr lang="zh-CN" altLang="en-US"/>
                </a:p>
              </p:txBody>
            </p:sp>
          </p:grpSp>
          <p:sp>
            <p:nvSpPr>
              <p:cNvPr id="63502" name="Text Box 67"/>
              <p:cNvSpPr txBox="1">
                <a:spLocks noChangeArrowheads="1"/>
              </p:cNvSpPr>
              <p:nvPr/>
            </p:nvSpPr>
            <p:spPr bwMode="auto">
              <a:xfrm>
                <a:off x="4464" y="3408"/>
                <a:ext cx="192" cy="192"/>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3503" name="Text Box 69"/>
              <p:cNvSpPr txBox="1">
                <a:spLocks noChangeArrowheads="1"/>
              </p:cNvSpPr>
              <p:nvPr/>
            </p:nvSpPr>
            <p:spPr bwMode="auto">
              <a:xfrm>
                <a:off x="4272" y="2688"/>
                <a:ext cx="192" cy="192"/>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3504" name="Text Box 70"/>
              <p:cNvSpPr txBox="1">
                <a:spLocks noChangeArrowheads="1"/>
              </p:cNvSpPr>
              <p:nvPr/>
            </p:nvSpPr>
            <p:spPr bwMode="auto">
              <a:xfrm>
                <a:off x="5136" y="2976"/>
                <a:ext cx="192" cy="192"/>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3505" name="Text Box 71"/>
              <p:cNvSpPr txBox="1">
                <a:spLocks noChangeArrowheads="1"/>
              </p:cNvSpPr>
              <p:nvPr/>
            </p:nvSpPr>
            <p:spPr bwMode="auto">
              <a:xfrm>
                <a:off x="5136" y="2448"/>
                <a:ext cx="192" cy="192"/>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3506" name="Text Box 72"/>
              <p:cNvSpPr txBox="1">
                <a:spLocks noChangeArrowheads="1"/>
              </p:cNvSpPr>
              <p:nvPr/>
            </p:nvSpPr>
            <p:spPr bwMode="auto">
              <a:xfrm>
                <a:off x="4464" y="2016"/>
                <a:ext cx="192" cy="192"/>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grpSp>
      <p:grpSp>
        <p:nvGrpSpPr>
          <p:cNvPr id="81" name="组合 80"/>
          <p:cNvGrpSpPr>
            <a:grpSpLocks/>
          </p:cNvGrpSpPr>
          <p:nvPr/>
        </p:nvGrpSpPr>
        <p:grpSpPr bwMode="auto">
          <a:xfrm>
            <a:off x="4343400" y="4724400"/>
            <a:ext cx="2535238" cy="1376363"/>
            <a:chOff x="6227823" y="1615297"/>
            <a:chExt cx="2535501" cy="1376640"/>
          </a:xfrm>
        </p:grpSpPr>
        <p:pic>
          <p:nvPicPr>
            <p:cNvPr id="21505" name="Picture 1"/>
            <p:cNvPicPr>
              <a:picLocks noChangeAspect="1" noChangeArrowheads="1"/>
            </p:cNvPicPr>
            <p:nvPr/>
          </p:nvPicPr>
          <p:blipFill>
            <a:blip r:embed="rId2" cstate="print"/>
            <a:srcRect/>
            <a:stretch>
              <a:fillRect/>
            </a:stretch>
          </p:blipFill>
          <p:spPr bwMode="auto">
            <a:xfrm>
              <a:off x="7239000" y="1752600"/>
              <a:ext cx="1514475" cy="1239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3498" name="图片 79" descr="记住它们的结构特点.emf"/>
            <p:cNvPicPr>
              <a:picLocks noChangeAspect="1"/>
            </p:cNvPicPr>
            <p:nvPr/>
          </p:nvPicPr>
          <p:blipFill>
            <a:blip r:embed="rId3"/>
            <a:srcRect/>
            <a:stretch>
              <a:fillRect/>
            </a:stretch>
          </p:blipFill>
          <p:spPr bwMode="auto">
            <a:xfrm rot="-1353485">
              <a:off x="6227823" y="1615297"/>
              <a:ext cx="2535501" cy="4404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checkerboard(across)">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checkerboard(across)">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checkerboard(across)">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1" name="Rectangle 25"/>
          <p:cNvSpPr>
            <a:spLocks noChangeArrowheads="1"/>
          </p:cNvSpPr>
          <p:nvPr/>
        </p:nvSpPr>
        <p:spPr bwMode="auto">
          <a:xfrm>
            <a:off x="2971800" y="2514600"/>
            <a:ext cx="5181600" cy="990600"/>
          </a:xfrm>
          <a:prstGeom prst="rect">
            <a:avLst/>
          </a:prstGeom>
          <a:solidFill>
            <a:srgbClr val="FFEEDD"/>
          </a:solidFill>
          <a:ln w="9525">
            <a:solidFill>
              <a:srgbClr val="993300"/>
            </a:solid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39959" name="Rectangle 23"/>
          <p:cNvSpPr>
            <a:spLocks noChangeArrowheads="1"/>
          </p:cNvSpPr>
          <p:nvPr/>
        </p:nvSpPr>
        <p:spPr bwMode="auto">
          <a:xfrm>
            <a:off x="2971800" y="1349375"/>
            <a:ext cx="5181600" cy="990600"/>
          </a:xfrm>
          <a:prstGeom prst="rect">
            <a:avLst/>
          </a:prstGeom>
          <a:solidFill>
            <a:srgbClr val="CCFFCC"/>
          </a:solidFill>
          <a:ln w="9525">
            <a:solidFill>
              <a:srgbClr val="993300"/>
            </a:solid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grpSp>
        <p:nvGrpSpPr>
          <p:cNvPr id="64515" name="Group 55"/>
          <p:cNvGrpSpPr>
            <a:grpSpLocks/>
          </p:cNvGrpSpPr>
          <p:nvPr/>
        </p:nvGrpSpPr>
        <p:grpSpPr bwMode="auto">
          <a:xfrm>
            <a:off x="609600" y="1295400"/>
            <a:ext cx="2035175" cy="2362200"/>
            <a:chOff x="480" y="912"/>
            <a:chExt cx="1282" cy="1488"/>
          </a:xfrm>
        </p:grpSpPr>
        <p:grpSp>
          <p:nvGrpSpPr>
            <p:cNvPr id="64540" name="Group 4"/>
            <p:cNvGrpSpPr>
              <a:grpSpLocks/>
            </p:cNvGrpSpPr>
            <p:nvPr/>
          </p:nvGrpSpPr>
          <p:grpSpPr bwMode="auto">
            <a:xfrm>
              <a:off x="480" y="912"/>
              <a:ext cx="1097" cy="1330"/>
              <a:chOff x="2592" y="2160"/>
              <a:chExt cx="1097" cy="1330"/>
            </a:xfrm>
          </p:grpSpPr>
          <p:sp>
            <p:nvSpPr>
              <p:cNvPr id="64546" name="Oval 5"/>
              <p:cNvSpPr>
                <a:spLocks noChangeArrowheads="1"/>
              </p:cNvSpPr>
              <p:nvPr/>
            </p:nvSpPr>
            <p:spPr bwMode="auto">
              <a:xfrm>
                <a:off x="3072" y="2160"/>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47" name="Oval 6"/>
              <p:cNvSpPr>
                <a:spLocks noChangeArrowheads="1"/>
              </p:cNvSpPr>
              <p:nvPr/>
            </p:nvSpPr>
            <p:spPr bwMode="auto">
              <a:xfrm>
                <a:off x="2592" y="273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48" name="Oval 7"/>
              <p:cNvSpPr>
                <a:spLocks noChangeArrowheads="1"/>
              </p:cNvSpPr>
              <p:nvPr/>
            </p:nvSpPr>
            <p:spPr bwMode="auto">
              <a:xfrm>
                <a:off x="3072" y="273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49" name="Oval 8"/>
              <p:cNvSpPr>
                <a:spLocks noChangeArrowheads="1"/>
              </p:cNvSpPr>
              <p:nvPr/>
            </p:nvSpPr>
            <p:spPr bwMode="auto">
              <a:xfrm>
                <a:off x="3545" y="2750"/>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50" name="Oval 9"/>
              <p:cNvSpPr>
                <a:spLocks noChangeArrowheads="1"/>
              </p:cNvSpPr>
              <p:nvPr/>
            </p:nvSpPr>
            <p:spPr bwMode="auto">
              <a:xfrm>
                <a:off x="3072" y="334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51" name="Line 10"/>
              <p:cNvSpPr>
                <a:spLocks noChangeShapeType="1"/>
              </p:cNvSpPr>
              <p:nvPr/>
            </p:nvSpPr>
            <p:spPr bwMode="auto">
              <a:xfrm flipH="1">
                <a:off x="2708" y="2283"/>
                <a:ext cx="384" cy="480"/>
              </a:xfrm>
              <a:prstGeom prst="line">
                <a:avLst/>
              </a:prstGeom>
              <a:noFill/>
              <a:ln w="38100">
                <a:solidFill>
                  <a:schemeClr val="tx1"/>
                </a:solidFill>
                <a:round/>
                <a:headEnd/>
                <a:tailEnd/>
              </a:ln>
            </p:spPr>
            <p:txBody>
              <a:bodyPr/>
              <a:lstStyle/>
              <a:p>
                <a:endParaRPr lang="zh-CN" altLang="en-US"/>
              </a:p>
            </p:txBody>
          </p:sp>
          <p:sp>
            <p:nvSpPr>
              <p:cNvPr id="64552" name="Line 11"/>
              <p:cNvSpPr>
                <a:spLocks noChangeShapeType="1"/>
              </p:cNvSpPr>
              <p:nvPr/>
            </p:nvSpPr>
            <p:spPr bwMode="auto">
              <a:xfrm flipH="1" flipV="1">
                <a:off x="2709" y="2873"/>
                <a:ext cx="384" cy="480"/>
              </a:xfrm>
              <a:prstGeom prst="line">
                <a:avLst/>
              </a:prstGeom>
              <a:noFill/>
              <a:ln w="38100">
                <a:solidFill>
                  <a:schemeClr val="tx1"/>
                </a:solidFill>
                <a:round/>
                <a:headEnd/>
                <a:tailEnd/>
              </a:ln>
            </p:spPr>
            <p:txBody>
              <a:bodyPr/>
              <a:lstStyle/>
              <a:p>
                <a:endParaRPr lang="zh-CN" altLang="en-US"/>
              </a:p>
            </p:txBody>
          </p:sp>
          <p:sp>
            <p:nvSpPr>
              <p:cNvPr id="64553" name="Line 12"/>
              <p:cNvSpPr>
                <a:spLocks noChangeShapeType="1"/>
              </p:cNvSpPr>
              <p:nvPr/>
            </p:nvSpPr>
            <p:spPr bwMode="auto">
              <a:xfrm flipH="1">
                <a:off x="3147" y="2277"/>
                <a:ext cx="0" cy="480"/>
              </a:xfrm>
              <a:prstGeom prst="line">
                <a:avLst/>
              </a:prstGeom>
              <a:noFill/>
              <a:ln w="38100">
                <a:solidFill>
                  <a:schemeClr val="tx1"/>
                </a:solidFill>
                <a:round/>
                <a:headEnd/>
                <a:tailEnd/>
              </a:ln>
            </p:spPr>
            <p:txBody>
              <a:bodyPr/>
              <a:lstStyle/>
              <a:p>
                <a:endParaRPr lang="zh-CN" altLang="en-US"/>
              </a:p>
            </p:txBody>
          </p:sp>
          <p:sp>
            <p:nvSpPr>
              <p:cNvPr id="64554" name="Line 13"/>
              <p:cNvSpPr>
                <a:spLocks noChangeShapeType="1"/>
              </p:cNvSpPr>
              <p:nvPr/>
            </p:nvSpPr>
            <p:spPr bwMode="auto">
              <a:xfrm flipH="1">
                <a:off x="3140" y="2880"/>
                <a:ext cx="0" cy="480"/>
              </a:xfrm>
              <a:prstGeom prst="line">
                <a:avLst/>
              </a:prstGeom>
              <a:noFill/>
              <a:ln w="38100">
                <a:solidFill>
                  <a:schemeClr val="tx1"/>
                </a:solidFill>
                <a:round/>
                <a:headEnd/>
                <a:tailEnd/>
              </a:ln>
            </p:spPr>
            <p:txBody>
              <a:bodyPr/>
              <a:lstStyle/>
              <a:p>
                <a:endParaRPr lang="zh-CN" altLang="en-US"/>
              </a:p>
            </p:txBody>
          </p:sp>
          <p:sp>
            <p:nvSpPr>
              <p:cNvPr id="64555" name="Line 14"/>
              <p:cNvSpPr>
                <a:spLocks noChangeShapeType="1"/>
              </p:cNvSpPr>
              <p:nvPr/>
            </p:nvSpPr>
            <p:spPr bwMode="auto">
              <a:xfrm>
                <a:off x="3196" y="2277"/>
                <a:ext cx="397" cy="521"/>
              </a:xfrm>
              <a:prstGeom prst="line">
                <a:avLst/>
              </a:prstGeom>
              <a:noFill/>
              <a:ln w="38100">
                <a:solidFill>
                  <a:schemeClr val="tx1"/>
                </a:solidFill>
                <a:round/>
                <a:headEnd/>
                <a:tailEnd/>
              </a:ln>
            </p:spPr>
            <p:txBody>
              <a:bodyPr/>
              <a:lstStyle/>
              <a:p>
                <a:endParaRPr lang="zh-CN" altLang="en-US"/>
              </a:p>
            </p:txBody>
          </p:sp>
          <p:sp>
            <p:nvSpPr>
              <p:cNvPr id="64556" name="Line 15"/>
              <p:cNvSpPr>
                <a:spLocks noChangeShapeType="1"/>
              </p:cNvSpPr>
              <p:nvPr/>
            </p:nvSpPr>
            <p:spPr bwMode="auto">
              <a:xfrm flipH="1">
                <a:off x="3195" y="2887"/>
                <a:ext cx="384" cy="480"/>
              </a:xfrm>
              <a:prstGeom prst="line">
                <a:avLst/>
              </a:prstGeom>
              <a:noFill/>
              <a:ln w="38100">
                <a:solidFill>
                  <a:schemeClr val="tx1"/>
                </a:solidFill>
                <a:round/>
                <a:headEnd/>
                <a:tailEnd/>
              </a:ln>
            </p:spPr>
            <p:txBody>
              <a:bodyPr/>
              <a:lstStyle/>
              <a:p>
                <a:endParaRPr lang="zh-CN" altLang="en-US"/>
              </a:p>
            </p:txBody>
          </p:sp>
        </p:grpSp>
        <p:sp>
          <p:nvSpPr>
            <p:cNvPr id="64541" name="Text Box 16"/>
            <p:cNvSpPr txBox="1">
              <a:spLocks noChangeArrowheads="1"/>
            </p:cNvSpPr>
            <p:nvPr/>
          </p:nvSpPr>
          <p:spPr bwMode="auto">
            <a:xfrm>
              <a:off x="1104" y="2208"/>
              <a:ext cx="192" cy="192"/>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4542" name="Text Box 17"/>
            <p:cNvSpPr txBox="1">
              <a:spLocks noChangeArrowheads="1"/>
            </p:cNvSpPr>
            <p:nvPr/>
          </p:nvSpPr>
          <p:spPr bwMode="auto">
            <a:xfrm>
              <a:off x="624" y="1536"/>
              <a:ext cx="192" cy="192"/>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4543" name="Text Box 18"/>
            <p:cNvSpPr txBox="1">
              <a:spLocks noChangeArrowheads="1"/>
            </p:cNvSpPr>
            <p:nvPr/>
          </p:nvSpPr>
          <p:spPr bwMode="auto">
            <a:xfrm>
              <a:off x="1104" y="1542"/>
              <a:ext cx="192" cy="192"/>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4544" name="Text Box 19"/>
            <p:cNvSpPr txBox="1">
              <a:spLocks noChangeArrowheads="1"/>
            </p:cNvSpPr>
            <p:nvPr/>
          </p:nvSpPr>
          <p:spPr bwMode="auto">
            <a:xfrm>
              <a:off x="1570" y="1557"/>
              <a:ext cx="192" cy="192"/>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4545" name="Text Box 20"/>
            <p:cNvSpPr txBox="1">
              <a:spLocks noChangeArrowheads="1"/>
            </p:cNvSpPr>
            <p:nvPr/>
          </p:nvSpPr>
          <p:spPr bwMode="auto">
            <a:xfrm>
              <a:off x="1104" y="912"/>
              <a:ext cx="192" cy="192"/>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sp>
        <p:nvSpPr>
          <p:cNvPr id="39957" name="Text Box 21"/>
          <p:cNvSpPr txBox="1">
            <a:spLocks noChangeArrowheads="1"/>
          </p:cNvSpPr>
          <p:nvPr/>
        </p:nvSpPr>
        <p:spPr bwMode="auto">
          <a:xfrm>
            <a:off x="146050" y="327025"/>
            <a:ext cx="31305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分配格</a:t>
            </a:r>
          </a:p>
        </p:txBody>
      </p:sp>
      <p:sp>
        <p:nvSpPr>
          <p:cNvPr id="64517" name="Text Box 22"/>
          <p:cNvSpPr txBox="1">
            <a:spLocks noChangeArrowheads="1"/>
          </p:cNvSpPr>
          <p:nvPr/>
        </p:nvSpPr>
        <p:spPr bwMode="auto">
          <a:xfrm>
            <a:off x="3200400" y="1447800"/>
            <a:ext cx="4724400" cy="779463"/>
          </a:xfrm>
          <a:prstGeom prst="rect">
            <a:avLst/>
          </a:prstGeom>
          <a:noFill/>
          <a:ln w="9525">
            <a:noFill/>
            <a:miter lim="800000"/>
            <a:headEnd/>
            <a:tailEnd/>
          </a:ln>
        </p:spPr>
        <p:txBody>
          <a:bodyPr>
            <a:spAutoFit/>
          </a:bodyPr>
          <a:lstStyle/>
          <a:p>
            <a:pPr>
              <a:spcBef>
                <a:spcPct val="50000"/>
              </a:spcBef>
            </a:pPr>
            <a:r>
              <a:rPr lang="en-US" altLang="zh-CN"/>
              <a:t>b</a:t>
            </a:r>
            <a:r>
              <a:rPr kumimoji="1" lang="en-US" altLang="zh-CN"/>
              <a:t>∧(c∨e) = b ∧ e = b</a:t>
            </a:r>
          </a:p>
          <a:p>
            <a:pPr>
              <a:spcBef>
                <a:spcPct val="50000"/>
              </a:spcBef>
            </a:pPr>
            <a:r>
              <a:rPr kumimoji="1" lang="en-US" altLang="zh-CN"/>
              <a:t>(b∧c)∨(b∧e) = a∨b = b</a:t>
            </a:r>
          </a:p>
        </p:txBody>
      </p:sp>
      <p:grpSp>
        <p:nvGrpSpPr>
          <p:cNvPr id="64518" name="Group 38"/>
          <p:cNvGrpSpPr>
            <a:grpSpLocks/>
          </p:cNvGrpSpPr>
          <p:nvPr/>
        </p:nvGrpSpPr>
        <p:grpSpPr bwMode="auto">
          <a:xfrm>
            <a:off x="6400800" y="3581400"/>
            <a:ext cx="1935163" cy="2514600"/>
            <a:chOff x="4109" y="2016"/>
            <a:chExt cx="1219" cy="1584"/>
          </a:xfrm>
        </p:grpSpPr>
        <p:grpSp>
          <p:nvGrpSpPr>
            <p:cNvPr id="64524" name="Group 39"/>
            <p:cNvGrpSpPr>
              <a:grpSpLocks/>
            </p:cNvGrpSpPr>
            <p:nvPr/>
          </p:nvGrpSpPr>
          <p:grpSpPr bwMode="auto">
            <a:xfrm>
              <a:off x="4109" y="2092"/>
              <a:ext cx="1027" cy="1446"/>
              <a:chOff x="4109" y="2092"/>
              <a:chExt cx="1027" cy="1446"/>
            </a:xfrm>
          </p:grpSpPr>
          <p:sp>
            <p:nvSpPr>
              <p:cNvPr id="64530" name="Oval 40"/>
              <p:cNvSpPr>
                <a:spLocks noChangeArrowheads="1"/>
              </p:cNvSpPr>
              <p:nvPr/>
            </p:nvSpPr>
            <p:spPr bwMode="auto">
              <a:xfrm>
                <a:off x="4656" y="209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31" name="Oval 41"/>
              <p:cNvSpPr>
                <a:spLocks noChangeArrowheads="1"/>
              </p:cNvSpPr>
              <p:nvPr/>
            </p:nvSpPr>
            <p:spPr bwMode="auto">
              <a:xfrm>
                <a:off x="4109" y="270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pPr algn="ctr"/>
                <a:endParaRPr lang="zh-CN" altLang="zh-CN"/>
              </a:p>
            </p:txBody>
          </p:sp>
          <p:sp>
            <p:nvSpPr>
              <p:cNvPr id="64532" name="Oval 42"/>
              <p:cNvSpPr>
                <a:spLocks noChangeArrowheads="1"/>
              </p:cNvSpPr>
              <p:nvPr/>
            </p:nvSpPr>
            <p:spPr bwMode="auto">
              <a:xfrm>
                <a:off x="4992" y="2496"/>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33" name="Oval 43"/>
              <p:cNvSpPr>
                <a:spLocks noChangeArrowheads="1"/>
              </p:cNvSpPr>
              <p:nvPr/>
            </p:nvSpPr>
            <p:spPr bwMode="auto">
              <a:xfrm>
                <a:off x="4992" y="2990"/>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34" name="Oval 44"/>
              <p:cNvSpPr>
                <a:spLocks noChangeArrowheads="1"/>
              </p:cNvSpPr>
              <p:nvPr/>
            </p:nvSpPr>
            <p:spPr bwMode="auto">
              <a:xfrm>
                <a:off x="4663" y="3394"/>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4535" name="Line 45"/>
              <p:cNvSpPr>
                <a:spLocks noChangeShapeType="1"/>
              </p:cNvSpPr>
              <p:nvPr/>
            </p:nvSpPr>
            <p:spPr bwMode="auto">
              <a:xfrm flipH="1">
                <a:off x="4224" y="2208"/>
                <a:ext cx="432" cy="528"/>
              </a:xfrm>
              <a:prstGeom prst="line">
                <a:avLst/>
              </a:prstGeom>
              <a:noFill/>
              <a:ln w="38100">
                <a:solidFill>
                  <a:schemeClr val="tx1"/>
                </a:solidFill>
                <a:round/>
                <a:headEnd/>
                <a:tailEnd/>
              </a:ln>
            </p:spPr>
            <p:txBody>
              <a:bodyPr/>
              <a:lstStyle/>
              <a:p>
                <a:endParaRPr lang="zh-CN" altLang="en-US"/>
              </a:p>
            </p:txBody>
          </p:sp>
          <p:sp>
            <p:nvSpPr>
              <p:cNvPr id="64536" name="Line 46"/>
              <p:cNvSpPr>
                <a:spLocks noChangeShapeType="1"/>
              </p:cNvSpPr>
              <p:nvPr/>
            </p:nvSpPr>
            <p:spPr bwMode="auto">
              <a:xfrm flipH="1" flipV="1">
                <a:off x="4224" y="2832"/>
                <a:ext cx="480" cy="576"/>
              </a:xfrm>
              <a:prstGeom prst="line">
                <a:avLst/>
              </a:prstGeom>
              <a:noFill/>
              <a:ln w="38100">
                <a:solidFill>
                  <a:schemeClr val="tx1"/>
                </a:solidFill>
                <a:round/>
                <a:headEnd/>
                <a:tailEnd/>
              </a:ln>
            </p:spPr>
            <p:txBody>
              <a:bodyPr/>
              <a:lstStyle/>
              <a:p>
                <a:endParaRPr lang="zh-CN" altLang="en-US"/>
              </a:p>
            </p:txBody>
          </p:sp>
          <p:sp>
            <p:nvSpPr>
              <p:cNvPr id="64537" name="Line 47"/>
              <p:cNvSpPr>
                <a:spLocks noChangeShapeType="1"/>
              </p:cNvSpPr>
              <p:nvPr/>
            </p:nvSpPr>
            <p:spPr bwMode="auto">
              <a:xfrm flipH="1">
                <a:off x="4793" y="3134"/>
                <a:ext cx="240" cy="288"/>
              </a:xfrm>
              <a:prstGeom prst="line">
                <a:avLst/>
              </a:prstGeom>
              <a:noFill/>
              <a:ln w="38100">
                <a:solidFill>
                  <a:schemeClr val="tx1"/>
                </a:solidFill>
                <a:round/>
                <a:headEnd/>
                <a:tailEnd/>
              </a:ln>
            </p:spPr>
            <p:txBody>
              <a:bodyPr/>
              <a:lstStyle/>
              <a:p>
                <a:endParaRPr lang="zh-CN" altLang="en-US"/>
              </a:p>
            </p:txBody>
          </p:sp>
          <p:sp>
            <p:nvSpPr>
              <p:cNvPr id="64538" name="Line 48"/>
              <p:cNvSpPr>
                <a:spLocks noChangeShapeType="1"/>
              </p:cNvSpPr>
              <p:nvPr/>
            </p:nvSpPr>
            <p:spPr bwMode="auto">
              <a:xfrm flipH="1">
                <a:off x="5068" y="2640"/>
                <a:ext cx="0" cy="384"/>
              </a:xfrm>
              <a:prstGeom prst="line">
                <a:avLst/>
              </a:prstGeom>
              <a:noFill/>
              <a:ln w="38100">
                <a:solidFill>
                  <a:schemeClr val="tx1"/>
                </a:solidFill>
                <a:round/>
                <a:headEnd/>
                <a:tailEnd/>
              </a:ln>
            </p:spPr>
            <p:txBody>
              <a:bodyPr/>
              <a:lstStyle/>
              <a:p>
                <a:endParaRPr lang="zh-CN" altLang="en-US"/>
              </a:p>
            </p:txBody>
          </p:sp>
          <p:sp>
            <p:nvSpPr>
              <p:cNvPr id="64539" name="Line 49"/>
              <p:cNvSpPr>
                <a:spLocks noChangeShapeType="1"/>
              </p:cNvSpPr>
              <p:nvPr/>
            </p:nvSpPr>
            <p:spPr bwMode="auto">
              <a:xfrm>
                <a:off x="4793" y="2215"/>
                <a:ext cx="240" cy="288"/>
              </a:xfrm>
              <a:prstGeom prst="line">
                <a:avLst/>
              </a:prstGeom>
              <a:noFill/>
              <a:ln w="38100">
                <a:solidFill>
                  <a:schemeClr val="tx1"/>
                </a:solidFill>
                <a:round/>
                <a:headEnd/>
                <a:tailEnd/>
              </a:ln>
            </p:spPr>
            <p:txBody>
              <a:bodyPr/>
              <a:lstStyle/>
              <a:p>
                <a:endParaRPr lang="zh-CN" altLang="en-US"/>
              </a:p>
            </p:txBody>
          </p:sp>
        </p:grpSp>
        <p:sp>
          <p:nvSpPr>
            <p:cNvPr id="64525" name="Text Box 50"/>
            <p:cNvSpPr txBox="1">
              <a:spLocks noChangeArrowheads="1"/>
            </p:cNvSpPr>
            <p:nvPr/>
          </p:nvSpPr>
          <p:spPr bwMode="auto">
            <a:xfrm>
              <a:off x="4464" y="3408"/>
              <a:ext cx="192" cy="192"/>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4526" name="Text Box 51"/>
            <p:cNvSpPr txBox="1">
              <a:spLocks noChangeArrowheads="1"/>
            </p:cNvSpPr>
            <p:nvPr/>
          </p:nvSpPr>
          <p:spPr bwMode="auto">
            <a:xfrm>
              <a:off x="4272" y="2688"/>
              <a:ext cx="192" cy="192"/>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4527" name="Text Box 52"/>
            <p:cNvSpPr txBox="1">
              <a:spLocks noChangeArrowheads="1"/>
            </p:cNvSpPr>
            <p:nvPr/>
          </p:nvSpPr>
          <p:spPr bwMode="auto">
            <a:xfrm>
              <a:off x="5136" y="2976"/>
              <a:ext cx="192" cy="192"/>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4528" name="Text Box 53"/>
            <p:cNvSpPr txBox="1">
              <a:spLocks noChangeArrowheads="1"/>
            </p:cNvSpPr>
            <p:nvPr/>
          </p:nvSpPr>
          <p:spPr bwMode="auto">
            <a:xfrm>
              <a:off x="5136" y="2448"/>
              <a:ext cx="192" cy="192"/>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4529" name="Text Box 54"/>
            <p:cNvSpPr txBox="1">
              <a:spLocks noChangeArrowheads="1"/>
            </p:cNvSpPr>
            <p:nvPr/>
          </p:nvSpPr>
          <p:spPr bwMode="auto">
            <a:xfrm>
              <a:off x="4464" y="2016"/>
              <a:ext cx="192" cy="192"/>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sp>
        <p:nvSpPr>
          <p:cNvPr id="39996" name="Rectangle 60"/>
          <p:cNvSpPr>
            <a:spLocks noChangeArrowheads="1"/>
          </p:cNvSpPr>
          <p:nvPr/>
        </p:nvSpPr>
        <p:spPr bwMode="auto">
          <a:xfrm>
            <a:off x="457200" y="3733800"/>
            <a:ext cx="5181600" cy="990600"/>
          </a:xfrm>
          <a:prstGeom prst="rect">
            <a:avLst/>
          </a:prstGeom>
          <a:solidFill>
            <a:srgbClr val="CCFFCC"/>
          </a:solidFill>
          <a:ln w="9525">
            <a:solidFill>
              <a:srgbClr val="993300"/>
            </a:solid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64520" name="Text Box 61"/>
          <p:cNvSpPr txBox="1">
            <a:spLocks noChangeArrowheads="1"/>
          </p:cNvSpPr>
          <p:nvPr/>
        </p:nvSpPr>
        <p:spPr bwMode="auto">
          <a:xfrm>
            <a:off x="685800" y="3832225"/>
            <a:ext cx="4724400" cy="779463"/>
          </a:xfrm>
          <a:prstGeom prst="rect">
            <a:avLst/>
          </a:prstGeom>
          <a:noFill/>
          <a:ln w="9525">
            <a:noFill/>
            <a:miter lim="800000"/>
            <a:headEnd/>
            <a:tailEnd/>
          </a:ln>
        </p:spPr>
        <p:txBody>
          <a:bodyPr>
            <a:spAutoFit/>
          </a:bodyPr>
          <a:lstStyle/>
          <a:p>
            <a:pPr>
              <a:spcBef>
                <a:spcPct val="50000"/>
              </a:spcBef>
            </a:pPr>
            <a:r>
              <a:rPr lang="en-US" altLang="zh-CN"/>
              <a:t>c</a:t>
            </a:r>
            <a:r>
              <a:rPr kumimoji="1" lang="en-US" altLang="zh-CN"/>
              <a:t>∧(b∨d) = c ∧ e = c</a:t>
            </a:r>
          </a:p>
          <a:p>
            <a:pPr>
              <a:spcBef>
                <a:spcPct val="50000"/>
              </a:spcBef>
            </a:pPr>
            <a:r>
              <a:rPr kumimoji="1" lang="en-US" altLang="zh-CN"/>
              <a:t>(c∧b)∨(c∧d) = a∨c = c</a:t>
            </a:r>
          </a:p>
        </p:txBody>
      </p:sp>
      <p:sp>
        <p:nvSpPr>
          <p:cNvPr id="39998" name="Rectangle 62"/>
          <p:cNvSpPr>
            <a:spLocks noChangeArrowheads="1"/>
          </p:cNvSpPr>
          <p:nvPr/>
        </p:nvSpPr>
        <p:spPr bwMode="auto">
          <a:xfrm>
            <a:off x="457200" y="4876800"/>
            <a:ext cx="5181600" cy="990600"/>
          </a:xfrm>
          <a:prstGeom prst="rect">
            <a:avLst/>
          </a:prstGeom>
          <a:solidFill>
            <a:srgbClr val="FFEEDD"/>
          </a:solidFill>
          <a:ln w="9525">
            <a:solidFill>
              <a:srgbClr val="993300"/>
            </a:solidFill>
            <a:miter lim="800000"/>
            <a:headEnd/>
            <a:tailEnd/>
          </a:ln>
          <a:effectLst>
            <a:outerShdw dist="35921" dir="2700000" algn="ctr" rotWithShape="0">
              <a:schemeClr val="bg2"/>
            </a:outerShdw>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64522" name="Text Box 63"/>
          <p:cNvSpPr txBox="1">
            <a:spLocks noChangeArrowheads="1"/>
          </p:cNvSpPr>
          <p:nvPr/>
        </p:nvSpPr>
        <p:spPr bwMode="auto">
          <a:xfrm>
            <a:off x="685800" y="4991100"/>
            <a:ext cx="4724400" cy="779463"/>
          </a:xfrm>
          <a:prstGeom prst="rect">
            <a:avLst/>
          </a:prstGeom>
          <a:noFill/>
          <a:ln w="9525">
            <a:noFill/>
            <a:miter lim="800000"/>
            <a:headEnd/>
            <a:tailEnd/>
          </a:ln>
        </p:spPr>
        <p:txBody>
          <a:bodyPr>
            <a:spAutoFit/>
          </a:bodyPr>
          <a:lstStyle/>
          <a:p>
            <a:pPr>
              <a:spcBef>
                <a:spcPct val="50000"/>
              </a:spcBef>
            </a:pPr>
            <a:r>
              <a:rPr lang="en-US" altLang="zh-CN"/>
              <a:t>c</a:t>
            </a:r>
            <a:r>
              <a:rPr kumimoji="1" lang="en-US" altLang="zh-CN"/>
              <a:t>∨(b∧d) = c ∨ a = c</a:t>
            </a:r>
          </a:p>
          <a:p>
            <a:pPr>
              <a:spcBef>
                <a:spcPct val="50000"/>
              </a:spcBef>
            </a:pPr>
            <a:r>
              <a:rPr kumimoji="1" lang="en-US" altLang="zh-CN"/>
              <a:t>(c ∨ b) ∧(c ∨ d) = e ∧ d = d</a:t>
            </a:r>
          </a:p>
        </p:txBody>
      </p:sp>
      <p:sp>
        <p:nvSpPr>
          <p:cNvPr id="64523" name="Text Box 64"/>
          <p:cNvSpPr txBox="1">
            <a:spLocks noChangeArrowheads="1"/>
          </p:cNvSpPr>
          <p:nvPr/>
        </p:nvSpPr>
        <p:spPr bwMode="auto">
          <a:xfrm>
            <a:off x="3200400" y="2649538"/>
            <a:ext cx="4724400" cy="779462"/>
          </a:xfrm>
          <a:prstGeom prst="rect">
            <a:avLst/>
          </a:prstGeom>
          <a:noFill/>
          <a:ln w="9525">
            <a:noFill/>
            <a:miter lim="800000"/>
            <a:headEnd/>
            <a:tailEnd/>
          </a:ln>
        </p:spPr>
        <p:txBody>
          <a:bodyPr>
            <a:spAutoFit/>
          </a:bodyPr>
          <a:lstStyle/>
          <a:p>
            <a:pPr>
              <a:spcBef>
                <a:spcPct val="50000"/>
              </a:spcBef>
            </a:pPr>
            <a:r>
              <a:rPr lang="en-US" altLang="zh-CN"/>
              <a:t>b</a:t>
            </a:r>
            <a:r>
              <a:rPr kumimoji="1" lang="en-US" altLang="zh-CN"/>
              <a:t>∧(c∨d) = b ∧ e = b</a:t>
            </a:r>
          </a:p>
          <a:p>
            <a:pPr>
              <a:spcBef>
                <a:spcPct val="50000"/>
              </a:spcBef>
            </a:pPr>
            <a:r>
              <a:rPr kumimoji="1" lang="en-US" altLang="zh-CN"/>
              <a:t>(b∧c)∨(b∧d) = a∨a = 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46050" y="327025"/>
            <a:ext cx="42735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分配格的充要条件</a:t>
            </a:r>
          </a:p>
        </p:txBody>
      </p:sp>
      <p:sp>
        <p:nvSpPr>
          <p:cNvPr id="38917" name="Rectangle 5" descr="新闻纸"/>
          <p:cNvSpPr>
            <a:spLocks noChangeArrowheads="1"/>
          </p:cNvSpPr>
          <p:nvPr/>
        </p:nvSpPr>
        <p:spPr bwMode="auto">
          <a:xfrm>
            <a:off x="762000" y="1295400"/>
            <a:ext cx="7696200" cy="8382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5539" name="Text Box 6"/>
          <p:cNvSpPr txBox="1">
            <a:spLocks noChangeArrowheads="1"/>
          </p:cNvSpPr>
          <p:nvPr/>
        </p:nvSpPr>
        <p:spPr bwMode="auto">
          <a:xfrm>
            <a:off x="838200" y="13716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定理</a:t>
            </a:r>
            <a:r>
              <a:rPr lang="en-US" altLang="zh-CN" b="1">
                <a:ea typeface="黑体" pitchFamily="49" charset="-122"/>
              </a:rPr>
              <a:t>5</a:t>
            </a:r>
            <a:r>
              <a:rPr lang="zh-CN" altLang="en-US"/>
              <a:t>：</a:t>
            </a:r>
          </a:p>
        </p:txBody>
      </p:sp>
      <p:sp>
        <p:nvSpPr>
          <p:cNvPr id="65540" name="Text Box 7"/>
          <p:cNvSpPr txBox="1">
            <a:spLocks noChangeArrowheads="1"/>
          </p:cNvSpPr>
          <p:nvPr/>
        </p:nvSpPr>
        <p:spPr bwMode="auto">
          <a:xfrm>
            <a:off x="1752600" y="1371600"/>
            <a:ext cx="6553200" cy="1000125"/>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a:t>设</a:t>
            </a:r>
            <a:r>
              <a:rPr kumimoji="1" lang="en-US" altLang="zh-CN"/>
              <a:t>L</a:t>
            </a:r>
            <a:r>
              <a:rPr kumimoji="1" lang="zh-CN" altLang="en-US"/>
              <a:t>是格，则</a:t>
            </a:r>
            <a:r>
              <a:rPr kumimoji="1" lang="en-US" altLang="zh-CN"/>
              <a:t>L</a:t>
            </a:r>
            <a:r>
              <a:rPr kumimoji="1" lang="zh-CN" altLang="en-US"/>
              <a:t>是分配格当且仅当</a:t>
            </a:r>
            <a:r>
              <a:rPr kumimoji="1" lang="en-US" altLang="zh-CN"/>
              <a:t>L</a:t>
            </a:r>
            <a:r>
              <a:rPr kumimoji="1" lang="zh-CN" altLang="en-US"/>
              <a:t>中不含与钻石格或五角格同构的子格</a:t>
            </a:r>
          </a:p>
          <a:p>
            <a:pPr>
              <a:spcBef>
                <a:spcPct val="50000"/>
              </a:spcBef>
            </a:pPr>
            <a:endParaRPr lang="en-US" altLang="zh-CN"/>
          </a:p>
        </p:txBody>
      </p:sp>
      <p:grpSp>
        <p:nvGrpSpPr>
          <p:cNvPr id="2" name="Group 44"/>
          <p:cNvGrpSpPr>
            <a:grpSpLocks/>
          </p:cNvGrpSpPr>
          <p:nvPr/>
        </p:nvGrpSpPr>
        <p:grpSpPr bwMode="auto">
          <a:xfrm>
            <a:off x="2895600" y="3048000"/>
            <a:ext cx="3092450" cy="2055813"/>
            <a:chOff x="1536" y="1920"/>
            <a:chExt cx="1948" cy="1295"/>
          </a:xfrm>
        </p:grpSpPr>
        <p:sp>
          <p:nvSpPr>
            <p:cNvPr id="65568" name="Line 10"/>
            <p:cNvSpPr>
              <a:spLocks noChangeShapeType="1"/>
            </p:cNvSpPr>
            <p:nvPr/>
          </p:nvSpPr>
          <p:spPr bwMode="auto">
            <a:xfrm flipH="1">
              <a:off x="1807" y="2417"/>
              <a:ext cx="648" cy="304"/>
            </a:xfrm>
            <a:prstGeom prst="line">
              <a:avLst/>
            </a:prstGeom>
            <a:noFill/>
            <a:ln w="38100">
              <a:solidFill>
                <a:srgbClr val="993300"/>
              </a:solidFill>
              <a:round/>
              <a:headEnd/>
              <a:tailEnd/>
            </a:ln>
          </p:spPr>
          <p:txBody>
            <a:bodyPr/>
            <a:lstStyle/>
            <a:p>
              <a:endParaRPr lang="zh-CN" altLang="en-US"/>
            </a:p>
          </p:txBody>
        </p:sp>
        <p:sp>
          <p:nvSpPr>
            <p:cNvPr id="65569" name="Line 11"/>
            <p:cNvSpPr>
              <a:spLocks noChangeShapeType="1"/>
            </p:cNvSpPr>
            <p:nvPr/>
          </p:nvSpPr>
          <p:spPr bwMode="auto">
            <a:xfrm>
              <a:off x="2569" y="2414"/>
              <a:ext cx="648" cy="325"/>
            </a:xfrm>
            <a:prstGeom prst="line">
              <a:avLst/>
            </a:prstGeom>
            <a:noFill/>
            <a:ln w="38100">
              <a:solidFill>
                <a:srgbClr val="993300"/>
              </a:solidFill>
              <a:round/>
              <a:headEnd/>
              <a:tailEnd/>
            </a:ln>
          </p:spPr>
          <p:txBody>
            <a:bodyPr/>
            <a:lstStyle/>
            <a:p>
              <a:endParaRPr lang="zh-CN" altLang="en-US"/>
            </a:p>
          </p:txBody>
        </p:sp>
        <p:sp>
          <p:nvSpPr>
            <p:cNvPr id="65570" name="Line 12"/>
            <p:cNvSpPr>
              <a:spLocks noChangeShapeType="1"/>
            </p:cNvSpPr>
            <p:nvPr/>
          </p:nvSpPr>
          <p:spPr bwMode="auto">
            <a:xfrm>
              <a:off x="1756" y="2789"/>
              <a:ext cx="720" cy="303"/>
            </a:xfrm>
            <a:prstGeom prst="line">
              <a:avLst/>
            </a:prstGeom>
            <a:noFill/>
            <a:ln w="38100">
              <a:solidFill>
                <a:srgbClr val="993300"/>
              </a:solidFill>
              <a:round/>
              <a:headEnd/>
              <a:tailEnd/>
            </a:ln>
          </p:spPr>
          <p:txBody>
            <a:bodyPr/>
            <a:lstStyle/>
            <a:p>
              <a:endParaRPr lang="zh-CN" altLang="en-US"/>
            </a:p>
          </p:txBody>
        </p:sp>
        <p:sp>
          <p:nvSpPr>
            <p:cNvPr id="65571" name="Line 13"/>
            <p:cNvSpPr>
              <a:spLocks noChangeShapeType="1"/>
            </p:cNvSpPr>
            <p:nvPr/>
          </p:nvSpPr>
          <p:spPr bwMode="auto">
            <a:xfrm flipH="1">
              <a:off x="2527" y="2792"/>
              <a:ext cx="720" cy="303"/>
            </a:xfrm>
            <a:prstGeom prst="line">
              <a:avLst/>
            </a:prstGeom>
            <a:noFill/>
            <a:ln w="38100">
              <a:solidFill>
                <a:srgbClr val="993300"/>
              </a:solidFill>
              <a:round/>
              <a:headEnd/>
              <a:tailEnd/>
            </a:ln>
          </p:spPr>
          <p:txBody>
            <a:bodyPr/>
            <a:lstStyle/>
            <a:p>
              <a:endParaRPr lang="zh-CN" altLang="en-US"/>
            </a:p>
          </p:txBody>
        </p:sp>
        <p:sp>
          <p:nvSpPr>
            <p:cNvPr id="65572" name="Line 14"/>
            <p:cNvSpPr>
              <a:spLocks noChangeShapeType="1"/>
            </p:cNvSpPr>
            <p:nvPr/>
          </p:nvSpPr>
          <p:spPr bwMode="auto">
            <a:xfrm flipH="1">
              <a:off x="1807" y="2093"/>
              <a:ext cx="648" cy="303"/>
            </a:xfrm>
            <a:prstGeom prst="line">
              <a:avLst/>
            </a:prstGeom>
            <a:noFill/>
            <a:ln w="38100">
              <a:solidFill>
                <a:srgbClr val="993300"/>
              </a:solidFill>
              <a:round/>
              <a:headEnd/>
              <a:tailEnd/>
            </a:ln>
          </p:spPr>
          <p:txBody>
            <a:bodyPr/>
            <a:lstStyle/>
            <a:p>
              <a:endParaRPr lang="zh-CN" altLang="en-US"/>
            </a:p>
          </p:txBody>
        </p:sp>
        <p:sp>
          <p:nvSpPr>
            <p:cNvPr id="65573" name="Line 15"/>
            <p:cNvSpPr>
              <a:spLocks noChangeShapeType="1"/>
            </p:cNvSpPr>
            <p:nvPr/>
          </p:nvSpPr>
          <p:spPr bwMode="auto">
            <a:xfrm>
              <a:off x="2569" y="2090"/>
              <a:ext cx="648" cy="324"/>
            </a:xfrm>
            <a:prstGeom prst="line">
              <a:avLst/>
            </a:prstGeom>
            <a:noFill/>
            <a:ln w="38100">
              <a:solidFill>
                <a:srgbClr val="993300"/>
              </a:solidFill>
              <a:round/>
              <a:headEnd/>
              <a:tailEnd/>
            </a:ln>
          </p:spPr>
          <p:txBody>
            <a:bodyPr/>
            <a:lstStyle/>
            <a:p>
              <a:endParaRPr lang="zh-CN" altLang="en-US"/>
            </a:p>
          </p:txBody>
        </p:sp>
        <p:sp>
          <p:nvSpPr>
            <p:cNvPr id="65574" name="Line 16"/>
            <p:cNvSpPr>
              <a:spLocks noChangeShapeType="1"/>
            </p:cNvSpPr>
            <p:nvPr/>
          </p:nvSpPr>
          <p:spPr bwMode="auto">
            <a:xfrm>
              <a:off x="1756" y="2464"/>
              <a:ext cx="720" cy="303"/>
            </a:xfrm>
            <a:prstGeom prst="line">
              <a:avLst/>
            </a:prstGeom>
            <a:noFill/>
            <a:ln w="38100">
              <a:solidFill>
                <a:srgbClr val="993300"/>
              </a:solidFill>
              <a:round/>
              <a:headEnd/>
              <a:tailEnd/>
            </a:ln>
          </p:spPr>
          <p:txBody>
            <a:bodyPr/>
            <a:lstStyle/>
            <a:p>
              <a:endParaRPr lang="zh-CN" altLang="en-US"/>
            </a:p>
          </p:txBody>
        </p:sp>
        <p:sp>
          <p:nvSpPr>
            <p:cNvPr id="65575" name="Line 17"/>
            <p:cNvSpPr>
              <a:spLocks noChangeShapeType="1"/>
            </p:cNvSpPr>
            <p:nvPr/>
          </p:nvSpPr>
          <p:spPr bwMode="auto">
            <a:xfrm flipH="1">
              <a:off x="2527" y="2467"/>
              <a:ext cx="720" cy="303"/>
            </a:xfrm>
            <a:prstGeom prst="line">
              <a:avLst/>
            </a:prstGeom>
            <a:noFill/>
            <a:ln w="38100">
              <a:solidFill>
                <a:srgbClr val="993300"/>
              </a:solidFill>
              <a:round/>
              <a:headEnd/>
              <a:tailEnd/>
            </a:ln>
          </p:spPr>
          <p:txBody>
            <a:bodyPr/>
            <a:lstStyle/>
            <a:p>
              <a:endParaRPr lang="zh-CN" altLang="en-US"/>
            </a:p>
          </p:txBody>
        </p:sp>
        <p:sp>
          <p:nvSpPr>
            <p:cNvPr id="65576" name="Line 18"/>
            <p:cNvSpPr>
              <a:spLocks noChangeShapeType="1"/>
            </p:cNvSpPr>
            <p:nvPr/>
          </p:nvSpPr>
          <p:spPr bwMode="auto">
            <a:xfrm>
              <a:off x="1694" y="2464"/>
              <a:ext cx="0" cy="260"/>
            </a:xfrm>
            <a:prstGeom prst="line">
              <a:avLst/>
            </a:prstGeom>
            <a:noFill/>
            <a:ln w="38100">
              <a:solidFill>
                <a:srgbClr val="993300"/>
              </a:solidFill>
              <a:round/>
              <a:headEnd/>
              <a:tailEnd/>
            </a:ln>
          </p:spPr>
          <p:txBody>
            <a:bodyPr/>
            <a:lstStyle/>
            <a:p>
              <a:endParaRPr lang="zh-CN" altLang="en-US"/>
            </a:p>
          </p:txBody>
        </p:sp>
        <p:sp>
          <p:nvSpPr>
            <p:cNvPr id="65577" name="Line 19"/>
            <p:cNvSpPr>
              <a:spLocks noChangeShapeType="1"/>
            </p:cNvSpPr>
            <p:nvPr/>
          </p:nvSpPr>
          <p:spPr bwMode="auto">
            <a:xfrm>
              <a:off x="2507" y="2096"/>
              <a:ext cx="0" cy="260"/>
            </a:xfrm>
            <a:prstGeom prst="line">
              <a:avLst/>
            </a:prstGeom>
            <a:noFill/>
            <a:ln w="38100">
              <a:solidFill>
                <a:srgbClr val="993300"/>
              </a:solidFill>
              <a:round/>
              <a:headEnd/>
              <a:tailEnd/>
            </a:ln>
          </p:spPr>
          <p:txBody>
            <a:bodyPr/>
            <a:lstStyle/>
            <a:p>
              <a:endParaRPr lang="zh-CN" altLang="en-US"/>
            </a:p>
          </p:txBody>
        </p:sp>
        <p:sp>
          <p:nvSpPr>
            <p:cNvPr id="65578" name="Line 20"/>
            <p:cNvSpPr>
              <a:spLocks noChangeShapeType="1"/>
            </p:cNvSpPr>
            <p:nvPr/>
          </p:nvSpPr>
          <p:spPr bwMode="auto">
            <a:xfrm>
              <a:off x="3289" y="2470"/>
              <a:ext cx="0" cy="260"/>
            </a:xfrm>
            <a:prstGeom prst="line">
              <a:avLst/>
            </a:prstGeom>
            <a:noFill/>
            <a:ln w="38100">
              <a:solidFill>
                <a:srgbClr val="993300"/>
              </a:solidFill>
              <a:round/>
              <a:headEnd/>
              <a:tailEnd/>
            </a:ln>
          </p:spPr>
          <p:txBody>
            <a:bodyPr/>
            <a:lstStyle/>
            <a:p>
              <a:endParaRPr lang="zh-CN" altLang="en-US"/>
            </a:p>
          </p:txBody>
        </p:sp>
        <p:sp>
          <p:nvSpPr>
            <p:cNvPr id="65579" name="Line 21"/>
            <p:cNvSpPr>
              <a:spLocks noChangeShapeType="1"/>
            </p:cNvSpPr>
            <p:nvPr/>
          </p:nvSpPr>
          <p:spPr bwMode="auto">
            <a:xfrm>
              <a:off x="2518" y="2810"/>
              <a:ext cx="0" cy="260"/>
            </a:xfrm>
            <a:prstGeom prst="line">
              <a:avLst/>
            </a:prstGeom>
            <a:noFill/>
            <a:ln w="38100">
              <a:solidFill>
                <a:srgbClr val="993300"/>
              </a:solidFill>
              <a:round/>
              <a:headEnd/>
              <a:tailEnd/>
            </a:ln>
          </p:spPr>
          <p:txBody>
            <a:bodyPr/>
            <a:lstStyle/>
            <a:p>
              <a:endParaRPr lang="zh-CN" altLang="en-US"/>
            </a:p>
          </p:txBody>
        </p:sp>
        <p:sp>
          <p:nvSpPr>
            <p:cNvPr id="65580" name="Oval 22"/>
            <p:cNvSpPr>
              <a:spLocks noChangeArrowheads="1"/>
            </p:cNvSpPr>
            <p:nvPr/>
          </p:nvSpPr>
          <p:spPr bwMode="auto">
            <a:xfrm>
              <a:off x="2438" y="198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1" name="Oval 23"/>
            <p:cNvSpPr>
              <a:spLocks noChangeArrowheads="1"/>
            </p:cNvSpPr>
            <p:nvPr/>
          </p:nvSpPr>
          <p:spPr bwMode="auto">
            <a:xfrm>
              <a:off x="1656" y="233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2" name="Oval 24"/>
            <p:cNvSpPr>
              <a:spLocks noChangeArrowheads="1"/>
            </p:cNvSpPr>
            <p:nvPr/>
          </p:nvSpPr>
          <p:spPr bwMode="auto">
            <a:xfrm>
              <a:off x="2438" y="2319"/>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3" name="Oval 25"/>
            <p:cNvSpPr>
              <a:spLocks noChangeArrowheads="1"/>
            </p:cNvSpPr>
            <p:nvPr/>
          </p:nvSpPr>
          <p:spPr bwMode="auto">
            <a:xfrm>
              <a:off x="3206" y="235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4" name="Oval 26"/>
            <p:cNvSpPr>
              <a:spLocks noChangeArrowheads="1"/>
            </p:cNvSpPr>
            <p:nvPr/>
          </p:nvSpPr>
          <p:spPr bwMode="auto">
            <a:xfrm>
              <a:off x="1656" y="270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5" name="Oval 27"/>
            <p:cNvSpPr>
              <a:spLocks noChangeArrowheads="1"/>
            </p:cNvSpPr>
            <p:nvPr/>
          </p:nvSpPr>
          <p:spPr bwMode="auto">
            <a:xfrm>
              <a:off x="2438" y="270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6" name="Oval 28"/>
            <p:cNvSpPr>
              <a:spLocks noChangeArrowheads="1"/>
            </p:cNvSpPr>
            <p:nvPr/>
          </p:nvSpPr>
          <p:spPr bwMode="auto">
            <a:xfrm>
              <a:off x="3206" y="2703"/>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7" name="Oval 29"/>
            <p:cNvSpPr>
              <a:spLocks noChangeArrowheads="1"/>
            </p:cNvSpPr>
            <p:nvPr/>
          </p:nvSpPr>
          <p:spPr bwMode="auto">
            <a:xfrm>
              <a:off x="2438" y="3039"/>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5588" name="Rectangle 30"/>
            <p:cNvSpPr>
              <a:spLocks noChangeArrowheads="1"/>
            </p:cNvSpPr>
            <p:nvPr/>
          </p:nvSpPr>
          <p:spPr bwMode="auto">
            <a:xfrm>
              <a:off x="2561" y="1920"/>
              <a:ext cx="476" cy="192"/>
            </a:xfrm>
            <a:prstGeom prst="rect">
              <a:avLst/>
            </a:prstGeom>
            <a:noFill/>
            <a:ln w="9525">
              <a:noFill/>
              <a:miter lim="800000"/>
              <a:headEnd/>
              <a:tailEnd/>
            </a:ln>
          </p:spPr>
          <p:txBody>
            <a:bodyPr wrap="none">
              <a:spAutoFit/>
            </a:bodyPr>
            <a:lstStyle/>
            <a:p>
              <a:r>
                <a:rPr lang="en-US" altLang="zh-CN" sz="1400"/>
                <a:t>{a,b,c}</a:t>
              </a:r>
            </a:p>
          </p:txBody>
        </p:sp>
        <p:sp>
          <p:nvSpPr>
            <p:cNvPr id="65589" name="Rectangle 31"/>
            <p:cNvSpPr>
              <a:spLocks noChangeArrowheads="1"/>
            </p:cNvSpPr>
            <p:nvPr/>
          </p:nvSpPr>
          <p:spPr bwMode="auto">
            <a:xfrm>
              <a:off x="1536" y="2161"/>
              <a:ext cx="374" cy="192"/>
            </a:xfrm>
            <a:prstGeom prst="rect">
              <a:avLst/>
            </a:prstGeom>
            <a:noFill/>
            <a:ln w="9525">
              <a:noFill/>
              <a:miter lim="800000"/>
              <a:headEnd/>
              <a:tailEnd/>
            </a:ln>
          </p:spPr>
          <p:txBody>
            <a:bodyPr wrap="none">
              <a:spAutoFit/>
            </a:bodyPr>
            <a:lstStyle/>
            <a:p>
              <a:r>
                <a:rPr lang="en-US" altLang="zh-CN" sz="1400"/>
                <a:t>{a,b}</a:t>
              </a:r>
            </a:p>
          </p:txBody>
        </p:sp>
        <p:sp>
          <p:nvSpPr>
            <p:cNvPr id="65590" name="Rectangle 32"/>
            <p:cNvSpPr>
              <a:spLocks noChangeArrowheads="1"/>
            </p:cNvSpPr>
            <p:nvPr/>
          </p:nvSpPr>
          <p:spPr bwMode="auto">
            <a:xfrm>
              <a:off x="2177" y="2175"/>
              <a:ext cx="371" cy="192"/>
            </a:xfrm>
            <a:prstGeom prst="rect">
              <a:avLst/>
            </a:prstGeom>
            <a:noFill/>
            <a:ln w="9525">
              <a:noFill/>
              <a:miter lim="800000"/>
              <a:headEnd/>
              <a:tailEnd/>
            </a:ln>
          </p:spPr>
          <p:txBody>
            <a:bodyPr wrap="none">
              <a:spAutoFit/>
            </a:bodyPr>
            <a:lstStyle/>
            <a:p>
              <a:r>
                <a:rPr lang="en-US" altLang="zh-CN" sz="1400"/>
                <a:t>{a,c}</a:t>
              </a:r>
            </a:p>
          </p:txBody>
        </p:sp>
        <p:sp>
          <p:nvSpPr>
            <p:cNvPr id="65591" name="Rectangle 33"/>
            <p:cNvSpPr>
              <a:spLocks noChangeArrowheads="1"/>
            </p:cNvSpPr>
            <p:nvPr/>
          </p:nvSpPr>
          <p:spPr bwMode="auto">
            <a:xfrm>
              <a:off x="3110" y="2175"/>
              <a:ext cx="374" cy="192"/>
            </a:xfrm>
            <a:prstGeom prst="rect">
              <a:avLst/>
            </a:prstGeom>
            <a:noFill/>
            <a:ln w="9525">
              <a:noFill/>
              <a:miter lim="800000"/>
              <a:headEnd/>
              <a:tailEnd/>
            </a:ln>
          </p:spPr>
          <p:txBody>
            <a:bodyPr wrap="none">
              <a:spAutoFit/>
            </a:bodyPr>
            <a:lstStyle/>
            <a:p>
              <a:r>
                <a:rPr lang="en-US" altLang="zh-CN" sz="1400"/>
                <a:t>{b,c}</a:t>
              </a:r>
            </a:p>
          </p:txBody>
        </p:sp>
        <p:sp>
          <p:nvSpPr>
            <p:cNvPr id="65592" name="Rectangle 34"/>
            <p:cNvSpPr>
              <a:spLocks noChangeArrowheads="1"/>
            </p:cNvSpPr>
            <p:nvPr/>
          </p:nvSpPr>
          <p:spPr bwMode="auto">
            <a:xfrm>
              <a:off x="1589" y="2799"/>
              <a:ext cx="269" cy="192"/>
            </a:xfrm>
            <a:prstGeom prst="rect">
              <a:avLst/>
            </a:prstGeom>
            <a:noFill/>
            <a:ln w="9525">
              <a:noFill/>
              <a:miter lim="800000"/>
              <a:headEnd/>
              <a:tailEnd/>
            </a:ln>
          </p:spPr>
          <p:txBody>
            <a:bodyPr wrap="none">
              <a:spAutoFit/>
            </a:bodyPr>
            <a:lstStyle/>
            <a:p>
              <a:r>
                <a:rPr lang="en-US" altLang="zh-CN" sz="1400"/>
                <a:t>{a}</a:t>
              </a:r>
            </a:p>
          </p:txBody>
        </p:sp>
        <p:sp>
          <p:nvSpPr>
            <p:cNvPr id="65593" name="Rectangle 35"/>
            <p:cNvSpPr>
              <a:spLocks noChangeArrowheads="1"/>
            </p:cNvSpPr>
            <p:nvPr/>
          </p:nvSpPr>
          <p:spPr bwMode="auto">
            <a:xfrm>
              <a:off x="2499" y="2800"/>
              <a:ext cx="272" cy="192"/>
            </a:xfrm>
            <a:prstGeom prst="rect">
              <a:avLst/>
            </a:prstGeom>
            <a:noFill/>
            <a:ln w="9525">
              <a:noFill/>
              <a:miter lim="800000"/>
              <a:headEnd/>
              <a:tailEnd/>
            </a:ln>
          </p:spPr>
          <p:txBody>
            <a:bodyPr wrap="none">
              <a:spAutoFit/>
            </a:bodyPr>
            <a:lstStyle/>
            <a:p>
              <a:r>
                <a:rPr lang="en-US" altLang="zh-CN" sz="1400"/>
                <a:t>{b}</a:t>
              </a:r>
            </a:p>
          </p:txBody>
        </p:sp>
        <p:sp>
          <p:nvSpPr>
            <p:cNvPr id="65594" name="Rectangle 36"/>
            <p:cNvSpPr>
              <a:spLocks noChangeArrowheads="1"/>
            </p:cNvSpPr>
            <p:nvPr/>
          </p:nvSpPr>
          <p:spPr bwMode="auto">
            <a:xfrm>
              <a:off x="3158" y="2799"/>
              <a:ext cx="269" cy="192"/>
            </a:xfrm>
            <a:prstGeom prst="rect">
              <a:avLst/>
            </a:prstGeom>
            <a:noFill/>
            <a:ln w="9525">
              <a:noFill/>
              <a:miter lim="800000"/>
              <a:headEnd/>
              <a:tailEnd/>
            </a:ln>
          </p:spPr>
          <p:txBody>
            <a:bodyPr wrap="none">
              <a:spAutoFit/>
            </a:bodyPr>
            <a:lstStyle/>
            <a:p>
              <a:r>
                <a:rPr lang="en-US" altLang="zh-CN" sz="1400"/>
                <a:t>{c}</a:t>
              </a:r>
            </a:p>
          </p:txBody>
        </p:sp>
        <p:sp>
          <p:nvSpPr>
            <p:cNvPr id="65595" name="Rectangle 37"/>
            <p:cNvSpPr>
              <a:spLocks noChangeArrowheads="1"/>
            </p:cNvSpPr>
            <p:nvPr/>
          </p:nvSpPr>
          <p:spPr bwMode="auto">
            <a:xfrm>
              <a:off x="2198" y="3023"/>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grpSp>
        <p:nvGrpSpPr>
          <p:cNvPr id="3" name="Group 43"/>
          <p:cNvGrpSpPr>
            <a:grpSpLocks/>
          </p:cNvGrpSpPr>
          <p:nvPr/>
        </p:nvGrpSpPr>
        <p:grpSpPr bwMode="auto">
          <a:xfrm>
            <a:off x="3092450" y="3146425"/>
            <a:ext cx="2700338" cy="1905000"/>
            <a:chOff x="1652" y="1982"/>
            <a:chExt cx="1701" cy="1200"/>
          </a:xfrm>
        </p:grpSpPr>
        <p:sp>
          <p:nvSpPr>
            <p:cNvPr id="65563" name="Oval 38"/>
            <p:cNvSpPr>
              <a:spLocks noChangeArrowheads="1"/>
            </p:cNvSpPr>
            <p:nvPr/>
          </p:nvSpPr>
          <p:spPr bwMode="auto">
            <a:xfrm>
              <a:off x="1652" y="233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5564" name="Oval 39"/>
            <p:cNvSpPr>
              <a:spLocks noChangeArrowheads="1"/>
            </p:cNvSpPr>
            <p:nvPr/>
          </p:nvSpPr>
          <p:spPr bwMode="auto">
            <a:xfrm>
              <a:off x="2441" y="198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5565" name="Oval 40"/>
            <p:cNvSpPr>
              <a:spLocks noChangeArrowheads="1"/>
            </p:cNvSpPr>
            <p:nvPr/>
          </p:nvSpPr>
          <p:spPr bwMode="auto">
            <a:xfrm>
              <a:off x="3209" y="2352"/>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5566" name="Oval 41"/>
            <p:cNvSpPr>
              <a:spLocks noChangeArrowheads="1"/>
            </p:cNvSpPr>
            <p:nvPr/>
          </p:nvSpPr>
          <p:spPr bwMode="auto">
            <a:xfrm>
              <a:off x="2441" y="2318"/>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65567" name="Oval 42"/>
            <p:cNvSpPr>
              <a:spLocks noChangeArrowheads="1"/>
            </p:cNvSpPr>
            <p:nvPr/>
          </p:nvSpPr>
          <p:spPr bwMode="auto">
            <a:xfrm>
              <a:off x="2441" y="3038"/>
              <a:ext cx="144" cy="144"/>
            </a:xfrm>
            <a:prstGeom prst="ellipse">
              <a:avLst/>
            </a:prstGeom>
            <a:gradFill rotWithShape="1">
              <a:gsLst>
                <a:gs pos="0">
                  <a:srgbClr val="CDD4E1"/>
                </a:gs>
                <a:gs pos="100000">
                  <a:schemeClr val="tx1"/>
                </a:gs>
              </a:gsLst>
              <a:path path="shape">
                <a:fillToRect l="50000" t="50000" r="50000" b="50000"/>
              </a:path>
            </a:gradFill>
            <a:ln w="9525">
              <a:solidFill>
                <a:schemeClr val="tx1"/>
              </a:solidFill>
              <a:round/>
              <a:headEnd/>
              <a:tailEnd/>
            </a:ln>
          </p:spPr>
          <p:txBody>
            <a:bodyPr wrap="none" anchor="ctr"/>
            <a:lstStyle/>
            <a:p>
              <a:endParaRPr lang="zh-CN" altLang="en-US"/>
            </a:p>
          </p:txBody>
        </p:sp>
      </p:grpSp>
      <p:grpSp>
        <p:nvGrpSpPr>
          <p:cNvPr id="4" name="Group 58"/>
          <p:cNvGrpSpPr>
            <a:grpSpLocks/>
          </p:cNvGrpSpPr>
          <p:nvPr/>
        </p:nvGrpSpPr>
        <p:grpSpPr bwMode="auto">
          <a:xfrm>
            <a:off x="2917825" y="2994025"/>
            <a:ext cx="3092450" cy="2057400"/>
            <a:chOff x="3442" y="1920"/>
            <a:chExt cx="1948" cy="1296"/>
          </a:xfrm>
        </p:grpSpPr>
        <p:sp>
          <p:nvSpPr>
            <p:cNvPr id="65551" name="Line 48"/>
            <p:cNvSpPr>
              <a:spLocks noChangeShapeType="1"/>
            </p:cNvSpPr>
            <p:nvPr/>
          </p:nvSpPr>
          <p:spPr bwMode="auto">
            <a:xfrm>
              <a:off x="4416" y="2160"/>
              <a:ext cx="0" cy="192"/>
            </a:xfrm>
            <a:prstGeom prst="line">
              <a:avLst/>
            </a:prstGeom>
            <a:noFill/>
            <a:ln w="25400">
              <a:solidFill>
                <a:schemeClr val="tx1"/>
              </a:solidFill>
              <a:round/>
              <a:headEnd/>
              <a:tailEnd/>
            </a:ln>
          </p:spPr>
          <p:txBody>
            <a:bodyPr/>
            <a:lstStyle/>
            <a:p>
              <a:endParaRPr lang="zh-CN" altLang="en-US"/>
            </a:p>
          </p:txBody>
        </p:sp>
        <p:grpSp>
          <p:nvGrpSpPr>
            <p:cNvPr id="65552" name="Group 57"/>
            <p:cNvGrpSpPr>
              <a:grpSpLocks/>
            </p:cNvGrpSpPr>
            <p:nvPr/>
          </p:nvGrpSpPr>
          <p:grpSpPr bwMode="auto">
            <a:xfrm>
              <a:off x="3442" y="1920"/>
              <a:ext cx="1948" cy="1296"/>
              <a:chOff x="3442" y="1920"/>
              <a:chExt cx="1948" cy="1296"/>
            </a:xfrm>
          </p:grpSpPr>
          <p:sp>
            <p:nvSpPr>
              <p:cNvPr id="65553" name="Line 46"/>
              <p:cNvSpPr>
                <a:spLocks noChangeShapeType="1"/>
              </p:cNvSpPr>
              <p:nvPr/>
            </p:nvSpPr>
            <p:spPr bwMode="auto">
              <a:xfrm flipH="1">
                <a:off x="3696" y="2112"/>
                <a:ext cx="672" cy="288"/>
              </a:xfrm>
              <a:prstGeom prst="line">
                <a:avLst/>
              </a:prstGeom>
              <a:noFill/>
              <a:ln w="25400">
                <a:solidFill>
                  <a:schemeClr val="tx1"/>
                </a:solidFill>
                <a:round/>
                <a:headEnd/>
                <a:tailEnd/>
              </a:ln>
            </p:spPr>
            <p:txBody>
              <a:bodyPr/>
              <a:lstStyle/>
              <a:p>
                <a:endParaRPr lang="zh-CN" altLang="en-US"/>
              </a:p>
            </p:txBody>
          </p:sp>
          <p:sp>
            <p:nvSpPr>
              <p:cNvPr id="65554" name="Line 47"/>
              <p:cNvSpPr>
                <a:spLocks noChangeShapeType="1"/>
              </p:cNvSpPr>
              <p:nvPr/>
            </p:nvSpPr>
            <p:spPr bwMode="auto">
              <a:xfrm>
                <a:off x="4464" y="2112"/>
                <a:ext cx="672" cy="336"/>
              </a:xfrm>
              <a:prstGeom prst="line">
                <a:avLst/>
              </a:prstGeom>
              <a:noFill/>
              <a:ln w="25400">
                <a:solidFill>
                  <a:schemeClr val="tx1"/>
                </a:solidFill>
                <a:round/>
                <a:headEnd/>
                <a:tailEnd/>
              </a:ln>
            </p:spPr>
            <p:txBody>
              <a:bodyPr/>
              <a:lstStyle/>
              <a:p>
                <a:endParaRPr lang="zh-CN" altLang="en-US"/>
              </a:p>
            </p:txBody>
          </p:sp>
          <p:sp>
            <p:nvSpPr>
              <p:cNvPr id="65555" name="Line 49"/>
              <p:cNvSpPr>
                <a:spLocks noChangeShapeType="1"/>
              </p:cNvSpPr>
              <p:nvPr/>
            </p:nvSpPr>
            <p:spPr bwMode="auto">
              <a:xfrm>
                <a:off x="3648" y="2496"/>
                <a:ext cx="720" cy="624"/>
              </a:xfrm>
              <a:prstGeom prst="line">
                <a:avLst/>
              </a:prstGeom>
              <a:noFill/>
              <a:ln w="25400">
                <a:solidFill>
                  <a:schemeClr val="tx1"/>
                </a:solidFill>
                <a:round/>
                <a:headEnd/>
                <a:tailEnd/>
              </a:ln>
            </p:spPr>
            <p:txBody>
              <a:bodyPr/>
              <a:lstStyle/>
              <a:p>
                <a:endParaRPr lang="zh-CN" altLang="en-US"/>
              </a:p>
            </p:txBody>
          </p:sp>
          <p:sp>
            <p:nvSpPr>
              <p:cNvPr id="65556" name="Line 50"/>
              <p:cNvSpPr>
                <a:spLocks noChangeShapeType="1"/>
              </p:cNvSpPr>
              <p:nvPr/>
            </p:nvSpPr>
            <p:spPr bwMode="auto">
              <a:xfrm>
                <a:off x="4416" y="2496"/>
                <a:ext cx="0" cy="576"/>
              </a:xfrm>
              <a:prstGeom prst="line">
                <a:avLst/>
              </a:prstGeom>
              <a:noFill/>
              <a:ln w="25400">
                <a:solidFill>
                  <a:schemeClr val="tx1"/>
                </a:solidFill>
                <a:round/>
                <a:headEnd/>
                <a:tailEnd/>
              </a:ln>
            </p:spPr>
            <p:txBody>
              <a:bodyPr/>
              <a:lstStyle/>
              <a:p>
                <a:endParaRPr lang="zh-CN" altLang="en-US"/>
              </a:p>
            </p:txBody>
          </p:sp>
          <p:sp>
            <p:nvSpPr>
              <p:cNvPr id="65557" name="Line 51"/>
              <p:cNvSpPr>
                <a:spLocks noChangeShapeType="1"/>
              </p:cNvSpPr>
              <p:nvPr/>
            </p:nvSpPr>
            <p:spPr bwMode="auto">
              <a:xfrm flipH="1">
                <a:off x="4464" y="2496"/>
                <a:ext cx="672" cy="624"/>
              </a:xfrm>
              <a:prstGeom prst="line">
                <a:avLst/>
              </a:prstGeom>
              <a:noFill/>
              <a:ln w="25400">
                <a:solidFill>
                  <a:schemeClr val="tx1"/>
                </a:solidFill>
                <a:round/>
                <a:headEnd/>
                <a:tailEnd/>
              </a:ln>
            </p:spPr>
            <p:txBody>
              <a:bodyPr/>
              <a:lstStyle/>
              <a:p>
                <a:endParaRPr lang="zh-CN" altLang="en-US"/>
              </a:p>
            </p:txBody>
          </p:sp>
          <p:sp>
            <p:nvSpPr>
              <p:cNvPr id="65558" name="Text Box 52"/>
              <p:cNvSpPr txBox="1">
                <a:spLocks noChangeArrowheads="1"/>
              </p:cNvSpPr>
              <p:nvPr/>
            </p:nvSpPr>
            <p:spPr bwMode="auto">
              <a:xfrm>
                <a:off x="4464" y="1920"/>
                <a:ext cx="528" cy="192"/>
              </a:xfrm>
              <a:prstGeom prst="rect">
                <a:avLst/>
              </a:prstGeom>
              <a:noFill/>
              <a:ln w="9525">
                <a:noFill/>
                <a:miter lim="800000"/>
                <a:headEnd/>
                <a:tailEnd/>
              </a:ln>
            </p:spPr>
            <p:txBody>
              <a:bodyPr>
                <a:spAutoFit/>
              </a:bodyPr>
              <a:lstStyle/>
              <a:p>
                <a:pPr algn="ctr">
                  <a:spcBef>
                    <a:spcPct val="50000"/>
                  </a:spcBef>
                </a:pPr>
                <a:r>
                  <a:rPr lang="en-US" altLang="zh-CN" sz="1400"/>
                  <a:t>{a,b,c}</a:t>
                </a:r>
              </a:p>
            </p:txBody>
          </p:sp>
          <p:sp>
            <p:nvSpPr>
              <p:cNvPr id="65559" name="Text Box 53"/>
              <p:cNvSpPr txBox="1">
                <a:spLocks noChangeArrowheads="1"/>
              </p:cNvSpPr>
              <p:nvPr/>
            </p:nvSpPr>
            <p:spPr bwMode="auto">
              <a:xfrm>
                <a:off x="3442" y="2188"/>
                <a:ext cx="398" cy="192"/>
              </a:xfrm>
              <a:prstGeom prst="rect">
                <a:avLst/>
              </a:prstGeom>
              <a:noFill/>
              <a:ln w="9525">
                <a:noFill/>
                <a:miter lim="800000"/>
                <a:headEnd/>
                <a:tailEnd/>
              </a:ln>
            </p:spPr>
            <p:txBody>
              <a:bodyPr>
                <a:spAutoFit/>
              </a:bodyPr>
              <a:lstStyle/>
              <a:p>
                <a:pPr algn="ctr">
                  <a:spcBef>
                    <a:spcPct val="50000"/>
                  </a:spcBef>
                </a:pPr>
                <a:r>
                  <a:rPr lang="en-US" altLang="zh-CN" sz="1400"/>
                  <a:t>{a,b}</a:t>
                </a:r>
              </a:p>
            </p:txBody>
          </p:sp>
          <p:sp>
            <p:nvSpPr>
              <p:cNvPr id="65560" name="Text Box 54"/>
              <p:cNvSpPr txBox="1">
                <a:spLocks noChangeArrowheads="1"/>
              </p:cNvSpPr>
              <p:nvPr/>
            </p:nvSpPr>
            <p:spPr bwMode="auto">
              <a:xfrm>
                <a:off x="4066" y="2208"/>
                <a:ext cx="398" cy="192"/>
              </a:xfrm>
              <a:prstGeom prst="rect">
                <a:avLst/>
              </a:prstGeom>
              <a:noFill/>
              <a:ln w="9525">
                <a:noFill/>
                <a:miter lim="800000"/>
                <a:headEnd/>
                <a:tailEnd/>
              </a:ln>
            </p:spPr>
            <p:txBody>
              <a:bodyPr>
                <a:spAutoFit/>
              </a:bodyPr>
              <a:lstStyle/>
              <a:p>
                <a:pPr algn="ctr">
                  <a:spcBef>
                    <a:spcPct val="50000"/>
                  </a:spcBef>
                </a:pPr>
                <a:r>
                  <a:rPr lang="en-US" altLang="zh-CN" sz="1400"/>
                  <a:t>{a,c}</a:t>
                </a:r>
              </a:p>
            </p:txBody>
          </p:sp>
          <p:sp>
            <p:nvSpPr>
              <p:cNvPr id="65561" name="Text Box 55"/>
              <p:cNvSpPr txBox="1">
                <a:spLocks noChangeArrowheads="1"/>
              </p:cNvSpPr>
              <p:nvPr/>
            </p:nvSpPr>
            <p:spPr bwMode="auto">
              <a:xfrm>
                <a:off x="4992" y="2208"/>
                <a:ext cx="398" cy="192"/>
              </a:xfrm>
              <a:prstGeom prst="rect">
                <a:avLst/>
              </a:prstGeom>
              <a:noFill/>
              <a:ln w="9525">
                <a:noFill/>
                <a:miter lim="800000"/>
                <a:headEnd/>
                <a:tailEnd/>
              </a:ln>
            </p:spPr>
            <p:txBody>
              <a:bodyPr>
                <a:spAutoFit/>
              </a:bodyPr>
              <a:lstStyle/>
              <a:p>
                <a:pPr algn="ctr">
                  <a:spcBef>
                    <a:spcPct val="50000"/>
                  </a:spcBef>
                </a:pPr>
                <a:r>
                  <a:rPr lang="en-US" altLang="zh-CN" sz="1400"/>
                  <a:t>{b,c}</a:t>
                </a:r>
              </a:p>
            </p:txBody>
          </p:sp>
          <p:sp>
            <p:nvSpPr>
              <p:cNvPr id="65562" name="Text Box 56"/>
              <p:cNvSpPr txBox="1">
                <a:spLocks noChangeArrowheads="1"/>
              </p:cNvSpPr>
              <p:nvPr/>
            </p:nvSpPr>
            <p:spPr bwMode="auto">
              <a:xfrm>
                <a:off x="4080" y="3024"/>
                <a:ext cx="240" cy="192"/>
              </a:xfrm>
              <a:prstGeom prst="rect">
                <a:avLst/>
              </a:prstGeom>
              <a:noFill/>
              <a:ln w="9525">
                <a:noFill/>
                <a:miter lim="800000"/>
                <a:headEnd/>
                <a:tailEnd/>
              </a:ln>
            </p:spPr>
            <p:txBody>
              <a:bodyPr>
                <a:spAutoFit/>
              </a:bodyPr>
              <a:lstStyle/>
              <a:p>
                <a:pPr algn="ctr">
                  <a:spcBef>
                    <a:spcPct val="50000"/>
                  </a:spcBef>
                </a:pPr>
                <a:r>
                  <a:rPr lang="en-US" altLang="zh-CN" sz="1400" b="1">
                    <a:sym typeface="Symbol" pitchFamily="18" charset="2"/>
                  </a:rPr>
                  <a:t></a:t>
                </a:r>
              </a:p>
            </p:txBody>
          </p:sp>
        </p:grpSp>
      </p:grpSp>
      <p:grpSp>
        <p:nvGrpSpPr>
          <p:cNvPr id="6" name="Group 65"/>
          <p:cNvGrpSpPr>
            <a:grpSpLocks/>
          </p:cNvGrpSpPr>
          <p:nvPr/>
        </p:nvGrpSpPr>
        <p:grpSpPr bwMode="auto">
          <a:xfrm>
            <a:off x="6324600" y="2738438"/>
            <a:ext cx="2424113" cy="2138362"/>
            <a:chOff x="3984" y="1725"/>
            <a:chExt cx="1527" cy="1347"/>
          </a:xfrm>
        </p:grpSpPr>
        <p:pic>
          <p:nvPicPr>
            <p:cNvPr id="34829" name="Picture 59"/>
            <p:cNvPicPr>
              <a:picLocks noChangeAspect="1" noChangeArrowheads="1"/>
            </p:cNvPicPr>
            <p:nvPr/>
          </p:nvPicPr>
          <p:blipFill>
            <a:blip r:embed="rId2"/>
            <a:srcRect/>
            <a:stretch>
              <a:fillRect/>
            </a:stretch>
          </p:blipFill>
          <p:spPr bwMode="auto">
            <a:xfrm>
              <a:off x="3984" y="2151"/>
              <a:ext cx="1104" cy="9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5550" name="Picture 62" descr="难道定理是错的么"/>
            <p:cNvPicPr>
              <a:picLocks noChangeAspect="1" noChangeArrowheads="1"/>
            </p:cNvPicPr>
            <p:nvPr/>
          </p:nvPicPr>
          <p:blipFill>
            <a:blip r:embed="rId3"/>
            <a:srcRect/>
            <a:stretch>
              <a:fillRect/>
            </a:stretch>
          </p:blipFill>
          <p:spPr bwMode="auto">
            <a:xfrm>
              <a:off x="4320" y="1725"/>
              <a:ext cx="1191" cy="867"/>
            </a:xfrm>
            <a:prstGeom prst="rect">
              <a:avLst/>
            </a:prstGeom>
            <a:noFill/>
            <a:ln w="9525">
              <a:noFill/>
              <a:miter lim="800000"/>
              <a:headEnd/>
              <a:tailEnd/>
            </a:ln>
          </p:spPr>
        </p:pic>
      </p:grpSp>
      <p:grpSp>
        <p:nvGrpSpPr>
          <p:cNvPr id="7" name="Group 66"/>
          <p:cNvGrpSpPr>
            <a:grpSpLocks/>
          </p:cNvGrpSpPr>
          <p:nvPr/>
        </p:nvGrpSpPr>
        <p:grpSpPr bwMode="auto">
          <a:xfrm>
            <a:off x="152400" y="4114800"/>
            <a:ext cx="2514600" cy="1922463"/>
            <a:chOff x="0" y="2064"/>
            <a:chExt cx="1881" cy="1531"/>
          </a:xfrm>
        </p:grpSpPr>
        <p:pic>
          <p:nvPicPr>
            <p:cNvPr id="34827" name="Picture 61"/>
            <p:cNvPicPr>
              <a:picLocks noChangeAspect="1" noChangeArrowheads="1"/>
            </p:cNvPicPr>
            <p:nvPr/>
          </p:nvPicPr>
          <p:blipFill>
            <a:blip r:embed="rId4"/>
            <a:srcRect/>
            <a:stretch>
              <a:fillRect/>
            </a:stretch>
          </p:blipFill>
          <p:spPr bwMode="auto">
            <a:xfrm>
              <a:off x="336" y="2400"/>
              <a:ext cx="1392" cy="1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5548" name="Picture 64" descr="你忘了子格的定义"/>
            <p:cNvPicPr>
              <a:picLocks noChangeAspect="1" noChangeArrowheads="1"/>
            </p:cNvPicPr>
            <p:nvPr/>
          </p:nvPicPr>
          <p:blipFill>
            <a:blip r:embed="rId5"/>
            <a:srcRect/>
            <a:stretch>
              <a:fillRect/>
            </a:stretch>
          </p:blipFill>
          <p:spPr bwMode="auto">
            <a:xfrm rot="-1399184">
              <a:off x="0" y="2064"/>
              <a:ext cx="1881" cy="285"/>
            </a:xfrm>
            <a:prstGeom prst="rect">
              <a:avLst/>
            </a:prstGeom>
            <a:noFill/>
            <a:ln w="9525">
              <a:noFill/>
              <a:miter lim="800000"/>
              <a:headEnd/>
              <a:tailEnd/>
            </a:ln>
          </p:spPr>
        </p:pic>
      </p:grpSp>
      <p:sp>
        <p:nvSpPr>
          <p:cNvPr id="60" name="TextBox 59"/>
          <p:cNvSpPr txBox="1"/>
          <p:nvPr/>
        </p:nvSpPr>
        <p:spPr>
          <a:xfrm rot="20864926">
            <a:off x="3757741" y="4024043"/>
            <a:ext cx="1338828" cy="369332"/>
          </a:xfrm>
          <a:prstGeom prst="rect">
            <a:avLst/>
          </a:prstGeom>
          <a:noFill/>
        </p:spPr>
        <p:txBody>
          <a:bodyPr wrap="none">
            <a:spAutoFit/>
          </a:bodyPr>
          <a:lstStyle/>
          <a:p>
            <a:pPr>
              <a:defRPr/>
            </a:pPr>
            <a:r>
              <a:rPr lang="zh-CN" altLang="en-US" b="1" dirty="0">
                <a:ln w="18000">
                  <a:solidFill>
                    <a:srgbClr val="C00000"/>
                  </a:solidFill>
                  <a:prstDash val="solid"/>
                  <a:miter lim="800000"/>
                </a:ln>
                <a:noFill/>
                <a:effectLst>
                  <a:outerShdw blurRad="25500" dist="23000" dir="7020000" algn="tl">
                    <a:srgbClr val="000000">
                      <a:alpha val="50000"/>
                    </a:srgbClr>
                  </a:outerShdw>
                </a:effectLst>
                <a:latin typeface="Arial Rounded MT Bold" pitchFamily="34" charset="0"/>
                <a:ea typeface="宋体" pitchFamily="2" charset="-122"/>
                <a:cs typeface="+mn-cs"/>
              </a:rPr>
              <a:t>运算不封闭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style.rotation</p:attrName>
                                        </p:attrNameLst>
                                      </p:cBhvr>
                                      <p:tavLst>
                                        <p:tav tm="0">
                                          <p:val>
                                            <p:fltVal val="720"/>
                                          </p:val>
                                        </p:tav>
                                        <p:tav tm="100000">
                                          <p:val>
                                            <p:fltVal val="0"/>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style.rotation</p:attrName>
                                        </p:attrNameLst>
                                      </p:cBhvr>
                                      <p:tavLst>
                                        <p:tav tm="0">
                                          <p:val>
                                            <p:fltVal val="720"/>
                                          </p:val>
                                        </p:tav>
                                        <p:tav tm="100000">
                                          <p:val>
                                            <p:fltVal val="0"/>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 calcmode="lin" valueType="num">
                                      <p:cBhvr>
                                        <p:cTn id="36" dur="500" fill="hold"/>
                                        <p:tgtEl>
                                          <p:spTgt spid="6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46050" y="327025"/>
            <a:ext cx="27495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有界格</a:t>
            </a:r>
          </a:p>
        </p:txBody>
      </p:sp>
      <p:grpSp>
        <p:nvGrpSpPr>
          <p:cNvPr id="41" name="组合 40"/>
          <p:cNvGrpSpPr>
            <a:grpSpLocks/>
          </p:cNvGrpSpPr>
          <p:nvPr/>
        </p:nvGrpSpPr>
        <p:grpSpPr bwMode="auto">
          <a:xfrm>
            <a:off x="228600" y="1219200"/>
            <a:ext cx="8610600" cy="838200"/>
            <a:chOff x="228600" y="1219200"/>
            <a:chExt cx="8610600" cy="838200"/>
          </a:xfrm>
        </p:grpSpPr>
        <p:sp>
          <p:nvSpPr>
            <p:cNvPr id="40965" name="Rectangle 5" descr="新闻纸"/>
            <p:cNvSpPr>
              <a:spLocks noChangeArrowheads="1"/>
            </p:cNvSpPr>
            <p:nvPr/>
          </p:nvSpPr>
          <p:spPr bwMode="auto">
            <a:xfrm>
              <a:off x="228600" y="1219200"/>
              <a:ext cx="8610600" cy="8382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6623" name="Text Box 6"/>
            <p:cNvSpPr txBox="1">
              <a:spLocks noChangeArrowheads="1"/>
            </p:cNvSpPr>
            <p:nvPr/>
          </p:nvSpPr>
          <p:spPr bwMode="auto">
            <a:xfrm>
              <a:off x="304800" y="12954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5</a:t>
              </a:r>
              <a:r>
                <a:rPr lang="zh-CN" altLang="en-US"/>
                <a:t>：</a:t>
              </a:r>
            </a:p>
          </p:txBody>
        </p:sp>
        <p:sp>
          <p:nvSpPr>
            <p:cNvPr id="66624" name="Text Box 7"/>
            <p:cNvSpPr txBox="1">
              <a:spLocks noChangeArrowheads="1"/>
            </p:cNvSpPr>
            <p:nvPr/>
          </p:nvSpPr>
          <p:spPr bwMode="auto">
            <a:xfrm>
              <a:off x="1219200" y="1295400"/>
              <a:ext cx="7543800" cy="642938"/>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a:t>设</a:t>
              </a:r>
              <a:r>
                <a:rPr kumimoji="1" lang="en-US" altLang="zh-CN"/>
                <a:t>L</a:t>
              </a:r>
              <a:r>
                <a:rPr kumimoji="1" lang="zh-CN" altLang="en-US"/>
                <a:t>是格，若存在</a:t>
              </a:r>
              <a:r>
                <a:rPr kumimoji="1" lang="en-US" altLang="zh-CN"/>
                <a:t>a∈L</a:t>
              </a:r>
              <a:r>
                <a:rPr kumimoji="1" lang="zh-CN" altLang="en-US"/>
                <a:t>使得</a:t>
              </a:r>
              <a:r>
                <a:rPr kumimoji="1" lang="zh-CN" altLang="en-US">
                  <a:sym typeface="Symbol" pitchFamily="18" charset="2"/>
                </a:rPr>
                <a:t></a:t>
              </a:r>
              <a:r>
                <a:rPr kumimoji="1" lang="en-US" altLang="zh-CN">
                  <a:sym typeface="Symbol" pitchFamily="18" charset="2"/>
                </a:rPr>
                <a:t>x </a:t>
              </a:r>
              <a:r>
                <a:rPr kumimoji="1" lang="en-US" altLang="zh-CN"/>
                <a:t>∈L</a:t>
              </a:r>
              <a:r>
                <a:rPr kumimoji="1" lang="zh-CN" altLang="en-US"/>
                <a:t>有</a:t>
              </a:r>
              <a:r>
                <a:rPr kumimoji="1" lang="en-US" altLang="zh-CN"/>
                <a:t>a ≼ x</a:t>
              </a:r>
              <a:r>
                <a:rPr kumimoji="1" lang="zh-CN" altLang="en-US"/>
                <a:t>，则称</a:t>
              </a:r>
              <a:r>
                <a:rPr kumimoji="1" lang="en-US" altLang="zh-CN"/>
                <a:t>a</a:t>
              </a:r>
              <a:r>
                <a:rPr kumimoji="1" lang="zh-CN" altLang="en-US"/>
                <a:t>为</a:t>
              </a:r>
              <a:r>
                <a:rPr kumimoji="1" lang="en-US" altLang="zh-CN"/>
                <a:t>L</a:t>
              </a:r>
              <a:r>
                <a:rPr kumimoji="1" lang="zh-CN" altLang="en-US"/>
                <a:t>的全下界，记为</a:t>
              </a:r>
              <a:r>
                <a:rPr kumimoji="1" lang="en-US" altLang="zh-CN"/>
                <a:t>0</a:t>
              </a:r>
              <a:r>
                <a:rPr kumimoji="1" lang="zh-CN" altLang="en-US"/>
                <a:t>；</a:t>
              </a:r>
            </a:p>
            <a:p>
              <a:pPr eaLnBrk="0" hangingPunct="0">
                <a:lnSpc>
                  <a:spcPct val="90000"/>
                </a:lnSpc>
                <a:spcBef>
                  <a:spcPct val="20000"/>
                </a:spcBef>
                <a:buClr>
                  <a:schemeClr val="accent2"/>
                </a:buClr>
                <a:buSzPct val="100000"/>
                <a:buFont typeface="Wingdings" pitchFamily="2" charset="2"/>
                <a:buNone/>
              </a:pPr>
              <a:r>
                <a:rPr kumimoji="1" lang="zh-CN" altLang="en-US"/>
                <a:t>若存在</a:t>
              </a:r>
              <a:r>
                <a:rPr kumimoji="1" lang="en-US" altLang="zh-CN"/>
                <a:t>b ∈L</a:t>
              </a:r>
              <a:r>
                <a:rPr kumimoji="1" lang="zh-CN" altLang="en-US"/>
                <a:t>使得</a:t>
              </a:r>
              <a:r>
                <a:rPr kumimoji="1" lang="zh-CN" altLang="en-US">
                  <a:sym typeface="Symbol" pitchFamily="18" charset="2"/>
                </a:rPr>
                <a:t></a:t>
              </a:r>
              <a:r>
                <a:rPr kumimoji="1" lang="en-US" altLang="zh-CN">
                  <a:sym typeface="Symbol" pitchFamily="18" charset="2"/>
                </a:rPr>
                <a:t>x </a:t>
              </a:r>
              <a:r>
                <a:rPr kumimoji="1" lang="en-US" altLang="zh-CN"/>
                <a:t>∈L</a:t>
              </a:r>
              <a:r>
                <a:rPr kumimoji="1" lang="zh-CN" altLang="en-US"/>
                <a:t>有</a:t>
              </a:r>
              <a:r>
                <a:rPr kumimoji="1" lang="en-US" altLang="zh-CN"/>
                <a:t>x ≼ b</a:t>
              </a:r>
              <a:r>
                <a:rPr kumimoji="1" lang="zh-CN" altLang="en-US"/>
                <a:t>，则称</a:t>
              </a:r>
              <a:r>
                <a:rPr kumimoji="1" lang="en-US" altLang="zh-CN"/>
                <a:t>b</a:t>
              </a:r>
              <a:r>
                <a:rPr kumimoji="1" lang="zh-CN" altLang="en-US"/>
                <a:t>为</a:t>
              </a:r>
              <a:r>
                <a:rPr kumimoji="1" lang="en-US" altLang="zh-CN"/>
                <a:t>L</a:t>
              </a:r>
              <a:r>
                <a:rPr kumimoji="1" lang="zh-CN" altLang="en-US"/>
                <a:t>的全上界，记为</a:t>
              </a:r>
              <a:r>
                <a:rPr kumimoji="1" lang="en-US" altLang="zh-CN"/>
                <a:t>1</a:t>
              </a:r>
              <a:r>
                <a:rPr kumimoji="1" lang="zh-CN" altLang="en-US"/>
                <a:t>。</a:t>
              </a:r>
            </a:p>
          </p:txBody>
        </p:sp>
      </p:grpSp>
      <p:grpSp>
        <p:nvGrpSpPr>
          <p:cNvPr id="42" name="组合 41"/>
          <p:cNvGrpSpPr>
            <a:grpSpLocks/>
          </p:cNvGrpSpPr>
          <p:nvPr/>
        </p:nvGrpSpPr>
        <p:grpSpPr bwMode="auto">
          <a:xfrm>
            <a:off x="228600" y="2133600"/>
            <a:ext cx="8610600" cy="838200"/>
            <a:chOff x="228600" y="2133600"/>
            <a:chExt cx="8610600" cy="838200"/>
          </a:xfrm>
        </p:grpSpPr>
        <p:sp>
          <p:nvSpPr>
            <p:cNvPr id="40969" name="Rectangle 9" descr="新闻纸"/>
            <p:cNvSpPr>
              <a:spLocks noChangeArrowheads="1"/>
            </p:cNvSpPr>
            <p:nvPr/>
          </p:nvSpPr>
          <p:spPr bwMode="auto">
            <a:xfrm>
              <a:off x="228600" y="2133600"/>
              <a:ext cx="8610600" cy="8382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6620" name="Text Box 10"/>
            <p:cNvSpPr txBox="1">
              <a:spLocks noChangeArrowheads="1"/>
            </p:cNvSpPr>
            <p:nvPr/>
          </p:nvSpPr>
          <p:spPr bwMode="auto">
            <a:xfrm>
              <a:off x="304800" y="2209800"/>
              <a:ext cx="1009650" cy="366713"/>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6</a:t>
              </a:r>
              <a:r>
                <a:rPr lang="zh-CN" altLang="en-US"/>
                <a:t>：</a:t>
              </a:r>
            </a:p>
          </p:txBody>
        </p:sp>
        <p:sp>
          <p:nvSpPr>
            <p:cNvPr id="66621" name="Text Box 11"/>
            <p:cNvSpPr txBox="1">
              <a:spLocks noChangeArrowheads="1"/>
            </p:cNvSpPr>
            <p:nvPr/>
          </p:nvSpPr>
          <p:spPr bwMode="auto">
            <a:xfrm>
              <a:off x="1219200" y="2209800"/>
              <a:ext cx="7543800" cy="642938"/>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kumimoji="1" lang="zh-CN" altLang="en-US"/>
                <a:t>设</a:t>
              </a:r>
              <a:r>
                <a:rPr kumimoji="1" lang="en-US" altLang="zh-CN"/>
                <a:t>L</a:t>
              </a:r>
              <a:r>
                <a:rPr kumimoji="1" lang="zh-CN" altLang="en-US"/>
                <a:t>是格，若</a:t>
              </a:r>
              <a:r>
                <a:rPr kumimoji="1" lang="en-US" altLang="zh-CN"/>
                <a:t>L</a:t>
              </a:r>
              <a:r>
                <a:rPr kumimoji="1" lang="zh-CN" altLang="en-US"/>
                <a:t>存在全下界和全上界，则称</a:t>
              </a:r>
              <a:r>
                <a:rPr kumimoji="1" lang="en-US" altLang="zh-CN"/>
                <a:t>L</a:t>
              </a:r>
              <a:r>
                <a:rPr kumimoji="1" lang="zh-CN" altLang="en-US"/>
                <a:t>为有界格，</a:t>
              </a:r>
            </a:p>
            <a:p>
              <a:pPr eaLnBrk="0" hangingPunct="0">
                <a:lnSpc>
                  <a:spcPct val="90000"/>
                </a:lnSpc>
                <a:spcBef>
                  <a:spcPct val="20000"/>
                </a:spcBef>
                <a:buClr>
                  <a:schemeClr val="accent2"/>
                </a:buClr>
                <a:buSzPct val="100000"/>
                <a:buFont typeface="Wingdings" pitchFamily="2" charset="2"/>
                <a:buNone/>
              </a:pPr>
              <a:r>
                <a:rPr kumimoji="1" lang="zh-CN" altLang="en-US"/>
                <a:t>并将</a:t>
              </a:r>
              <a:r>
                <a:rPr kumimoji="1" lang="en-US" altLang="zh-CN"/>
                <a:t>L</a:t>
              </a:r>
              <a:r>
                <a:rPr kumimoji="1" lang="zh-CN" altLang="en-US"/>
                <a:t>记为</a:t>
              </a:r>
              <a:r>
                <a:rPr kumimoji="1" lang="en-US" altLang="zh-CN"/>
                <a:t>&lt; L </a:t>
              </a:r>
              <a:r>
                <a:rPr kumimoji="1" lang="zh-CN" altLang="en-US">
                  <a:sym typeface="Symbol" pitchFamily="18" charset="2"/>
                </a:rPr>
                <a:t>，</a:t>
              </a:r>
              <a:r>
                <a:rPr kumimoji="1" lang="zh-CN" altLang="en-US" b="1"/>
                <a:t>∧</a:t>
              </a:r>
              <a:r>
                <a:rPr kumimoji="1" lang="zh-CN" altLang="en-US"/>
                <a:t>，</a:t>
              </a:r>
              <a:r>
                <a:rPr kumimoji="1" lang="zh-CN" altLang="en-US" b="1"/>
                <a:t>∨</a:t>
              </a:r>
              <a:r>
                <a:rPr kumimoji="1" lang="zh-CN" altLang="en-US"/>
                <a:t>，</a:t>
              </a:r>
              <a:r>
                <a:rPr kumimoji="1" lang="en-US" altLang="zh-CN"/>
                <a:t>0</a:t>
              </a:r>
              <a:r>
                <a:rPr kumimoji="1" lang="zh-CN" altLang="en-US"/>
                <a:t>，</a:t>
              </a:r>
              <a:r>
                <a:rPr kumimoji="1" lang="en-US" altLang="zh-CN"/>
                <a:t>1 &gt;</a:t>
              </a:r>
            </a:p>
          </p:txBody>
        </p:sp>
      </p:grpSp>
      <p:grpSp>
        <p:nvGrpSpPr>
          <p:cNvPr id="38" name="组合 37"/>
          <p:cNvGrpSpPr>
            <a:grpSpLocks/>
          </p:cNvGrpSpPr>
          <p:nvPr/>
        </p:nvGrpSpPr>
        <p:grpSpPr bwMode="auto">
          <a:xfrm>
            <a:off x="228600" y="3124200"/>
            <a:ext cx="2293938" cy="2943225"/>
            <a:chOff x="1211262" y="3103563"/>
            <a:chExt cx="2293938" cy="2943225"/>
          </a:xfrm>
        </p:grpSpPr>
        <p:pic>
          <p:nvPicPr>
            <p:cNvPr id="66614" name="Picture 12"/>
            <p:cNvPicPr>
              <a:picLocks noChangeAspect="1" noChangeArrowheads="1"/>
            </p:cNvPicPr>
            <p:nvPr/>
          </p:nvPicPr>
          <p:blipFill>
            <a:blip r:embed="rId2"/>
            <a:srcRect/>
            <a:stretch>
              <a:fillRect/>
            </a:stretch>
          </p:blipFill>
          <p:spPr bwMode="auto">
            <a:xfrm>
              <a:off x="1949450" y="3103563"/>
              <a:ext cx="762000" cy="654050"/>
            </a:xfrm>
            <a:prstGeom prst="rect">
              <a:avLst/>
            </a:prstGeom>
            <a:noFill/>
            <a:ln w="9525">
              <a:noFill/>
              <a:miter lim="800000"/>
              <a:headEnd/>
              <a:tailEnd/>
            </a:ln>
          </p:spPr>
        </p:pic>
        <p:pic>
          <p:nvPicPr>
            <p:cNvPr id="66615" name="Picture 13"/>
            <p:cNvPicPr>
              <a:picLocks noChangeAspect="1" noChangeArrowheads="1"/>
            </p:cNvPicPr>
            <p:nvPr/>
          </p:nvPicPr>
          <p:blipFill>
            <a:blip r:embed="rId3"/>
            <a:srcRect/>
            <a:stretch>
              <a:fillRect/>
            </a:stretch>
          </p:blipFill>
          <p:spPr bwMode="auto">
            <a:xfrm>
              <a:off x="2514600" y="5389563"/>
              <a:ext cx="685800" cy="657225"/>
            </a:xfrm>
            <a:prstGeom prst="rect">
              <a:avLst/>
            </a:prstGeom>
            <a:noFill/>
            <a:ln w="9525">
              <a:noFill/>
              <a:miter lim="800000"/>
              <a:headEnd/>
              <a:tailEnd/>
            </a:ln>
          </p:spPr>
        </p:pic>
        <p:pic>
          <p:nvPicPr>
            <p:cNvPr id="66616" name="Picture 14"/>
            <p:cNvPicPr>
              <a:picLocks noChangeAspect="1" noChangeArrowheads="1"/>
            </p:cNvPicPr>
            <p:nvPr/>
          </p:nvPicPr>
          <p:blipFill>
            <a:blip r:embed="rId4"/>
            <a:srcRect/>
            <a:stretch>
              <a:fillRect/>
            </a:stretch>
          </p:blipFill>
          <p:spPr bwMode="auto">
            <a:xfrm>
              <a:off x="1211262" y="3865563"/>
              <a:ext cx="541338" cy="609600"/>
            </a:xfrm>
            <a:prstGeom prst="rect">
              <a:avLst/>
            </a:prstGeom>
            <a:noFill/>
            <a:ln w="9525">
              <a:noFill/>
              <a:miter lim="800000"/>
              <a:headEnd/>
              <a:tailEnd/>
            </a:ln>
          </p:spPr>
        </p:pic>
        <p:pic>
          <p:nvPicPr>
            <p:cNvPr id="66617" name="Picture 15"/>
            <p:cNvPicPr>
              <a:picLocks noChangeAspect="1" noChangeArrowheads="1"/>
            </p:cNvPicPr>
            <p:nvPr/>
          </p:nvPicPr>
          <p:blipFill>
            <a:blip r:embed="rId5"/>
            <a:srcRect/>
            <a:stretch>
              <a:fillRect/>
            </a:stretch>
          </p:blipFill>
          <p:spPr bwMode="auto">
            <a:xfrm>
              <a:off x="2743200" y="3865563"/>
              <a:ext cx="762000" cy="565150"/>
            </a:xfrm>
            <a:prstGeom prst="rect">
              <a:avLst/>
            </a:prstGeom>
            <a:noFill/>
            <a:ln w="9525">
              <a:noFill/>
              <a:miter lim="800000"/>
              <a:headEnd/>
              <a:tailEnd/>
            </a:ln>
          </p:spPr>
        </p:pic>
        <p:pic>
          <p:nvPicPr>
            <p:cNvPr id="66618" name="Picture 16"/>
            <p:cNvPicPr>
              <a:picLocks noChangeAspect="1" noChangeArrowheads="1"/>
            </p:cNvPicPr>
            <p:nvPr/>
          </p:nvPicPr>
          <p:blipFill>
            <a:blip r:embed="rId6"/>
            <a:srcRect/>
            <a:stretch>
              <a:fillRect/>
            </a:stretch>
          </p:blipFill>
          <p:spPr bwMode="auto">
            <a:xfrm>
              <a:off x="1295400" y="4800600"/>
              <a:ext cx="606425" cy="762000"/>
            </a:xfrm>
            <a:prstGeom prst="rect">
              <a:avLst/>
            </a:prstGeom>
            <a:noFill/>
            <a:ln w="9525">
              <a:noFill/>
              <a:miter lim="800000"/>
              <a:headEnd/>
              <a:tailEnd/>
            </a:ln>
          </p:spPr>
        </p:pic>
      </p:grpSp>
      <p:grpSp>
        <p:nvGrpSpPr>
          <p:cNvPr id="35854" name="Group 28"/>
          <p:cNvGrpSpPr>
            <a:grpSpLocks/>
          </p:cNvGrpSpPr>
          <p:nvPr/>
        </p:nvGrpSpPr>
        <p:grpSpPr bwMode="auto">
          <a:xfrm>
            <a:off x="781050" y="3852863"/>
            <a:ext cx="1143000" cy="2111375"/>
            <a:chOff x="1207" y="2414"/>
            <a:chExt cx="720" cy="1330"/>
          </a:xfrm>
        </p:grpSpPr>
        <p:sp>
          <p:nvSpPr>
            <p:cNvPr id="66604" name="Oval 17"/>
            <p:cNvSpPr>
              <a:spLocks noChangeArrowheads="1"/>
            </p:cNvSpPr>
            <p:nvPr/>
          </p:nvSpPr>
          <p:spPr bwMode="auto">
            <a:xfrm>
              <a:off x="1474" y="2414"/>
              <a:ext cx="144" cy="144"/>
            </a:xfrm>
            <a:prstGeom prst="ellipse">
              <a:avLst/>
            </a:prstGeom>
            <a:gradFill rotWithShape="1">
              <a:gsLst>
                <a:gs pos="0">
                  <a:schemeClr val="folHlink"/>
                </a:gs>
                <a:gs pos="100000">
                  <a:srgbClr val="008000"/>
                </a:gs>
              </a:gsLst>
              <a:path path="shape">
                <a:fillToRect l="50000" t="50000" r="50000" b="50000"/>
              </a:path>
            </a:gradFill>
            <a:ln w="9525">
              <a:solidFill>
                <a:srgbClr val="003300"/>
              </a:solidFill>
              <a:round/>
              <a:headEnd/>
              <a:tailEnd/>
            </a:ln>
          </p:spPr>
          <p:txBody>
            <a:bodyPr wrap="none" anchor="ctr"/>
            <a:lstStyle/>
            <a:p>
              <a:endParaRPr lang="zh-CN" altLang="en-US"/>
            </a:p>
          </p:txBody>
        </p:sp>
        <p:sp>
          <p:nvSpPr>
            <p:cNvPr id="66605" name="Oval 18"/>
            <p:cNvSpPr>
              <a:spLocks noChangeArrowheads="1"/>
            </p:cNvSpPr>
            <p:nvPr/>
          </p:nvSpPr>
          <p:spPr bwMode="auto">
            <a:xfrm>
              <a:off x="1207" y="2791"/>
              <a:ext cx="144" cy="144"/>
            </a:xfrm>
            <a:prstGeom prst="ellipse">
              <a:avLst/>
            </a:prstGeom>
            <a:gradFill rotWithShape="1">
              <a:gsLst>
                <a:gs pos="0">
                  <a:schemeClr val="folHlink"/>
                </a:gs>
                <a:gs pos="100000">
                  <a:srgbClr val="008000"/>
                </a:gs>
              </a:gsLst>
              <a:path path="shape">
                <a:fillToRect l="50000" t="50000" r="50000" b="50000"/>
              </a:path>
            </a:gradFill>
            <a:ln w="9525">
              <a:solidFill>
                <a:srgbClr val="003300"/>
              </a:solidFill>
              <a:round/>
              <a:headEnd/>
              <a:tailEnd/>
            </a:ln>
          </p:spPr>
          <p:txBody>
            <a:bodyPr wrap="none" anchor="ctr"/>
            <a:lstStyle/>
            <a:p>
              <a:endParaRPr lang="zh-CN" altLang="en-US"/>
            </a:p>
          </p:txBody>
        </p:sp>
        <p:sp>
          <p:nvSpPr>
            <p:cNvPr id="66606" name="Oval 19"/>
            <p:cNvSpPr>
              <a:spLocks noChangeArrowheads="1"/>
            </p:cNvSpPr>
            <p:nvPr/>
          </p:nvSpPr>
          <p:spPr bwMode="auto">
            <a:xfrm>
              <a:off x="1783" y="2805"/>
              <a:ext cx="144" cy="144"/>
            </a:xfrm>
            <a:prstGeom prst="ellipse">
              <a:avLst/>
            </a:prstGeom>
            <a:gradFill rotWithShape="1">
              <a:gsLst>
                <a:gs pos="0">
                  <a:schemeClr val="folHlink"/>
                </a:gs>
                <a:gs pos="100000">
                  <a:srgbClr val="008000"/>
                </a:gs>
              </a:gsLst>
              <a:path path="shape">
                <a:fillToRect l="50000" t="50000" r="50000" b="50000"/>
              </a:path>
            </a:gradFill>
            <a:ln w="9525">
              <a:solidFill>
                <a:srgbClr val="003300"/>
              </a:solidFill>
              <a:round/>
              <a:headEnd/>
              <a:tailEnd/>
            </a:ln>
          </p:spPr>
          <p:txBody>
            <a:bodyPr wrap="none" anchor="ctr"/>
            <a:lstStyle/>
            <a:p>
              <a:endParaRPr lang="zh-CN" altLang="en-US"/>
            </a:p>
          </p:txBody>
        </p:sp>
        <p:sp>
          <p:nvSpPr>
            <p:cNvPr id="66607" name="Line 22"/>
            <p:cNvSpPr>
              <a:spLocks noChangeShapeType="1"/>
            </p:cNvSpPr>
            <p:nvPr/>
          </p:nvSpPr>
          <p:spPr bwMode="auto">
            <a:xfrm flipH="1">
              <a:off x="1316" y="2537"/>
              <a:ext cx="192" cy="288"/>
            </a:xfrm>
            <a:prstGeom prst="line">
              <a:avLst/>
            </a:prstGeom>
            <a:noFill/>
            <a:ln w="38100">
              <a:solidFill>
                <a:srgbClr val="003300"/>
              </a:solidFill>
              <a:round/>
              <a:headEnd/>
              <a:tailEnd/>
            </a:ln>
          </p:spPr>
          <p:txBody>
            <a:bodyPr/>
            <a:lstStyle/>
            <a:p>
              <a:endParaRPr lang="zh-CN" altLang="en-US"/>
            </a:p>
          </p:txBody>
        </p:sp>
        <p:sp>
          <p:nvSpPr>
            <p:cNvPr id="66608" name="Line 23"/>
            <p:cNvSpPr>
              <a:spLocks noChangeShapeType="1"/>
            </p:cNvSpPr>
            <p:nvPr/>
          </p:nvSpPr>
          <p:spPr bwMode="auto">
            <a:xfrm>
              <a:off x="1584" y="2544"/>
              <a:ext cx="240" cy="288"/>
            </a:xfrm>
            <a:prstGeom prst="line">
              <a:avLst/>
            </a:prstGeom>
            <a:noFill/>
            <a:ln w="38100">
              <a:solidFill>
                <a:srgbClr val="003300"/>
              </a:solidFill>
              <a:round/>
              <a:headEnd/>
              <a:tailEnd/>
            </a:ln>
          </p:spPr>
          <p:txBody>
            <a:bodyPr/>
            <a:lstStyle/>
            <a:p>
              <a:endParaRPr lang="zh-CN" altLang="en-US"/>
            </a:p>
          </p:txBody>
        </p:sp>
        <p:sp>
          <p:nvSpPr>
            <p:cNvPr id="66609" name="Line 24"/>
            <p:cNvSpPr>
              <a:spLocks noChangeShapeType="1"/>
            </p:cNvSpPr>
            <p:nvPr/>
          </p:nvSpPr>
          <p:spPr bwMode="auto">
            <a:xfrm>
              <a:off x="1309" y="2921"/>
              <a:ext cx="240" cy="288"/>
            </a:xfrm>
            <a:prstGeom prst="line">
              <a:avLst/>
            </a:prstGeom>
            <a:noFill/>
            <a:ln w="38100">
              <a:solidFill>
                <a:srgbClr val="003300"/>
              </a:solidFill>
              <a:round/>
              <a:headEnd/>
              <a:tailEnd/>
            </a:ln>
          </p:spPr>
          <p:txBody>
            <a:bodyPr/>
            <a:lstStyle/>
            <a:p>
              <a:endParaRPr lang="zh-CN" altLang="en-US"/>
            </a:p>
          </p:txBody>
        </p:sp>
        <p:sp>
          <p:nvSpPr>
            <p:cNvPr id="66610" name="Line 25"/>
            <p:cNvSpPr>
              <a:spLocks noChangeShapeType="1"/>
            </p:cNvSpPr>
            <p:nvPr/>
          </p:nvSpPr>
          <p:spPr bwMode="auto">
            <a:xfrm flipH="1">
              <a:off x="1612" y="2921"/>
              <a:ext cx="192" cy="288"/>
            </a:xfrm>
            <a:prstGeom prst="line">
              <a:avLst/>
            </a:prstGeom>
            <a:noFill/>
            <a:ln w="38100">
              <a:solidFill>
                <a:srgbClr val="003300"/>
              </a:solidFill>
              <a:round/>
              <a:headEnd/>
              <a:tailEnd/>
            </a:ln>
          </p:spPr>
          <p:txBody>
            <a:bodyPr/>
            <a:lstStyle/>
            <a:p>
              <a:endParaRPr lang="zh-CN" altLang="en-US"/>
            </a:p>
          </p:txBody>
        </p:sp>
        <p:sp>
          <p:nvSpPr>
            <p:cNvPr id="66611" name="Oval 20"/>
            <p:cNvSpPr>
              <a:spLocks noChangeArrowheads="1"/>
            </p:cNvSpPr>
            <p:nvPr/>
          </p:nvSpPr>
          <p:spPr bwMode="auto">
            <a:xfrm>
              <a:off x="1502" y="3168"/>
              <a:ext cx="144" cy="144"/>
            </a:xfrm>
            <a:prstGeom prst="ellipse">
              <a:avLst/>
            </a:prstGeom>
            <a:gradFill rotWithShape="1">
              <a:gsLst>
                <a:gs pos="0">
                  <a:schemeClr val="folHlink"/>
                </a:gs>
                <a:gs pos="100000">
                  <a:srgbClr val="008000"/>
                </a:gs>
              </a:gsLst>
              <a:path path="shape">
                <a:fillToRect l="50000" t="50000" r="50000" b="50000"/>
              </a:path>
            </a:gradFill>
            <a:ln w="9525">
              <a:solidFill>
                <a:srgbClr val="003300"/>
              </a:solidFill>
              <a:round/>
              <a:headEnd/>
              <a:tailEnd/>
            </a:ln>
          </p:spPr>
          <p:txBody>
            <a:bodyPr wrap="none" anchor="ctr"/>
            <a:lstStyle/>
            <a:p>
              <a:endParaRPr lang="zh-CN" altLang="en-US"/>
            </a:p>
          </p:txBody>
        </p:sp>
        <p:sp>
          <p:nvSpPr>
            <p:cNvPr id="66612" name="Line 27"/>
            <p:cNvSpPr>
              <a:spLocks noChangeShapeType="1"/>
            </p:cNvSpPr>
            <p:nvPr/>
          </p:nvSpPr>
          <p:spPr bwMode="auto">
            <a:xfrm>
              <a:off x="1577" y="3312"/>
              <a:ext cx="0" cy="336"/>
            </a:xfrm>
            <a:prstGeom prst="line">
              <a:avLst/>
            </a:prstGeom>
            <a:noFill/>
            <a:ln w="38100">
              <a:solidFill>
                <a:srgbClr val="003300"/>
              </a:solidFill>
              <a:round/>
              <a:headEnd/>
              <a:tailEnd/>
            </a:ln>
          </p:spPr>
          <p:txBody>
            <a:bodyPr/>
            <a:lstStyle/>
            <a:p>
              <a:endParaRPr lang="zh-CN" altLang="en-US"/>
            </a:p>
          </p:txBody>
        </p:sp>
        <p:sp>
          <p:nvSpPr>
            <p:cNvPr id="66613" name="Oval 21"/>
            <p:cNvSpPr>
              <a:spLocks noChangeArrowheads="1"/>
            </p:cNvSpPr>
            <p:nvPr/>
          </p:nvSpPr>
          <p:spPr bwMode="auto">
            <a:xfrm>
              <a:off x="1502" y="3600"/>
              <a:ext cx="144" cy="144"/>
            </a:xfrm>
            <a:prstGeom prst="ellipse">
              <a:avLst/>
            </a:prstGeom>
            <a:gradFill rotWithShape="1">
              <a:gsLst>
                <a:gs pos="0">
                  <a:schemeClr val="folHlink"/>
                </a:gs>
                <a:gs pos="100000">
                  <a:srgbClr val="008000"/>
                </a:gs>
              </a:gsLst>
              <a:path path="shape">
                <a:fillToRect l="50000" t="50000" r="50000" b="50000"/>
              </a:path>
            </a:gradFill>
            <a:ln w="9525">
              <a:solidFill>
                <a:srgbClr val="003300"/>
              </a:solidFill>
              <a:round/>
              <a:headEnd/>
              <a:tailEnd/>
            </a:ln>
          </p:spPr>
          <p:txBody>
            <a:bodyPr wrap="none" anchor="ctr"/>
            <a:lstStyle/>
            <a:p>
              <a:endParaRPr lang="zh-CN" altLang="en-US"/>
            </a:p>
          </p:txBody>
        </p:sp>
      </p:grpSp>
      <p:grpSp>
        <p:nvGrpSpPr>
          <p:cNvPr id="40" name="组合 39"/>
          <p:cNvGrpSpPr>
            <a:grpSpLocks/>
          </p:cNvGrpSpPr>
          <p:nvPr/>
        </p:nvGrpSpPr>
        <p:grpSpPr bwMode="auto">
          <a:xfrm>
            <a:off x="7543800" y="3048000"/>
            <a:ext cx="1295400" cy="2997200"/>
            <a:chOff x="5562600" y="3171825"/>
            <a:chExt cx="1295400" cy="2997200"/>
          </a:xfrm>
        </p:grpSpPr>
        <p:sp>
          <p:nvSpPr>
            <p:cNvPr id="66591" name="Oval 29"/>
            <p:cNvSpPr>
              <a:spLocks noChangeArrowheads="1"/>
            </p:cNvSpPr>
            <p:nvPr/>
          </p:nvSpPr>
          <p:spPr bwMode="auto">
            <a:xfrm>
              <a:off x="5802313" y="350520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6592" name="Oval 30"/>
            <p:cNvSpPr>
              <a:spLocks noChangeArrowheads="1"/>
            </p:cNvSpPr>
            <p:nvPr/>
          </p:nvSpPr>
          <p:spPr bwMode="auto">
            <a:xfrm>
              <a:off x="5802313" y="560705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6593" name="Oval 31"/>
            <p:cNvSpPr>
              <a:spLocks noChangeArrowheads="1"/>
            </p:cNvSpPr>
            <p:nvPr/>
          </p:nvSpPr>
          <p:spPr bwMode="auto">
            <a:xfrm>
              <a:off x="5802313" y="411480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6594" name="Oval 32"/>
            <p:cNvSpPr>
              <a:spLocks noChangeArrowheads="1"/>
            </p:cNvSpPr>
            <p:nvPr/>
          </p:nvSpPr>
          <p:spPr bwMode="auto">
            <a:xfrm>
              <a:off x="5802313" y="502920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66595" name="Line 33"/>
            <p:cNvSpPr>
              <a:spLocks noChangeShapeType="1"/>
            </p:cNvSpPr>
            <p:nvPr/>
          </p:nvSpPr>
          <p:spPr bwMode="auto">
            <a:xfrm>
              <a:off x="5921375" y="3733800"/>
              <a:ext cx="0" cy="381000"/>
            </a:xfrm>
            <a:prstGeom prst="line">
              <a:avLst/>
            </a:prstGeom>
            <a:noFill/>
            <a:ln w="38100">
              <a:solidFill>
                <a:srgbClr val="993300"/>
              </a:solidFill>
              <a:round/>
              <a:headEnd/>
              <a:tailEnd/>
            </a:ln>
          </p:spPr>
          <p:txBody>
            <a:bodyPr/>
            <a:lstStyle/>
            <a:p>
              <a:endParaRPr lang="zh-CN" altLang="en-US"/>
            </a:p>
          </p:txBody>
        </p:sp>
        <p:sp>
          <p:nvSpPr>
            <p:cNvPr id="66596" name="Line 34"/>
            <p:cNvSpPr>
              <a:spLocks noChangeShapeType="1"/>
            </p:cNvSpPr>
            <p:nvPr/>
          </p:nvSpPr>
          <p:spPr bwMode="auto">
            <a:xfrm>
              <a:off x="5921375" y="4343400"/>
              <a:ext cx="0" cy="152400"/>
            </a:xfrm>
            <a:prstGeom prst="line">
              <a:avLst/>
            </a:prstGeom>
            <a:noFill/>
            <a:ln w="38100">
              <a:solidFill>
                <a:srgbClr val="993300"/>
              </a:solidFill>
              <a:round/>
              <a:headEnd/>
              <a:tailEnd/>
            </a:ln>
          </p:spPr>
          <p:txBody>
            <a:bodyPr/>
            <a:lstStyle/>
            <a:p>
              <a:endParaRPr lang="zh-CN" altLang="en-US"/>
            </a:p>
          </p:txBody>
        </p:sp>
        <p:sp>
          <p:nvSpPr>
            <p:cNvPr id="66597" name="Line 35"/>
            <p:cNvSpPr>
              <a:spLocks noChangeShapeType="1"/>
            </p:cNvSpPr>
            <p:nvPr/>
          </p:nvSpPr>
          <p:spPr bwMode="auto">
            <a:xfrm>
              <a:off x="5921375" y="4884738"/>
              <a:ext cx="0" cy="152400"/>
            </a:xfrm>
            <a:prstGeom prst="line">
              <a:avLst/>
            </a:prstGeom>
            <a:noFill/>
            <a:ln w="38100">
              <a:solidFill>
                <a:srgbClr val="993300"/>
              </a:solidFill>
              <a:round/>
              <a:headEnd/>
              <a:tailEnd/>
            </a:ln>
          </p:spPr>
          <p:txBody>
            <a:bodyPr/>
            <a:lstStyle/>
            <a:p>
              <a:endParaRPr lang="zh-CN" altLang="en-US"/>
            </a:p>
          </p:txBody>
        </p:sp>
        <p:sp>
          <p:nvSpPr>
            <p:cNvPr id="66598" name="Text Box 36"/>
            <p:cNvSpPr txBox="1">
              <a:spLocks noChangeArrowheads="1"/>
            </p:cNvSpPr>
            <p:nvPr/>
          </p:nvSpPr>
          <p:spPr bwMode="auto">
            <a:xfrm>
              <a:off x="5562600" y="4452938"/>
              <a:ext cx="698500" cy="366712"/>
            </a:xfrm>
            <a:prstGeom prst="rect">
              <a:avLst/>
            </a:prstGeom>
            <a:noFill/>
            <a:ln w="9525">
              <a:noFill/>
              <a:miter lim="800000"/>
              <a:headEnd/>
              <a:tailEnd/>
            </a:ln>
          </p:spPr>
          <p:txBody>
            <a:bodyPr wrap="none">
              <a:spAutoFit/>
            </a:bodyPr>
            <a:lstStyle/>
            <a:p>
              <a:r>
                <a:rPr lang="en-US" altLang="zh-CN"/>
                <a:t>… …</a:t>
              </a:r>
            </a:p>
          </p:txBody>
        </p:sp>
        <p:sp>
          <p:nvSpPr>
            <p:cNvPr id="66599" name="Line 37"/>
            <p:cNvSpPr>
              <a:spLocks noChangeShapeType="1"/>
            </p:cNvSpPr>
            <p:nvPr/>
          </p:nvSpPr>
          <p:spPr bwMode="auto">
            <a:xfrm>
              <a:off x="5922963" y="5240338"/>
              <a:ext cx="0" cy="381000"/>
            </a:xfrm>
            <a:prstGeom prst="line">
              <a:avLst/>
            </a:prstGeom>
            <a:noFill/>
            <a:ln w="38100">
              <a:solidFill>
                <a:srgbClr val="993300"/>
              </a:solidFill>
              <a:round/>
              <a:headEnd/>
              <a:tailEnd/>
            </a:ln>
          </p:spPr>
          <p:txBody>
            <a:bodyPr/>
            <a:lstStyle/>
            <a:p>
              <a:endParaRPr lang="zh-CN" altLang="en-US"/>
            </a:p>
          </p:txBody>
        </p:sp>
        <p:sp>
          <p:nvSpPr>
            <p:cNvPr id="66600" name="Text Box 38"/>
            <p:cNvSpPr txBox="1">
              <a:spLocks noChangeArrowheads="1"/>
            </p:cNvSpPr>
            <p:nvPr/>
          </p:nvSpPr>
          <p:spPr bwMode="auto">
            <a:xfrm>
              <a:off x="5748338" y="3171825"/>
              <a:ext cx="320675" cy="366713"/>
            </a:xfrm>
            <a:prstGeom prst="rect">
              <a:avLst/>
            </a:prstGeom>
            <a:noFill/>
            <a:ln w="9525">
              <a:noFill/>
              <a:miter lim="800000"/>
              <a:headEnd/>
              <a:tailEnd/>
            </a:ln>
          </p:spPr>
          <p:txBody>
            <a:bodyPr wrap="none">
              <a:spAutoFit/>
            </a:bodyPr>
            <a:lstStyle/>
            <a:p>
              <a:r>
                <a:rPr lang="en-US" altLang="zh-CN"/>
                <a:t>1</a:t>
              </a:r>
            </a:p>
          </p:txBody>
        </p:sp>
        <p:sp>
          <p:nvSpPr>
            <p:cNvPr id="66601" name="Text Box 39"/>
            <p:cNvSpPr txBox="1">
              <a:spLocks noChangeArrowheads="1"/>
            </p:cNvSpPr>
            <p:nvPr/>
          </p:nvSpPr>
          <p:spPr bwMode="auto">
            <a:xfrm>
              <a:off x="5986463" y="4038600"/>
              <a:ext cx="520700" cy="366713"/>
            </a:xfrm>
            <a:prstGeom prst="rect">
              <a:avLst/>
            </a:prstGeom>
            <a:noFill/>
            <a:ln w="9525">
              <a:noFill/>
              <a:miter lim="800000"/>
              <a:headEnd/>
              <a:tailEnd/>
            </a:ln>
          </p:spPr>
          <p:txBody>
            <a:bodyPr wrap="none">
              <a:spAutoFit/>
            </a:bodyPr>
            <a:lstStyle/>
            <a:p>
              <a:r>
                <a:rPr lang="en-US" altLang="zh-CN"/>
                <a:t>1/2</a:t>
              </a:r>
            </a:p>
          </p:txBody>
        </p:sp>
        <p:sp>
          <p:nvSpPr>
            <p:cNvPr id="66602" name="Text Box 40"/>
            <p:cNvSpPr txBox="1">
              <a:spLocks noChangeArrowheads="1"/>
            </p:cNvSpPr>
            <p:nvPr/>
          </p:nvSpPr>
          <p:spPr bwMode="auto">
            <a:xfrm>
              <a:off x="5976938" y="4933950"/>
              <a:ext cx="881062" cy="366713"/>
            </a:xfrm>
            <a:prstGeom prst="rect">
              <a:avLst/>
            </a:prstGeom>
            <a:noFill/>
            <a:ln w="9525">
              <a:noFill/>
              <a:miter lim="800000"/>
              <a:headEnd/>
              <a:tailEnd/>
            </a:ln>
          </p:spPr>
          <p:txBody>
            <a:bodyPr>
              <a:spAutoFit/>
            </a:bodyPr>
            <a:lstStyle/>
            <a:p>
              <a:r>
                <a:rPr lang="en-US" altLang="zh-CN"/>
                <a:t>1/2</a:t>
              </a:r>
              <a:r>
                <a:rPr lang="en-US" altLang="zh-CN" baseline="30000"/>
                <a:t>n</a:t>
              </a:r>
            </a:p>
          </p:txBody>
        </p:sp>
        <p:sp>
          <p:nvSpPr>
            <p:cNvPr id="66603" name="Text Box 41"/>
            <p:cNvSpPr txBox="1">
              <a:spLocks noChangeArrowheads="1"/>
            </p:cNvSpPr>
            <p:nvPr/>
          </p:nvSpPr>
          <p:spPr bwMode="auto">
            <a:xfrm>
              <a:off x="5768975" y="5802313"/>
              <a:ext cx="320675" cy="366712"/>
            </a:xfrm>
            <a:prstGeom prst="rect">
              <a:avLst/>
            </a:prstGeom>
            <a:noFill/>
            <a:ln w="9525">
              <a:noFill/>
              <a:miter lim="800000"/>
              <a:headEnd/>
              <a:tailEnd/>
            </a:ln>
          </p:spPr>
          <p:txBody>
            <a:bodyPr wrap="none">
              <a:spAutoFit/>
            </a:bodyPr>
            <a:lstStyle/>
            <a:p>
              <a:r>
                <a:rPr lang="en-US" altLang="zh-CN"/>
                <a:t>0</a:t>
              </a:r>
            </a:p>
          </p:txBody>
        </p:sp>
      </p:grpSp>
      <p:grpSp>
        <p:nvGrpSpPr>
          <p:cNvPr id="67" name="组合 66"/>
          <p:cNvGrpSpPr>
            <a:grpSpLocks/>
          </p:cNvGrpSpPr>
          <p:nvPr/>
        </p:nvGrpSpPr>
        <p:grpSpPr bwMode="auto">
          <a:xfrm>
            <a:off x="2667000" y="3333750"/>
            <a:ext cx="4364038" cy="476250"/>
            <a:chOff x="2667000" y="3200400"/>
            <a:chExt cx="4363278" cy="476250"/>
          </a:xfrm>
        </p:grpSpPr>
        <p:pic>
          <p:nvPicPr>
            <p:cNvPr id="43" name="Picture 13"/>
            <p:cNvPicPr>
              <a:picLocks noChangeAspect="1" noChangeArrowheads="1"/>
            </p:cNvPicPr>
            <p:nvPr/>
          </p:nvPicPr>
          <p:blipFill>
            <a:blip r:embed="rId7"/>
            <a:srcRect/>
            <a:stretch>
              <a:fillRect/>
            </a:stretch>
          </p:blipFill>
          <p:spPr bwMode="auto">
            <a:xfrm>
              <a:off x="2667000" y="3200400"/>
              <a:ext cx="477755" cy="457200"/>
            </a:xfrm>
            <a:prstGeom prst="rect">
              <a:avLst/>
            </a:prstGeom>
            <a:ln>
              <a:noFill/>
            </a:ln>
            <a:effectLst>
              <a:outerShdw blurRad="292100" dist="139700" dir="2700000" algn="tl" rotWithShape="0">
                <a:srgbClr val="333333">
                  <a:alpha val="65000"/>
                </a:srgbClr>
              </a:outerShdw>
            </a:effectLst>
          </p:spPr>
        </p:pic>
        <p:sp>
          <p:nvSpPr>
            <p:cNvPr id="66581" name="TextBox 43"/>
            <p:cNvSpPr txBox="1">
              <a:spLocks noChangeArrowheads="1"/>
            </p:cNvSpPr>
            <p:nvPr/>
          </p:nvSpPr>
          <p:spPr bwMode="auto">
            <a:xfrm>
              <a:off x="3200400" y="3276600"/>
              <a:ext cx="319318" cy="369332"/>
            </a:xfrm>
            <a:prstGeom prst="rect">
              <a:avLst/>
            </a:prstGeom>
            <a:noFill/>
            <a:ln w="9525">
              <a:noFill/>
              <a:miter lim="800000"/>
              <a:headEnd/>
              <a:tailEnd/>
            </a:ln>
          </p:spPr>
          <p:txBody>
            <a:bodyPr wrap="none">
              <a:spAutoFit/>
            </a:bodyPr>
            <a:lstStyle/>
            <a:p>
              <a:r>
                <a:rPr lang="en-US" altLang="zh-CN"/>
                <a:t>=</a:t>
              </a:r>
              <a:endParaRPr lang="zh-CN" altLang="en-US"/>
            </a:p>
          </p:txBody>
        </p:sp>
        <p:pic>
          <p:nvPicPr>
            <p:cNvPr id="45" name="Picture 12"/>
            <p:cNvPicPr>
              <a:picLocks noChangeAspect="1" noChangeArrowheads="1"/>
            </p:cNvPicPr>
            <p:nvPr/>
          </p:nvPicPr>
          <p:blipFill>
            <a:blip r:embed="rId8"/>
            <a:srcRect/>
            <a:stretch>
              <a:fillRect/>
            </a:stretch>
          </p:blipFill>
          <p:spPr bwMode="auto">
            <a:xfrm>
              <a:off x="3505054" y="3200400"/>
              <a:ext cx="514260" cy="457200"/>
            </a:xfrm>
            <a:prstGeom prst="rect">
              <a:avLst/>
            </a:prstGeom>
            <a:ln>
              <a:noFill/>
            </a:ln>
            <a:effectLst>
              <a:outerShdw blurRad="292100" dist="139700" dir="2700000" algn="tl" rotWithShape="0">
                <a:srgbClr val="333333">
                  <a:alpha val="65000"/>
                </a:srgbClr>
              </a:outerShdw>
            </a:effectLst>
          </p:spPr>
        </p:pic>
        <p:pic>
          <p:nvPicPr>
            <p:cNvPr id="46" name="Picture 14"/>
            <p:cNvPicPr>
              <a:picLocks noChangeAspect="1" noChangeArrowheads="1"/>
            </p:cNvPicPr>
            <p:nvPr/>
          </p:nvPicPr>
          <p:blipFill>
            <a:blip r:embed="rId9"/>
            <a:srcRect/>
            <a:stretch>
              <a:fillRect/>
            </a:stretch>
          </p:blipFill>
          <p:spPr bwMode="auto">
            <a:xfrm>
              <a:off x="4343108" y="3200400"/>
              <a:ext cx="457120" cy="457200"/>
            </a:xfrm>
            <a:prstGeom prst="rect">
              <a:avLst/>
            </a:prstGeom>
            <a:ln>
              <a:noFill/>
            </a:ln>
            <a:effectLst>
              <a:outerShdw blurRad="292100" dist="139700" dir="2700000" algn="tl" rotWithShape="0">
                <a:srgbClr val="333333">
                  <a:alpha val="65000"/>
                </a:srgbClr>
              </a:outerShdw>
            </a:effectLst>
          </p:spPr>
        </p:pic>
        <p:pic>
          <p:nvPicPr>
            <p:cNvPr id="47" name="Picture 15"/>
            <p:cNvPicPr>
              <a:picLocks noChangeAspect="1" noChangeArrowheads="1"/>
            </p:cNvPicPr>
            <p:nvPr/>
          </p:nvPicPr>
          <p:blipFill>
            <a:blip r:embed="rId10"/>
            <a:srcRect/>
            <a:stretch>
              <a:fillRect/>
            </a:stretch>
          </p:blipFill>
          <p:spPr bwMode="auto">
            <a:xfrm>
              <a:off x="5104975" y="3200400"/>
              <a:ext cx="514260" cy="457200"/>
            </a:xfrm>
            <a:prstGeom prst="rect">
              <a:avLst/>
            </a:prstGeom>
            <a:ln>
              <a:noFill/>
            </a:ln>
            <a:effectLst>
              <a:outerShdw blurRad="292100" dist="139700" dir="2700000" algn="tl" rotWithShape="0">
                <a:srgbClr val="333333">
                  <a:alpha val="65000"/>
                </a:srgbClr>
              </a:outerShdw>
            </a:effectLst>
          </p:spPr>
        </p:pic>
        <p:pic>
          <p:nvPicPr>
            <p:cNvPr id="48" name="Picture 16"/>
            <p:cNvPicPr>
              <a:picLocks noChangeAspect="1" noChangeArrowheads="1"/>
            </p:cNvPicPr>
            <p:nvPr/>
          </p:nvPicPr>
          <p:blipFill>
            <a:blip r:embed="rId11"/>
            <a:srcRect/>
            <a:stretch>
              <a:fillRect/>
            </a:stretch>
          </p:blipFill>
          <p:spPr bwMode="auto">
            <a:xfrm>
              <a:off x="5866843" y="3200400"/>
              <a:ext cx="404743" cy="457200"/>
            </a:xfrm>
            <a:prstGeom prst="rect">
              <a:avLst/>
            </a:prstGeom>
            <a:ln>
              <a:noFill/>
            </a:ln>
            <a:effectLst>
              <a:outerShdw blurRad="292100" dist="139700" dir="2700000" algn="tl" rotWithShape="0">
                <a:srgbClr val="333333">
                  <a:alpha val="65000"/>
                </a:srgbClr>
              </a:outerShdw>
            </a:effectLst>
          </p:spPr>
        </p:pic>
        <p:pic>
          <p:nvPicPr>
            <p:cNvPr id="49" name="Picture 13"/>
            <p:cNvPicPr>
              <a:picLocks noChangeAspect="1" noChangeArrowheads="1"/>
            </p:cNvPicPr>
            <p:nvPr/>
          </p:nvPicPr>
          <p:blipFill>
            <a:blip r:embed="rId7"/>
            <a:srcRect/>
            <a:stretch>
              <a:fillRect/>
            </a:stretch>
          </p:blipFill>
          <p:spPr bwMode="auto">
            <a:xfrm>
              <a:off x="6552523" y="3219450"/>
              <a:ext cx="477755" cy="457200"/>
            </a:xfrm>
            <a:prstGeom prst="rect">
              <a:avLst/>
            </a:prstGeom>
            <a:ln>
              <a:noFill/>
            </a:ln>
            <a:effectLst>
              <a:outerShdw blurRad="292100" dist="139700" dir="2700000" algn="tl" rotWithShape="0">
                <a:srgbClr val="333333">
                  <a:alpha val="65000"/>
                </a:srgbClr>
              </a:outerShdw>
            </a:effectLst>
          </p:spPr>
        </p:pic>
        <p:sp>
          <p:nvSpPr>
            <p:cNvPr id="66587" name="矩形 49"/>
            <p:cNvSpPr>
              <a:spLocks noChangeArrowheads="1"/>
            </p:cNvSpPr>
            <p:nvPr/>
          </p:nvSpPr>
          <p:spPr bwMode="auto">
            <a:xfrm>
              <a:off x="3962400" y="3276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sp>
          <p:nvSpPr>
            <p:cNvPr id="66588" name="矩形 50"/>
            <p:cNvSpPr>
              <a:spLocks noChangeArrowheads="1"/>
            </p:cNvSpPr>
            <p:nvPr/>
          </p:nvSpPr>
          <p:spPr bwMode="auto">
            <a:xfrm>
              <a:off x="4800600" y="3276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sp>
          <p:nvSpPr>
            <p:cNvPr id="66589" name="矩形 51"/>
            <p:cNvSpPr>
              <a:spLocks noChangeArrowheads="1"/>
            </p:cNvSpPr>
            <p:nvPr/>
          </p:nvSpPr>
          <p:spPr bwMode="auto">
            <a:xfrm>
              <a:off x="5604302" y="3276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sp>
          <p:nvSpPr>
            <p:cNvPr id="66590" name="矩形 52"/>
            <p:cNvSpPr>
              <a:spLocks noChangeArrowheads="1"/>
            </p:cNvSpPr>
            <p:nvPr/>
          </p:nvSpPr>
          <p:spPr bwMode="auto">
            <a:xfrm>
              <a:off x="6248400" y="3276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grpSp>
      <p:grpSp>
        <p:nvGrpSpPr>
          <p:cNvPr id="68" name="组合 67"/>
          <p:cNvGrpSpPr>
            <a:grpSpLocks/>
          </p:cNvGrpSpPr>
          <p:nvPr/>
        </p:nvGrpSpPr>
        <p:grpSpPr bwMode="auto">
          <a:xfrm>
            <a:off x="2667000" y="4724400"/>
            <a:ext cx="4343400" cy="476250"/>
            <a:chOff x="2667000" y="4724400"/>
            <a:chExt cx="4343400" cy="476250"/>
          </a:xfrm>
        </p:grpSpPr>
        <p:sp>
          <p:nvSpPr>
            <p:cNvPr id="66569" name="TextBox 54"/>
            <p:cNvSpPr txBox="1">
              <a:spLocks noChangeArrowheads="1"/>
            </p:cNvSpPr>
            <p:nvPr/>
          </p:nvSpPr>
          <p:spPr bwMode="auto">
            <a:xfrm>
              <a:off x="3180522" y="4800600"/>
              <a:ext cx="319318" cy="369332"/>
            </a:xfrm>
            <a:prstGeom prst="rect">
              <a:avLst/>
            </a:prstGeom>
            <a:noFill/>
            <a:ln w="9525">
              <a:noFill/>
              <a:miter lim="800000"/>
              <a:headEnd/>
              <a:tailEnd/>
            </a:ln>
          </p:spPr>
          <p:txBody>
            <a:bodyPr wrap="none">
              <a:spAutoFit/>
            </a:bodyPr>
            <a:lstStyle/>
            <a:p>
              <a:r>
                <a:rPr lang="en-US" altLang="zh-CN"/>
                <a:t>=</a:t>
              </a:r>
              <a:endParaRPr lang="zh-CN" altLang="en-US"/>
            </a:p>
          </p:txBody>
        </p:sp>
        <p:pic>
          <p:nvPicPr>
            <p:cNvPr id="56" name="Picture 12"/>
            <p:cNvPicPr>
              <a:picLocks noChangeAspect="1" noChangeArrowheads="1"/>
            </p:cNvPicPr>
            <p:nvPr/>
          </p:nvPicPr>
          <p:blipFill>
            <a:blip r:embed="rId8"/>
            <a:srcRect/>
            <a:stretch>
              <a:fillRect/>
            </a:stretch>
          </p:blipFill>
          <p:spPr bwMode="auto">
            <a:xfrm>
              <a:off x="3484563" y="4724400"/>
              <a:ext cx="514350" cy="457200"/>
            </a:xfrm>
            <a:prstGeom prst="rect">
              <a:avLst/>
            </a:prstGeom>
            <a:ln>
              <a:noFill/>
            </a:ln>
            <a:effectLst>
              <a:outerShdw blurRad="292100" dist="139700" dir="2700000" algn="tl" rotWithShape="0">
                <a:srgbClr val="333333">
                  <a:alpha val="65000"/>
                </a:srgbClr>
              </a:outerShdw>
            </a:effectLst>
          </p:spPr>
        </p:pic>
        <p:pic>
          <p:nvPicPr>
            <p:cNvPr id="57" name="Picture 14"/>
            <p:cNvPicPr>
              <a:picLocks noChangeAspect="1" noChangeArrowheads="1"/>
            </p:cNvPicPr>
            <p:nvPr/>
          </p:nvPicPr>
          <p:blipFill>
            <a:blip r:embed="rId9"/>
            <a:srcRect/>
            <a:stretch>
              <a:fillRect/>
            </a:stretch>
          </p:blipFill>
          <p:spPr bwMode="auto">
            <a:xfrm>
              <a:off x="4322763" y="4724400"/>
              <a:ext cx="457200" cy="457200"/>
            </a:xfrm>
            <a:prstGeom prst="rect">
              <a:avLst/>
            </a:prstGeom>
            <a:ln>
              <a:noFill/>
            </a:ln>
            <a:effectLst>
              <a:outerShdw blurRad="292100" dist="139700" dir="2700000" algn="tl" rotWithShape="0">
                <a:srgbClr val="333333">
                  <a:alpha val="65000"/>
                </a:srgbClr>
              </a:outerShdw>
            </a:effectLst>
          </p:spPr>
        </p:pic>
        <p:pic>
          <p:nvPicPr>
            <p:cNvPr id="58" name="Picture 15"/>
            <p:cNvPicPr>
              <a:picLocks noChangeAspect="1" noChangeArrowheads="1"/>
            </p:cNvPicPr>
            <p:nvPr/>
          </p:nvPicPr>
          <p:blipFill>
            <a:blip r:embed="rId12"/>
            <a:srcRect/>
            <a:stretch>
              <a:fillRect/>
            </a:stretch>
          </p:blipFill>
          <p:spPr bwMode="auto">
            <a:xfrm>
              <a:off x="5084763" y="4724400"/>
              <a:ext cx="514350" cy="457200"/>
            </a:xfrm>
            <a:prstGeom prst="rect">
              <a:avLst/>
            </a:prstGeom>
            <a:ln>
              <a:noFill/>
            </a:ln>
            <a:effectLst>
              <a:outerShdw blurRad="292100" dist="139700" dir="2700000" algn="tl" rotWithShape="0">
                <a:srgbClr val="333333">
                  <a:alpha val="65000"/>
                </a:srgbClr>
              </a:outerShdw>
            </a:effectLst>
          </p:spPr>
        </p:pic>
        <p:pic>
          <p:nvPicPr>
            <p:cNvPr id="59" name="Picture 16"/>
            <p:cNvPicPr>
              <a:picLocks noChangeAspect="1" noChangeArrowheads="1"/>
            </p:cNvPicPr>
            <p:nvPr/>
          </p:nvPicPr>
          <p:blipFill>
            <a:blip r:embed="rId11"/>
            <a:srcRect/>
            <a:stretch>
              <a:fillRect/>
            </a:stretch>
          </p:blipFill>
          <p:spPr bwMode="auto">
            <a:xfrm>
              <a:off x="5846763" y="4724400"/>
              <a:ext cx="404812" cy="457200"/>
            </a:xfrm>
            <a:prstGeom prst="rect">
              <a:avLst/>
            </a:prstGeom>
            <a:ln>
              <a:noFill/>
            </a:ln>
            <a:effectLst>
              <a:outerShdw blurRad="292100" dist="139700" dir="2700000" algn="tl" rotWithShape="0">
                <a:srgbClr val="333333">
                  <a:alpha val="65000"/>
                </a:srgbClr>
              </a:outerShdw>
            </a:effectLst>
          </p:spPr>
        </p:pic>
        <p:pic>
          <p:nvPicPr>
            <p:cNvPr id="60" name="Picture 13"/>
            <p:cNvPicPr>
              <a:picLocks noChangeAspect="1" noChangeArrowheads="1"/>
            </p:cNvPicPr>
            <p:nvPr/>
          </p:nvPicPr>
          <p:blipFill>
            <a:blip r:embed="rId13"/>
            <a:srcRect/>
            <a:stretch>
              <a:fillRect/>
            </a:stretch>
          </p:blipFill>
          <p:spPr bwMode="auto">
            <a:xfrm>
              <a:off x="6532563" y="4743450"/>
              <a:ext cx="477837" cy="457200"/>
            </a:xfrm>
            <a:prstGeom prst="rect">
              <a:avLst/>
            </a:prstGeom>
            <a:ln>
              <a:noFill/>
            </a:ln>
            <a:effectLst>
              <a:outerShdw blurRad="292100" dist="139700" dir="2700000" algn="tl" rotWithShape="0">
                <a:srgbClr val="333333">
                  <a:alpha val="65000"/>
                </a:srgbClr>
              </a:outerShdw>
            </a:effectLst>
          </p:spPr>
        </p:pic>
        <p:sp>
          <p:nvSpPr>
            <p:cNvPr id="66575" name="矩形 60"/>
            <p:cNvSpPr>
              <a:spLocks noChangeArrowheads="1"/>
            </p:cNvSpPr>
            <p:nvPr/>
          </p:nvSpPr>
          <p:spPr bwMode="auto">
            <a:xfrm>
              <a:off x="3942522" y="4800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sp>
          <p:nvSpPr>
            <p:cNvPr id="66576" name="矩形 61"/>
            <p:cNvSpPr>
              <a:spLocks noChangeArrowheads="1"/>
            </p:cNvSpPr>
            <p:nvPr/>
          </p:nvSpPr>
          <p:spPr bwMode="auto">
            <a:xfrm>
              <a:off x="4780722" y="4800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sp>
          <p:nvSpPr>
            <p:cNvPr id="66577" name="矩形 62"/>
            <p:cNvSpPr>
              <a:spLocks noChangeArrowheads="1"/>
            </p:cNvSpPr>
            <p:nvPr/>
          </p:nvSpPr>
          <p:spPr bwMode="auto">
            <a:xfrm>
              <a:off x="5584424" y="4800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sp>
          <p:nvSpPr>
            <p:cNvPr id="66578" name="矩形 63"/>
            <p:cNvSpPr>
              <a:spLocks noChangeArrowheads="1"/>
            </p:cNvSpPr>
            <p:nvPr/>
          </p:nvSpPr>
          <p:spPr bwMode="auto">
            <a:xfrm>
              <a:off x="6228522" y="4800600"/>
              <a:ext cx="415498" cy="369332"/>
            </a:xfrm>
            <a:prstGeom prst="rect">
              <a:avLst/>
            </a:prstGeom>
            <a:noFill/>
            <a:ln w="9525">
              <a:noFill/>
              <a:miter lim="800000"/>
              <a:headEnd/>
              <a:tailEnd/>
            </a:ln>
          </p:spPr>
          <p:txBody>
            <a:bodyPr wrap="none">
              <a:spAutoFit/>
            </a:bodyPr>
            <a:lstStyle/>
            <a:p>
              <a:r>
                <a:rPr kumimoji="1" lang="en-US" altLang="zh-CN" b="1">
                  <a:latin typeface="华文琥珀" pitchFamily="2" charset="-122"/>
                  <a:ea typeface="华文琥珀" pitchFamily="2" charset="-122"/>
                </a:rPr>
                <a:t>∨</a:t>
              </a:r>
              <a:endParaRPr lang="zh-CN" altLang="en-US" b="1">
                <a:latin typeface="华文琥珀" pitchFamily="2" charset="-122"/>
                <a:ea typeface="华文琥珀" pitchFamily="2" charset="-122"/>
              </a:endParaRPr>
            </a:p>
          </p:txBody>
        </p:sp>
        <p:pic>
          <p:nvPicPr>
            <p:cNvPr id="66" name="Picture 12"/>
            <p:cNvPicPr>
              <a:picLocks noChangeAspect="1" noChangeArrowheads="1"/>
            </p:cNvPicPr>
            <p:nvPr/>
          </p:nvPicPr>
          <p:blipFill>
            <a:blip r:embed="rId8"/>
            <a:srcRect/>
            <a:stretch>
              <a:fillRect/>
            </a:stretch>
          </p:blipFill>
          <p:spPr bwMode="auto">
            <a:xfrm>
              <a:off x="2667000" y="4724400"/>
              <a:ext cx="514350" cy="4572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fade">
                                      <p:cBhvr>
                                        <p:cTn id="7" dur="500"/>
                                        <p:tgtEl>
                                          <p:spTgt spid="358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randombar(horizontal)">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dissolv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46050" y="327025"/>
            <a:ext cx="58737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特殊元素</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单位元、零元</a:t>
            </a:r>
          </a:p>
        </p:txBody>
      </p:sp>
      <p:sp>
        <p:nvSpPr>
          <p:cNvPr id="67586" name="Rectangle 5" descr="画布"/>
          <p:cNvSpPr>
            <a:spLocks noChangeArrowheads="1"/>
          </p:cNvSpPr>
          <p:nvPr/>
        </p:nvSpPr>
        <p:spPr bwMode="auto">
          <a:xfrm>
            <a:off x="2992438" y="3810000"/>
            <a:ext cx="1371600" cy="1371600"/>
          </a:xfrm>
          <a:prstGeom prst="rect">
            <a:avLst/>
          </a:prstGeom>
          <a:blipFill dpi="0" rotWithShape="1">
            <a:blip r:embed="rId2"/>
            <a:srcRect/>
            <a:tile tx="0" ty="0" sx="100000" sy="100000" flip="none" algn="tl"/>
          </a:blip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CC"/>
            </a:extrusionClr>
          </a:sp3d>
        </p:spPr>
        <p:txBody>
          <a:bodyPr wrap="none" anchor="ctr">
            <a:flatTx/>
          </a:bodyPr>
          <a:lstStyle/>
          <a:p>
            <a:endParaRPr lang="zh-CN" altLang="en-US"/>
          </a:p>
        </p:txBody>
      </p:sp>
      <p:sp>
        <p:nvSpPr>
          <p:cNvPr id="67587" name="Rectangle 6" descr="新闻纸"/>
          <p:cNvSpPr>
            <a:spLocks noChangeArrowheads="1"/>
          </p:cNvSpPr>
          <p:nvPr/>
        </p:nvSpPr>
        <p:spPr bwMode="auto">
          <a:xfrm>
            <a:off x="4419600" y="3810000"/>
            <a:ext cx="1371600" cy="1371600"/>
          </a:xfrm>
          <a:prstGeom prst="rect">
            <a:avLst/>
          </a:prstGeom>
          <a:blipFill dpi="0" rotWithShape="1">
            <a:blip r:embed="rId3"/>
            <a:srcRect/>
            <a:tile tx="0" ty="0" sx="100000" sy="100000" flip="none" algn="tl"/>
          </a:blipFill>
          <a:ln w="9525">
            <a:miter lim="800000"/>
            <a:headEnd/>
            <a:tailEnd/>
          </a:ln>
          <a:scene3d>
            <a:camera prst="legacyPerspectiveTopRight"/>
            <a:lightRig rig="legacyFlat3" dir="b"/>
          </a:scene3d>
          <a:sp3d extrusionH="887400" prstMaterial="legacyMatte">
            <a:bevelT w="13500" h="13500" prst="angle"/>
            <a:bevelB w="13500" h="13500" prst="angle"/>
            <a:extrusionClr>
              <a:srgbClr val="F8F8F8"/>
            </a:extrusionClr>
          </a:sp3d>
        </p:spPr>
        <p:txBody>
          <a:bodyPr wrap="none" anchor="ctr">
            <a:flatTx/>
          </a:bodyPr>
          <a:lstStyle/>
          <a:p>
            <a:endParaRPr lang="zh-CN" altLang="en-US"/>
          </a:p>
        </p:txBody>
      </p:sp>
      <p:sp>
        <p:nvSpPr>
          <p:cNvPr id="67588" name="Rectangle 7" descr="新闻纸"/>
          <p:cNvSpPr>
            <a:spLocks noChangeArrowheads="1"/>
          </p:cNvSpPr>
          <p:nvPr/>
        </p:nvSpPr>
        <p:spPr bwMode="auto">
          <a:xfrm>
            <a:off x="2992438" y="2362200"/>
            <a:ext cx="1371600" cy="1371600"/>
          </a:xfrm>
          <a:prstGeom prst="rect">
            <a:avLst/>
          </a:prstGeom>
          <a:blipFill dpi="0" rotWithShape="1">
            <a:blip r:embed="rId3"/>
            <a:srcRect/>
            <a:tile tx="0" ty="0" sx="100000" sy="100000" flip="none" algn="tl"/>
          </a:blipFill>
          <a:ln w="9525">
            <a:miter lim="800000"/>
            <a:headEnd/>
            <a:tailEnd/>
          </a:ln>
          <a:scene3d>
            <a:camera prst="legacyPerspectiveTopRight"/>
            <a:lightRig rig="legacyFlat3" dir="b"/>
          </a:scene3d>
          <a:sp3d extrusionH="887400" prstMaterial="legacyMatte">
            <a:bevelT w="13500" h="13500" prst="angle"/>
            <a:bevelB w="13500" h="13500" prst="angle"/>
            <a:extrusionClr>
              <a:srgbClr val="F8F8F8"/>
            </a:extrusionClr>
          </a:sp3d>
        </p:spPr>
        <p:txBody>
          <a:bodyPr wrap="none" anchor="ctr">
            <a:flatTx/>
          </a:bodyPr>
          <a:lstStyle/>
          <a:p>
            <a:endParaRPr lang="zh-CN" altLang="en-US"/>
          </a:p>
        </p:txBody>
      </p:sp>
      <p:sp>
        <p:nvSpPr>
          <p:cNvPr id="67589" name="Rectangle 8" descr="画布"/>
          <p:cNvSpPr>
            <a:spLocks noChangeArrowheads="1"/>
          </p:cNvSpPr>
          <p:nvPr/>
        </p:nvSpPr>
        <p:spPr bwMode="auto">
          <a:xfrm>
            <a:off x="4419600" y="2362200"/>
            <a:ext cx="1371600" cy="1371600"/>
          </a:xfrm>
          <a:prstGeom prst="rect">
            <a:avLst/>
          </a:prstGeom>
          <a:blipFill dpi="0" rotWithShape="1">
            <a:blip r:embed="rId2"/>
            <a:srcRect/>
            <a:tile tx="0" ty="0" sx="100000" sy="100000" flip="none" algn="tl"/>
          </a:blip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CC"/>
            </a:extrusionClr>
          </a:sp3d>
        </p:spPr>
        <p:txBody>
          <a:bodyPr wrap="none" anchor="ctr">
            <a:flatTx/>
          </a:bodyPr>
          <a:lstStyle/>
          <a:p>
            <a:endParaRPr lang="zh-CN" altLang="en-US"/>
          </a:p>
        </p:txBody>
      </p:sp>
      <p:sp>
        <p:nvSpPr>
          <p:cNvPr id="67590" name="Text Box 9"/>
          <p:cNvSpPr txBox="1">
            <a:spLocks noChangeArrowheads="1"/>
          </p:cNvSpPr>
          <p:nvPr/>
        </p:nvSpPr>
        <p:spPr bwMode="auto">
          <a:xfrm>
            <a:off x="3365500" y="1524000"/>
            <a:ext cx="914400" cy="641350"/>
          </a:xfrm>
          <a:prstGeom prst="rect">
            <a:avLst/>
          </a:prstGeom>
          <a:noFill/>
          <a:ln w="9525">
            <a:noFill/>
            <a:miter lim="800000"/>
            <a:headEnd/>
            <a:tailEnd/>
          </a:ln>
        </p:spPr>
        <p:txBody>
          <a:bodyPr>
            <a:spAutoFit/>
          </a:bodyPr>
          <a:lstStyle/>
          <a:p>
            <a:pPr algn="ctr">
              <a:spcBef>
                <a:spcPct val="50000"/>
              </a:spcBef>
            </a:pPr>
            <a:r>
              <a:rPr lang="en-US" altLang="zh-CN" sz="3600">
                <a:solidFill>
                  <a:srgbClr val="2464C2"/>
                </a:solidFill>
              </a:rPr>
              <a:t>1</a:t>
            </a:r>
          </a:p>
        </p:txBody>
      </p:sp>
      <p:sp>
        <p:nvSpPr>
          <p:cNvPr id="67591" name="Text Box 10"/>
          <p:cNvSpPr txBox="1">
            <a:spLocks noChangeArrowheads="1"/>
          </p:cNvSpPr>
          <p:nvPr/>
        </p:nvSpPr>
        <p:spPr bwMode="auto">
          <a:xfrm>
            <a:off x="4800600" y="1524000"/>
            <a:ext cx="914400" cy="641350"/>
          </a:xfrm>
          <a:prstGeom prst="rect">
            <a:avLst/>
          </a:prstGeom>
          <a:noFill/>
          <a:ln w="9525">
            <a:noFill/>
            <a:miter lim="800000"/>
            <a:headEnd/>
            <a:tailEnd/>
          </a:ln>
        </p:spPr>
        <p:txBody>
          <a:bodyPr>
            <a:spAutoFit/>
          </a:bodyPr>
          <a:lstStyle/>
          <a:p>
            <a:pPr algn="ctr">
              <a:spcBef>
                <a:spcPct val="50000"/>
              </a:spcBef>
            </a:pPr>
            <a:r>
              <a:rPr lang="en-US" altLang="zh-CN" sz="3600">
                <a:solidFill>
                  <a:srgbClr val="2464C2"/>
                </a:solidFill>
              </a:rPr>
              <a:t>0</a:t>
            </a:r>
          </a:p>
        </p:txBody>
      </p:sp>
      <p:sp>
        <p:nvSpPr>
          <p:cNvPr id="67592" name="Text Box 11"/>
          <p:cNvSpPr txBox="1">
            <a:spLocks noChangeArrowheads="1"/>
          </p:cNvSpPr>
          <p:nvPr/>
        </p:nvSpPr>
        <p:spPr bwMode="auto">
          <a:xfrm>
            <a:off x="1981200" y="2743200"/>
            <a:ext cx="914400" cy="579438"/>
          </a:xfrm>
          <a:prstGeom prst="rect">
            <a:avLst/>
          </a:prstGeom>
          <a:noFill/>
          <a:ln w="9525">
            <a:noFill/>
            <a:miter lim="800000"/>
            <a:headEnd/>
            <a:tailEnd/>
          </a:ln>
        </p:spPr>
        <p:txBody>
          <a:bodyPr>
            <a:spAutoFit/>
          </a:bodyPr>
          <a:lstStyle/>
          <a:p>
            <a:pPr algn="ctr">
              <a:spcBef>
                <a:spcPct val="50000"/>
              </a:spcBef>
            </a:pPr>
            <a:r>
              <a:rPr kumimoji="1" lang="en-US" altLang="zh-CN" sz="3200" b="1">
                <a:solidFill>
                  <a:srgbClr val="2464C2"/>
                </a:solidFill>
                <a:latin typeface="Arial Black" pitchFamily="34" charset="0"/>
                <a:ea typeface="华文琥珀" pitchFamily="2" charset="-122"/>
              </a:rPr>
              <a:t>∧</a:t>
            </a:r>
          </a:p>
        </p:txBody>
      </p:sp>
      <p:sp>
        <p:nvSpPr>
          <p:cNvPr id="67593" name="Text Box 12"/>
          <p:cNvSpPr txBox="1">
            <a:spLocks noChangeArrowheads="1"/>
          </p:cNvSpPr>
          <p:nvPr/>
        </p:nvSpPr>
        <p:spPr bwMode="auto">
          <a:xfrm>
            <a:off x="1981200" y="4221163"/>
            <a:ext cx="914400" cy="579437"/>
          </a:xfrm>
          <a:prstGeom prst="rect">
            <a:avLst/>
          </a:prstGeom>
          <a:noFill/>
          <a:ln w="9525">
            <a:noFill/>
            <a:miter lim="800000"/>
            <a:headEnd/>
            <a:tailEnd/>
          </a:ln>
        </p:spPr>
        <p:txBody>
          <a:bodyPr>
            <a:spAutoFit/>
          </a:bodyPr>
          <a:lstStyle/>
          <a:p>
            <a:pPr algn="ctr">
              <a:spcBef>
                <a:spcPct val="50000"/>
              </a:spcBef>
            </a:pPr>
            <a:r>
              <a:rPr kumimoji="1" lang="en-US" altLang="zh-CN" sz="3200" b="1">
                <a:solidFill>
                  <a:srgbClr val="2464C2"/>
                </a:solidFill>
                <a:ea typeface="华文琥珀" pitchFamily="2" charset="-122"/>
              </a:rPr>
              <a:t>∨</a:t>
            </a:r>
          </a:p>
        </p:txBody>
      </p:sp>
      <p:sp>
        <p:nvSpPr>
          <p:cNvPr id="41997" name="Text Box 13"/>
          <p:cNvSpPr txBox="1">
            <a:spLocks noChangeArrowheads="1"/>
          </p:cNvSpPr>
          <p:nvPr/>
        </p:nvSpPr>
        <p:spPr bwMode="auto">
          <a:xfrm>
            <a:off x="3157538" y="2819400"/>
            <a:ext cx="1103312" cy="457200"/>
          </a:xfrm>
          <a:prstGeom prst="rect">
            <a:avLst/>
          </a:prstGeom>
          <a:noFill/>
          <a:ln w="9525">
            <a:noFill/>
            <a:miter lim="800000"/>
            <a:headEnd/>
            <a:tailEnd/>
          </a:ln>
          <a:effectLst/>
        </p:spPr>
        <p:txBody>
          <a:bodyPr wrap="none">
            <a:spAutoFit/>
          </a:bodyPr>
          <a:lstStyle/>
          <a:p>
            <a:pPr>
              <a:defRPr/>
            </a:pPr>
            <a:r>
              <a:rPr lang="zh-CN" altLang="en-US" sz="2400" b="1">
                <a:effectLst>
                  <a:outerShdw blurRad="38100" dist="38100" dir="2700000" algn="tl">
                    <a:srgbClr val="C0C0C0"/>
                  </a:outerShdw>
                </a:effectLst>
                <a:latin typeface="Arial Rounded MT Bold" pitchFamily="34" charset="0"/>
                <a:ea typeface="黑体" pitchFamily="2" charset="-122"/>
                <a:cs typeface="+mn-cs"/>
              </a:rPr>
              <a:t>单位元</a:t>
            </a:r>
          </a:p>
        </p:txBody>
      </p:sp>
      <p:sp>
        <p:nvSpPr>
          <p:cNvPr id="41998" name="Text Box 14"/>
          <p:cNvSpPr txBox="1">
            <a:spLocks noChangeArrowheads="1"/>
          </p:cNvSpPr>
          <p:nvPr/>
        </p:nvSpPr>
        <p:spPr bwMode="auto">
          <a:xfrm>
            <a:off x="4572000" y="4267200"/>
            <a:ext cx="1103313" cy="457200"/>
          </a:xfrm>
          <a:prstGeom prst="rect">
            <a:avLst/>
          </a:prstGeom>
          <a:noFill/>
          <a:ln w="9525">
            <a:noFill/>
            <a:miter lim="800000"/>
            <a:headEnd/>
            <a:tailEnd/>
          </a:ln>
          <a:effectLst/>
        </p:spPr>
        <p:txBody>
          <a:bodyPr wrap="none">
            <a:spAutoFit/>
          </a:bodyPr>
          <a:lstStyle/>
          <a:p>
            <a:pPr>
              <a:defRPr/>
            </a:pPr>
            <a:r>
              <a:rPr lang="zh-CN" altLang="en-US" sz="2400" b="1">
                <a:effectLst>
                  <a:outerShdw blurRad="38100" dist="38100" dir="2700000" algn="tl">
                    <a:srgbClr val="C0C0C0"/>
                  </a:outerShdw>
                </a:effectLst>
                <a:latin typeface="Arial Rounded MT Bold" pitchFamily="34" charset="0"/>
                <a:ea typeface="黑体" pitchFamily="2" charset="-122"/>
                <a:cs typeface="+mn-cs"/>
              </a:rPr>
              <a:t>单位元</a:t>
            </a:r>
          </a:p>
        </p:txBody>
      </p:sp>
      <p:sp>
        <p:nvSpPr>
          <p:cNvPr id="41999" name="Text Box 15"/>
          <p:cNvSpPr txBox="1">
            <a:spLocks noChangeArrowheads="1"/>
          </p:cNvSpPr>
          <p:nvPr/>
        </p:nvSpPr>
        <p:spPr bwMode="auto">
          <a:xfrm>
            <a:off x="4725988" y="2819400"/>
            <a:ext cx="796925" cy="457200"/>
          </a:xfrm>
          <a:prstGeom prst="rect">
            <a:avLst/>
          </a:prstGeom>
          <a:noFill/>
          <a:ln w="9525">
            <a:noFill/>
            <a:miter lim="800000"/>
            <a:headEnd/>
            <a:tailEnd/>
          </a:ln>
          <a:effectLst/>
        </p:spPr>
        <p:txBody>
          <a:bodyPr wrap="none">
            <a:spAutoFit/>
          </a:bodyPr>
          <a:lstStyle/>
          <a:p>
            <a:pPr algn="ctr">
              <a:defRPr/>
            </a:pPr>
            <a:r>
              <a:rPr lang="zh-CN" altLang="en-US" sz="2400" b="1">
                <a:effectLst>
                  <a:outerShdw blurRad="38100" dist="38100" dir="2700000" algn="tl">
                    <a:srgbClr val="C0C0C0"/>
                  </a:outerShdw>
                </a:effectLst>
                <a:latin typeface="Arial Rounded MT Bold" pitchFamily="34" charset="0"/>
                <a:ea typeface="黑体" pitchFamily="2" charset="-122"/>
                <a:cs typeface="+mn-cs"/>
              </a:rPr>
              <a:t>零元</a:t>
            </a:r>
          </a:p>
        </p:txBody>
      </p:sp>
      <p:sp>
        <p:nvSpPr>
          <p:cNvPr id="42000" name="Text Box 16"/>
          <p:cNvSpPr txBox="1">
            <a:spLocks noChangeArrowheads="1"/>
          </p:cNvSpPr>
          <p:nvPr/>
        </p:nvSpPr>
        <p:spPr bwMode="auto">
          <a:xfrm>
            <a:off x="3317875" y="4267200"/>
            <a:ext cx="796925" cy="457200"/>
          </a:xfrm>
          <a:prstGeom prst="rect">
            <a:avLst/>
          </a:prstGeom>
          <a:noFill/>
          <a:ln w="9525">
            <a:noFill/>
            <a:miter lim="800000"/>
            <a:headEnd/>
            <a:tailEnd/>
          </a:ln>
          <a:effectLst/>
        </p:spPr>
        <p:txBody>
          <a:bodyPr wrap="none">
            <a:spAutoFit/>
          </a:bodyPr>
          <a:lstStyle/>
          <a:p>
            <a:pPr algn="ctr">
              <a:defRPr/>
            </a:pPr>
            <a:r>
              <a:rPr lang="zh-CN" altLang="en-US" sz="2400" b="1">
                <a:effectLst>
                  <a:outerShdw blurRad="38100" dist="38100" dir="2700000" algn="tl">
                    <a:srgbClr val="C0C0C0"/>
                  </a:outerShdw>
                </a:effectLst>
                <a:latin typeface="Arial Rounded MT Bold" pitchFamily="34" charset="0"/>
                <a:ea typeface="黑体" pitchFamily="2" charset="-122"/>
                <a:cs typeface="+mn-cs"/>
              </a:rPr>
              <a:t>零元</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33591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补元</a:t>
            </a:r>
          </a:p>
        </p:txBody>
      </p:sp>
      <p:sp>
        <p:nvSpPr>
          <p:cNvPr id="3" name="Rectangle 5" descr="新闻纸"/>
          <p:cNvSpPr>
            <a:spLocks noChangeArrowheads="1"/>
          </p:cNvSpPr>
          <p:nvPr/>
        </p:nvSpPr>
        <p:spPr bwMode="auto">
          <a:xfrm>
            <a:off x="228600" y="1219200"/>
            <a:ext cx="8610600" cy="17526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8611" name="Text Box 6"/>
          <p:cNvSpPr txBox="1">
            <a:spLocks noChangeArrowheads="1"/>
          </p:cNvSpPr>
          <p:nvPr/>
        </p:nvSpPr>
        <p:spPr bwMode="auto">
          <a:xfrm>
            <a:off x="304800" y="1219200"/>
            <a:ext cx="1293813" cy="461963"/>
          </a:xfrm>
          <a:prstGeom prst="rect">
            <a:avLst/>
          </a:prstGeom>
          <a:noFill/>
          <a:ln w="9525">
            <a:noFill/>
            <a:miter lim="800000"/>
            <a:headEnd/>
            <a:tailEnd/>
          </a:ln>
        </p:spPr>
        <p:txBody>
          <a:bodyPr wrap="none">
            <a:spAutoFit/>
          </a:bodyPr>
          <a:lstStyle/>
          <a:p>
            <a:r>
              <a:rPr lang="zh-CN" altLang="en-US" sz="2400" b="1">
                <a:ea typeface="黑体" pitchFamily="49" charset="-122"/>
              </a:rPr>
              <a:t>定义</a:t>
            </a:r>
            <a:r>
              <a:rPr lang="en-US" altLang="zh-CN" sz="2400" b="1">
                <a:ea typeface="黑体" pitchFamily="49" charset="-122"/>
              </a:rPr>
              <a:t>7</a:t>
            </a:r>
            <a:r>
              <a:rPr lang="zh-CN" altLang="en-US" sz="2400"/>
              <a:t>：</a:t>
            </a:r>
          </a:p>
        </p:txBody>
      </p:sp>
      <p:sp>
        <p:nvSpPr>
          <p:cNvPr id="68612" name="Text Box 7"/>
          <p:cNvSpPr txBox="1">
            <a:spLocks noChangeArrowheads="1"/>
          </p:cNvSpPr>
          <p:nvPr/>
        </p:nvSpPr>
        <p:spPr bwMode="auto">
          <a:xfrm>
            <a:off x="1295400" y="1295400"/>
            <a:ext cx="7467600" cy="1570038"/>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lang="zh-CN" altLang="en-US" sz="2400">
                <a:latin typeface="微软雅黑" pitchFamily="34" charset="-122"/>
                <a:ea typeface="微软雅黑" pitchFamily="34" charset="-122"/>
              </a:rPr>
              <a:t>设</a:t>
            </a:r>
            <a:r>
              <a:rPr lang="en-US" altLang="zh-CN" sz="2400">
                <a:latin typeface="微软雅黑" pitchFamily="34" charset="-122"/>
                <a:ea typeface="微软雅黑" pitchFamily="34" charset="-122"/>
              </a:rPr>
              <a:t>&lt;</a:t>
            </a:r>
            <a:r>
              <a:rPr lang="en-US" altLang="zh-CN" sz="2400">
                <a:latin typeface="微软雅黑" pitchFamily="34" charset="-122"/>
                <a:ea typeface="微软雅黑" pitchFamily="34" charset="-122"/>
                <a:sym typeface="Symbol" pitchFamily="18" charset="2"/>
              </a:rPr>
              <a:t> L</a:t>
            </a:r>
            <a:r>
              <a:rPr lang="zh-CN" altLang="en-US" sz="2400">
                <a:latin typeface="微软雅黑" pitchFamily="34" charset="-122"/>
                <a:ea typeface="微软雅黑" pitchFamily="34" charset="-122"/>
                <a:sym typeface="Symbol" pitchFamily="18" charset="2"/>
              </a:rPr>
              <a:t>，</a:t>
            </a:r>
            <a:r>
              <a:rPr lang="en-US" altLang="zh-CN" sz="2400">
                <a:latin typeface="微软雅黑" pitchFamily="34" charset="-122"/>
                <a:ea typeface="微软雅黑" pitchFamily="34" charset="-122"/>
              </a:rPr>
              <a:t> </a:t>
            </a:r>
            <a:r>
              <a:rPr lang="en-US" altLang="zh-CN" sz="2400">
                <a:latin typeface="微软雅黑" pitchFamily="34" charset="-122"/>
                <a:ea typeface="微软雅黑" pitchFamily="34" charset="-122"/>
                <a:cs typeface="Lucida Sans Unicode" pitchFamily="34" charset="0"/>
              </a:rPr>
              <a:t>∧</a:t>
            </a:r>
            <a:r>
              <a:rPr lang="zh-CN" altLang="en-US" sz="2400">
                <a:latin typeface="微软雅黑" pitchFamily="34" charset="-122"/>
                <a:ea typeface="微软雅黑" pitchFamily="34" charset="-122"/>
                <a:cs typeface="Lucida Sans Unicode" pitchFamily="34" charset="0"/>
              </a:rPr>
              <a:t>，</a:t>
            </a:r>
            <a:r>
              <a:rPr lang="en-US" altLang="zh-CN" sz="2400">
                <a:latin typeface="微软雅黑" pitchFamily="34" charset="-122"/>
                <a:ea typeface="微软雅黑" pitchFamily="34" charset="-122"/>
                <a:cs typeface="Lucida Sans Unicode" pitchFamily="34" charset="0"/>
              </a:rPr>
              <a:t>∨</a:t>
            </a:r>
            <a:r>
              <a:rPr lang="zh-CN" altLang="en-US" sz="2400">
                <a:latin typeface="微软雅黑" pitchFamily="34" charset="-122"/>
                <a:ea typeface="微软雅黑" pitchFamily="34" charset="-122"/>
              </a:rPr>
              <a:t>，</a:t>
            </a:r>
            <a:r>
              <a:rPr lang="en-US" altLang="zh-CN" sz="2400">
                <a:latin typeface="微软雅黑" pitchFamily="34" charset="-122"/>
                <a:ea typeface="微软雅黑" pitchFamily="34" charset="-122"/>
              </a:rPr>
              <a:t>0</a:t>
            </a:r>
            <a:r>
              <a:rPr lang="zh-CN" altLang="en-US" sz="2400">
                <a:latin typeface="微软雅黑" pitchFamily="34" charset="-122"/>
                <a:ea typeface="微软雅黑" pitchFamily="34" charset="-122"/>
              </a:rPr>
              <a:t>，</a:t>
            </a:r>
            <a:r>
              <a:rPr lang="en-US" altLang="zh-CN" sz="2400">
                <a:latin typeface="微软雅黑" pitchFamily="34" charset="-122"/>
                <a:ea typeface="微软雅黑" pitchFamily="34" charset="-122"/>
              </a:rPr>
              <a:t>1&gt;</a:t>
            </a:r>
            <a:r>
              <a:rPr lang="zh-CN" altLang="en-US" sz="2400">
                <a:latin typeface="微软雅黑" pitchFamily="34" charset="-122"/>
                <a:ea typeface="微软雅黑" pitchFamily="34" charset="-122"/>
              </a:rPr>
              <a:t>是有界格</a:t>
            </a:r>
            <a:r>
              <a:rPr lang="en-US" altLang="zh-CN" sz="2400">
                <a:latin typeface="微软雅黑" pitchFamily="34" charset="-122"/>
                <a:ea typeface="微软雅黑" pitchFamily="34" charset="-122"/>
              </a:rPr>
              <a:t>,a∈L,</a:t>
            </a:r>
            <a:r>
              <a:rPr lang="zh-CN" altLang="en-US" sz="2400">
                <a:latin typeface="微软雅黑" pitchFamily="34" charset="-122"/>
                <a:ea typeface="微软雅黑" pitchFamily="34" charset="-122"/>
              </a:rPr>
              <a:t>如果存在元素</a:t>
            </a:r>
            <a:r>
              <a:rPr lang="en-US" altLang="zh-CN" sz="2400">
                <a:latin typeface="微软雅黑" pitchFamily="34" charset="-122"/>
                <a:ea typeface="微软雅黑" pitchFamily="34" charset="-122"/>
              </a:rPr>
              <a:t>b∈L</a:t>
            </a:r>
            <a:r>
              <a:rPr lang="zh-CN" altLang="en-US" sz="2400">
                <a:latin typeface="微软雅黑" pitchFamily="34" charset="-122"/>
                <a:ea typeface="微软雅黑" pitchFamily="34" charset="-122"/>
              </a:rPr>
              <a:t>使得</a:t>
            </a:r>
            <a:endParaRPr lang="en-US" altLang="zh-CN" sz="2400">
              <a:latin typeface="微软雅黑" pitchFamily="34" charset="-122"/>
              <a:ea typeface="微软雅黑" pitchFamily="34" charset="-122"/>
            </a:endParaRPr>
          </a:p>
          <a:p>
            <a:pPr algn="ctr" eaLnBrk="0" hangingPunct="0">
              <a:lnSpc>
                <a:spcPct val="90000"/>
              </a:lnSpc>
              <a:spcBef>
                <a:spcPct val="20000"/>
              </a:spcBef>
              <a:buClr>
                <a:schemeClr val="accent2"/>
              </a:buClr>
              <a:buSzPct val="100000"/>
              <a:buFont typeface="Wingdings" pitchFamily="2" charset="2"/>
              <a:buNone/>
            </a:pPr>
            <a:r>
              <a:rPr lang="en-US" altLang="zh-CN" sz="2400" b="1">
                <a:solidFill>
                  <a:schemeClr val="accent2"/>
                </a:solidFill>
                <a:latin typeface="微软雅黑" pitchFamily="34" charset="-122"/>
                <a:ea typeface="微软雅黑" pitchFamily="34" charset="-122"/>
              </a:rPr>
              <a:t>a∧b=0</a:t>
            </a:r>
            <a:r>
              <a:rPr lang="zh-CN" altLang="en-US" sz="2400" b="1">
                <a:solidFill>
                  <a:schemeClr val="accent2"/>
                </a:solidFill>
                <a:latin typeface="微软雅黑" pitchFamily="34" charset="-122"/>
                <a:ea typeface="微软雅黑" pitchFamily="34" charset="-122"/>
              </a:rPr>
              <a:t>，</a:t>
            </a:r>
            <a:r>
              <a:rPr lang="en-US" altLang="zh-CN" sz="2400" b="1">
                <a:solidFill>
                  <a:schemeClr val="accent2"/>
                </a:solidFill>
                <a:latin typeface="微软雅黑" pitchFamily="34" charset="-122"/>
                <a:ea typeface="微软雅黑" pitchFamily="34" charset="-122"/>
              </a:rPr>
              <a:t>a</a:t>
            </a:r>
            <a:r>
              <a:rPr lang="en-US" altLang="zh-CN" sz="2400" b="1">
                <a:solidFill>
                  <a:schemeClr val="accent2"/>
                </a:solidFill>
                <a:latin typeface="微软雅黑" pitchFamily="34" charset="-122"/>
                <a:ea typeface="微软雅黑" pitchFamily="34" charset="-122"/>
                <a:sym typeface="Symbol" pitchFamily="18" charset="2"/>
              </a:rPr>
              <a:t>∨</a:t>
            </a:r>
            <a:r>
              <a:rPr lang="en-US" altLang="zh-CN" sz="2400" b="1">
                <a:solidFill>
                  <a:schemeClr val="accent2"/>
                </a:solidFill>
                <a:latin typeface="微软雅黑" pitchFamily="34" charset="-122"/>
                <a:ea typeface="微软雅黑" pitchFamily="34" charset="-122"/>
              </a:rPr>
              <a:t>b=1</a:t>
            </a:r>
          </a:p>
          <a:p>
            <a:pPr eaLnBrk="0" hangingPunct="0">
              <a:lnSpc>
                <a:spcPct val="90000"/>
              </a:lnSpc>
              <a:spcBef>
                <a:spcPct val="20000"/>
              </a:spcBef>
              <a:buClr>
                <a:schemeClr val="accent2"/>
              </a:buClr>
              <a:buSzPct val="100000"/>
              <a:buFont typeface="Wingdings" pitchFamily="2" charset="2"/>
              <a:buNone/>
            </a:pPr>
            <a:r>
              <a:rPr lang="zh-CN" altLang="en-US" sz="2400">
                <a:latin typeface="微软雅黑" pitchFamily="34" charset="-122"/>
                <a:ea typeface="微软雅黑" pitchFamily="34" charset="-122"/>
              </a:rPr>
              <a:t>则称</a:t>
            </a:r>
            <a:r>
              <a:rPr lang="en-US" altLang="zh-CN" sz="2400">
                <a:latin typeface="微软雅黑" pitchFamily="34" charset="-122"/>
                <a:ea typeface="微软雅黑" pitchFamily="34" charset="-122"/>
              </a:rPr>
              <a:t>b</a:t>
            </a:r>
            <a:r>
              <a:rPr lang="zh-CN" altLang="en-US" sz="2400">
                <a:latin typeface="微软雅黑" pitchFamily="34" charset="-122"/>
                <a:ea typeface="微软雅黑" pitchFamily="34" charset="-122"/>
              </a:rPr>
              <a:t>为</a:t>
            </a:r>
            <a:r>
              <a:rPr lang="en-US" altLang="zh-CN" sz="2400">
                <a:latin typeface="微软雅黑" pitchFamily="34" charset="-122"/>
                <a:ea typeface="微软雅黑" pitchFamily="34" charset="-122"/>
              </a:rPr>
              <a:t>a</a:t>
            </a:r>
            <a:r>
              <a:rPr lang="zh-CN" altLang="en-US" sz="2400">
                <a:latin typeface="微软雅黑" pitchFamily="34" charset="-122"/>
                <a:ea typeface="微软雅黑" pitchFamily="34" charset="-122"/>
              </a:rPr>
              <a:t>的补元。</a:t>
            </a:r>
          </a:p>
        </p:txBody>
      </p:sp>
      <p:grpSp>
        <p:nvGrpSpPr>
          <p:cNvPr id="80" name="组合 79"/>
          <p:cNvGrpSpPr>
            <a:grpSpLocks/>
          </p:cNvGrpSpPr>
          <p:nvPr/>
        </p:nvGrpSpPr>
        <p:grpSpPr bwMode="auto">
          <a:xfrm>
            <a:off x="1708150" y="3290888"/>
            <a:ext cx="2035175" cy="2362200"/>
            <a:chOff x="1784350" y="2962275"/>
            <a:chExt cx="2035175" cy="2362200"/>
          </a:xfrm>
        </p:grpSpPr>
        <p:grpSp>
          <p:nvGrpSpPr>
            <p:cNvPr id="68677" name="组合 34"/>
            <p:cNvGrpSpPr>
              <a:grpSpLocks/>
            </p:cNvGrpSpPr>
            <p:nvPr/>
          </p:nvGrpSpPr>
          <p:grpSpPr bwMode="auto">
            <a:xfrm>
              <a:off x="1784350" y="3124200"/>
              <a:ext cx="1741488" cy="2111375"/>
              <a:chOff x="228600" y="3124200"/>
              <a:chExt cx="1741488" cy="2111375"/>
            </a:xfrm>
          </p:grpSpPr>
          <p:sp>
            <p:nvSpPr>
              <p:cNvPr id="68683" name="Line 45"/>
              <p:cNvSpPr>
                <a:spLocks noChangeShapeType="1"/>
              </p:cNvSpPr>
              <p:nvPr/>
            </p:nvSpPr>
            <p:spPr bwMode="auto">
              <a:xfrm flipH="1">
                <a:off x="1096411" y="3309938"/>
                <a:ext cx="0" cy="762000"/>
              </a:xfrm>
              <a:prstGeom prst="line">
                <a:avLst/>
              </a:prstGeom>
              <a:noFill/>
              <a:ln w="38100">
                <a:solidFill>
                  <a:srgbClr val="845D0E"/>
                </a:solidFill>
                <a:round/>
                <a:headEnd/>
                <a:tailEnd/>
              </a:ln>
            </p:spPr>
            <p:txBody>
              <a:bodyPr/>
              <a:lstStyle/>
              <a:p>
                <a:endParaRPr lang="zh-CN" altLang="en-US"/>
              </a:p>
            </p:txBody>
          </p:sp>
          <p:sp>
            <p:nvSpPr>
              <p:cNvPr id="68684" name="Line 47"/>
              <p:cNvSpPr>
                <a:spLocks noChangeShapeType="1"/>
              </p:cNvSpPr>
              <p:nvPr/>
            </p:nvSpPr>
            <p:spPr bwMode="auto">
              <a:xfrm>
                <a:off x="1187450" y="3283434"/>
                <a:ext cx="630238" cy="827088"/>
              </a:xfrm>
              <a:prstGeom prst="line">
                <a:avLst/>
              </a:prstGeom>
              <a:noFill/>
              <a:ln w="38100">
                <a:solidFill>
                  <a:srgbClr val="845D0E"/>
                </a:solidFill>
                <a:round/>
                <a:headEnd/>
                <a:tailEnd/>
              </a:ln>
            </p:spPr>
            <p:txBody>
              <a:bodyPr/>
              <a:lstStyle/>
              <a:p>
                <a:endParaRPr lang="zh-CN" altLang="en-US"/>
              </a:p>
            </p:txBody>
          </p:sp>
          <p:sp>
            <p:nvSpPr>
              <p:cNvPr id="7" name="Oval 38"/>
              <p:cNvSpPr>
                <a:spLocks noChangeArrowheads="1"/>
              </p:cNvSpPr>
              <p:nvPr/>
            </p:nvSpPr>
            <p:spPr bwMode="auto">
              <a:xfrm>
                <a:off x="990600" y="31242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8" name="Oval 39"/>
              <p:cNvSpPr>
                <a:spLocks noChangeArrowheads="1"/>
              </p:cNvSpPr>
              <p:nvPr/>
            </p:nvSpPr>
            <p:spPr bwMode="auto">
              <a:xfrm>
                <a:off x="228600" y="40386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9" name="Oval 40"/>
              <p:cNvSpPr>
                <a:spLocks noChangeArrowheads="1"/>
              </p:cNvSpPr>
              <p:nvPr/>
            </p:nvSpPr>
            <p:spPr bwMode="auto">
              <a:xfrm>
                <a:off x="990600" y="40386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0" name="Oval 41"/>
              <p:cNvSpPr>
                <a:spLocks noChangeArrowheads="1"/>
              </p:cNvSpPr>
              <p:nvPr/>
            </p:nvSpPr>
            <p:spPr bwMode="auto">
              <a:xfrm>
                <a:off x="1741488" y="4060825"/>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1" name="Oval 42"/>
              <p:cNvSpPr>
                <a:spLocks noChangeArrowheads="1"/>
              </p:cNvSpPr>
              <p:nvPr/>
            </p:nvSpPr>
            <p:spPr bwMode="auto">
              <a:xfrm>
                <a:off x="990600" y="5006975"/>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68700" name="Line 43"/>
              <p:cNvSpPr>
                <a:spLocks noChangeShapeType="1"/>
              </p:cNvSpPr>
              <p:nvPr/>
            </p:nvSpPr>
            <p:spPr bwMode="auto">
              <a:xfrm flipH="1">
                <a:off x="412750" y="3319463"/>
                <a:ext cx="609600" cy="762000"/>
              </a:xfrm>
              <a:prstGeom prst="line">
                <a:avLst/>
              </a:prstGeom>
              <a:noFill/>
              <a:ln w="38100">
                <a:solidFill>
                  <a:srgbClr val="845D0E"/>
                </a:solidFill>
                <a:round/>
                <a:headEnd/>
                <a:tailEnd/>
              </a:ln>
            </p:spPr>
            <p:txBody>
              <a:bodyPr/>
              <a:lstStyle/>
              <a:p>
                <a:endParaRPr lang="zh-CN" altLang="en-US"/>
              </a:p>
            </p:txBody>
          </p:sp>
          <p:sp>
            <p:nvSpPr>
              <p:cNvPr id="68701" name="Line 44"/>
              <p:cNvSpPr>
                <a:spLocks noChangeShapeType="1"/>
              </p:cNvSpPr>
              <p:nvPr/>
            </p:nvSpPr>
            <p:spPr bwMode="auto">
              <a:xfrm flipH="1" flipV="1">
                <a:off x="414338" y="4256088"/>
                <a:ext cx="609600" cy="762000"/>
              </a:xfrm>
              <a:prstGeom prst="line">
                <a:avLst/>
              </a:prstGeom>
              <a:noFill/>
              <a:ln w="38100">
                <a:solidFill>
                  <a:srgbClr val="845D0E"/>
                </a:solidFill>
                <a:round/>
                <a:headEnd/>
                <a:tailEnd/>
              </a:ln>
            </p:spPr>
            <p:txBody>
              <a:bodyPr/>
              <a:lstStyle/>
              <a:p>
                <a:endParaRPr lang="zh-CN" altLang="en-US"/>
              </a:p>
            </p:txBody>
          </p:sp>
          <p:sp>
            <p:nvSpPr>
              <p:cNvPr id="68702" name="Line 46"/>
              <p:cNvSpPr>
                <a:spLocks noChangeShapeType="1"/>
              </p:cNvSpPr>
              <p:nvPr/>
            </p:nvSpPr>
            <p:spPr bwMode="auto">
              <a:xfrm flipH="1">
                <a:off x="1098550" y="4267200"/>
                <a:ext cx="0" cy="762000"/>
              </a:xfrm>
              <a:prstGeom prst="line">
                <a:avLst/>
              </a:prstGeom>
              <a:noFill/>
              <a:ln w="38100">
                <a:solidFill>
                  <a:srgbClr val="845D0E"/>
                </a:solidFill>
                <a:round/>
                <a:headEnd/>
                <a:tailEnd/>
              </a:ln>
            </p:spPr>
            <p:txBody>
              <a:bodyPr/>
              <a:lstStyle/>
              <a:p>
                <a:endParaRPr lang="zh-CN" altLang="en-US"/>
              </a:p>
            </p:txBody>
          </p:sp>
          <p:sp>
            <p:nvSpPr>
              <p:cNvPr id="68703" name="Line 48"/>
              <p:cNvSpPr>
                <a:spLocks noChangeShapeType="1"/>
              </p:cNvSpPr>
              <p:nvPr/>
            </p:nvSpPr>
            <p:spPr bwMode="auto">
              <a:xfrm flipH="1">
                <a:off x="1185863" y="4278313"/>
                <a:ext cx="609600" cy="762000"/>
              </a:xfrm>
              <a:prstGeom prst="line">
                <a:avLst/>
              </a:prstGeom>
              <a:noFill/>
              <a:ln w="38100">
                <a:solidFill>
                  <a:srgbClr val="845D0E"/>
                </a:solidFill>
                <a:round/>
                <a:headEnd/>
                <a:tailEnd/>
              </a:ln>
            </p:spPr>
            <p:txBody>
              <a:bodyPr/>
              <a:lstStyle/>
              <a:p>
                <a:endParaRPr lang="zh-CN" altLang="en-US"/>
              </a:p>
            </p:txBody>
          </p:sp>
        </p:grpSp>
        <p:sp>
          <p:nvSpPr>
            <p:cNvPr id="68678" name="Text Box 62"/>
            <p:cNvSpPr txBox="1">
              <a:spLocks noChangeArrowheads="1"/>
            </p:cNvSpPr>
            <p:nvPr/>
          </p:nvSpPr>
          <p:spPr bwMode="auto">
            <a:xfrm>
              <a:off x="2774950" y="5019675"/>
              <a:ext cx="304800" cy="304800"/>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8679" name="Text Box 63"/>
            <p:cNvSpPr txBox="1">
              <a:spLocks noChangeArrowheads="1"/>
            </p:cNvSpPr>
            <p:nvPr/>
          </p:nvSpPr>
          <p:spPr bwMode="auto">
            <a:xfrm>
              <a:off x="2012950" y="3952875"/>
              <a:ext cx="304800" cy="304800"/>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8680" name="Text Box 64"/>
            <p:cNvSpPr txBox="1">
              <a:spLocks noChangeArrowheads="1"/>
            </p:cNvSpPr>
            <p:nvPr/>
          </p:nvSpPr>
          <p:spPr bwMode="auto">
            <a:xfrm>
              <a:off x="2774950" y="3962400"/>
              <a:ext cx="304800" cy="304800"/>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8681" name="Text Box 65"/>
            <p:cNvSpPr txBox="1">
              <a:spLocks noChangeArrowheads="1"/>
            </p:cNvSpPr>
            <p:nvPr/>
          </p:nvSpPr>
          <p:spPr bwMode="auto">
            <a:xfrm>
              <a:off x="3514725" y="3986213"/>
              <a:ext cx="304800" cy="304800"/>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8682" name="Text Box 66"/>
            <p:cNvSpPr txBox="1">
              <a:spLocks noChangeArrowheads="1"/>
            </p:cNvSpPr>
            <p:nvPr/>
          </p:nvSpPr>
          <p:spPr bwMode="auto">
            <a:xfrm>
              <a:off x="2774950" y="2962275"/>
              <a:ext cx="304800" cy="304800"/>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grpSp>
        <p:nvGrpSpPr>
          <p:cNvPr id="37900" name="Group 73"/>
          <p:cNvGrpSpPr>
            <a:grpSpLocks/>
          </p:cNvGrpSpPr>
          <p:nvPr/>
        </p:nvGrpSpPr>
        <p:grpSpPr bwMode="auto">
          <a:xfrm>
            <a:off x="3841750" y="3276600"/>
            <a:ext cx="1935163" cy="2514600"/>
            <a:chOff x="4109" y="2016"/>
            <a:chExt cx="1219" cy="1584"/>
          </a:xfrm>
        </p:grpSpPr>
        <p:grpSp>
          <p:nvGrpSpPr>
            <p:cNvPr id="68661" name="Group 61"/>
            <p:cNvGrpSpPr>
              <a:grpSpLocks/>
            </p:cNvGrpSpPr>
            <p:nvPr/>
          </p:nvGrpSpPr>
          <p:grpSpPr bwMode="auto">
            <a:xfrm>
              <a:off x="4109" y="2092"/>
              <a:ext cx="1027" cy="1446"/>
              <a:chOff x="4109" y="2092"/>
              <a:chExt cx="1027" cy="1446"/>
            </a:xfrm>
          </p:grpSpPr>
          <p:sp>
            <p:nvSpPr>
              <p:cNvPr id="48" name="Oval 50"/>
              <p:cNvSpPr>
                <a:spLocks noChangeArrowheads="1"/>
              </p:cNvSpPr>
              <p:nvPr/>
            </p:nvSpPr>
            <p:spPr bwMode="auto">
              <a:xfrm>
                <a:off x="4656" y="2092"/>
                <a:ext cx="144" cy="144"/>
              </a:xfrm>
              <a:prstGeom prst="ellipse">
                <a:avLst/>
              </a:prstGeom>
              <a:gradFill rotWithShape="1">
                <a:gsLst>
                  <a:gs pos="16000">
                    <a:schemeClr val="bg1"/>
                  </a:gs>
                  <a:gs pos="100000">
                    <a:srgbClr val="F68100"/>
                  </a:gs>
                </a:gsLst>
                <a:path path="shape">
                  <a:fillToRect l="50000" t="50000" r="50000" b="50000"/>
                </a:path>
              </a:gradFill>
              <a:ln w="9525">
                <a:solidFill>
                  <a:schemeClr val="tx1"/>
                </a:solidFill>
                <a:round/>
                <a:headEnd/>
                <a:tailEnd/>
              </a:ln>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49" name="Oval 51"/>
              <p:cNvSpPr>
                <a:spLocks noChangeArrowheads="1"/>
              </p:cNvSpPr>
              <p:nvPr/>
            </p:nvSpPr>
            <p:spPr bwMode="auto">
              <a:xfrm>
                <a:off x="4109" y="2702"/>
                <a:ext cx="144" cy="144"/>
              </a:xfrm>
              <a:prstGeom prst="ellipse">
                <a:avLst/>
              </a:prstGeom>
              <a:gradFill rotWithShape="1">
                <a:gsLst>
                  <a:gs pos="16000">
                    <a:schemeClr val="bg1"/>
                  </a:gs>
                  <a:gs pos="100000">
                    <a:srgbClr val="F68100"/>
                  </a:gs>
                </a:gsLst>
                <a:path path="shape">
                  <a:fillToRect l="50000" t="50000" r="50000" b="50000"/>
                </a:path>
              </a:gradFill>
              <a:ln w="9525">
                <a:solidFill>
                  <a:schemeClr val="tx1"/>
                </a:solidFill>
                <a:round/>
                <a:headEnd/>
                <a:tailEnd/>
              </a:ln>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50" name="Oval 52"/>
              <p:cNvSpPr>
                <a:spLocks noChangeArrowheads="1"/>
              </p:cNvSpPr>
              <p:nvPr/>
            </p:nvSpPr>
            <p:spPr bwMode="auto">
              <a:xfrm>
                <a:off x="4992" y="2496"/>
                <a:ext cx="144" cy="144"/>
              </a:xfrm>
              <a:prstGeom prst="ellipse">
                <a:avLst/>
              </a:prstGeom>
              <a:gradFill rotWithShape="1">
                <a:gsLst>
                  <a:gs pos="16000">
                    <a:schemeClr val="bg1"/>
                  </a:gs>
                  <a:gs pos="100000">
                    <a:srgbClr val="F68100"/>
                  </a:gs>
                </a:gsLst>
                <a:path path="shape">
                  <a:fillToRect l="50000" t="50000" r="50000" b="50000"/>
                </a:path>
              </a:gradFill>
              <a:ln w="9525">
                <a:solidFill>
                  <a:schemeClr val="tx1"/>
                </a:solidFill>
                <a:round/>
                <a:headEnd/>
                <a:tailEnd/>
              </a:ln>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51" name="Oval 53"/>
              <p:cNvSpPr>
                <a:spLocks noChangeArrowheads="1"/>
              </p:cNvSpPr>
              <p:nvPr/>
            </p:nvSpPr>
            <p:spPr bwMode="auto">
              <a:xfrm>
                <a:off x="4992" y="2990"/>
                <a:ext cx="144" cy="144"/>
              </a:xfrm>
              <a:prstGeom prst="ellipse">
                <a:avLst/>
              </a:prstGeom>
              <a:gradFill rotWithShape="1">
                <a:gsLst>
                  <a:gs pos="16000">
                    <a:schemeClr val="bg1"/>
                  </a:gs>
                  <a:gs pos="100000">
                    <a:srgbClr val="F68100"/>
                  </a:gs>
                </a:gsLst>
                <a:path path="shape">
                  <a:fillToRect l="50000" t="50000" r="50000" b="50000"/>
                </a:path>
              </a:gradFill>
              <a:ln w="9525">
                <a:solidFill>
                  <a:schemeClr val="tx1"/>
                </a:solidFill>
                <a:round/>
                <a:headEnd/>
                <a:tailEnd/>
              </a:ln>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52" name="Oval 54"/>
              <p:cNvSpPr>
                <a:spLocks noChangeArrowheads="1"/>
              </p:cNvSpPr>
              <p:nvPr/>
            </p:nvSpPr>
            <p:spPr bwMode="auto">
              <a:xfrm>
                <a:off x="4663" y="3394"/>
                <a:ext cx="144" cy="144"/>
              </a:xfrm>
              <a:prstGeom prst="ellipse">
                <a:avLst/>
              </a:prstGeom>
              <a:gradFill rotWithShape="1">
                <a:gsLst>
                  <a:gs pos="16000">
                    <a:schemeClr val="bg1"/>
                  </a:gs>
                  <a:gs pos="100000">
                    <a:srgbClr val="F68100"/>
                  </a:gs>
                </a:gsLst>
                <a:path path="shape">
                  <a:fillToRect l="50000" t="50000" r="50000" b="50000"/>
                </a:path>
              </a:gradFill>
              <a:ln w="9525">
                <a:solidFill>
                  <a:schemeClr val="tx1"/>
                </a:solidFill>
                <a:round/>
                <a:headEnd/>
                <a:tailEnd/>
              </a:ln>
              <a:effectLst/>
            </p:spPr>
            <p:txBody>
              <a:bodyPr wrap="none" anchor="ctr"/>
              <a:lstStyle/>
              <a:p>
                <a:pPr>
                  <a:defRPr/>
                </a:pPr>
                <a:endParaRPr lang="zh-CN" altLang="en-US">
                  <a:latin typeface="Arial Rounded MT Bold" pitchFamily="34" charset="0"/>
                  <a:ea typeface="宋体" pitchFamily="2" charset="-122"/>
                  <a:cs typeface="+mn-cs"/>
                </a:endParaRPr>
              </a:p>
            </p:txBody>
          </p:sp>
          <p:sp>
            <p:nvSpPr>
              <p:cNvPr id="68672" name="Line 55"/>
              <p:cNvSpPr>
                <a:spLocks noChangeShapeType="1"/>
              </p:cNvSpPr>
              <p:nvPr/>
            </p:nvSpPr>
            <p:spPr bwMode="auto">
              <a:xfrm flipH="1">
                <a:off x="4224" y="2208"/>
                <a:ext cx="432" cy="528"/>
              </a:xfrm>
              <a:prstGeom prst="line">
                <a:avLst/>
              </a:prstGeom>
              <a:noFill/>
              <a:ln w="38100">
                <a:solidFill>
                  <a:srgbClr val="845D0E"/>
                </a:solidFill>
                <a:round/>
                <a:headEnd/>
                <a:tailEnd/>
              </a:ln>
            </p:spPr>
            <p:txBody>
              <a:bodyPr/>
              <a:lstStyle/>
              <a:p>
                <a:endParaRPr lang="zh-CN" altLang="en-US"/>
              </a:p>
            </p:txBody>
          </p:sp>
          <p:sp>
            <p:nvSpPr>
              <p:cNvPr id="68673" name="Line 56"/>
              <p:cNvSpPr>
                <a:spLocks noChangeShapeType="1"/>
              </p:cNvSpPr>
              <p:nvPr/>
            </p:nvSpPr>
            <p:spPr bwMode="auto">
              <a:xfrm flipH="1" flipV="1">
                <a:off x="4224" y="2832"/>
                <a:ext cx="480" cy="576"/>
              </a:xfrm>
              <a:prstGeom prst="line">
                <a:avLst/>
              </a:prstGeom>
              <a:noFill/>
              <a:ln w="38100">
                <a:solidFill>
                  <a:srgbClr val="845D0E"/>
                </a:solidFill>
                <a:round/>
                <a:headEnd/>
                <a:tailEnd/>
              </a:ln>
            </p:spPr>
            <p:txBody>
              <a:bodyPr/>
              <a:lstStyle/>
              <a:p>
                <a:endParaRPr lang="zh-CN" altLang="en-US"/>
              </a:p>
            </p:txBody>
          </p:sp>
          <p:sp>
            <p:nvSpPr>
              <p:cNvPr id="68674" name="Line 57"/>
              <p:cNvSpPr>
                <a:spLocks noChangeShapeType="1"/>
              </p:cNvSpPr>
              <p:nvPr/>
            </p:nvSpPr>
            <p:spPr bwMode="auto">
              <a:xfrm flipH="1">
                <a:off x="4793" y="3134"/>
                <a:ext cx="240" cy="288"/>
              </a:xfrm>
              <a:prstGeom prst="line">
                <a:avLst/>
              </a:prstGeom>
              <a:noFill/>
              <a:ln w="38100">
                <a:solidFill>
                  <a:srgbClr val="845D0E"/>
                </a:solidFill>
                <a:round/>
                <a:headEnd/>
                <a:tailEnd/>
              </a:ln>
            </p:spPr>
            <p:txBody>
              <a:bodyPr/>
              <a:lstStyle/>
              <a:p>
                <a:endParaRPr lang="zh-CN" altLang="en-US"/>
              </a:p>
            </p:txBody>
          </p:sp>
          <p:sp>
            <p:nvSpPr>
              <p:cNvPr id="68675" name="Line 58"/>
              <p:cNvSpPr>
                <a:spLocks noChangeShapeType="1"/>
              </p:cNvSpPr>
              <p:nvPr/>
            </p:nvSpPr>
            <p:spPr bwMode="auto">
              <a:xfrm flipH="1">
                <a:off x="5068" y="2640"/>
                <a:ext cx="0" cy="384"/>
              </a:xfrm>
              <a:prstGeom prst="line">
                <a:avLst/>
              </a:prstGeom>
              <a:noFill/>
              <a:ln w="38100">
                <a:solidFill>
                  <a:srgbClr val="845D0E"/>
                </a:solidFill>
                <a:round/>
                <a:headEnd/>
                <a:tailEnd/>
              </a:ln>
            </p:spPr>
            <p:txBody>
              <a:bodyPr/>
              <a:lstStyle/>
              <a:p>
                <a:endParaRPr lang="zh-CN" altLang="en-US"/>
              </a:p>
            </p:txBody>
          </p:sp>
          <p:sp>
            <p:nvSpPr>
              <p:cNvPr id="68676" name="Line 59"/>
              <p:cNvSpPr>
                <a:spLocks noChangeShapeType="1"/>
              </p:cNvSpPr>
              <p:nvPr/>
            </p:nvSpPr>
            <p:spPr bwMode="auto">
              <a:xfrm>
                <a:off x="4793" y="2215"/>
                <a:ext cx="240" cy="288"/>
              </a:xfrm>
              <a:prstGeom prst="line">
                <a:avLst/>
              </a:prstGeom>
              <a:noFill/>
              <a:ln w="38100">
                <a:solidFill>
                  <a:srgbClr val="845D0E"/>
                </a:solidFill>
                <a:round/>
                <a:headEnd/>
                <a:tailEnd/>
              </a:ln>
            </p:spPr>
            <p:txBody>
              <a:bodyPr/>
              <a:lstStyle/>
              <a:p>
                <a:endParaRPr lang="zh-CN" altLang="en-US"/>
              </a:p>
            </p:txBody>
          </p:sp>
        </p:grpSp>
        <p:sp>
          <p:nvSpPr>
            <p:cNvPr id="68662" name="Text Box 67"/>
            <p:cNvSpPr txBox="1">
              <a:spLocks noChangeArrowheads="1"/>
            </p:cNvSpPr>
            <p:nvPr/>
          </p:nvSpPr>
          <p:spPr bwMode="auto">
            <a:xfrm>
              <a:off x="4464" y="3408"/>
              <a:ext cx="192" cy="192"/>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8663" name="Text Box 69"/>
            <p:cNvSpPr txBox="1">
              <a:spLocks noChangeArrowheads="1"/>
            </p:cNvSpPr>
            <p:nvPr/>
          </p:nvSpPr>
          <p:spPr bwMode="auto">
            <a:xfrm>
              <a:off x="4272" y="2688"/>
              <a:ext cx="192" cy="192"/>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8664" name="Text Box 70"/>
            <p:cNvSpPr txBox="1">
              <a:spLocks noChangeArrowheads="1"/>
            </p:cNvSpPr>
            <p:nvPr/>
          </p:nvSpPr>
          <p:spPr bwMode="auto">
            <a:xfrm>
              <a:off x="5136" y="2976"/>
              <a:ext cx="192" cy="192"/>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8665" name="Text Box 71"/>
            <p:cNvSpPr txBox="1">
              <a:spLocks noChangeArrowheads="1"/>
            </p:cNvSpPr>
            <p:nvPr/>
          </p:nvSpPr>
          <p:spPr bwMode="auto">
            <a:xfrm>
              <a:off x="5136" y="2448"/>
              <a:ext cx="192" cy="192"/>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8666" name="Text Box 72"/>
            <p:cNvSpPr txBox="1">
              <a:spLocks noChangeArrowheads="1"/>
            </p:cNvSpPr>
            <p:nvPr/>
          </p:nvSpPr>
          <p:spPr bwMode="auto">
            <a:xfrm>
              <a:off x="4464" y="2016"/>
              <a:ext cx="192" cy="192"/>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grpSp>
        <p:nvGrpSpPr>
          <p:cNvPr id="12" name="Group 8"/>
          <p:cNvGrpSpPr>
            <a:grpSpLocks/>
          </p:cNvGrpSpPr>
          <p:nvPr/>
        </p:nvGrpSpPr>
        <p:grpSpPr bwMode="auto">
          <a:xfrm>
            <a:off x="5899150" y="3452813"/>
            <a:ext cx="3092450" cy="2055812"/>
            <a:chOff x="600" y="1809"/>
            <a:chExt cx="1948" cy="1295"/>
          </a:xfrm>
        </p:grpSpPr>
        <p:grpSp>
          <p:nvGrpSpPr>
            <p:cNvPr id="68632" name="Group 9"/>
            <p:cNvGrpSpPr>
              <a:grpSpLocks/>
            </p:cNvGrpSpPr>
            <p:nvPr/>
          </p:nvGrpSpPr>
          <p:grpSpPr bwMode="auto">
            <a:xfrm>
              <a:off x="720" y="1872"/>
              <a:ext cx="1694" cy="1200"/>
              <a:chOff x="3730" y="2640"/>
              <a:chExt cx="1694" cy="1200"/>
            </a:xfrm>
          </p:grpSpPr>
          <p:sp>
            <p:nvSpPr>
              <p:cNvPr id="68641"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68642"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68643"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68644"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68645"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68646"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68647"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68648"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68649"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68650"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68651"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68652"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68653"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54"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55"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56"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57"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58"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59"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8660"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68633" name="Rectangle 30"/>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68634" name="Rectangle 31"/>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68635" name="Rectangle 32"/>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68636" name="Rectangle 33"/>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68637" name="Rectangle 34"/>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68638" name="Rectangle 35"/>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68639" name="Rectangle 36"/>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68640" name="Rectangle 37"/>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pic>
        <p:nvPicPr>
          <p:cNvPr id="70" name="图片 69" descr="补元未必存在.emf"/>
          <p:cNvPicPr>
            <a:picLocks noChangeAspect="1"/>
          </p:cNvPicPr>
          <p:nvPr/>
        </p:nvPicPr>
        <p:blipFill>
          <a:blip r:embed="rId2"/>
          <a:srcRect/>
          <a:stretch>
            <a:fillRect/>
          </a:stretch>
        </p:blipFill>
        <p:spPr bwMode="auto">
          <a:xfrm rot="-1980277">
            <a:off x="55563" y="4560888"/>
            <a:ext cx="1674812" cy="419100"/>
          </a:xfrm>
          <a:prstGeom prst="rect">
            <a:avLst/>
          </a:prstGeom>
          <a:noFill/>
          <a:ln w="9525">
            <a:noFill/>
            <a:miter lim="800000"/>
            <a:headEnd/>
            <a:tailEnd/>
          </a:ln>
        </p:spPr>
      </p:pic>
      <p:pic>
        <p:nvPicPr>
          <p:cNvPr id="71" name="图片 70" descr="补元未必唯一.emf"/>
          <p:cNvPicPr>
            <a:picLocks noChangeAspect="1"/>
          </p:cNvPicPr>
          <p:nvPr/>
        </p:nvPicPr>
        <p:blipFill>
          <a:blip r:embed="rId3"/>
          <a:srcRect/>
          <a:stretch>
            <a:fillRect/>
          </a:stretch>
        </p:blipFill>
        <p:spPr bwMode="auto">
          <a:xfrm>
            <a:off x="2971800" y="4824413"/>
            <a:ext cx="1897063" cy="547687"/>
          </a:xfrm>
          <a:prstGeom prst="rect">
            <a:avLst/>
          </a:prstGeom>
          <a:noFill/>
          <a:ln w="9525">
            <a:noFill/>
            <a:miter lim="800000"/>
            <a:headEnd/>
            <a:tailEnd/>
          </a:ln>
        </p:spPr>
      </p:pic>
      <p:grpSp>
        <p:nvGrpSpPr>
          <p:cNvPr id="72" name="组合 71"/>
          <p:cNvGrpSpPr>
            <a:grpSpLocks/>
          </p:cNvGrpSpPr>
          <p:nvPr/>
        </p:nvGrpSpPr>
        <p:grpSpPr bwMode="auto">
          <a:xfrm>
            <a:off x="685800" y="3148013"/>
            <a:ext cx="549275" cy="2438400"/>
            <a:chOff x="990600" y="2971800"/>
            <a:chExt cx="549440" cy="2438400"/>
          </a:xfrm>
        </p:grpSpPr>
        <p:sp>
          <p:nvSpPr>
            <p:cNvPr id="68619" name="Line 43"/>
            <p:cNvSpPr>
              <a:spLocks noChangeShapeType="1"/>
            </p:cNvSpPr>
            <p:nvPr/>
          </p:nvSpPr>
          <p:spPr bwMode="auto">
            <a:xfrm>
              <a:off x="1066798" y="3200400"/>
              <a:ext cx="45719" cy="1981200"/>
            </a:xfrm>
            <a:prstGeom prst="line">
              <a:avLst/>
            </a:prstGeom>
            <a:noFill/>
            <a:ln w="38100">
              <a:solidFill>
                <a:srgbClr val="845D0E"/>
              </a:solidFill>
              <a:round/>
              <a:headEnd/>
              <a:tailEnd/>
            </a:ln>
          </p:spPr>
          <p:txBody>
            <a:bodyPr/>
            <a:lstStyle/>
            <a:p>
              <a:endParaRPr lang="zh-CN" altLang="en-US"/>
            </a:p>
          </p:txBody>
        </p:sp>
        <p:sp>
          <p:nvSpPr>
            <p:cNvPr id="74" name="Oval 38"/>
            <p:cNvSpPr>
              <a:spLocks noChangeArrowheads="1"/>
            </p:cNvSpPr>
            <p:nvPr/>
          </p:nvSpPr>
          <p:spPr bwMode="auto">
            <a:xfrm>
              <a:off x="990600" y="31242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75" name="Oval 38"/>
            <p:cNvSpPr>
              <a:spLocks noChangeArrowheads="1"/>
            </p:cNvSpPr>
            <p:nvPr/>
          </p:nvSpPr>
          <p:spPr bwMode="auto">
            <a:xfrm>
              <a:off x="990600" y="41148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76" name="Oval 38"/>
            <p:cNvSpPr>
              <a:spLocks noChangeArrowheads="1"/>
            </p:cNvSpPr>
            <p:nvPr/>
          </p:nvSpPr>
          <p:spPr bwMode="auto">
            <a:xfrm>
              <a:off x="990600" y="51054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68629" name="Text Box 62"/>
            <p:cNvSpPr txBox="1">
              <a:spLocks noChangeArrowheads="1"/>
            </p:cNvSpPr>
            <p:nvPr/>
          </p:nvSpPr>
          <p:spPr bwMode="auto">
            <a:xfrm>
              <a:off x="1183104" y="2971800"/>
              <a:ext cx="304800" cy="304800"/>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8630" name="Text Box 62"/>
            <p:cNvSpPr txBox="1">
              <a:spLocks noChangeArrowheads="1"/>
            </p:cNvSpPr>
            <p:nvPr/>
          </p:nvSpPr>
          <p:spPr bwMode="auto">
            <a:xfrm>
              <a:off x="1235240" y="4038600"/>
              <a:ext cx="304800" cy="304800"/>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8631" name="Text Box 62"/>
            <p:cNvSpPr txBox="1">
              <a:spLocks noChangeArrowheads="1"/>
            </p:cNvSpPr>
            <p:nvPr/>
          </p:nvSpPr>
          <p:spPr bwMode="auto">
            <a:xfrm>
              <a:off x="1219200" y="5105400"/>
              <a:ext cx="304800" cy="304800"/>
            </a:xfrm>
            <a:prstGeom prst="rect">
              <a:avLst/>
            </a:prstGeom>
            <a:noFill/>
            <a:ln w="9525">
              <a:noFill/>
              <a:miter lim="800000"/>
              <a:headEnd/>
              <a:tailEnd/>
            </a:ln>
          </p:spPr>
          <p:txBody>
            <a:bodyPr>
              <a:spAutoFit/>
            </a:bodyPr>
            <a:lstStyle/>
            <a:p>
              <a:pPr algn="ctr">
                <a:spcBef>
                  <a:spcPct val="50000"/>
                </a:spcBef>
              </a:pPr>
              <a:r>
                <a:rPr lang="en-US" altLang="zh-CN" sz="1400"/>
                <a:t>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anim calcmode="lin" valueType="num">
                                      <p:cBhvr>
                                        <p:cTn id="15" dur="500" fill="hold"/>
                                        <p:tgtEl>
                                          <p:spTgt spid="70"/>
                                        </p:tgtEl>
                                        <p:attrNameLst>
                                          <p:attrName>style.rotation</p:attrName>
                                        </p:attrNameLst>
                                      </p:cBhvr>
                                      <p:tavLst>
                                        <p:tav tm="0">
                                          <p:val>
                                            <p:fltVal val="720"/>
                                          </p:val>
                                        </p:tav>
                                        <p:tav tm="100000">
                                          <p:val>
                                            <p:fltVal val="0"/>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anim calcmode="lin" valueType="num">
                                      <p:cBhvr>
                                        <p:cTn id="17" dur="500" fill="hold"/>
                                        <p:tgtEl>
                                          <p:spTgt spid="70"/>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anim calcmode="lin" valueType="num">
                                      <p:cBhvr>
                                        <p:cTn id="23" dur="500" fill="hold"/>
                                        <p:tgtEl>
                                          <p:spTgt spid="80"/>
                                        </p:tgtEl>
                                        <p:attrNameLst>
                                          <p:attrName>style.rotation</p:attrName>
                                        </p:attrNameLst>
                                      </p:cBhvr>
                                      <p:tavLst>
                                        <p:tav tm="0">
                                          <p:val>
                                            <p:fltVal val="720"/>
                                          </p:val>
                                        </p:tav>
                                        <p:tav tm="100000">
                                          <p:val>
                                            <p:fltVal val="0"/>
                                          </p:val>
                                        </p:tav>
                                      </p:tavLst>
                                    </p:anim>
                                    <p:anim calcmode="lin" valueType="num">
                                      <p:cBhvr>
                                        <p:cTn id="24" dur="500" fill="hold"/>
                                        <p:tgtEl>
                                          <p:spTgt spid="80"/>
                                        </p:tgtEl>
                                        <p:attrNameLst>
                                          <p:attrName>ppt_h</p:attrName>
                                        </p:attrNameLst>
                                      </p:cBhvr>
                                      <p:tavLst>
                                        <p:tav tm="0">
                                          <p:val>
                                            <p:fltVal val="0"/>
                                          </p:val>
                                        </p:tav>
                                        <p:tav tm="100000">
                                          <p:val>
                                            <p:strVal val="#ppt_h"/>
                                          </p:val>
                                        </p:tav>
                                      </p:tavLst>
                                    </p:anim>
                                    <p:anim calcmode="lin" valueType="num">
                                      <p:cBhvr>
                                        <p:cTn id="25" dur="500" fill="hold"/>
                                        <p:tgtEl>
                                          <p:spTgt spid="80"/>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37900"/>
                                        </p:tgtEl>
                                        <p:attrNameLst>
                                          <p:attrName>style.visibility</p:attrName>
                                        </p:attrNameLst>
                                      </p:cBhvr>
                                      <p:to>
                                        <p:strVal val="visible"/>
                                      </p:to>
                                    </p:set>
                                    <p:animEffect transition="in" filter="fade">
                                      <p:cBhvr>
                                        <p:cTn id="30" dur="500"/>
                                        <p:tgtEl>
                                          <p:spTgt spid="37900"/>
                                        </p:tgtEl>
                                      </p:cBhvr>
                                    </p:animEffect>
                                    <p:anim calcmode="lin" valueType="num">
                                      <p:cBhvr>
                                        <p:cTn id="31" dur="500" fill="hold"/>
                                        <p:tgtEl>
                                          <p:spTgt spid="37900"/>
                                        </p:tgtEl>
                                        <p:attrNameLst>
                                          <p:attrName>style.rotation</p:attrName>
                                        </p:attrNameLst>
                                      </p:cBhvr>
                                      <p:tavLst>
                                        <p:tav tm="0">
                                          <p:val>
                                            <p:fltVal val="720"/>
                                          </p:val>
                                        </p:tav>
                                        <p:tav tm="100000">
                                          <p:val>
                                            <p:fltVal val="0"/>
                                          </p:val>
                                        </p:tav>
                                      </p:tavLst>
                                    </p:anim>
                                    <p:anim calcmode="lin" valueType="num">
                                      <p:cBhvr>
                                        <p:cTn id="32" dur="500" fill="hold"/>
                                        <p:tgtEl>
                                          <p:spTgt spid="37900"/>
                                        </p:tgtEl>
                                        <p:attrNameLst>
                                          <p:attrName>ppt_h</p:attrName>
                                        </p:attrNameLst>
                                      </p:cBhvr>
                                      <p:tavLst>
                                        <p:tav tm="0">
                                          <p:val>
                                            <p:fltVal val="0"/>
                                          </p:val>
                                        </p:tav>
                                        <p:tav tm="100000">
                                          <p:val>
                                            <p:strVal val="#ppt_h"/>
                                          </p:val>
                                        </p:tav>
                                      </p:tavLst>
                                    </p:anim>
                                    <p:anim calcmode="lin" valueType="num">
                                      <p:cBhvr>
                                        <p:cTn id="33" dur="500" fill="hold"/>
                                        <p:tgtEl>
                                          <p:spTgt spid="37900"/>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新闻纸"/>
          <p:cNvSpPr>
            <a:spLocks noChangeArrowheads="1"/>
          </p:cNvSpPr>
          <p:nvPr/>
        </p:nvSpPr>
        <p:spPr bwMode="auto">
          <a:xfrm>
            <a:off x="228600" y="1219200"/>
            <a:ext cx="8610600" cy="9906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69634" name="Text Box 6"/>
          <p:cNvSpPr txBox="1">
            <a:spLocks noChangeArrowheads="1"/>
          </p:cNvSpPr>
          <p:nvPr/>
        </p:nvSpPr>
        <p:spPr bwMode="auto">
          <a:xfrm>
            <a:off x="304800" y="12954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8</a:t>
            </a:r>
            <a:r>
              <a:rPr lang="zh-CN" altLang="en-US"/>
              <a:t>：</a:t>
            </a:r>
          </a:p>
        </p:txBody>
      </p:sp>
      <p:sp>
        <p:nvSpPr>
          <p:cNvPr id="4" name="Text Box 4"/>
          <p:cNvSpPr txBox="1">
            <a:spLocks noChangeArrowheads="1"/>
          </p:cNvSpPr>
          <p:nvPr/>
        </p:nvSpPr>
        <p:spPr bwMode="auto">
          <a:xfrm>
            <a:off x="146050" y="327025"/>
            <a:ext cx="33591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有补格</a:t>
            </a:r>
          </a:p>
        </p:txBody>
      </p:sp>
      <p:sp>
        <p:nvSpPr>
          <p:cNvPr id="69636" name="TextBox 4"/>
          <p:cNvSpPr txBox="1">
            <a:spLocks noChangeArrowheads="1"/>
          </p:cNvSpPr>
          <p:nvPr/>
        </p:nvSpPr>
        <p:spPr bwMode="auto">
          <a:xfrm>
            <a:off x="1219200" y="1295400"/>
            <a:ext cx="7391400" cy="830263"/>
          </a:xfrm>
          <a:prstGeom prst="rect">
            <a:avLst/>
          </a:prstGeom>
          <a:noFill/>
          <a:ln w="9525">
            <a:noFill/>
            <a:miter lim="800000"/>
            <a:headEnd/>
            <a:tailEnd/>
          </a:ln>
        </p:spPr>
        <p:txBody>
          <a:bodyPr>
            <a:spAutoFit/>
          </a:bodyPr>
          <a:lstStyle/>
          <a:p>
            <a:r>
              <a:rPr lang="zh-CN" altLang="en-US" sz="2400" dirty="0">
                <a:latin typeface="微软雅黑" pitchFamily="34" charset="-122"/>
                <a:ea typeface="微软雅黑" pitchFamily="34" charset="-122"/>
              </a:rPr>
              <a:t>设</a:t>
            </a:r>
            <a:r>
              <a:rPr lang="en-US" altLang="zh-CN" sz="2400" b="1" dirty="0">
                <a:latin typeface="微软雅黑" pitchFamily="34" charset="-122"/>
                <a:ea typeface="微软雅黑" pitchFamily="34" charset="-122"/>
              </a:rPr>
              <a:t>&lt;</a:t>
            </a:r>
            <a:r>
              <a:rPr lang="en-US" altLang="zh-CN" sz="2400" dirty="0">
                <a:latin typeface="微软雅黑" pitchFamily="34" charset="-122"/>
                <a:ea typeface="微软雅黑" pitchFamily="34" charset="-122"/>
                <a:sym typeface="Symbol" pitchFamily="18" charset="2"/>
              </a:rPr>
              <a:t> L</a:t>
            </a:r>
            <a:r>
              <a:rPr lang="zh-CN" altLang="en-US" sz="2400" dirty="0">
                <a:latin typeface="微软雅黑" pitchFamily="34" charset="-122"/>
                <a:ea typeface="微软雅黑" pitchFamily="34" charset="-122"/>
                <a:sym typeface="Symbol" pitchFamily="18" charset="2"/>
              </a:rPr>
              <a:t>，</a:t>
            </a:r>
            <a:r>
              <a:rPr lang="en-US" altLang="zh-CN" sz="2400" dirty="0">
                <a:latin typeface="微软雅黑" pitchFamily="34" charset="-122"/>
                <a:ea typeface="微软雅黑" pitchFamily="34" charset="-122"/>
              </a:rPr>
              <a:t> </a:t>
            </a:r>
            <a:r>
              <a:rPr lang="en-US" altLang="zh-CN" sz="2400" dirty="0">
                <a:latin typeface="微软雅黑" pitchFamily="34" charset="-122"/>
                <a:ea typeface="微软雅黑" pitchFamily="34" charset="-122"/>
                <a:cs typeface="Lucida Sans Unicode" pitchFamily="34" charset="0"/>
              </a:rPr>
              <a:t>∧</a:t>
            </a:r>
            <a:r>
              <a:rPr lang="zh-CN" altLang="en-US" sz="2400" dirty="0">
                <a:latin typeface="微软雅黑" pitchFamily="34" charset="-122"/>
                <a:ea typeface="微软雅黑" pitchFamily="34" charset="-122"/>
                <a:cs typeface="Lucida Sans Unicode" pitchFamily="34" charset="0"/>
              </a:rPr>
              <a:t>，</a:t>
            </a:r>
            <a:r>
              <a:rPr lang="en-US" altLang="zh-CN" sz="2400" dirty="0">
                <a:latin typeface="微软雅黑" pitchFamily="34" charset="-122"/>
                <a:ea typeface="微软雅黑" pitchFamily="34" charset="-122"/>
                <a:cs typeface="Lucida Sans Unicode" pitchFamily="34" charset="0"/>
              </a:rPr>
              <a:t>∨</a:t>
            </a:r>
            <a:r>
              <a:rPr lang="zh-CN" altLang="en-US" sz="2400"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0</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1&gt;</a:t>
            </a:r>
            <a:r>
              <a:rPr lang="zh-CN" altLang="en-US" sz="2400" dirty="0">
                <a:latin typeface="微软雅黑" pitchFamily="34" charset="-122"/>
                <a:ea typeface="微软雅黑" pitchFamily="34" charset="-122"/>
              </a:rPr>
              <a:t>是有界格，若</a:t>
            </a:r>
            <a:r>
              <a:rPr kumimoji="1" lang="zh-CN" altLang="en-US" sz="2400" dirty="0">
                <a:latin typeface="微软雅黑" pitchFamily="34" charset="-122"/>
                <a:ea typeface="微软雅黑" pitchFamily="34" charset="-122"/>
                <a:sym typeface="Symbol" pitchFamily="18" charset="2"/>
              </a:rPr>
              <a:t> </a:t>
            </a:r>
            <a:r>
              <a:rPr lang="en-US" altLang="zh-CN" sz="2400" dirty="0" err="1">
                <a:latin typeface="微软雅黑" pitchFamily="34" charset="-122"/>
                <a:ea typeface="微软雅黑" pitchFamily="34" charset="-122"/>
              </a:rPr>
              <a:t>a∈L</a:t>
            </a:r>
            <a:r>
              <a:rPr lang="zh-CN" altLang="en-US" sz="2400" dirty="0">
                <a:latin typeface="微软雅黑" pitchFamily="34" charset="-122"/>
                <a:ea typeface="微软雅黑" pitchFamily="34" charset="-122"/>
              </a:rPr>
              <a:t>，在</a:t>
            </a:r>
            <a:r>
              <a:rPr lang="en-US" altLang="zh-CN" sz="2400" dirty="0">
                <a:latin typeface="微软雅黑" pitchFamily="34" charset="-122"/>
                <a:ea typeface="微软雅黑" pitchFamily="34" charset="-122"/>
              </a:rPr>
              <a:t>L</a:t>
            </a:r>
            <a:r>
              <a:rPr lang="zh-CN" altLang="en-US" sz="2400" dirty="0">
                <a:latin typeface="微软雅黑" pitchFamily="34" charset="-122"/>
                <a:ea typeface="微软雅黑" pitchFamily="34" charset="-122"/>
              </a:rPr>
              <a:t>中都有</a:t>
            </a:r>
            <a:r>
              <a:rPr lang="en-US" altLang="zh-CN" sz="2400" dirty="0">
                <a:latin typeface="微软雅黑" pitchFamily="34" charset="-122"/>
                <a:ea typeface="微软雅黑" pitchFamily="34" charset="-122"/>
              </a:rPr>
              <a:t>a</a:t>
            </a:r>
            <a:r>
              <a:rPr lang="zh-CN" altLang="en-US" sz="2400" dirty="0">
                <a:latin typeface="微软雅黑" pitchFamily="34" charset="-122"/>
                <a:ea typeface="微软雅黑" pitchFamily="34" charset="-122"/>
              </a:rPr>
              <a:t>的补元存在，则称</a:t>
            </a:r>
            <a:r>
              <a:rPr lang="en-US" altLang="zh-CN" sz="2400" dirty="0">
                <a:latin typeface="微软雅黑" pitchFamily="34" charset="-122"/>
                <a:ea typeface="微软雅黑" pitchFamily="34" charset="-122"/>
              </a:rPr>
              <a:t>L</a:t>
            </a:r>
            <a:r>
              <a:rPr lang="zh-CN" altLang="en-US" sz="2400" dirty="0">
                <a:latin typeface="微软雅黑" pitchFamily="34" charset="-122"/>
                <a:ea typeface="微软雅黑" pitchFamily="34" charset="-122"/>
              </a:rPr>
              <a:t>是有补格。</a:t>
            </a:r>
          </a:p>
        </p:txBody>
      </p:sp>
      <p:grpSp>
        <p:nvGrpSpPr>
          <p:cNvPr id="61" name="组合 60"/>
          <p:cNvGrpSpPr>
            <a:grpSpLocks/>
          </p:cNvGrpSpPr>
          <p:nvPr/>
        </p:nvGrpSpPr>
        <p:grpSpPr bwMode="auto">
          <a:xfrm>
            <a:off x="1981200" y="3014663"/>
            <a:ext cx="2035175" cy="2362200"/>
            <a:chOff x="2689225" y="3014662"/>
            <a:chExt cx="2035175" cy="2362200"/>
          </a:xfrm>
        </p:grpSpPr>
        <p:grpSp>
          <p:nvGrpSpPr>
            <p:cNvPr id="69668" name="组合 34"/>
            <p:cNvGrpSpPr>
              <a:grpSpLocks/>
            </p:cNvGrpSpPr>
            <p:nvPr/>
          </p:nvGrpSpPr>
          <p:grpSpPr bwMode="auto">
            <a:xfrm>
              <a:off x="2689225" y="3176587"/>
              <a:ext cx="1741488" cy="2111375"/>
              <a:chOff x="228600" y="3124200"/>
              <a:chExt cx="1741488" cy="2111375"/>
            </a:xfrm>
          </p:grpSpPr>
          <p:sp>
            <p:nvSpPr>
              <p:cNvPr id="69674" name="Line 45"/>
              <p:cNvSpPr>
                <a:spLocks noChangeShapeType="1"/>
              </p:cNvSpPr>
              <p:nvPr/>
            </p:nvSpPr>
            <p:spPr bwMode="auto">
              <a:xfrm flipH="1">
                <a:off x="1096411" y="3309938"/>
                <a:ext cx="0" cy="762000"/>
              </a:xfrm>
              <a:prstGeom prst="line">
                <a:avLst/>
              </a:prstGeom>
              <a:noFill/>
              <a:ln w="38100">
                <a:solidFill>
                  <a:srgbClr val="845D0E"/>
                </a:solidFill>
                <a:round/>
                <a:headEnd/>
                <a:tailEnd/>
              </a:ln>
            </p:spPr>
            <p:txBody>
              <a:bodyPr/>
              <a:lstStyle/>
              <a:p>
                <a:endParaRPr lang="zh-CN" altLang="en-US"/>
              </a:p>
            </p:txBody>
          </p:sp>
          <p:sp>
            <p:nvSpPr>
              <p:cNvPr id="69675" name="Line 47"/>
              <p:cNvSpPr>
                <a:spLocks noChangeShapeType="1"/>
              </p:cNvSpPr>
              <p:nvPr/>
            </p:nvSpPr>
            <p:spPr bwMode="auto">
              <a:xfrm>
                <a:off x="1187450" y="3283434"/>
                <a:ext cx="630238" cy="827088"/>
              </a:xfrm>
              <a:prstGeom prst="line">
                <a:avLst/>
              </a:prstGeom>
              <a:noFill/>
              <a:ln w="38100">
                <a:solidFill>
                  <a:srgbClr val="845D0E"/>
                </a:solidFill>
                <a:round/>
                <a:headEnd/>
                <a:tailEnd/>
              </a:ln>
            </p:spPr>
            <p:txBody>
              <a:bodyPr/>
              <a:lstStyle/>
              <a:p>
                <a:endParaRPr lang="zh-CN" altLang="en-US"/>
              </a:p>
            </p:txBody>
          </p:sp>
          <p:sp>
            <p:nvSpPr>
              <p:cNvPr id="9" name="Oval 38"/>
              <p:cNvSpPr>
                <a:spLocks noChangeArrowheads="1"/>
              </p:cNvSpPr>
              <p:nvPr/>
            </p:nvSpPr>
            <p:spPr bwMode="auto">
              <a:xfrm>
                <a:off x="990600" y="31242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0" name="Oval 39"/>
              <p:cNvSpPr>
                <a:spLocks noChangeArrowheads="1"/>
              </p:cNvSpPr>
              <p:nvPr/>
            </p:nvSpPr>
            <p:spPr bwMode="auto">
              <a:xfrm>
                <a:off x="228600" y="40386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1" name="Oval 40"/>
              <p:cNvSpPr>
                <a:spLocks noChangeArrowheads="1"/>
              </p:cNvSpPr>
              <p:nvPr/>
            </p:nvSpPr>
            <p:spPr bwMode="auto">
              <a:xfrm>
                <a:off x="990600" y="40386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2" name="Oval 41"/>
              <p:cNvSpPr>
                <a:spLocks noChangeArrowheads="1"/>
              </p:cNvSpPr>
              <p:nvPr/>
            </p:nvSpPr>
            <p:spPr bwMode="auto">
              <a:xfrm>
                <a:off x="1741488" y="4060825"/>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3" name="Oval 42"/>
              <p:cNvSpPr>
                <a:spLocks noChangeArrowheads="1"/>
              </p:cNvSpPr>
              <p:nvPr/>
            </p:nvSpPr>
            <p:spPr bwMode="auto">
              <a:xfrm>
                <a:off x="990600" y="5006975"/>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69691" name="Line 43"/>
              <p:cNvSpPr>
                <a:spLocks noChangeShapeType="1"/>
              </p:cNvSpPr>
              <p:nvPr/>
            </p:nvSpPr>
            <p:spPr bwMode="auto">
              <a:xfrm flipH="1">
                <a:off x="412750" y="3319463"/>
                <a:ext cx="609600" cy="762000"/>
              </a:xfrm>
              <a:prstGeom prst="line">
                <a:avLst/>
              </a:prstGeom>
              <a:noFill/>
              <a:ln w="38100">
                <a:solidFill>
                  <a:srgbClr val="845D0E"/>
                </a:solidFill>
                <a:round/>
                <a:headEnd/>
                <a:tailEnd/>
              </a:ln>
            </p:spPr>
            <p:txBody>
              <a:bodyPr/>
              <a:lstStyle/>
              <a:p>
                <a:endParaRPr lang="zh-CN" altLang="en-US"/>
              </a:p>
            </p:txBody>
          </p:sp>
          <p:sp>
            <p:nvSpPr>
              <p:cNvPr id="69692" name="Line 44"/>
              <p:cNvSpPr>
                <a:spLocks noChangeShapeType="1"/>
              </p:cNvSpPr>
              <p:nvPr/>
            </p:nvSpPr>
            <p:spPr bwMode="auto">
              <a:xfrm flipH="1" flipV="1">
                <a:off x="414338" y="4256088"/>
                <a:ext cx="609600" cy="762000"/>
              </a:xfrm>
              <a:prstGeom prst="line">
                <a:avLst/>
              </a:prstGeom>
              <a:noFill/>
              <a:ln w="38100">
                <a:solidFill>
                  <a:srgbClr val="845D0E"/>
                </a:solidFill>
                <a:round/>
                <a:headEnd/>
                <a:tailEnd/>
              </a:ln>
            </p:spPr>
            <p:txBody>
              <a:bodyPr/>
              <a:lstStyle/>
              <a:p>
                <a:endParaRPr lang="zh-CN" altLang="en-US"/>
              </a:p>
            </p:txBody>
          </p:sp>
          <p:sp>
            <p:nvSpPr>
              <p:cNvPr id="69693" name="Line 46"/>
              <p:cNvSpPr>
                <a:spLocks noChangeShapeType="1"/>
              </p:cNvSpPr>
              <p:nvPr/>
            </p:nvSpPr>
            <p:spPr bwMode="auto">
              <a:xfrm flipH="1">
                <a:off x="1098550" y="4267200"/>
                <a:ext cx="0" cy="762000"/>
              </a:xfrm>
              <a:prstGeom prst="line">
                <a:avLst/>
              </a:prstGeom>
              <a:noFill/>
              <a:ln w="38100">
                <a:solidFill>
                  <a:srgbClr val="845D0E"/>
                </a:solidFill>
                <a:round/>
                <a:headEnd/>
                <a:tailEnd/>
              </a:ln>
            </p:spPr>
            <p:txBody>
              <a:bodyPr/>
              <a:lstStyle/>
              <a:p>
                <a:endParaRPr lang="zh-CN" altLang="en-US"/>
              </a:p>
            </p:txBody>
          </p:sp>
          <p:sp>
            <p:nvSpPr>
              <p:cNvPr id="69694" name="Line 48"/>
              <p:cNvSpPr>
                <a:spLocks noChangeShapeType="1"/>
              </p:cNvSpPr>
              <p:nvPr/>
            </p:nvSpPr>
            <p:spPr bwMode="auto">
              <a:xfrm flipH="1">
                <a:off x="1185863" y="4278313"/>
                <a:ext cx="609600" cy="762000"/>
              </a:xfrm>
              <a:prstGeom prst="line">
                <a:avLst/>
              </a:prstGeom>
              <a:noFill/>
              <a:ln w="38100">
                <a:solidFill>
                  <a:srgbClr val="845D0E"/>
                </a:solidFill>
                <a:round/>
                <a:headEnd/>
                <a:tailEnd/>
              </a:ln>
            </p:spPr>
            <p:txBody>
              <a:bodyPr/>
              <a:lstStyle/>
              <a:p>
                <a:endParaRPr lang="zh-CN" altLang="en-US"/>
              </a:p>
            </p:txBody>
          </p:sp>
        </p:grpSp>
        <p:sp>
          <p:nvSpPr>
            <p:cNvPr id="69669" name="Text Box 62"/>
            <p:cNvSpPr txBox="1">
              <a:spLocks noChangeArrowheads="1"/>
            </p:cNvSpPr>
            <p:nvPr/>
          </p:nvSpPr>
          <p:spPr bwMode="auto">
            <a:xfrm>
              <a:off x="3679825" y="5072062"/>
              <a:ext cx="304800" cy="304800"/>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69670" name="Text Box 63"/>
            <p:cNvSpPr txBox="1">
              <a:spLocks noChangeArrowheads="1"/>
            </p:cNvSpPr>
            <p:nvPr/>
          </p:nvSpPr>
          <p:spPr bwMode="auto">
            <a:xfrm>
              <a:off x="2917825" y="4005262"/>
              <a:ext cx="304800" cy="304800"/>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69671" name="Text Box 64"/>
            <p:cNvSpPr txBox="1">
              <a:spLocks noChangeArrowheads="1"/>
            </p:cNvSpPr>
            <p:nvPr/>
          </p:nvSpPr>
          <p:spPr bwMode="auto">
            <a:xfrm>
              <a:off x="3679825" y="4014787"/>
              <a:ext cx="304800" cy="304800"/>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69672" name="Text Box 65"/>
            <p:cNvSpPr txBox="1">
              <a:spLocks noChangeArrowheads="1"/>
            </p:cNvSpPr>
            <p:nvPr/>
          </p:nvSpPr>
          <p:spPr bwMode="auto">
            <a:xfrm>
              <a:off x="4419600" y="4038600"/>
              <a:ext cx="304800" cy="304800"/>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69673" name="Text Box 66"/>
            <p:cNvSpPr txBox="1">
              <a:spLocks noChangeArrowheads="1"/>
            </p:cNvSpPr>
            <p:nvPr/>
          </p:nvSpPr>
          <p:spPr bwMode="auto">
            <a:xfrm>
              <a:off x="3679825" y="3014662"/>
              <a:ext cx="304800" cy="304800"/>
            </a:xfrm>
            <a:prstGeom prst="rect">
              <a:avLst/>
            </a:prstGeom>
            <a:noFill/>
            <a:ln w="9525">
              <a:noFill/>
              <a:miter lim="800000"/>
              <a:headEnd/>
              <a:tailEnd/>
            </a:ln>
          </p:spPr>
          <p:txBody>
            <a:bodyPr>
              <a:spAutoFit/>
            </a:bodyPr>
            <a:lstStyle/>
            <a:p>
              <a:pPr algn="ctr">
                <a:spcBef>
                  <a:spcPct val="50000"/>
                </a:spcBef>
              </a:pPr>
              <a:r>
                <a:rPr lang="en-US" altLang="zh-CN" sz="1400" dirty="0"/>
                <a:t>e</a:t>
              </a:r>
            </a:p>
          </p:txBody>
        </p:sp>
      </p:grpSp>
      <p:grpSp>
        <p:nvGrpSpPr>
          <p:cNvPr id="5" name="Group 8"/>
          <p:cNvGrpSpPr>
            <a:grpSpLocks/>
          </p:cNvGrpSpPr>
          <p:nvPr/>
        </p:nvGrpSpPr>
        <p:grpSpPr bwMode="auto">
          <a:xfrm>
            <a:off x="4429125" y="3124200"/>
            <a:ext cx="3092450" cy="2055813"/>
            <a:chOff x="600" y="1809"/>
            <a:chExt cx="1948" cy="1295"/>
          </a:xfrm>
        </p:grpSpPr>
        <p:grpSp>
          <p:nvGrpSpPr>
            <p:cNvPr id="69639" name="Group 9"/>
            <p:cNvGrpSpPr>
              <a:grpSpLocks/>
            </p:cNvGrpSpPr>
            <p:nvPr/>
          </p:nvGrpSpPr>
          <p:grpSpPr bwMode="auto">
            <a:xfrm>
              <a:off x="720" y="1872"/>
              <a:ext cx="1694" cy="1200"/>
              <a:chOff x="3730" y="2640"/>
              <a:chExt cx="1694" cy="1200"/>
            </a:xfrm>
          </p:grpSpPr>
          <p:sp>
            <p:nvSpPr>
              <p:cNvPr id="69648"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69649"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69650"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69651"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69652"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69653"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69654"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69655"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69656"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69657"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69658"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69659"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69660"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1"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2"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3"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4"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5"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6"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69667"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69640" name="Rectangle 30"/>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69641" name="Rectangle 31"/>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69642" name="Rectangle 32"/>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69643" name="Rectangle 33"/>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69644" name="Rectangle 34"/>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69645" name="Rectangle 35"/>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69646" name="Rectangle 36"/>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69647" name="Rectangle 37"/>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style.rotation</p:attrName>
                                        </p:attrNameLst>
                                      </p:cBhvr>
                                      <p:tavLst>
                                        <p:tav tm="0">
                                          <p:val>
                                            <p:fltVal val="720"/>
                                          </p:val>
                                        </p:tav>
                                        <p:tav tm="100000">
                                          <p:val>
                                            <p:fltVal val="0"/>
                                          </p:val>
                                        </p:tav>
                                      </p:tavLst>
                                    </p:anim>
                                    <p:anim calcmode="lin" valueType="num">
                                      <p:cBhvr>
                                        <p:cTn id="9" dur="500" fill="hold"/>
                                        <p:tgtEl>
                                          <p:spTgt spid="61"/>
                                        </p:tgtEl>
                                        <p:attrNameLst>
                                          <p:attrName>ppt_h</p:attrName>
                                        </p:attrNameLst>
                                      </p:cBhvr>
                                      <p:tavLst>
                                        <p:tav tm="0">
                                          <p:val>
                                            <p:fltVal val="0"/>
                                          </p:val>
                                        </p:tav>
                                        <p:tav tm="100000">
                                          <p:val>
                                            <p:strVal val="#ppt_h"/>
                                          </p:val>
                                        </p:tav>
                                      </p:tavLst>
                                    </p:anim>
                                    <p:anim calcmode="lin" valueType="num">
                                      <p:cBhvr>
                                        <p:cTn id="10" dur="500" fill="hold"/>
                                        <p:tgtEl>
                                          <p:spTgt spid="6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33591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补元唯一性</a:t>
            </a:r>
          </a:p>
        </p:txBody>
      </p:sp>
      <p:sp>
        <p:nvSpPr>
          <p:cNvPr id="3" name="Rectangle 5" descr="新闻纸"/>
          <p:cNvSpPr>
            <a:spLocks noChangeArrowheads="1"/>
          </p:cNvSpPr>
          <p:nvPr/>
        </p:nvSpPr>
        <p:spPr bwMode="auto">
          <a:xfrm>
            <a:off x="762000" y="1295400"/>
            <a:ext cx="7696200" cy="9906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dirty="0">
              <a:latin typeface="微软雅黑" panose="020B0503020204020204" pitchFamily="34" charset="-122"/>
              <a:ea typeface="微软雅黑" panose="020B0503020204020204" pitchFamily="34" charset="-122"/>
              <a:cs typeface="+mn-cs"/>
            </a:endParaRPr>
          </a:p>
        </p:txBody>
      </p:sp>
      <p:sp>
        <p:nvSpPr>
          <p:cNvPr id="71683" name="Text Box 6"/>
          <p:cNvSpPr txBox="1">
            <a:spLocks noChangeArrowheads="1"/>
          </p:cNvSpPr>
          <p:nvPr/>
        </p:nvSpPr>
        <p:spPr bwMode="auto">
          <a:xfrm>
            <a:off x="838200" y="13716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定理</a:t>
            </a:r>
            <a:r>
              <a:rPr lang="en-US" altLang="zh-CN" b="1">
                <a:ea typeface="黑体" pitchFamily="49" charset="-122"/>
              </a:rPr>
              <a:t>6</a:t>
            </a:r>
            <a:r>
              <a:rPr lang="zh-CN" altLang="en-US"/>
              <a:t>：</a:t>
            </a:r>
          </a:p>
        </p:txBody>
      </p:sp>
      <p:sp>
        <p:nvSpPr>
          <p:cNvPr id="71684" name="Text Box 7"/>
          <p:cNvSpPr txBox="1">
            <a:spLocks noChangeArrowheads="1"/>
          </p:cNvSpPr>
          <p:nvPr/>
        </p:nvSpPr>
        <p:spPr bwMode="auto">
          <a:xfrm>
            <a:off x="1752600" y="1420813"/>
            <a:ext cx="6553200" cy="757237"/>
          </a:xfrm>
          <a:prstGeom prst="rect">
            <a:avLst/>
          </a:prstGeom>
          <a:noFill/>
          <a:ln w="9525">
            <a:noFill/>
            <a:miter lim="800000"/>
            <a:headEnd/>
            <a:tailEnd/>
          </a:ln>
        </p:spPr>
        <p:txBody>
          <a:bodyPr>
            <a:spAutoFit/>
          </a:bodyPr>
          <a:lstStyle/>
          <a:p>
            <a:pPr eaLnBrk="0" hangingPunct="0">
              <a:lnSpc>
                <a:spcPct val="90000"/>
              </a:lnSpc>
              <a:spcBef>
                <a:spcPct val="20000"/>
              </a:spcBef>
              <a:buClr>
                <a:schemeClr val="accent2"/>
              </a:buClr>
              <a:buSzPct val="100000"/>
              <a:buFont typeface="Wingdings" pitchFamily="2" charset="2"/>
              <a:buNone/>
            </a:pPr>
            <a:r>
              <a:rPr lang="zh-CN" altLang="en-US" sz="2400" dirty="0">
                <a:latin typeface="微软雅黑" panose="020B0503020204020204" pitchFamily="34" charset="-122"/>
                <a:ea typeface="微软雅黑" panose="020B0503020204020204" pitchFamily="34" charset="-122"/>
                <a:cs typeface="仿宋_GB2312"/>
              </a:rPr>
              <a:t>设</a:t>
            </a:r>
            <a:r>
              <a:rPr lang="en-US" altLang="zh-CN" sz="2400" b="1" dirty="0">
                <a:latin typeface="微软雅黑" panose="020B0503020204020204" pitchFamily="34" charset="-122"/>
                <a:ea typeface="微软雅黑" panose="020B0503020204020204" pitchFamily="34" charset="-122"/>
                <a:cs typeface="仿宋_GB2312"/>
              </a:rPr>
              <a:t>&lt;</a:t>
            </a:r>
            <a:r>
              <a:rPr lang="en-US" altLang="zh-CN" sz="2400" dirty="0">
                <a:latin typeface="微软雅黑" panose="020B0503020204020204" pitchFamily="34" charset="-122"/>
                <a:ea typeface="微软雅黑" panose="020B0503020204020204" pitchFamily="34" charset="-122"/>
                <a:cs typeface="仿宋_GB2312"/>
                <a:sym typeface="Symbol" pitchFamily="18" charset="2"/>
              </a:rPr>
              <a:t> L</a:t>
            </a:r>
            <a:r>
              <a:rPr lang="zh-CN" altLang="en-US" sz="2400" dirty="0">
                <a:latin typeface="微软雅黑" panose="020B0503020204020204" pitchFamily="34" charset="-122"/>
                <a:ea typeface="微软雅黑" panose="020B0503020204020204" pitchFamily="34" charset="-122"/>
                <a:cs typeface="仿宋_GB2312"/>
                <a:sym typeface="Symbol" pitchFamily="18" charset="2"/>
              </a:rPr>
              <a:t>，</a:t>
            </a:r>
            <a:r>
              <a:rPr lang="en-US" altLang="zh-CN" sz="2400" dirty="0">
                <a:latin typeface="微软雅黑" panose="020B0503020204020204" pitchFamily="34" charset="-122"/>
                <a:ea typeface="微软雅黑" panose="020B0503020204020204" pitchFamily="34" charset="-122"/>
                <a:cs typeface="仿宋_GB2312"/>
              </a:rPr>
              <a:t> </a:t>
            </a:r>
            <a:r>
              <a:rPr lang="en-US" altLang="zh-CN" sz="2400" dirty="0">
                <a:latin typeface="微软雅黑" panose="020B0503020204020204" pitchFamily="34" charset="-122"/>
                <a:ea typeface="微软雅黑" panose="020B0503020204020204" pitchFamily="34" charset="-122"/>
                <a:cs typeface="Lucida Sans Unicode" pitchFamily="34" charset="0"/>
              </a:rPr>
              <a:t>∧</a:t>
            </a:r>
            <a:r>
              <a:rPr lang="zh-CN" altLang="en-US" sz="2400" dirty="0">
                <a:latin typeface="微软雅黑" panose="020B0503020204020204" pitchFamily="34" charset="-122"/>
                <a:ea typeface="微软雅黑" panose="020B0503020204020204" pitchFamily="34" charset="-122"/>
                <a:cs typeface="Lucida Sans Unicode" pitchFamily="34" charset="0"/>
              </a:rPr>
              <a:t>，</a:t>
            </a:r>
            <a:r>
              <a:rPr lang="en-US" altLang="zh-CN" sz="2400" dirty="0">
                <a:latin typeface="微软雅黑" panose="020B0503020204020204" pitchFamily="34" charset="-122"/>
                <a:ea typeface="微软雅黑" panose="020B0503020204020204" pitchFamily="34" charset="-122"/>
                <a:cs typeface="Lucida Sans Unicode" pitchFamily="34" charset="0"/>
              </a:rPr>
              <a:t>∨</a:t>
            </a:r>
            <a:r>
              <a:rPr lang="zh-CN" altLang="en-US" sz="2400" dirty="0">
                <a:latin typeface="微软雅黑" panose="020B0503020204020204" pitchFamily="34" charset="-122"/>
                <a:ea typeface="微软雅黑" panose="020B0503020204020204" pitchFamily="34" charset="-122"/>
                <a:cs typeface="仿宋_GB2312"/>
              </a:rPr>
              <a:t>，</a:t>
            </a:r>
            <a:r>
              <a:rPr lang="en-US" altLang="zh-CN" sz="2400" b="1" dirty="0">
                <a:latin typeface="微软雅黑" panose="020B0503020204020204" pitchFamily="34" charset="-122"/>
                <a:ea typeface="微软雅黑" panose="020B0503020204020204" pitchFamily="34" charset="-122"/>
                <a:cs typeface="仿宋_GB2312"/>
              </a:rPr>
              <a:t>0</a:t>
            </a:r>
            <a:r>
              <a:rPr lang="zh-CN" altLang="en-US" sz="2400" b="1" dirty="0">
                <a:latin typeface="微软雅黑" panose="020B0503020204020204" pitchFamily="34" charset="-122"/>
                <a:ea typeface="微软雅黑" panose="020B0503020204020204" pitchFamily="34" charset="-122"/>
                <a:cs typeface="仿宋_GB2312"/>
              </a:rPr>
              <a:t>，</a:t>
            </a:r>
            <a:r>
              <a:rPr lang="en-US" altLang="zh-CN" sz="2400" b="1" dirty="0">
                <a:latin typeface="微软雅黑" panose="020B0503020204020204" pitchFamily="34" charset="-122"/>
                <a:ea typeface="微软雅黑" panose="020B0503020204020204" pitchFamily="34" charset="-122"/>
                <a:cs typeface="仿宋_GB2312"/>
              </a:rPr>
              <a:t>1&gt;</a:t>
            </a:r>
            <a:r>
              <a:rPr lang="zh-CN" altLang="en-US" sz="2400" dirty="0">
                <a:latin typeface="微软雅黑" panose="020B0503020204020204" pitchFamily="34" charset="-122"/>
                <a:ea typeface="微软雅黑" panose="020B0503020204020204" pitchFamily="34" charset="-122"/>
                <a:cs typeface="仿宋_GB2312"/>
              </a:rPr>
              <a:t>是有界分配格，若</a:t>
            </a:r>
            <a:r>
              <a:rPr lang="en-US" altLang="zh-CN" sz="2400" dirty="0" err="1">
                <a:latin typeface="微软雅黑" panose="020B0503020204020204" pitchFamily="34" charset="-122"/>
                <a:ea typeface="微软雅黑" panose="020B0503020204020204" pitchFamily="34" charset="-122"/>
                <a:cs typeface="仿宋_GB2312"/>
              </a:rPr>
              <a:t>a∈L</a:t>
            </a:r>
            <a:r>
              <a:rPr lang="zh-CN" altLang="en-US" sz="2400" dirty="0">
                <a:latin typeface="微软雅黑" panose="020B0503020204020204" pitchFamily="34" charset="-122"/>
                <a:ea typeface="微软雅黑" panose="020B0503020204020204" pitchFamily="34" charset="-122"/>
                <a:cs typeface="仿宋_GB2312"/>
              </a:rPr>
              <a:t>，且对于</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存在补元</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，则</a:t>
            </a:r>
            <a:r>
              <a:rPr lang="en-US" altLang="zh-CN" sz="2400" dirty="0">
                <a:latin typeface="微软雅黑" panose="020B0503020204020204" pitchFamily="34" charset="-122"/>
                <a:ea typeface="微软雅黑" panose="020B0503020204020204" pitchFamily="34" charset="-122"/>
                <a:cs typeface="仿宋_GB2312"/>
              </a:rPr>
              <a:t>b</a:t>
            </a:r>
            <a:r>
              <a:rPr lang="zh-CN" altLang="en-US" sz="2400" dirty="0">
                <a:latin typeface="微软雅黑" panose="020B0503020204020204" pitchFamily="34" charset="-122"/>
                <a:ea typeface="微软雅黑" panose="020B0503020204020204" pitchFamily="34" charset="-122"/>
                <a:cs typeface="仿宋_GB2312"/>
              </a:rPr>
              <a:t>是</a:t>
            </a:r>
            <a:r>
              <a:rPr lang="en-US" altLang="zh-CN" sz="2400" dirty="0">
                <a:latin typeface="微软雅黑" panose="020B0503020204020204" pitchFamily="34" charset="-122"/>
                <a:ea typeface="微软雅黑" panose="020B0503020204020204" pitchFamily="34" charset="-122"/>
                <a:cs typeface="仿宋_GB2312"/>
              </a:rPr>
              <a:t>a</a:t>
            </a:r>
            <a:r>
              <a:rPr lang="zh-CN" altLang="en-US" sz="2400" dirty="0">
                <a:latin typeface="微软雅黑" panose="020B0503020204020204" pitchFamily="34" charset="-122"/>
                <a:ea typeface="微软雅黑" panose="020B0503020204020204" pitchFamily="34" charset="-122"/>
                <a:cs typeface="仿宋_GB2312"/>
              </a:rPr>
              <a:t>的唯一补元。</a:t>
            </a:r>
            <a:endParaRPr kumimoji="1" lang="zh-CN" altLang="en-US" sz="2400" dirty="0">
              <a:latin typeface="微软雅黑" panose="020B0503020204020204" pitchFamily="34" charset="-122"/>
              <a:ea typeface="微软雅黑" panose="020B0503020204020204" pitchFamily="34" charset="-122"/>
            </a:endParaRPr>
          </a:p>
        </p:txBody>
      </p:sp>
      <p:sp>
        <p:nvSpPr>
          <p:cNvPr id="39942" name="TextBox 5"/>
          <p:cNvSpPr txBox="1">
            <a:spLocks noChangeArrowheads="1"/>
          </p:cNvSpPr>
          <p:nvPr/>
        </p:nvSpPr>
        <p:spPr bwMode="auto">
          <a:xfrm>
            <a:off x="762000" y="2478088"/>
            <a:ext cx="7848600" cy="2246312"/>
          </a:xfrm>
          <a:prstGeom prst="rect">
            <a:avLst/>
          </a:prstGeom>
          <a:noFill/>
          <a:ln w="9525">
            <a:noFill/>
            <a:miter lim="800000"/>
            <a:headEnd/>
            <a:tailEnd/>
          </a:ln>
        </p:spPr>
        <p:txBody>
          <a:bodyPr>
            <a:spAutoFit/>
          </a:bodyPr>
          <a:lstStyle/>
          <a:p>
            <a:r>
              <a:rPr lang="zh-CN" altLang="en-US" sz="2000" dirty="0">
                <a:latin typeface="微软雅黑" panose="020B0503020204020204" pitchFamily="34" charset="-122"/>
                <a:ea typeface="微软雅黑" panose="020B0503020204020204" pitchFamily="34" charset="-122"/>
              </a:rPr>
              <a:t>假</a:t>
            </a:r>
            <a:r>
              <a:rPr lang="zh-CN" altLang="en-US" sz="2000" dirty="0">
                <a:latin typeface="微软雅黑" panose="020B0503020204020204" pitchFamily="34" charset="-122"/>
                <a:ea typeface="微软雅黑" panose="020B0503020204020204" pitchFamily="34" charset="-122"/>
                <a:cs typeface="仿宋_GB2312"/>
              </a:rPr>
              <a:t>设</a:t>
            </a:r>
            <a:r>
              <a:rPr lang="en-US" altLang="zh-CN" sz="2000" dirty="0">
                <a:latin typeface="微软雅黑" panose="020B0503020204020204" pitchFamily="34" charset="-122"/>
                <a:ea typeface="微软雅黑" panose="020B0503020204020204" pitchFamily="34" charset="-122"/>
                <a:cs typeface="仿宋_GB2312"/>
              </a:rPr>
              <a:t>b</a:t>
            </a:r>
            <a:r>
              <a:rPr lang="zh-CN" altLang="en-US" sz="2000" dirty="0">
                <a:latin typeface="微软雅黑" panose="020B0503020204020204" pitchFamily="34" charset="-122"/>
                <a:ea typeface="微软雅黑" panose="020B0503020204020204" pitchFamily="34" charset="-122"/>
                <a:cs typeface="仿宋_GB2312"/>
              </a:rPr>
              <a:t>、</a:t>
            </a:r>
            <a:r>
              <a:rPr lang="en-US" altLang="zh-CN" sz="2000" dirty="0" err="1">
                <a:latin typeface="微软雅黑" panose="020B0503020204020204" pitchFamily="34" charset="-122"/>
                <a:ea typeface="微软雅黑" panose="020B0503020204020204" pitchFamily="34" charset="-122"/>
                <a:cs typeface="仿宋_GB2312"/>
              </a:rPr>
              <a:t>c∈L</a:t>
            </a:r>
            <a:r>
              <a:rPr lang="zh-CN" altLang="en-US" sz="2000" dirty="0">
                <a:latin typeface="微软雅黑" panose="020B0503020204020204" pitchFamily="34" charset="-122"/>
                <a:ea typeface="微软雅黑" panose="020B0503020204020204" pitchFamily="34" charset="-122"/>
                <a:cs typeface="仿宋_GB2312"/>
              </a:rPr>
              <a:t>都是</a:t>
            </a:r>
            <a:r>
              <a:rPr lang="en-US" altLang="zh-CN" sz="2000" dirty="0">
                <a:latin typeface="微软雅黑" panose="020B0503020204020204" pitchFamily="34" charset="-122"/>
                <a:ea typeface="微软雅黑" panose="020B0503020204020204" pitchFamily="34" charset="-122"/>
                <a:cs typeface="仿宋_GB2312"/>
              </a:rPr>
              <a:t>a</a:t>
            </a:r>
            <a:r>
              <a:rPr lang="zh-CN" altLang="en-US" sz="2000" dirty="0">
                <a:latin typeface="微软雅黑" panose="020B0503020204020204" pitchFamily="34" charset="-122"/>
                <a:ea typeface="微软雅黑" panose="020B0503020204020204" pitchFamily="34" charset="-122"/>
                <a:cs typeface="仿宋_GB2312"/>
              </a:rPr>
              <a:t>的补元，则有</a:t>
            </a:r>
            <a:r>
              <a:rPr lang="en-US" altLang="zh-CN" sz="2000" dirty="0" err="1">
                <a:latin typeface="微软雅黑" panose="020B0503020204020204" pitchFamily="34" charset="-122"/>
                <a:ea typeface="微软雅黑" panose="020B0503020204020204" pitchFamily="34" charset="-122"/>
                <a:cs typeface="仿宋_GB2312"/>
              </a:rPr>
              <a:t>a∧b</a:t>
            </a:r>
            <a:r>
              <a:rPr lang="en-US" altLang="zh-CN" sz="2000" dirty="0">
                <a:latin typeface="微软雅黑" panose="020B0503020204020204" pitchFamily="34" charset="-122"/>
                <a:ea typeface="微软雅黑" panose="020B0503020204020204" pitchFamily="34" charset="-122"/>
                <a:cs typeface="仿宋_GB2312"/>
              </a:rPr>
              <a:t>= </a:t>
            </a:r>
            <a:r>
              <a:rPr lang="en-US" altLang="zh-CN" sz="2000" dirty="0" err="1">
                <a:latin typeface="微软雅黑" panose="020B0503020204020204" pitchFamily="34" charset="-122"/>
                <a:ea typeface="微软雅黑" panose="020B0503020204020204" pitchFamily="34" charset="-122"/>
                <a:cs typeface="仿宋_GB2312"/>
              </a:rPr>
              <a:t>a∧c</a:t>
            </a:r>
            <a:r>
              <a:rPr lang="en-US" altLang="zh-CN" sz="2000" dirty="0">
                <a:latin typeface="微软雅黑" panose="020B0503020204020204" pitchFamily="34" charset="-122"/>
                <a:ea typeface="微软雅黑" panose="020B0503020204020204" pitchFamily="34" charset="-122"/>
                <a:cs typeface="仿宋_GB2312"/>
              </a:rPr>
              <a:t> = 0</a:t>
            </a:r>
            <a:r>
              <a:rPr lang="zh-CN" altLang="en-US" sz="2000" dirty="0">
                <a:latin typeface="微软雅黑" panose="020B0503020204020204" pitchFamily="34" charset="-122"/>
                <a:ea typeface="微软雅黑" panose="020B0503020204020204" pitchFamily="34" charset="-122"/>
                <a:cs typeface="仿宋_GB2312"/>
              </a:rPr>
              <a:t>，</a:t>
            </a:r>
            <a:r>
              <a:rPr lang="en-US" altLang="zh-CN" sz="2000" dirty="0" err="1">
                <a:latin typeface="微软雅黑" panose="020B0503020204020204" pitchFamily="34" charset="-122"/>
                <a:ea typeface="微软雅黑" panose="020B0503020204020204" pitchFamily="34" charset="-122"/>
                <a:cs typeface="仿宋_GB2312"/>
              </a:rPr>
              <a:t>a</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a:t>
            </a:r>
            <a:r>
              <a:rPr lang="en-US" altLang="zh-CN" sz="2000" dirty="0" err="1">
                <a:latin typeface="微软雅黑" panose="020B0503020204020204" pitchFamily="34" charset="-122"/>
                <a:ea typeface="微软雅黑" panose="020B0503020204020204" pitchFamily="34" charset="-122"/>
                <a:cs typeface="仿宋_GB2312"/>
              </a:rPr>
              <a:t>b</a:t>
            </a:r>
            <a:r>
              <a:rPr lang="en-US" altLang="zh-CN" sz="2000" dirty="0">
                <a:latin typeface="微软雅黑" panose="020B0503020204020204" pitchFamily="34" charset="-122"/>
                <a:ea typeface="微软雅黑" panose="020B0503020204020204" pitchFamily="34" charset="-122"/>
                <a:cs typeface="仿宋_GB2312"/>
              </a:rPr>
              <a:t> = </a:t>
            </a:r>
            <a:r>
              <a:rPr lang="en-US" altLang="zh-CN" sz="2000" dirty="0" err="1">
                <a:latin typeface="微软雅黑" panose="020B0503020204020204" pitchFamily="34" charset="-122"/>
                <a:ea typeface="微软雅黑" panose="020B0503020204020204" pitchFamily="34" charset="-122"/>
                <a:cs typeface="仿宋_GB2312"/>
              </a:rPr>
              <a:t>a</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∨c</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 </a:t>
            </a:r>
            <a:r>
              <a:rPr lang="en-US" altLang="zh-CN" sz="2000" dirty="0">
                <a:latin typeface="微软雅黑" panose="020B0503020204020204" pitchFamily="34" charset="-122"/>
                <a:ea typeface="微软雅黑" panose="020B0503020204020204" pitchFamily="34" charset="-122"/>
                <a:cs typeface="仿宋_GB2312"/>
              </a:rPr>
              <a:t>= 1</a:t>
            </a:r>
          </a:p>
          <a:p>
            <a:endParaRPr lang="en-US" altLang="zh-CN" sz="2000" dirty="0">
              <a:latin typeface="微软雅黑" panose="020B0503020204020204" pitchFamily="34" charset="-122"/>
              <a:ea typeface="微软雅黑" panose="020B0503020204020204" pitchFamily="34" charset="-122"/>
              <a:cs typeface="仿宋_GB2312"/>
            </a:endParaRPr>
          </a:p>
          <a:p>
            <a:r>
              <a:rPr lang="zh-CN" altLang="en-US" sz="2000" dirty="0">
                <a:latin typeface="微软雅黑" panose="020B0503020204020204" pitchFamily="34" charset="-122"/>
                <a:ea typeface="微软雅黑" panose="020B0503020204020204" pitchFamily="34" charset="-122"/>
                <a:cs typeface="仿宋_GB2312"/>
              </a:rPr>
              <a:t>由于</a:t>
            </a:r>
            <a:r>
              <a:rPr lang="en-US" altLang="zh-CN" sz="2000" dirty="0">
                <a:latin typeface="微软雅黑" panose="020B0503020204020204" pitchFamily="34" charset="-122"/>
                <a:ea typeface="微软雅黑" panose="020B0503020204020204" pitchFamily="34" charset="-122"/>
                <a:cs typeface="仿宋_GB2312"/>
              </a:rPr>
              <a:t>L</a:t>
            </a:r>
            <a:r>
              <a:rPr lang="zh-CN" altLang="en-US" sz="2000" dirty="0">
                <a:latin typeface="微软雅黑" panose="020B0503020204020204" pitchFamily="34" charset="-122"/>
                <a:ea typeface="微软雅黑" panose="020B0503020204020204" pitchFamily="34" charset="-122"/>
                <a:cs typeface="仿宋_GB2312"/>
              </a:rPr>
              <a:t>是分配格，从而有</a:t>
            </a:r>
            <a:endParaRPr lang="en-US" altLang="zh-CN" sz="2000" dirty="0">
              <a:latin typeface="微软雅黑" panose="020B0503020204020204" pitchFamily="34" charset="-122"/>
              <a:ea typeface="微软雅黑" panose="020B0503020204020204" pitchFamily="34" charset="-122"/>
              <a:cs typeface="仿宋_GB2312"/>
            </a:endParaRPr>
          </a:p>
          <a:p>
            <a:endParaRPr lang="en-US" altLang="zh-CN" sz="2000" dirty="0">
              <a:latin typeface="微软雅黑" panose="020B0503020204020204" pitchFamily="34" charset="-122"/>
              <a:ea typeface="微软雅黑" panose="020B0503020204020204" pitchFamily="34" charset="-122"/>
              <a:cs typeface="仿宋_GB2312"/>
            </a:endParaRPr>
          </a:p>
          <a:p>
            <a:r>
              <a:rPr lang="en-US" altLang="zh-CN" sz="2000" dirty="0">
                <a:latin typeface="微软雅黑" panose="020B0503020204020204" pitchFamily="34" charset="-122"/>
                <a:ea typeface="微软雅黑" panose="020B0503020204020204" pitchFamily="34" charset="-122"/>
                <a:cs typeface="仿宋_GB2312"/>
              </a:rPr>
              <a:t>b = b</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b</a:t>
            </a:r>
            <a:r>
              <a:rPr lang="en-US" altLang="zh-CN" sz="2000" dirty="0" err="1">
                <a:latin typeface="微软雅黑" panose="020B0503020204020204" pitchFamily="34" charset="-122"/>
                <a:ea typeface="微软雅黑" panose="020B0503020204020204" pitchFamily="34" charset="-122"/>
                <a:cs typeface="仿宋_GB2312"/>
              </a:rPr>
              <a:t>∧</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a</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 = b∨(</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a</a:t>
            </a:r>
            <a:r>
              <a:rPr lang="en-US" altLang="zh-CN" sz="2000" dirty="0" err="1">
                <a:latin typeface="微软雅黑" panose="020B0503020204020204" pitchFamily="34" charset="-122"/>
                <a:ea typeface="微软雅黑" panose="020B0503020204020204" pitchFamily="34" charset="-122"/>
                <a:cs typeface="仿宋_GB2312"/>
              </a:rPr>
              <a:t>∧c</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 </a:t>
            </a:r>
          </a:p>
          <a:p>
            <a:r>
              <a:rPr lang="zh-CN" altLang="en-US" sz="2000" dirty="0">
                <a:latin typeface="微软雅黑" panose="020B0503020204020204" pitchFamily="34" charset="-122"/>
                <a:ea typeface="微软雅黑" panose="020B0503020204020204" pitchFamily="34" charset="-122"/>
                <a:cs typeface="仿宋_GB2312"/>
                <a:sym typeface="Symbol" pitchFamily="18" charset="2"/>
              </a:rPr>
              <a:t>  </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 (</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b∨a</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a:t>
            </a:r>
            <a:r>
              <a:rPr lang="en-US" altLang="zh-CN" sz="2000" dirty="0">
                <a:latin typeface="微软雅黑" panose="020B0503020204020204" pitchFamily="34" charset="-122"/>
                <a:ea typeface="微软雅黑" panose="020B0503020204020204" pitchFamily="34" charset="-122"/>
                <a:cs typeface="仿宋_GB2312"/>
              </a:rPr>
              <a:t>∧(</a:t>
            </a:r>
            <a:r>
              <a:rPr lang="en-US" altLang="zh-CN" sz="2000" dirty="0" err="1">
                <a:latin typeface="微软雅黑" panose="020B0503020204020204" pitchFamily="34" charset="-122"/>
                <a:ea typeface="微软雅黑" panose="020B0503020204020204" pitchFamily="34" charset="-122"/>
                <a:cs typeface="仿宋_GB2312"/>
              </a:rPr>
              <a:t>b</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∨c</a:t>
            </a:r>
            <a:r>
              <a:rPr lang="en-US" altLang="zh-CN" sz="2000" dirty="0">
                <a:latin typeface="微软雅黑" panose="020B0503020204020204" pitchFamily="34" charset="-122"/>
                <a:ea typeface="微软雅黑" panose="020B0503020204020204" pitchFamily="34" charset="-122"/>
                <a:cs typeface="仿宋_GB2312"/>
              </a:rPr>
              <a:t>) =(</a:t>
            </a:r>
            <a:r>
              <a:rPr lang="en-US" altLang="zh-CN" sz="2000" dirty="0" err="1">
                <a:latin typeface="微软雅黑" panose="020B0503020204020204" pitchFamily="34" charset="-122"/>
                <a:ea typeface="微软雅黑" panose="020B0503020204020204" pitchFamily="34" charset="-122"/>
                <a:cs typeface="仿宋_GB2312"/>
              </a:rPr>
              <a:t>a</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∨c</a:t>
            </a:r>
            <a:r>
              <a:rPr lang="en-US" altLang="zh-CN" sz="2000" dirty="0">
                <a:latin typeface="微软雅黑" panose="020B0503020204020204" pitchFamily="34" charset="-122"/>
                <a:ea typeface="微软雅黑" panose="020B0503020204020204" pitchFamily="34" charset="-122"/>
                <a:cs typeface="仿宋_GB2312"/>
              </a:rPr>
              <a:t>)∧(</a:t>
            </a:r>
            <a:r>
              <a:rPr lang="en-US" altLang="zh-CN" sz="2000" dirty="0" err="1">
                <a:latin typeface="微软雅黑" panose="020B0503020204020204" pitchFamily="34" charset="-122"/>
                <a:ea typeface="微软雅黑" panose="020B0503020204020204" pitchFamily="34" charset="-122"/>
                <a:cs typeface="仿宋_GB2312"/>
              </a:rPr>
              <a:t>b</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∨c</a:t>
            </a:r>
            <a:r>
              <a:rPr lang="en-US" altLang="zh-CN" sz="2000" dirty="0">
                <a:latin typeface="微软雅黑" panose="020B0503020204020204" pitchFamily="34" charset="-122"/>
                <a:ea typeface="微软雅黑" panose="020B0503020204020204" pitchFamily="34" charset="-122"/>
                <a:cs typeface="仿宋_GB2312"/>
              </a:rPr>
              <a:t>) </a:t>
            </a:r>
          </a:p>
          <a:p>
            <a:r>
              <a:rPr lang="en-US" altLang="zh-CN" sz="2000" dirty="0">
                <a:latin typeface="微软雅黑" panose="020B0503020204020204" pitchFamily="34" charset="-122"/>
                <a:ea typeface="微软雅黑" panose="020B0503020204020204" pitchFamily="34" charset="-122"/>
                <a:cs typeface="仿宋_GB2312"/>
              </a:rPr>
              <a:t>  = c</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b</a:t>
            </a:r>
            <a:r>
              <a:rPr lang="en-US" altLang="zh-CN" sz="2000" dirty="0" err="1">
                <a:latin typeface="微软雅黑" panose="020B0503020204020204" pitchFamily="34" charset="-122"/>
                <a:ea typeface="微软雅黑" panose="020B0503020204020204" pitchFamily="34" charset="-122"/>
                <a:cs typeface="仿宋_GB2312"/>
              </a:rPr>
              <a:t>∧</a:t>
            </a:r>
            <a:r>
              <a:rPr lang="en-US" altLang="zh-CN" sz="2000" dirty="0" err="1">
                <a:latin typeface="微软雅黑" panose="020B0503020204020204" pitchFamily="34" charset="-122"/>
                <a:ea typeface="微软雅黑" panose="020B0503020204020204" pitchFamily="34" charset="-122"/>
                <a:cs typeface="仿宋_GB2312"/>
                <a:sym typeface="Symbol" pitchFamily="18" charset="2"/>
              </a:rPr>
              <a:t>a</a:t>
            </a:r>
            <a:r>
              <a:rPr lang="en-US" altLang="zh-CN" sz="2000" dirty="0">
                <a:latin typeface="微软雅黑" panose="020B0503020204020204" pitchFamily="34" charset="-122"/>
                <a:ea typeface="微软雅黑" panose="020B0503020204020204" pitchFamily="34" charset="-122"/>
                <a:cs typeface="仿宋_GB2312"/>
                <a:sym typeface="Symbol" pitchFamily="18" charset="2"/>
              </a:rPr>
              <a:t>) = c∨0 = c</a:t>
            </a:r>
            <a:endParaRPr lang="en-US" altLang="zh-CN" sz="2000" dirty="0">
              <a:latin typeface="微软雅黑" panose="020B0503020204020204" pitchFamily="34" charset="-122"/>
              <a:ea typeface="微软雅黑" panose="020B0503020204020204" pitchFamily="34" charset="-122"/>
              <a:cs typeface="仿宋_GB2312"/>
            </a:endParaRPr>
          </a:p>
        </p:txBody>
      </p:sp>
      <p:grpSp>
        <p:nvGrpSpPr>
          <p:cNvPr id="7" name="组合 6"/>
          <p:cNvGrpSpPr>
            <a:grpSpLocks/>
          </p:cNvGrpSpPr>
          <p:nvPr/>
        </p:nvGrpSpPr>
        <p:grpSpPr bwMode="auto">
          <a:xfrm>
            <a:off x="5943600" y="3200400"/>
            <a:ext cx="2035175" cy="2362200"/>
            <a:chOff x="2689225" y="3014662"/>
            <a:chExt cx="2035175" cy="2362200"/>
          </a:xfrm>
        </p:grpSpPr>
        <p:grpSp>
          <p:nvGrpSpPr>
            <p:cNvPr id="71717" name="组合 34"/>
            <p:cNvGrpSpPr>
              <a:grpSpLocks/>
            </p:cNvGrpSpPr>
            <p:nvPr/>
          </p:nvGrpSpPr>
          <p:grpSpPr bwMode="auto">
            <a:xfrm>
              <a:off x="2689225" y="3176587"/>
              <a:ext cx="1741488" cy="2111375"/>
              <a:chOff x="228600" y="3124200"/>
              <a:chExt cx="1741488" cy="2111375"/>
            </a:xfrm>
          </p:grpSpPr>
          <p:sp>
            <p:nvSpPr>
              <p:cNvPr id="71723" name="Line 45"/>
              <p:cNvSpPr>
                <a:spLocks noChangeShapeType="1"/>
              </p:cNvSpPr>
              <p:nvPr/>
            </p:nvSpPr>
            <p:spPr bwMode="auto">
              <a:xfrm flipH="1">
                <a:off x="1096411" y="3309938"/>
                <a:ext cx="0" cy="762000"/>
              </a:xfrm>
              <a:prstGeom prst="line">
                <a:avLst/>
              </a:prstGeom>
              <a:noFill/>
              <a:ln w="38100">
                <a:solidFill>
                  <a:srgbClr val="845D0E"/>
                </a:solidFill>
                <a:round/>
                <a:headEnd/>
                <a:tailEnd/>
              </a:ln>
            </p:spPr>
            <p:txBody>
              <a:bodyPr/>
              <a:lstStyle/>
              <a:p>
                <a:endParaRPr lang="zh-CN" altLang="en-US"/>
              </a:p>
            </p:txBody>
          </p:sp>
          <p:sp>
            <p:nvSpPr>
              <p:cNvPr id="71724" name="Line 47"/>
              <p:cNvSpPr>
                <a:spLocks noChangeShapeType="1"/>
              </p:cNvSpPr>
              <p:nvPr/>
            </p:nvSpPr>
            <p:spPr bwMode="auto">
              <a:xfrm>
                <a:off x="1187450" y="3283434"/>
                <a:ext cx="630238" cy="827088"/>
              </a:xfrm>
              <a:prstGeom prst="line">
                <a:avLst/>
              </a:prstGeom>
              <a:noFill/>
              <a:ln w="38100">
                <a:solidFill>
                  <a:srgbClr val="845D0E"/>
                </a:solidFill>
                <a:round/>
                <a:headEnd/>
                <a:tailEnd/>
              </a:ln>
            </p:spPr>
            <p:txBody>
              <a:bodyPr/>
              <a:lstStyle/>
              <a:p>
                <a:endParaRPr lang="zh-CN" altLang="en-US"/>
              </a:p>
            </p:txBody>
          </p:sp>
          <p:sp>
            <p:nvSpPr>
              <p:cNvPr id="16" name="Oval 38"/>
              <p:cNvSpPr>
                <a:spLocks noChangeArrowheads="1"/>
              </p:cNvSpPr>
              <p:nvPr/>
            </p:nvSpPr>
            <p:spPr bwMode="auto">
              <a:xfrm>
                <a:off x="990600" y="31242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7" name="Oval 39"/>
              <p:cNvSpPr>
                <a:spLocks noChangeArrowheads="1"/>
              </p:cNvSpPr>
              <p:nvPr/>
            </p:nvSpPr>
            <p:spPr bwMode="auto">
              <a:xfrm>
                <a:off x="228600" y="40386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8" name="Oval 40"/>
              <p:cNvSpPr>
                <a:spLocks noChangeArrowheads="1"/>
              </p:cNvSpPr>
              <p:nvPr/>
            </p:nvSpPr>
            <p:spPr bwMode="auto">
              <a:xfrm>
                <a:off x="990600" y="4038600"/>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19" name="Oval 41"/>
              <p:cNvSpPr>
                <a:spLocks noChangeArrowheads="1"/>
              </p:cNvSpPr>
              <p:nvPr/>
            </p:nvSpPr>
            <p:spPr bwMode="auto">
              <a:xfrm>
                <a:off x="1741488" y="4060825"/>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20" name="Oval 42"/>
              <p:cNvSpPr>
                <a:spLocks noChangeArrowheads="1"/>
              </p:cNvSpPr>
              <p:nvPr/>
            </p:nvSpPr>
            <p:spPr bwMode="auto">
              <a:xfrm>
                <a:off x="990600" y="5006975"/>
                <a:ext cx="228600" cy="228600"/>
              </a:xfrm>
              <a:prstGeom prst="ellipse">
                <a:avLst/>
              </a:prstGeom>
              <a:gradFill flip="none" rotWithShape="1">
                <a:gsLst>
                  <a:gs pos="0">
                    <a:schemeClr val="bg1"/>
                  </a:gs>
                  <a:gs pos="70000">
                    <a:srgbClr val="F68100"/>
                  </a:gs>
                </a:gsLst>
                <a:path path="circle">
                  <a:fillToRect l="50000" t="50000" r="50000" b="50000"/>
                </a:path>
                <a:tileRect/>
              </a:gradFill>
              <a:ln w="9525">
                <a:solidFill>
                  <a:schemeClr val="tx1"/>
                </a:solidFill>
                <a:round/>
                <a:headEnd/>
                <a:tailEnd/>
              </a:ln>
              <a:effectLst/>
              <a:scene3d>
                <a:camera prst="orthographicFront"/>
                <a:lightRig rig="threePt" dir="t"/>
              </a:scene3d>
              <a:sp3d prstMaterial="metal"/>
            </p:spPr>
            <p:txBody>
              <a:bodyPr wrap="none" anchor="ctr"/>
              <a:lstStyle/>
              <a:p>
                <a:pPr>
                  <a:defRPr/>
                </a:pPr>
                <a:endParaRPr lang="zh-CN" altLang="en-US">
                  <a:latin typeface="Arial Rounded MT Bold" pitchFamily="34" charset="0"/>
                  <a:ea typeface="宋体" pitchFamily="2" charset="-122"/>
                  <a:cs typeface="+mn-cs"/>
                </a:endParaRPr>
              </a:p>
            </p:txBody>
          </p:sp>
          <p:sp>
            <p:nvSpPr>
              <p:cNvPr id="71740" name="Line 43"/>
              <p:cNvSpPr>
                <a:spLocks noChangeShapeType="1"/>
              </p:cNvSpPr>
              <p:nvPr/>
            </p:nvSpPr>
            <p:spPr bwMode="auto">
              <a:xfrm flipH="1">
                <a:off x="412750" y="3319463"/>
                <a:ext cx="609600" cy="762000"/>
              </a:xfrm>
              <a:prstGeom prst="line">
                <a:avLst/>
              </a:prstGeom>
              <a:noFill/>
              <a:ln w="38100">
                <a:solidFill>
                  <a:srgbClr val="845D0E"/>
                </a:solidFill>
                <a:round/>
                <a:headEnd/>
                <a:tailEnd/>
              </a:ln>
            </p:spPr>
            <p:txBody>
              <a:bodyPr/>
              <a:lstStyle/>
              <a:p>
                <a:endParaRPr lang="zh-CN" altLang="en-US"/>
              </a:p>
            </p:txBody>
          </p:sp>
          <p:sp>
            <p:nvSpPr>
              <p:cNvPr id="71741" name="Line 44"/>
              <p:cNvSpPr>
                <a:spLocks noChangeShapeType="1"/>
              </p:cNvSpPr>
              <p:nvPr/>
            </p:nvSpPr>
            <p:spPr bwMode="auto">
              <a:xfrm flipH="1" flipV="1">
                <a:off x="414338" y="4256088"/>
                <a:ext cx="609600" cy="762000"/>
              </a:xfrm>
              <a:prstGeom prst="line">
                <a:avLst/>
              </a:prstGeom>
              <a:noFill/>
              <a:ln w="38100">
                <a:solidFill>
                  <a:srgbClr val="845D0E"/>
                </a:solidFill>
                <a:round/>
                <a:headEnd/>
                <a:tailEnd/>
              </a:ln>
            </p:spPr>
            <p:txBody>
              <a:bodyPr/>
              <a:lstStyle/>
              <a:p>
                <a:endParaRPr lang="zh-CN" altLang="en-US"/>
              </a:p>
            </p:txBody>
          </p:sp>
          <p:sp>
            <p:nvSpPr>
              <p:cNvPr id="71742" name="Line 46"/>
              <p:cNvSpPr>
                <a:spLocks noChangeShapeType="1"/>
              </p:cNvSpPr>
              <p:nvPr/>
            </p:nvSpPr>
            <p:spPr bwMode="auto">
              <a:xfrm flipH="1">
                <a:off x="1098550" y="4267200"/>
                <a:ext cx="0" cy="762000"/>
              </a:xfrm>
              <a:prstGeom prst="line">
                <a:avLst/>
              </a:prstGeom>
              <a:noFill/>
              <a:ln w="38100">
                <a:solidFill>
                  <a:srgbClr val="845D0E"/>
                </a:solidFill>
                <a:round/>
                <a:headEnd/>
                <a:tailEnd/>
              </a:ln>
            </p:spPr>
            <p:txBody>
              <a:bodyPr/>
              <a:lstStyle/>
              <a:p>
                <a:endParaRPr lang="zh-CN" altLang="en-US"/>
              </a:p>
            </p:txBody>
          </p:sp>
          <p:sp>
            <p:nvSpPr>
              <p:cNvPr id="71743" name="Line 48"/>
              <p:cNvSpPr>
                <a:spLocks noChangeShapeType="1"/>
              </p:cNvSpPr>
              <p:nvPr/>
            </p:nvSpPr>
            <p:spPr bwMode="auto">
              <a:xfrm flipH="1">
                <a:off x="1185863" y="4278313"/>
                <a:ext cx="609600" cy="762000"/>
              </a:xfrm>
              <a:prstGeom prst="line">
                <a:avLst/>
              </a:prstGeom>
              <a:noFill/>
              <a:ln w="38100">
                <a:solidFill>
                  <a:srgbClr val="845D0E"/>
                </a:solidFill>
                <a:round/>
                <a:headEnd/>
                <a:tailEnd/>
              </a:ln>
            </p:spPr>
            <p:txBody>
              <a:bodyPr/>
              <a:lstStyle/>
              <a:p>
                <a:endParaRPr lang="zh-CN" altLang="en-US"/>
              </a:p>
            </p:txBody>
          </p:sp>
        </p:grpSp>
        <p:sp>
          <p:nvSpPr>
            <p:cNvPr id="71718" name="Text Box 62"/>
            <p:cNvSpPr txBox="1">
              <a:spLocks noChangeArrowheads="1"/>
            </p:cNvSpPr>
            <p:nvPr/>
          </p:nvSpPr>
          <p:spPr bwMode="auto">
            <a:xfrm>
              <a:off x="3679825" y="5072062"/>
              <a:ext cx="304800" cy="304800"/>
            </a:xfrm>
            <a:prstGeom prst="rect">
              <a:avLst/>
            </a:prstGeom>
            <a:noFill/>
            <a:ln w="9525">
              <a:noFill/>
              <a:miter lim="800000"/>
              <a:headEnd/>
              <a:tailEnd/>
            </a:ln>
          </p:spPr>
          <p:txBody>
            <a:bodyPr>
              <a:spAutoFit/>
            </a:bodyPr>
            <a:lstStyle/>
            <a:p>
              <a:pPr algn="ctr">
                <a:spcBef>
                  <a:spcPct val="50000"/>
                </a:spcBef>
              </a:pPr>
              <a:r>
                <a:rPr lang="en-US" altLang="zh-CN" sz="1400"/>
                <a:t>a</a:t>
              </a:r>
            </a:p>
          </p:txBody>
        </p:sp>
        <p:sp>
          <p:nvSpPr>
            <p:cNvPr id="71719" name="Text Box 63"/>
            <p:cNvSpPr txBox="1">
              <a:spLocks noChangeArrowheads="1"/>
            </p:cNvSpPr>
            <p:nvPr/>
          </p:nvSpPr>
          <p:spPr bwMode="auto">
            <a:xfrm>
              <a:off x="2917825" y="4005262"/>
              <a:ext cx="304800" cy="304800"/>
            </a:xfrm>
            <a:prstGeom prst="rect">
              <a:avLst/>
            </a:prstGeom>
            <a:noFill/>
            <a:ln w="9525">
              <a:noFill/>
              <a:miter lim="800000"/>
              <a:headEnd/>
              <a:tailEnd/>
            </a:ln>
          </p:spPr>
          <p:txBody>
            <a:bodyPr>
              <a:spAutoFit/>
            </a:bodyPr>
            <a:lstStyle/>
            <a:p>
              <a:pPr algn="ctr">
                <a:spcBef>
                  <a:spcPct val="50000"/>
                </a:spcBef>
              </a:pPr>
              <a:r>
                <a:rPr lang="en-US" altLang="zh-CN" sz="1400"/>
                <a:t>b</a:t>
              </a:r>
            </a:p>
          </p:txBody>
        </p:sp>
        <p:sp>
          <p:nvSpPr>
            <p:cNvPr id="71720" name="Text Box 64"/>
            <p:cNvSpPr txBox="1">
              <a:spLocks noChangeArrowheads="1"/>
            </p:cNvSpPr>
            <p:nvPr/>
          </p:nvSpPr>
          <p:spPr bwMode="auto">
            <a:xfrm>
              <a:off x="3679825" y="4014787"/>
              <a:ext cx="304800" cy="304800"/>
            </a:xfrm>
            <a:prstGeom prst="rect">
              <a:avLst/>
            </a:prstGeom>
            <a:noFill/>
            <a:ln w="9525">
              <a:noFill/>
              <a:miter lim="800000"/>
              <a:headEnd/>
              <a:tailEnd/>
            </a:ln>
          </p:spPr>
          <p:txBody>
            <a:bodyPr>
              <a:spAutoFit/>
            </a:bodyPr>
            <a:lstStyle/>
            <a:p>
              <a:pPr algn="ctr">
                <a:spcBef>
                  <a:spcPct val="50000"/>
                </a:spcBef>
              </a:pPr>
              <a:r>
                <a:rPr lang="en-US" altLang="zh-CN" sz="1400"/>
                <a:t>c</a:t>
              </a:r>
            </a:p>
          </p:txBody>
        </p:sp>
        <p:sp>
          <p:nvSpPr>
            <p:cNvPr id="71721" name="Text Box 65"/>
            <p:cNvSpPr txBox="1">
              <a:spLocks noChangeArrowheads="1"/>
            </p:cNvSpPr>
            <p:nvPr/>
          </p:nvSpPr>
          <p:spPr bwMode="auto">
            <a:xfrm>
              <a:off x="4419600" y="4038600"/>
              <a:ext cx="304800" cy="304800"/>
            </a:xfrm>
            <a:prstGeom prst="rect">
              <a:avLst/>
            </a:prstGeom>
            <a:noFill/>
            <a:ln w="9525">
              <a:noFill/>
              <a:miter lim="800000"/>
              <a:headEnd/>
              <a:tailEnd/>
            </a:ln>
          </p:spPr>
          <p:txBody>
            <a:bodyPr>
              <a:spAutoFit/>
            </a:bodyPr>
            <a:lstStyle/>
            <a:p>
              <a:pPr algn="ctr">
                <a:spcBef>
                  <a:spcPct val="50000"/>
                </a:spcBef>
              </a:pPr>
              <a:r>
                <a:rPr lang="en-US" altLang="zh-CN" sz="1400"/>
                <a:t>d</a:t>
              </a:r>
            </a:p>
          </p:txBody>
        </p:sp>
        <p:sp>
          <p:nvSpPr>
            <p:cNvPr id="71722" name="Text Box 66"/>
            <p:cNvSpPr txBox="1">
              <a:spLocks noChangeArrowheads="1"/>
            </p:cNvSpPr>
            <p:nvPr/>
          </p:nvSpPr>
          <p:spPr bwMode="auto">
            <a:xfrm>
              <a:off x="3679825" y="3014662"/>
              <a:ext cx="304800" cy="304800"/>
            </a:xfrm>
            <a:prstGeom prst="rect">
              <a:avLst/>
            </a:prstGeom>
            <a:noFill/>
            <a:ln w="9525">
              <a:noFill/>
              <a:miter lim="800000"/>
              <a:headEnd/>
              <a:tailEnd/>
            </a:ln>
          </p:spPr>
          <p:txBody>
            <a:bodyPr>
              <a:spAutoFit/>
            </a:bodyPr>
            <a:lstStyle/>
            <a:p>
              <a:pPr algn="ctr">
                <a:spcBef>
                  <a:spcPct val="50000"/>
                </a:spcBef>
              </a:pPr>
              <a:r>
                <a:rPr lang="en-US" altLang="zh-CN" sz="1400"/>
                <a:t>e</a:t>
              </a:r>
            </a:p>
          </p:txBody>
        </p:sp>
      </p:grpSp>
      <p:grpSp>
        <p:nvGrpSpPr>
          <p:cNvPr id="25" name="Group 8"/>
          <p:cNvGrpSpPr>
            <a:grpSpLocks/>
          </p:cNvGrpSpPr>
          <p:nvPr/>
        </p:nvGrpSpPr>
        <p:grpSpPr bwMode="auto">
          <a:xfrm>
            <a:off x="5486400" y="3352800"/>
            <a:ext cx="3092450" cy="2055813"/>
            <a:chOff x="600" y="1809"/>
            <a:chExt cx="1948" cy="1295"/>
          </a:xfrm>
        </p:grpSpPr>
        <p:grpSp>
          <p:nvGrpSpPr>
            <p:cNvPr id="71688" name="Group 9"/>
            <p:cNvGrpSpPr>
              <a:grpSpLocks/>
            </p:cNvGrpSpPr>
            <p:nvPr/>
          </p:nvGrpSpPr>
          <p:grpSpPr bwMode="auto">
            <a:xfrm>
              <a:off x="720" y="1872"/>
              <a:ext cx="1694" cy="1200"/>
              <a:chOff x="3730" y="2640"/>
              <a:chExt cx="1694" cy="1200"/>
            </a:xfrm>
          </p:grpSpPr>
          <p:sp>
            <p:nvSpPr>
              <p:cNvPr id="71697"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71698"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71699"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71700"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71701"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71702"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71703"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71704"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71705"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71706"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71707"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71708"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71709"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0"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1"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2"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3"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4"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5"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71716"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71689" name="Rectangle 30"/>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71690" name="Rectangle 31"/>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71691" name="Rectangle 32"/>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71692" name="Rectangle 33"/>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71693" name="Rectangle 34"/>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71694" name="Rectangle 35"/>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71695" name="Rectangle 36"/>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71696" name="Rectangle 37"/>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fade">
                                      <p:cBhvr>
                                        <p:cTn id="7" dur="500"/>
                                        <p:tgtEl>
                                          <p:spTgt spid="399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42">
                                            <p:txEl>
                                              <p:pRg st="2" end="2"/>
                                            </p:txEl>
                                          </p:spTgt>
                                        </p:tgtEl>
                                        <p:attrNameLst>
                                          <p:attrName>style.visibility</p:attrName>
                                        </p:attrNameLst>
                                      </p:cBhvr>
                                      <p:to>
                                        <p:strVal val="visible"/>
                                      </p:to>
                                    </p:set>
                                    <p:animEffect transition="in" filter="fade">
                                      <p:cBhvr>
                                        <p:cTn id="12" dur="500"/>
                                        <p:tgtEl>
                                          <p:spTgt spid="399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42">
                                            <p:txEl>
                                              <p:pRg st="4" end="4"/>
                                            </p:txEl>
                                          </p:spTgt>
                                        </p:tgtEl>
                                        <p:attrNameLst>
                                          <p:attrName>style.visibility</p:attrName>
                                        </p:attrNameLst>
                                      </p:cBhvr>
                                      <p:to>
                                        <p:strVal val="visible"/>
                                      </p:to>
                                    </p:set>
                                    <p:animEffect transition="in" filter="fade">
                                      <p:cBhvr>
                                        <p:cTn id="17" dur="500"/>
                                        <p:tgtEl>
                                          <p:spTgt spid="3994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9942">
                                            <p:txEl>
                                              <p:pRg st="5" end="5"/>
                                            </p:txEl>
                                          </p:spTgt>
                                        </p:tgtEl>
                                        <p:attrNameLst>
                                          <p:attrName>style.visibility</p:attrName>
                                        </p:attrNameLst>
                                      </p:cBhvr>
                                      <p:to>
                                        <p:strVal val="visible"/>
                                      </p:to>
                                    </p:set>
                                    <p:animEffect transition="in" filter="fade">
                                      <p:cBhvr>
                                        <p:cTn id="20" dur="500"/>
                                        <p:tgtEl>
                                          <p:spTgt spid="3994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942">
                                            <p:txEl>
                                              <p:pRg st="6" end="6"/>
                                            </p:txEl>
                                          </p:spTgt>
                                        </p:tgtEl>
                                        <p:attrNameLst>
                                          <p:attrName>style.visibility</p:attrName>
                                        </p:attrNameLst>
                                      </p:cBhvr>
                                      <p:to>
                                        <p:strVal val="visible"/>
                                      </p:to>
                                    </p:set>
                                    <p:animEffect transition="in" filter="fade">
                                      <p:cBhvr>
                                        <p:cTn id="25" dur="500"/>
                                        <p:tgtEl>
                                          <p:spTgt spid="3994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style.rotation</p:attrName>
                                        </p:attrNameLst>
                                      </p:cBhvr>
                                      <p:tavLst>
                                        <p:tav tm="0">
                                          <p:val>
                                            <p:fltVal val="720"/>
                                          </p:val>
                                        </p:tav>
                                        <p:tav tm="100000">
                                          <p:val>
                                            <p:fltVal val="0"/>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33591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a:t>
            </a:r>
          </a:p>
        </p:txBody>
      </p:sp>
      <p:sp>
        <p:nvSpPr>
          <p:cNvPr id="3" name="Rectangle 5" descr="新闻纸"/>
          <p:cNvSpPr>
            <a:spLocks noChangeArrowheads="1"/>
          </p:cNvSpPr>
          <p:nvPr/>
        </p:nvSpPr>
        <p:spPr bwMode="auto">
          <a:xfrm>
            <a:off x="228600" y="1219200"/>
            <a:ext cx="86106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72707" name="Text Box 6"/>
          <p:cNvSpPr txBox="1">
            <a:spLocks noChangeArrowheads="1"/>
          </p:cNvSpPr>
          <p:nvPr/>
        </p:nvSpPr>
        <p:spPr bwMode="auto">
          <a:xfrm>
            <a:off x="304800" y="12954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定义</a:t>
            </a:r>
            <a:r>
              <a:rPr lang="en-US" altLang="zh-CN" b="1">
                <a:ea typeface="黑体" pitchFamily="49" charset="-122"/>
              </a:rPr>
              <a:t>9</a:t>
            </a:r>
            <a:r>
              <a:rPr lang="zh-CN" altLang="en-US"/>
              <a:t>：</a:t>
            </a:r>
          </a:p>
        </p:txBody>
      </p:sp>
      <p:sp>
        <p:nvSpPr>
          <p:cNvPr id="72708" name="TextBox 4"/>
          <p:cNvSpPr txBox="1">
            <a:spLocks noChangeArrowheads="1"/>
          </p:cNvSpPr>
          <p:nvPr/>
        </p:nvSpPr>
        <p:spPr bwMode="auto">
          <a:xfrm>
            <a:off x="1219200" y="1295400"/>
            <a:ext cx="7391400" cy="830263"/>
          </a:xfrm>
          <a:prstGeom prst="rect">
            <a:avLst/>
          </a:prstGeom>
          <a:noFill/>
          <a:ln w="9525">
            <a:noFill/>
            <a:miter lim="800000"/>
            <a:headEnd/>
            <a:tailEnd/>
          </a:ln>
        </p:spPr>
        <p:txBody>
          <a:bodyPr>
            <a:spAutoFit/>
          </a:bodyPr>
          <a:lstStyle/>
          <a:p>
            <a:r>
              <a:rPr lang="zh-CN" altLang="en-US" sz="2400">
                <a:latin typeface="微软雅黑" pitchFamily="34" charset="-122"/>
                <a:ea typeface="微软雅黑" pitchFamily="34" charset="-122"/>
              </a:rPr>
              <a:t>如果一个格是有补分配格，则称它是布尔格或布尔代数。</a:t>
            </a:r>
          </a:p>
        </p:txBody>
      </p:sp>
      <p:grpSp>
        <p:nvGrpSpPr>
          <p:cNvPr id="16" name="组合 15"/>
          <p:cNvGrpSpPr>
            <a:grpSpLocks/>
          </p:cNvGrpSpPr>
          <p:nvPr/>
        </p:nvGrpSpPr>
        <p:grpSpPr bwMode="auto">
          <a:xfrm>
            <a:off x="762000" y="1350963"/>
            <a:ext cx="8440738" cy="3284537"/>
            <a:chOff x="762000" y="1350857"/>
            <a:chExt cx="8440855" cy="3285118"/>
          </a:xfrm>
        </p:grpSpPr>
        <p:sp>
          <p:nvSpPr>
            <p:cNvPr id="6" name="矩形 5"/>
            <p:cNvSpPr/>
            <p:nvPr/>
          </p:nvSpPr>
          <p:spPr>
            <a:xfrm rot="19622430">
              <a:off x="6286672" y="1350857"/>
              <a:ext cx="2916183"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仿宋_GB2312" pitchFamily="49" charset="-122"/>
                  <a:cs typeface="+mn-cs"/>
                </a:rPr>
                <a:t>George Boole</a:t>
              </a: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a typeface="宋体" pitchFamily="2" charset="-122"/>
                <a:cs typeface="+mn-cs"/>
              </a:endParaRPr>
            </a:p>
          </p:txBody>
        </p:sp>
        <p:sp>
          <p:nvSpPr>
            <p:cNvPr id="7" name="TextBox 6"/>
            <p:cNvSpPr txBox="1"/>
            <p:nvPr/>
          </p:nvSpPr>
          <p:spPr>
            <a:xfrm>
              <a:off x="762000" y="2590800"/>
              <a:ext cx="7543800" cy="2045175"/>
            </a:xfrm>
            <a:prstGeom prst="rect">
              <a:avLst/>
            </a:prstGeom>
            <a:gradFill flip="none" rotWithShape="1">
              <a:gsLst>
                <a:gs pos="100000">
                  <a:srgbClr val="C4D7F4"/>
                </a:gs>
                <a:gs pos="0">
                  <a:schemeClr val="bg1"/>
                </a:gs>
              </a:gsLst>
              <a:path path="circle">
                <a:fillToRect l="100000" t="100000"/>
              </a:path>
              <a:tileRect r="-100000" b="-100000"/>
            </a:gradFill>
            <a:effectLst>
              <a:outerShdw blurRad="241300" dist="114300" dir="2400000" algn="tl" rotWithShape="0">
                <a:prstClr val="black"/>
              </a:outerShdw>
            </a:effectLst>
          </p:spPr>
          <p:txBody>
            <a:bodyPr>
              <a:spAutoFit/>
            </a:bodyPr>
            <a:lstStyle/>
            <a:p>
              <a:pPr>
                <a:lnSpc>
                  <a:spcPct val="250000"/>
                </a:lnSpc>
                <a:defRPr/>
              </a:pPr>
              <a:r>
                <a:rPr lang="zh-CN" altLang="en-US" dirty="0">
                  <a:latin typeface="Arial Rounded MT Bold" pitchFamily="34" charset="0"/>
                  <a:ea typeface="宋体" pitchFamily="2" charset="-122"/>
                  <a:cs typeface="+mn-cs"/>
                </a:rPr>
                <a:t>布尔代数是捕获了集合运算和逻辑运算二者的根本性质的一个代数结构，就是说一组元素和服从定义的公理的在这些元素上的运算。特别是它可以有效处理集合运算交集、并集、补集和逻辑运算与、或、非。</a:t>
              </a:r>
            </a:p>
          </p:txBody>
        </p:sp>
      </p:grpSp>
      <p:grpSp>
        <p:nvGrpSpPr>
          <p:cNvPr id="17" name="组合 16"/>
          <p:cNvGrpSpPr>
            <a:grpSpLocks/>
          </p:cNvGrpSpPr>
          <p:nvPr/>
        </p:nvGrpSpPr>
        <p:grpSpPr bwMode="auto">
          <a:xfrm>
            <a:off x="1704975" y="4110038"/>
            <a:ext cx="5483225" cy="758825"/>
            <a:chOff x="1704975" y="4110038"/>
            <a:chExt cx="5483225" cy="758825"/>
          </a:xfrm>
        </p:grpSpPr>
        <p:sp>
          <p:nvSpPr>
            <p:cNvPr id="8" name="任意多边形 7"/>
            <p:cNvSpPr/>
            <p:nvPr/>
          </p:nvSpPr>
          <p:spPr>
            <a:xfrm>
              <a:off x="1704975" y="4110038"/>
              <a:ext cx="3048000" cy="690562"/>
            </a:xfrm>
            <a:custGeom>
              <a:avLst/>
              <a:gdLst>
                <a:gd name="connsiteX0" fmla="*/ 1208867 w 3048627"/>
                <a:gd name="connsiteY0" fmla="*/ 123986 h 929898"/>
                <a:gd name="connsiteX1" fmla="*/ 1053884 w 3048627"/>
                <a:gd name="connsiteY1" fmla="*/ 108488 h 929898"/>
                <a:gd name="connsiteX2" fmla="*/ 945396 w 3048627"/>
                <a:gd name="connsiteY2" fmla="*/ 77491 h 929898"/>
                <a:gd name="connsiteX3" fmla="*/ 883403 w 3048627"/>
                <a:gd name="connsiteY3" fmla="*/ 61993 h 929898"/>
                <a:gd name="connsiteX4" fmla="*/ 92989 w 3048627"/>
                <a:gd name="connsiteY4" fmla="*/ 77491 h 929898"/>
                <a:gd name="connsiteX5" fmla="*/ 46494 w 3048627"/>
                <a:gd name="connsiteY5" fmla="*/ 92990 h 929898"/>
                <a:gd name="connsiteX6" fmla="*/ 0 w 3048627"/>
                <a:gd name="connsiteY6" fmla="*/ 185980 h 929898"/>
                <a:gd name="connsiteX7" fmla="*/ 15498 w 3048627"/>
                <a:gd name="connsiteY7" fmla="*/ 573437 h 929898"/>
                <a:gd name="connsiteX8" fmla="*/ 46494 w 3048627"/>
                <a:gd name="connsiteY8" fmla="*/ 619932 h 929898"/>
                <a:gd name="connsiteX9" fmla="*/ 92989 w 3048627"/>
                <a:gd name="connsiteY9" fmla="*/ 681925 h 929898"/>
                <a:gd name="connsiteX10" fmla="*/ 185979 w 3048627"/>
                <a:gd name="connsiteY10" fmla="*/ 712922 h 929898"/>
                <a:gd name="connsiteX11" fmla="*/ 278969 w 3048627"/>
                <a:gd name="connsiteY11" fmla="*/ 759417 h 929898"/>
                <a:gd name="connsiteX12" fmla="*/ 325464 w 3048627"/>
                <a:gd name="connsiteY12" fmla="*/ 790413 h 929898"/>
                <a:gd name="connsiteX13" fmla="*/ 433952 w 3048627"/>
                <a:gd name="connsiteY13" fmla="*/ 821410 h 929898"/>
                <a:gd name="connsiteX14" fmla="*/ 495945 w 3048627"/>
                <a:gd name="connsiteY14" fmla="*/ 852407 h 929898"/>
                <a:gd name="connsiteX15" fmla="*/ 588935 w 3048627"/>
                <a:gd name="connsiteY15" fmla="*/ 883403 h 929898"/>
                <a:gd name="connsiteX16" fmla="*/ 635430 w 3048627"/>
                <a:gd name="connsiteY16" fmla="*/ 898902 h 929898"/>
                <a:gd name="connsiteX17" fmla="*/ 681925 w 3048627"/>
                <a:gd name="connsiteY17" fmla="*/ 914400 h 929898"/>
                <a:gd name="connsiteX18" fmla="*/ 728420 w 3048627"/>
                <a:gd name="connsiteY18" fmla="*/ 929898 h 929898"/>
                <a:gd name="connsiteX19" fmla="*/ 1301857 w 3048627"/>
                <a:gd name="connsiteY19" fmla="*/ 914400 h 929898"/>
                <a:gd name="connsiteX20" fmla="*/ 1363850 w 3048627"/>
                <a:gd name="connsiteY20" fmla="*/ 898902 h 929898"/>
                <a:gd name="connsiteX21" fmla="*/ 1518833 w 3048627"/>
                <a:gd name="connsiteY21" fmla="*/ 883403 h 929898"/>
                <a:gd name="connsiteX22" fmla="*/ 1565328 w 3048627"/>
                <a:gd name="connsiteY22" fmla="*/ 867905 h 929898"/>
                <a:gd name="connsiteX23" fmla="*/ 1751308 w 3048627"/>
                <a:gd name="connsiteY23" fmla="*/ 821410 h 929898"/>
                <a:gd name="connsiteX24" fmla="*/ 1813301 w 3048627"/>
                <a:gd name="connsiteY24" fmla="*/ 805912 h 929898"/>
                <a:gd name="connsiteX25" fmla="*/ 1906291 w 3048627"/>
                <a:gd name="connsiteY25" fmla="*/ 759417 h 929898"/>
                <a:gd name="connsiteX26" fmla="*/ 2061274 w 3048627"/>
                <a:gd name="connsiteY26" fmla="*/ 712922 h 929898"/>
                <a:gd name="connsiteX27" fmla="*/ 2107769 w 3048627"/>
                <a:gd name="connsiteY27" fmla="*/ 681925 h 929898"/>
                <a:gd name="connsiteX28" fmla="*/ 2231755 w 3048627"/>
                <a:gd name="connsiteY28" fmla="*/ 650929 h 929898"/>
                <a:gd name="connsiteX29" fmla="*/ 2913681 w 3048627"/>
                <a:gd name="connsiteY29" fmla="*/ 619932 h 929898"/>
                <a:gd name="connsiteX30" fmla="*/ 2991172 w 3048627"/>
                <a:gd name="connsiteY30" fmla="*/ 542441 h 929898"/>
                <a:gd name="connsiteX31" fmla="*/ 3037667 w 3048627"/>
                <a:gd name="connsiteY31" fmla="*/ 418454 h 929898"/>
                <a:gd name="connsiteX32" fmla="*/ 3006671 w 3048627"/>
                <a:gd name="connsiteY32" fmla="*/ 232474 h 929898"/>
                <a:gd name="connsiteX33" fmla="*/ 2944678 w 3048627"/>
                <a:gd name="connsiteY33" fmla="*/ 139485 h 929898"/>
                <a:gd name="connsiteX34" fmla="*/ 2882684 w 3048627"/>
                <a:gd name="connsiteY34" fmla="*/ 108488 h 929898"/>
                <a:gd name="connsiteX35" fmla="*/ 2774196 w 3048627"/>
                <a:gd name="connsiteY35" fmla="*/ 77491 h 929898"/>
                <a:gd name="connsiteX36" fmla="*/ 2727701 w 3048627"/>
                <a:gd name="connsiteY36" fmla="*/ 61993 h 929898"/>
                <a:gd name="connsiteX37" fmla="*/ 2665708 w 3048627"/>
                <a:gd name="connsiteY37" fmla="*/ 46495 h 929898"/>
                <a:gd name="connsiteX38" fmla="*/ 2479728 w 3048627"/>
                <a:gd name="connsiteY38" fmla="*/ 0 h 929898"/>
                <a:gd name="connsiteX39" fmla="*/ 1751308 w 3048627"/>
                <a:gd name="connsiteY39" fmla="*/ 15498 h 929898"/>
                <a:gd name="connsiteX40" fmla="*/ 1565328 w 3048627"/>
                <a:gd name="connsiteY40" fmla="*/ 61993 h 929898"/>
                <a:gd name="connsiteX41" fmla="*/ 1487837 w 3048627"/>
                <a:gd name="connsiteY41" fmla="*/ 77491 h 929898"/>
                <a:gd name="connsiteX42" fmla="*/ 1441342 w 3048627"/>
                <a:gd name="connsiteY42" fmla="*/ 108488 h 929898"/>
                <a:gd name="connsiteX43" fmla="*/ 1379349 w 3048627"/>
                <a:gd name="connsiteY43" fmla="*/ 154983 h 929898"/>
                <a:gd name="connsiteX44" fmla="*/ 1317355 w 3048627"/>
                <a:gd name="connsiteY44" fmla="*/ 170481 h 929898"/>
                <a:gd name="connsiteX45" fmla="*/ 1146874 w 3048627"/>
                <a:gd name="connsiteY45" fmla="*/ 154983 h 9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048627" h="929898">
                  <a:moveTo>
                    <a:pt x="1208867" y="123986"/>
                  </a:moveTo>
                  <a:cubicBezTo>
                    <a:pt x="1157206" y="118820"/>
                    <a:pt x="1105281" y="115830"/>
                    <a:pt x="1053884" y="108488"/>
                  </a:cubicBezTo>
                  <a:cubicBezTo>
                    <a:pt x="1005426" y="101566"/>
                    <a:pt x="989562" y="90110"/>
                    <a:pt x="945396" y="77491"/>
                  </a:cubicBezTo>
                  <a:cubicBezTo>
                    <a:pt x="924915" y="71639"/>
                    <a:pt x="904067" y="67159"/>
                    <a:pt x="883403" y="61993"/>
                  </a:cubicBezTo>
                  <a:lnTo>
                    <a:pt x="92989" y="77491"/>
                  </a:lnTo>
                  <a:cubicBezTo>
                    <a:pt x="76663" y="78096"/>
                    <a:pt x="59251" y="82784"/>
                    <a:pt x="46494" y="92990"/>
                  </a:cubicBezTo>
                  <a:cubicBezTo>
                    <a:pt x="19182" y="114840"/>
                    <a:pt x="10209" y="155351"/>
                    <a:pt x="0" y="185980"/>
                  </a:cubicBezTo>
                  <a:cubicBezTo>
                    <a:pt x="5166" y="315132"/>
                    <a:pt x="1728" y="444917"/>
                    <a:pt x="15498" y="573437"/>
                  </a:cubicBezTo>
                  <a:cubicBezTo>
                    <a:pt x="17482" y="591958"/>
                    <a:pt x="35668" y="604775"/>
                    <a:pt x="46494" y="619932"/>
                  </a:cubicBezTo>
                  <a:cubicBezTo>
                    <a:pt x="61508" y="640951"/>
                    <a:pt x="71497" y="667597"/>
                    <a:pt x="92989" y="681925"/>
                  </a:cubicBezTo>
                  <a:cubicBezTo>
                    <a:pt x="120175" y="700049"/>
                    <a:pt x="185979" y="712922"/>
                    <a:pt x="185979" y="712922"/>
                  </a:cubicBezTo>
                  <a:cubicBezTo>
                    <a:pt x="319218" y="801749"/>
                    <a:pt x="150645" y="695257"/>
                    <a:pt x="278969" y="759417"/>
                  </a:cubicBezTo>
                  <a:cubicBezTo>
                    <a:pt x="295629" y="767747"/>
                    <a:pt x="308804" y="782083"/>
                    <a:pt x="325464" y="790413"/>
                  </a:cubicBezTo>
                  <a:cubicBezTo>
                    <a:pt x="347703" y="801532"/>
                    <a:pt x="414083" y="816443"/>
                    <a:pt x="433952" y="821410"/>
                  </a:cubicBezTo>
                  <a:cubicBezTo>
                    <a:pt x="454616" y="831742"/>
                    <a:pt x="474494" y="843827"/>
                    <a:pt x="495945" y="852407"/>
                  </a:cubicBezTo>
                  <a:cubicBezTo>
                    <a:pt x="526281" y="864542"/>
                    <a:pt x="557938" y="873071"/>
                    <a:pt x="588935" y="883403"/>
                  </a:cubicBezTo>
                  <a:lnTo>
                    <a:pt x="635430" y="898902"/>
                  </a:lnTo>
                  <a:lnTo>
                    <a:pt x="681925" y="914400"/>
                  </a:lnTo>
                  <a:lnTo>
                    <a:pt x="728420" y="929898"/>
                  </a:lnTo>
                  <a:cubicBezTo>
                    <a:pt x="919566" y="924732"/>
                    <a:pt x="1110869" y="923716"/>
                    <a:pt x="1301857" y="914400"/>
                  </a:cubicBezTo>
                  <a:cubicBezTo>
                    <a:pt x="1323132" y="913362"/>
                    <a:pt x="1342764" y="901914"/>
                    <a:pt x="1363850" y="898902"/>
                  </a:cubicBezTo>
                  <a:cubicBezTo>
                    <a:pt x="1415247" y="891559"/>
                    <a:pt x="1467172" y="888569"/>
                    <a:pt x="1518833" y="883403"/>
                  </a:cubicBezTo>
                  <a:cubicBezTo>
                    <a:pt x="1534331" y="878237"/>
                    <a:pt x="1549567" y="872203"/>
                    <a:pt x="1565328" y="867905"/>
                  </a:cubicBezTo>
                  <a:cubicBezTo>
                    <a:pt x="1565366" y="867895"/>
                    <a:pt x="1720292" y="829164"/>
                    <a:pt x="1751308" y="821410"/>
                  </a:cubicBezTo>
                  <a:cubicBezTo>
                    <a:pt x="1771972" y="816244"/>
                    <a:pt x="1793094" y="812648"/>
                    <a:pt x="1813301" y="805912"/>
                  </a:cubicBezTo>
                  <a:cubicBezTo>
                    <a:pt x="1982879" y="749383"/>
                    <a:pt x="1726015" y="839539"/>
                    <a:pt x="1906291" y="759417"/>
                  </a:cubicBezTo>
                  <a:cubicBezTo>
                    <a:pt x="1954808" y="737854"/>
                    <a:pt x="2009749" y="725803"/>
                    <a:pt x="2061274" y="712922"/>
                  </a:cubicBezTo>
                  <a:cubicBezTo>
                    <a:pt x="2076772" y="702590"/>
                    <a:pt x="2091109" y="690255"/>
                    <a:pt x="2107769" y="681925"/>
                  </a:cubicBezTo>
                  <a:cubicBezTo>
                    <a:pt x="2133758" y="668930"/>
                    <a:pt x="2211604" y="652163"/>
                    <a:pt x="2231755" y="650929"/>
                  </a:cubicBezTo>
                  <a:cubicBezTo>
                    <a:pt x="2458873" y="637024"/>
                    <a:pt x="2913681" y="619932"/>
                    <a:pt x="2913681" y="619932"/>
                  </a:cubicBezTo>
                  <a:cubicBezTo>
                    <a:pt x="2951565" y="594676"/>
                    <a:pt x="2973952" y="588361"/>
                    <a:pt x="2991172" y="542441"/>
                  </a:cubicBezTo>
                  <a:cubicBezTo>
                    <a:pt x="3048627" y="389229"/>
                    <a:pt x="2964975" y="527494"/>
                    <a:pt x="3037667" y="418454"/>
                  </a:cubicBezTo>
                  <a:cubicBezTo>
                    <a:pt x="3034822" y="392850"/>
                    <a:pt x="3031914" y="277911"/>
                    <a:pt x="3006671" y="232474"/>
                  </a:cubicBezTo>
                  <a:cubicBezTo>
                    <a:pt x="2988579" y="199909"/>
                    <a:pt x="2977998" y="156145"/>
                    <a:pt x="2944678" y="139485"/>
                  </a:cubicBezTo>
                  <a:cubicBezTo>
                    <a:pt x="2924013" y="129153"/>
                    <a:pt x="2903920" y="117589"/>
                    <a:pt x="2882684" y="108488"/>
                  </a:cubicBezTo>
                  <a:cubicBezTo>
                    <a:pt x="2845531" y="92566"/>
                    <a:pt x="2813510" y="88724"/>
                    <a:pt x="2774196" y="77491"/>
                  </a:cubicBezTo>
                  <a:cubicBezTo>
                    <a:pt x="2758488" y="73003"/>
                    <a:pt x="2743409" y="66481"/>
                    <a:pt x="2727701" y="61993"/>
                  </a:cubicBezTo>
                  <a:cubicBezTo>
                    <a:pt x="2707220" y="56141"/>
                    <a:pt x="2686110" y="52616"/>
                    <a:pt x="2665708" y="46495"/>
                  </a:cubicBezTo>
                  <a:cubicBezTo>
                    <a:pt x="2512204" y="444"/>
                    <a:pt x="2634475" y="25791"/>
                    <a:pt x="2479728" y="0"/>
                  </a:cubicBezTo>
                  <a:lnTo>
                    <a:pt x="1751308" y="15498"/>
                  </a:lnTo>
                  <a:cubicBezTo>
                    <a:pt x="1628544" y="20131"/>
                    <a:pt x="1685578" y="37943"/>
                    <a:pt x="1565328" y="61993"/>
                  </a:cubicBezTo>
                  <a:lnTo>
                    <a:pt x="1487837" y="77491"/>
                  </a:lnTo>
                  <a:cubicBezTo>
                    <a:pt x="1472339" y="87823"/>
                    <a:pt x="1456499" y="97661"/>
                    <a:pt x="1441342" y="108488"/>
                  </a:cubicBezTo>
                  <a:cubicBezTo>
                    <a:pt x="1420323" y="123502"/>
                    <a:pt x="1402453" y="143431"/>
                    <a:pt x="1379349" y="154983"/>
                  </a:cubicBezTo>
                  <a:cubicBezTo>
                    <a:pt x="1360297" y="164509"/>
                    <a:pt x="1338020" y="165315"/>
                    <a:pt x="1317355" y="170481"/>
                  </a:cubicBezTo>
                  <a:lnTo>
                    <a:pt x="1146874" y="154983"/>
                  </a:lnTo>
                </a:path>
              </a:pathLst>
            </a:custGeom>
            <a:noFill/>
            <a:ln w="38100">
              <a:solidFill>
                <a:srgbClr val="F681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9" name="任意多边形 8"/>
            <p:cNvSpPr/>
            <p:nvPr/>
          </p:nvSpPr>
          <p:spPr>
            <a:xfrm>
              <a:off x="4865688" y="4137025"/>
              <a:ext cx="2322512" cy="731838"/>
            </a:xfrm>
            <a:custGeom>
              <a:avLst/>
              <a:gdLst>
                <a:gd name="connsiteX0" fmla="*/ 743918 w 2321227"/>
                <a:gd name="connsiteY0" fmla="*/ 2922 h 731342"/>
                <a:gd name="connsiteX1" fmla="*/ 650929 w 2321227"/>
                <a:gd name="connsiteY1" fmla="*/ 18420 h 731342"/>
                <a:gd name="connsiteX2" fmla="*/ 604434 w 2321227"/>
                <a:gd name="connsiteY2" fmla="*/ 33918 h 731342"/>
                <a:gd name="connsiteX3" fmla="*/ 387457 w 2321227"/>
                <a:gd name="connsiteY3" fmla="*/ 49416 h 731342"/>
                <a:gd name="connsiteX4" fmla="*/ 185979 w 2321227"/>
                <a:gd name="connsiteY4" fmla="*/ 80413 h 731342"/>
                <a:gd name="connsiteX5" fmla="*/ 123986 w 2321227"/>
                <a:gd name="connsiteY5" fmla="*/ 95911 h 731342"/>
                <a:gd name="connsiteX6" fmla="*/ 46495 w 2321227"/>
                <a:gd name="connsiteY6" fmla="*/ 111410 h 731342"/>
                <a:gd name="connsiteX7" fmla="*/ 15498 w 2321227"/>
                <a:gd name="connsiteY7" fmla="*/ 204399 h 731342"/>
                <a:gd name="connsiteX8" fmla="*/ 0 w 2321227"/>
                <a:gd name="connsiteY8" fmla="*/ 250894 h 731342"/>
                <a:gd name="connsiteX9" fmla="*/ 15498 w 2321227"/>
                <a:gd name="connsiteY9" fmla="*/ 483369 h 731342"/>
                <a:gd name="connsiteX10" fmla="*/ 30996 w 2321227"/>
                <a:gd name="connsiteY10" fmla="*/ 529864 h 731342"/>
                <a:gd name="connsiteX11" fmla="*/ 77491 w 2321227"/>
                <a:gd name="connsiteY11" fmla="*/ 560860 h 731342"/>
                <a:gd name="connsiteX12" fmla="*/ 170481 w 2321227"/>
                <a:gd name="connsiteY12" fmla="*/ 591857 h 731342"/>
                <a:gd name="connsiteX13" fmla="*/ 402956 w 2321227"/>
                <a:gd name="connsiteY13" fmla="*/ 638352 h 731342"/>
                <a:gd name="connsiteX14" fmla="*/ 511444 w 2321227"/>
                <a:gd name="connsiteY14" fmla="*/ 669349 h 731342"/>
                <a:gd name="connsiteX15" fmla="*/ 573437 w 2321227"/>
                <a:gd name="connsiteY15" fmla="*/ 684847 h 731342"/>
                <a:gd name="connsiteX16" fmla="*/ 619932 w 2321227"/>
                <a:gd name="connsiteY16" fmla="*/ 700345 h 731342"/>
                <a:gd name="connsiteX17" fmla="*/ 1100379 w 2321227"/>
                <a:gd name="connsiteY17" fmla="*/ 731342 h 731342"/>
                <a:gd name="connsiteX18" fmla="*/ 1704813 w 2321227"/>
                <a:gd name="connsiteY18" fmla="*/ 715844 h 731342"/>
                <a:gd name="connsiteX19" fmla="*/ 1859796 w 2321227"/>
                <a:gd name="connsiteY19" fmla="*/ 684847 h 731342"/>
                <a:gd name="connsiteX20" fmla="*/ 1983783 w 2321227"/>
                <a:gd name="connsiteY20" fmla="*/ 669349 h 731342"/>
                <a:gd name="connsiteX21" fmla="*/ 2123268 w 2321227"/>
                <a:gd name="connsiteY21" fmla="*/ 622854 h 731342"/>
                <a:gd name="connsiteX22" fmla="*/ 2169763 w 2321227"/>
                <a:gd name="connsiteY22" fmla="*/ 607355 h 731342"/>
                <a:gd name="connsiteX23" fmla="*/ 2262752 w 2321227"/>
                <a:gd name="connsiteY23" fmla="*/ 560860 h 731342"/>
                <a:gd name="connsiteX24" fmla="*/ 2278251 w 2321227"/>
                <a:gd name="connsiteY24" fmla="*/ 343884 h 731342"/>
                <a:gd name="connsiteX25" fmla="*/ 2247254 w 2321227"/>
                <a:gd name="connsiteY25" fmla="*/ 250894 h 731342"/>
                <a:gd name="connsiteX26" fmla="*/ 2231756 w 2321227"/>
                <a:gd name="connsiteY26" fmla="*/ 204399 h 731342"/>
                <a:gd name="connsiteX27" fmla="*/ 2123268 w 2321227"/>
                <a:gd name="connsiteY27" fmla="*/ 142406 h 731342"/>
                <a:gd name="connsiteX28" fmla="*/ 2076773 w 2321227"/>
                <a:gd name="connsiteY28" fmla="*/ 111410 h 731342"/>
                <a:gd name="connsiteX29" fmla="*/ 1983783 w 2321227"/>
                <a:gd name="connsiteY29" fmla="*/ 80413 h 731342"/>
                <a:gd name="connsiteX30" fmla="*/ 1937288 w 2321227"/>
                <a:gd name="connsiteY30" fmla="*/ 64915 h 731342"/>
                <a:gd name="connsiteX31" fmla="*/ 1890793 w 2321227"/>
                <a:gd name="connsiteY31" fmla="*/ 49416 h 731342"/>
                <a:gd name="connsiteX32" fmla="*/ 1828800 w 2321227"/>
                <a:gd name="connsiteY32" fmla="*/ 33918 h 731342"/>
                <a:gd name="connsiteX33" fmla="*/ 1363851 w 2321227"/>
                <a:gd name="connsiteY33" fmla="*/ 49416 h 731342"/>
                <a:gd name="connsiteX34" fmla="*/ 1286359 w 2321227"/>
                <a:gd name="connsiteY34" fmla="*/ 64915 h 731342"/>
                <a:gd name="connsiteX35" fmla="*/ 945396 w 2321227"/>
                <a:gd name="connsiteY35" fmla="*/ 49416 h 731342"/>
                <a:gd name="connsiteX36" fmla="*/ 836908 w 2321227"/>
                <a:gd name="connsiteY36" fmla="*/ 18420 h 731342"/>
                <a:gd name="connsiteX37" fmla="*/ 790413 w 2321227"/>
                <a:gd name="connsiteY37" fmla="*/ 2922 h 731342"/>
                <a:gd name="connsiteX38" fmla="*/ 743918 w 2321227"/>
                <a:gd name="connsiteY38" fmla="*/ 2922 h 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21227" h="731342">
                  <a:moveTo>
                    <a:pt x="743918" y="2922"/>
                  </a:moveTo>
                  <a:cubicBezTo>
                    <a:pt x="720671" y="5505"/>
                    <a:pt x="681605" y="11603"/>
                    <a:pt x="650929" y="18420"/>
                  </a:cubicBezTo>
                  <a:cubicBezTo>
                    <a:pt x="634981" y="21964"/>
                    <a:pt x="620659" y="32009"/>
                    <a:pt x="604434" y="33918"/>
                  </a:cubicBezTo>
                  <a:cubicBezTo>
                    <a:pt x="532421" y="42390"/>
                    <a:pt x="459783" y="44250"/>
                    <a:pt x="387457" y="49416"/>
                  </a:cubicBezTo>
                  <a:cubicBezTo>
                    <a:pt x="247575" y="84388"/>
                    <a:pt x="418024" y="44714"/>
                    <a:pt x="185979" y="80413"/>
                  </a:cubicBezTo>
                  <a:cubicBezTo>
                    <a:pt x="164926" y="83652"/>
                    <a:pt x="144779" y="91290"/>
                    <a:pt x="123986" y="95911"/>
                  </a:cubicBezTo>
                  <a:cubicBezTo>
                    <a:pt x="98271" y="101625"/>
                    <a:pt x="72325" y="106244"/>
                    <a:pt x="46495" y="111410"/>
                  </a:cubicBezTo>
                  <a:lnTo>
                    <a:pt x="15498" y="204399"/>
                  </a:lnTo>
                  <a:lnTo>
                    <a:pt x="0" y="250894"/>
                  </a:lnTo>
                  <a:cubicBezTo>
                    <a:pt x="5166" y="328386"/>
                    <a:pt x="6922" y="406180"/>
                    <a:pt x="15498" y="483369"/>
                  </a:cubicBezTo>
                  <a:cubicBezTo>
                    <a:pt x="17302" y="499606"/>
                    <a:pt x="20791" y="517107"/>
                    <a:pt x="30996" y="529864"/>
                  </a:cubicBezTo>
                  <a:cubicBezTo>
                    <a:pt x="42632" y="544409"/>
                    <a:pt x="60470" y="553295"/>
                    <a:pt x="77491" y="560860"/>
                  </a:cubicBezTo>
                  <a:cubicBezTo>
                    <a:pt x="107348" y="574130"/>
                    <a:pt x="170481" y="591857"/>
                    <a:pt x="170481" y="591857"/>
                  </a:cubicBezTo>
                  <a:cubicBezTo>
                    <a:pt x="273447" y="660502"/>
                    <a:pt x="182680" y="610818"/>
                    <a:pt x="402956" y="638352"/>
                  </a:cubicBezTo>
                  <a:cubicBezTo>
                    <a:pt x="446030" y="643736"/>
                    <a:pt x="471408" y="657910"/>
                    <a:pt x="511444" y="669349"/>
                  </a:cubicBezTo>
                  <a:cubicBezTo>
                    <a:pt x="531925" y="675201"/>
                    <a:pt x="552956" y="678995"/>
                    <a:pt x="573437" y="684847"/>
                  </a:cubicBezTo>
                  <a:cubicBezTo>
                    <a:pt x="589145" y="689335"/>
                    <a:pt x="603859" y="697423"/>
                    <a:pt x="619932" y="700345"/>
                  </a:cubicBezTo>
                  <a:cubicBezTo>
                    <a:pt x="762548" y="726275"/>
                    <a:pt x="986099" y="726373"/>
                    <a:pt x="1100379" y="731342"/>
                  </a:cubicBezTo>
                  <a:cubicBezTo>
                    <a:pt x="1301857" y="726176"/>
                    <a:pt x="1503645" y="728160"/>
                    <a:pt x="1704813" y="715844"/>
                  </a:cubicBezTo>
                  <a:cubicBezTo>
                    <a:pt x="1757399" y="712624"/>
                    <a:pt x="1807519" y="691382"/>
                    <a:pt x="1859796" y="684847"/>
                  </a:cubicBezTo>
                  <a:lnTo>
                    <a:pt x="1983783" y="669349"/>
                  </a:lnTo>
                  <a:lnTo>
                    <a:pt x="2123268" y="622854"/>
                  </a:lnTo>
                  <a:cubicBezTo>
                    <a:pt x="2138766" y="617688"/>
                    <a:pt x="2156170" y="616417"/>
                    <a:pt x="2169763" y="607355"/>
                  </a:cubicBezTo>
                  <a:cubicBezTo>
                    <a:pt x="2229850" y="567297"/>
                    <a:pt x="2198587" y="582249"/>
                    <a:pt x="2262752" y="560860"/>
                  </a:cubicBezTo>
                  <a:cubicBezTo>
                    <a:pt x="2321227" y="473150"/>
                    <a:pt x="2308224" y="513733"/>
                    <a:pt x="2278251" y="343884"/>
                  </a:cubicBezTo>
                  <a:cubicBezTo>
                    <a:pt x="2272573" y="311708"/>
                    <a:pt x="2257586" y="281891"/>
                    <a:pt x="2247254" y="250894"/>
                  </a:cubicBezTo>
                  <a:cubicBezTo>
                    <a:pt x="2242088" y="235396"/>
                    <a:pt x="2245349" y="213461"/>
                    <a:pt x="2231756" y="204399"/>
                  </a:cubicBezTo>
                  <a:cubicBezTo>
                    <a:pt x="2118478" y="128882"/>
                    <a:pt x="2260911" y="221059"/>
                    <a:pt x="2123268" y="142406"/>
                  </a:cubicBezTo>
                  <a:cubicBezTo>
                    <a:pt x="2107096" y="133165"/>
                    <a:pt x="2093794" y="118975"/>
                    <a:pt x="2076773" y="111410"/>
                  </a:cubicBezTo>
                  <a:cubicBezTo>
                    <a:pt x="2046916" y="98140"/>
                    <a:pt x="2014780" y="90745"/>
                    <a:pt x="1983783" y="80413"/>
                  </a:cubicBezTo>
                  <a:lnTo>
                    <a:pt x="1937288" y="64915"/>
                  </a:lnTo>
                  <a:cubicBezTo>
                    <a:pt x="1921790" y="59749"/>
                    <a:pt x="1906642" y="53378"/>
                    <a:pt x="1890793" y="49416"/>
                  </a:cubicBezTo>
                  <a:lnTo>
                    <a:pt x="1828800" y="33918"/>
                  </a:lnTo>
                  <a:cubicBezTo>
                    <a:pt x="1673817" y="39084"/>
                    <a:pt x="1518668" y="40569"/>
                    <a:pt x="1363851" y="49416"/>
                  </a:cubicBezTo>
                  <a:cubicBezTo>
                    <a:pt x="1337552" y="50919"/>
                    <a:pt x="1312701" y="64915"/>
                    <a:pt x="1286359" y="64915"/>
                  </a:cubicBezTo>
                  <a:cubicBezTo>
                    <a:pt x="1172587" y="64915"/>
                    <a:pt x="1059050" y="54582"/>
                    <a:pt x="945396" y="49416"/>
                  </a:cubicBezTo>
                  <a:cubicBezTo>
                    <a:pt x="833917" y="12257"/>
                    <a:pt x="973132" y="57340"/>
                    <a:pt x="836908" y="18420"/>
                  </a:cubicBezTo>
                  <a:cubicBezTo>
                    <a:pt x="821200" y="13932"/>
                    <a:pt x="806585" y="5232"/>
                    <a:pt x="790413" y="2922"/>
                  </a:cubicBezTo>
                  <a:cubicBezTo>
                    <a:pt x="769956" y="0"/>
                    <a:pt x="767165" y="339"/>
                    <a:pt x="743918" y="2922"/>
                  </a:cubicBezTo>
                  <a:close/>
                </a:path>
              </a:pathLst>
            </a:custGeom>
            <a:noFill/>
            <a:ln w="38100">
              <a:solidFill>
                <a:srgbClr val="F68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8" name="组合 17"/>
          <p:cNvGrpSpPr>
            <a:grpSpLocks/>
          </p:cNvGrpSpPr>
          <p:nvPr/>
        </p:nvGrpSpPr>
        <p:grpSpPr bwMode="auto">
          <a:xfrm>
            <a:off x="2514600" y="4800600"/>
            <a:ext cx="4114800" cy="584200"/>
            <a:chOff x="2514600" y="4800600"/>
            <a:chExt cx="4114800" cy="584200"/>
          </a:xfrm>
        </p:grpSpPr>
        <p:sp>
          <p:nvSpPr>
            <p:cNvPr id="72717" name="TextBox 9"/>
            <p:cNvSpPr txBox="1">
              <a:spLocks noChangeArrowheads="1"/>
            </p:cNvSpPr>
            <p:nvPr/>
          </p:nvSpPr>
          <p:spPr bwMode="auto">
            <a:xfrm>
              <a:off x="2514600" y="4800600"/>
              <a:ext cx="1066800" cy="584200"/>
            </a:xfrm>
            <a:prstGeom prst="rect">
              <a:avLst/>
            </a:prstGeom>
            <a:noFill/>
            <a:ln w="9525">
              <a:noFill/>
              <a:miter lim="800000"/>
              <a:headEnd/>
              <a:tailEnd/>
            </a:ln>
          </p:spPr>
          <p:txBody>
            <a:bodyPr>
              <a:spAutoFit/>
            </a:bodyPr>
            <a:lstStyle/>
            <a:p>
              <a:r>
                <a:rPr lang="zh-CN" altLang="en-US" sz="3200" b="1">
                  <a:solidFill>
                    <a:srgbClr val="2464C2"/>
                  </a:solidFill>
                </a:rPr>
                <a:t>概念</a:t>
              </a:r>
            </a:p>
          </p:txBody>
        </p:sp>
        <p:sp>
          <p:nvSpPr>
            <p:cNvPr id="72718" name="TextBox 10"/>
            <p:cNvSpPr txBox="1">
              <a:spLocks noChangeArrowheads="1"/>
            </p:cNvSpPr>
            <p:nvPr/>
          </p:nvSpPr>
          <p:spPr bwMode="auto">
            <a:xfrm>
              <a:off x="5562600" y="4800600"/>
              <a:ext cx="1066800" cy="584200"/>
            </a:xfrm>
            <a:prstGeom prst="rect">
              <a:avLst/>
            </a:prstGeom>
            <a:noFill/>
            <a:ln w="9525">
              <a:noFill/>
              <a:miter lim="800000"/>
              <a:headEnd/>
              <a:tailEnd/>
            </a:ln>
          </p:spPr>
          <p:txBody>
            <a:bodyPr>
              <a:spAutoFit/>
            </a:bodyPr>
            <a:lstStyle/>
            <a:p>
              <a:r>
                <a:rPr lang="zh-CN" altLang="en-US" sz="3200" b="1">
                  <a:solidFill>
                    <a:srgbClr val="2464C2"/>
                  </a:solidFill>
                </a:rPr>
                <a:t>逻辑</a:t>
              </a:r>
            </a:p>
          </p:txBody>
        </p:sp>
      </p:grpSp>
      <p:grpSp>
        <p:nvGrpSpPr>
          <p:cNvPr id="19" name="组合 18"/>
          <p:cNvGrpSpPr>
            <a:grpSpLocks/>
          </p:cNvGrpSpPr>
          <p:nvPr/>
        </p:nvGrpSpPr>
        <p:grpSpPr bwMode="auto">
          <a:xfrm>
            <a:off x="4191000" y="4799013"/>
            <a:ext cx="4191000" cy="611187"/>
            <a:chOff x="4191000" y="4799013"/>
            <a:chExt cx="4191000" cy="611187"/>
          </a:xfrm>
        </p:grpSpPr>
        <p:sp>
          <p:nvSpPr>
            <p:cNvPr id="72714" name="TextBox 11"/>
            <p:cNvSpPr txBox="1">
              <a:spLocks noChangeArrowheads="1"/>
            </p:cNvSpPr>
            <p:nvPr/>
          </p:nvSpPr>
          <p:spPr bwMode="auto">
            <a:xfrm>
              <a:off x="4191000" y="4826000"/>
              <a:ext cx="762000" cy="584200"/>
            </a:xfrm>
            <a:prstGeom prst="rect">
              <a:avLst/>
            </a:prstGeom>
            <a:noFill/>
            <a:ln w="9525">
              <a:noFill/>
              <a:miter lim="800000"/>
              <a:headEnd/>
              <a:tailEnd/>
            </a:ln>
          </p:spPr>
          <p:txBody>
            <a:bodyPr>
              <a:spAutoFit/>
            </a:bodyPr>
            <a:lstStyle/>
            <a:p>
              <a:pPr algn="ctr"/>
              <a:r>
                <a:rPr lang="en-US" altLang="zh-CN" sz="3200" b="1">
                  <a:solidFill>
                    <a:srgbClr val="F68100"/>
                  </a:solidFill>
                </a:rPr>
                <a:t>+</a:t>
              </a:r>
              <a:endParaRPr lang="zh-CN" altLang="en-US" sz="3200" b="1">
                <a:solidFill>
                  <a:srgbClr val="F68100"/>
                </a:solidFill>
              </a:endParaRPr>
            </a:p>
          </p:txBody>
        </p:sp>
        <p:sp>
          <p:nvSpPr>
            <p:cNvPr id="72715" name="TextBox 12"/>
            <p:cNvSpPr txBox="1">
              <a:spLocks noChangeArrowheads="1"/>
            </p:cNvSpPr>
            <p:nvPr/>
          </p:nvSpPr>
          <p:spPr bwMode="auto">
            <a:xfrm>
              <a:off x="6553200" y="4816475"/>
              <a:ext cx="762000" cy="584200"/>
            </a:xfrm>
            <a:prstGeom prst="rect">
              <a:avLst/>
            </a:prstGeom>
            <a:noFill/>
            <a:ln w="9525">
              <a:noFill/>
              <a:miter lim="800000"/>
              <a:headEnd/>
              <a:tailEnd/>
            </a:ln>
          </p:spPr>
          <p:txBody>
            <a:bodyPr>
              <a:spAutoFit/>
            </a:bodyPr>
            <a:lstStyle/>
            <a:p>
              <a:pPr algn="ctr"/>
              <a:r>
                <a:rPr lang="en-US" altLang="zh-CN" sz="3200" b="1">
                  <a:solidFill>
                    <a:srgbClr val="F68100"/>
                  </a:solidFill>
                </a:rPr>
                <a:t>=</a:t>
              </a:r>
              <a:endParaRPr lang="zh-CN" altLang="en-US" sz="3200" b="1">
                <a:solidFill>
                  <a:srgbClr val="F68100"/>
                </a:solidFill>
              </a:endParaRPr>
            </a:p>
          </p:txBody>
        </p:sp>
        <p:sp>
          <p:nvSpPr>
            <p:cNvPr id="72716" name="TextBox 13"/>
            <p:cNvSpPr txBox="1">
              <a:spLocks noChangeArrowheads="1"/>
            </p:cNvSpPr>
            <p:nvPr/>
          </p:nvSpPr>
          <p:spPr bwMode="auto">
            <a:xfrm>
              <a:off x="7315200" y="4799013"/>
              <a:ext cx="1066800" cy="585787"/>
            </a:xfrm>
            <a:prstGeom prst="rect">
              <a:avLst/>
            </a:prstGeom>
            <a:noFill/>
            <a:ln w="9525">
              <a:noFill/>
              <a:miter lim="800000"/>
              <a:headEnd/>
              <a:tailEnd/>
            </a:ln>
          </p:spPr>
          <p:txBody>
            <a:bodyPr>
              <a:spAutoFit/>
            </a:bodyPr>
            <a:lstStyle/>
            <a:p>
              <a:r>
                <a:rPr lang="zh-CN" altLang="en-US" sz="3200" b="1">
                  <a:solidFill>
                    <a:srgbClr val="2464C2"/>
                  </a:solidFill>
                </a:rPr>
                <a:t>思维</a:t>
              </a:r>
            </a:p>
          </p:txBody>
        </p:sp>
      </p:grpSp>
      <p:sp>
        <p:nvSpPr>
          <p:cNvPr id="15" name="矩形 14"/>
          <p:cNvSpPr/>
          <p:nvPr/>
        </p:nvSpPr>
        <p:spPr>
          <a:xfrm>
            <a:off x="3048000" y="5410200"/>
            <a:ext cx="4909293" cy="584775"/>
          </a:xfrm>
          <a:prstGeom prst="rect">
            <a:avLst/>
          </a:prstGeom>
          <a:noFill/>
          <a:effectLst/>
          <a:scene3d>
            <a:camera prst="orthographicFront">
              <a:rot lat="20999999" lon="0" rev="0"/>
            </a:camera>
            <a:lightRig rig="threePt" dir="t"/>
          </a:scene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仿宋_GB2312" pitchFamily="49" charset="-122"/>
                <a:cs typeface="+mn-cs"/>
              </a:rPr>
              <a:t>《The Laws of Thought》</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nodeType="clickEffect">
                                  <p:stCondLst>
                                    <p:cond delay="0"/>
                                  </p:stCondLst>
                                  <p:iterate type="lt">
                                    <p:tmPct val="50000"/>
                                  </p:iterate>
                                  <p:childTnLst>
                                    <p:set>
                                      <p:cBhvr>
                                        <p:cTn id="26" dur="1" fill="hold">
                                          <p:stCondLst>
                                            <p:cond delay="0"/>
                                          </p:stCondLst>
                                        </p:cTn>
                                        <p:tgtEl>
                                          <p:spTgt spid="15"/>
                                        </p:tgtEl>
                                        <p:attrNameLst>
                                          <p:attrName>style.visibility</p:attrName>
                                        </p:attrNameLst>
                                      </p:cBhvr>
                                      <p:to>
                                        <p:strVal val="visible"/>
                                      </p:to>
                                    </p:set>
                                    <p:set>
                                      <p:cBhvr>
                                        <p:cTn id="27" dur="228" fill="hold">
                                          <p:stCondLst>
                                            <p:cond delay="0"/>
                                          </p:stCondLst>
                                        </p:cTn>
                                        <p:tgtEl>
                                          <p:spTgt spid="15"/>
                                        </p:tgtEl>
                                        <p:attrNameLst>
                                          <p:attrName>style.rotation</p:attrName>
                                        </p:attrNameLst>
                                      </p:cBhvr>
                                      <p:to>
                                        <p:strVal val="-45.0"/>
                                      </p:to>
                                    </p:set>
                                    <p:anim calcmode="lin" valueType="num">
                                      <p:cBhvr>
                                        <p:cTn id="28" dur="228" fill="hold">
                                          <p:stCondLst>
                                            <p:cond delay="228"/>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09600" y="1828800"/>
            <a:ext cx="7239000" cy="838200"/>
            <a:chOff x="384" y="1152"/>
            <a:chExt cx="4560" cy="528"/>
          </a:xfrm>
        </p:grpSpPr>
        <p:sp>
          <p:nvSpPr>
            <p:cNvPr id="6149"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a:defRPr/>
              </a:pPr>
              <a:r>
                <a:rPr lang="en-US" altLang="zh-CN" sz="3600">
                  <a:latin typeface="黑体" pitchFamily="2" charset="-122"/>
                  <a:ea typeface="黑体" pitchFamily="2" charset="-122"/>
                  <a:cs typeface="+mn-cs"/>
                </a:rPr>
                <a:t>     </a:t>
              </a:r>
              <a:r>
                <a:rPr lang="zh-CN" altLang="en-US" sz="3600">
                  <a:latin typeface="黑体" pitchFamily="2" charset="-122"/>
                  <a:ea typeface="黑体" pitchFamily="2" charset="-122"/>
                  <a:cs typeface="+mn-cs"/>
                </a:rPr>
                <a:t>格的定义与性质</a:t>
              </a:r>
            </a:p>
          </p:txBody>
        </p:sp>
        <p:pic>
          <p:nvPicPr>
            <p:cNvPr id="16391"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grpSp>
        <p:nvGrpSpPr>
          <p:cNvPr id="3" name="Group 11"/>
          <p:cNvGrpSpPr>
            <a:grpSpLocks/>
          </p:cNvGrpSpPr>
          <p:nvPr/>
        </p:nvGrpSpPr>
        <p:grpSpPr bwMode="auto">
          <a:xfrm>
            <a:off x="609600" y="3810000"/>
            <a:ext cx="7239000" cy="838200"/>
            <a:chOff x="384" y="2400"/>
            <a:chExt cx="4560" cy="528"/>
          </a:xfrm>
        </p:grpSpPr>
        <p:sp>
          <p:nvSpPr>
            <p:cNvPr id="6150" name="Rectangle 6"/>
            <p:cNvSpPr>
              <a:spLocks noChangeArrowheads="1"/>
            </p:cNvSpPr>
            <p:nvPr/>
          </p:nvSpPr>
          <p:spPr bwMode="auto">
            <a:xfrm>
              <a:off x="384" y="2400"/>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a:defRPr/>
              </a:pPr>
              <a:r>
                <a:rPr lang="en-US" altLang="zh-CN" sz="3600">
                  <a:latin typeface="黑体" pitchFamily="2" charset="-122"/>
                  <a:ea typeface="黑体" pitchFamily="2" charset="-122"/>
                  <a:cs typeface="+mn-cs"/>
                </a:rPr>
                <a:t>     </a:t>
              </a:r>
              <a:r>
                <a:rPr lang="zh-CN" altLang="en-US" sz="3600">
                  <a:latin typeface="黑体" pitchFamily="2" charset="-122"/>
                  <a:ea typeface="黑体" pitchFamily="2" charset="-122"/>
                  <a:cs typeface="+mn-cs"/>
                </a:rPr>
                <a:t>分配格、有补格与布尔代数</a:t>
              </a:r>
            </a:p>
          </p:txBody>
        </p:sp>
        <p:pic>
          <p:nvPicPr>
            <p:cNvPr id="16389" name="Picture 9" descr="MM900282774 (1)"/>
            <p:cNvPicPr>
              <a:picLocks noChangeAspect="1" noChangeArrowheads="1" noCrop="1"/>
            </p:cNvPicPr>
            <p:nvPr/>
          </p:nvPicPr>
          <p:blipFill>
            <a:blip r:embed="rId2"/>
            <a:srcRect/>
            <a:stretch>
              <a:fillRect/>
            </a:stretch>
          </p:blipFill>
          <p:spPr bwMode="auto">
            <a:xfrm>
              <a:off x="480" y="2400"/>
              <a:ext cx="528" cy="528"/>
            </a:xfrm>
            <a:prstGeom prst="rect">
              <a:avLst/>
            </a:prstGeom>
            <a:noFill/>
            <a:ln w="9525">
              <a:noFill/>
              <a:miter lim="800000"/>
              <a:headEnd/>
              <a:tailEnd/>
            </a:ln>
          </p:spPr>
        </p:pic>
      </p:grpSp>
      <p:sp>
        <p:nvSpPr>
          <p:cNvPr id="16387" name="Rectangle 10"/>
          <p:cNvSpPr>
            <a:spLocks noChangeArrowheads="1"/>
          </p:cNvSpPr>
          <p:nvPr/>
        </p:nvSpPr>
        <p:spPr bwMode="auto">
          <a:xfrm>
            <a:off x="0" y="304800"/>
            <a:ext cx="6858000" cy="641350"/>
          </a:xfrm>
          <a:prstGeom prst="rect">
            <a:avLst/>
          </a:prstGeom>
          <a:noFill/>
          <a:ln w="9525">
            <a:noFill/>
            <a:miter lim="800000"/>
            <a:headEnd/>
            <a:tailEnd/>
          </a:ln>
        </p:spPr>
        <p:txBody>
          <a:bodyPr>
            <a:spAutoFit/>
          </a:bodyPr>
          <a:lstStyle/>
          <a:p>
            <a:r>
              <a:rPr lang="zh-CN" altLang="en-US" sz="3600" b="1"/>
              <a:t>第十一章</a:t>
            </a:r>
            <a:r>
              <a:rPr lang="en-US" altLang="zh-CN" sz="3600" b="1"/>
              <a:t>: </a:t>
            </a:r>
            <a:r>
              <a:rPr lang="zh-CN" altLang="en-US" sz="3600" b="1"/>
              <a:t>格与布尔代数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290">
                                          <p:stCondLst>
                                            <p:cond delay="0"/>
                                          </p:stCondLst>
                                        </p:cTn>
                                        <p:tgtEl>
                                          <p:spTgt spid="3"/>
                                        </p:tgtEl>
                                      </p:cBhvr>
                                    </p:animEffect>
                                    <p:anim calcmode="lin" valueType="num">
                                      <p:cBhvr>
                                        <p:cTn id="26"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gtEl>
                                      </p:cBhvr>
                                      <p:to x="100000" y="60000"/>
                                    </p:animScale>
                                    <p:animScale>
                                      <p:cBhvr>
                                        <p:cTn id="32" dur="83" decel="50000">
                                          <p:stCondLst>
                                            <p:cond delay="338"/>
                                          </p:stCondLst>
                                        </p:cTn>
                                        <p:tgtEl>
                                          <p:spTgt spid="3"/>
                                        </p:tgtEl>
                                      </p:cBhvr>
                                      <p:to x="100000" y="100000"/>
                                    </p:animScale>
                                    <p:animScale>
                                      <p:cBhvr>
                                        <p:cTn id="33" dur="13">
                                          <p:stCondLst>
                                            <p:cond delay="656"/>
                                          </p:stCondLst>
                                        </p:cTn>
                                        <p:tgtEl>
                                          <p:spTgt spid="3"/>
                                        </p:tgtEl>
                                      </p:cBhvr>
                                      <p:to x="100000" y="80000"/>
                                    </p:animScale>
                                    <p:animScale>
                                      <p:cBhvr>
                                        <p:cTn id="34" dur="83" decel="50000">
                                          <p:stCondLst>
                                            <p:cond delay="669"/>
                                          </p:stCondLst>
                                        </p:cTn>
                                        <p:tgtEl>
                                          <p:spTgt spid="3"/>
                                        </p:tgtEl>
                                      </p:cBhvr>
                                      <p:to x="100000" y="100000"/>
                                    </p:animScale>
                                    <p:animScale>
                                      <p:cBhvr>
                                        <p:cTn id="35" dur="13">
                                          <p:stCondLst>
                                            <p:cond delay="821"/>
                                          </p:stCondLst>
                                        </p:cTn>
                                        <p:tgtEl>
                                          <p:spTgt spid="3"/>
                                        </p:tgtEl>
                                      </p:cBhvr>
                                      <p:to x="100000" y="90000"/>
                                    </p:animScale>
                                    <p:animScale>
                                      <p:cBhvr>
                                        <p:cTn id="36" dur="83" decel="50000">
                                          <p:stCondLst>
                                            <p:cond delay="834"/>
                                          </p:stCondLst>
                                        </p:cTn>
                                        <p:tgtEl>
                                          <p:spTgt spid="3"/>
                                        </p:tgtEl>
                                      </p:cBhvr>
                                      <p:to x="100000" y="100000"/>
                                    </p:animScale>
                                    <p:animScale>
                                      <p:cBhvr>
                                        <p:cTn id="37" dur="13">
                                          <p:stCondLst>
                                            <p:cond delay="904"/>
                                          </p:stCondLst>
                                        </p:cTn>
                                        <p:tgtEl>
                                          <p:spTgt spid="3"/>
                                        </p:tgtEl>
                                      </p:cBhvr>
                                      <p:to x="100000" y="95000"/>
                                    </p:animScale>
                                    <p:animScale>
                                      <p:cBhvr>
                                        <p:cTn id="38"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3359150" cy="641350"/>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a:t>
            </a:r>
          </a:p>
        </p:txBody>
      </p:sp>
      <p:sp>
        <p:nvSpPr>
          <p:cNvPr id="3" name="矩形 2"/>
          <p:cNvSpPr/>
          <p:nvPr/>
        </p:nvSpPr>
        <p:spPr>
          <a:xfrm>
            <a:off x="3276600" y="5257800"/>
            <a:ext cx="1981200" cy="685800"/>
          </a:xfrm>
          <a:prstGeom prst="rect">
            <a:avLst/>
          </a:prstGeom>
          <a:gradFill>
            <a:gsLst>
              <a:gs pos="0">
                <a:schemeClr val="bg1"/>
              </a:gs>
              <a:gs pos="50000">
                <a:srgbClr val="CFF1D1"/>
              </a:gs>
              <a:gs pos="100000">
                <a:srgbClr val="92D050"/>
              </a:gs>
            </a:gsLst>
            <a:lin ang="5400000" scaled="0"/>
          </a:gra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黑体" pitchFamily="49" charset="-122"/>
                <a:ea typeface="黑体" pitchFamily="49" charset="-122"/>
              </a:rPr>
              <a:t>格</a:t>
            </a:r>
          </a:p>
        </p:txBody>
      </p:sp>
      <p:sp>
        <p:nvSpPr>
          <p:cNvPr id="4" name="矩形 3"/>
          <p:cNvSpPr/>
          <p:nvPr/>
        </p:nvSpPr>
        <p:spPr>
          <a:xfrm>
            <a:off x="1447800" y="3276600"/>
            <a:ext cx="1981200" cy="685800"/>
          </a:xfrm>
          <a:prstGeom prst="rect">
            <a:avLst/>
          </a:prstGeom>
          <a:gradFill>
            <a:gsLst>
              <a:gs pos="0">
                <a:schemeClr val="bg1"/>
              </a:gs>
              <a:gs pos="50000">
                <a:srgbClr val="CFF1D1"/>
              </a:gs>
              <a:gs pos="100000">
                <a:srgbClr val="92D050"/>
              </a:gs>
            </a:gsLst>
            <a:lin ang="5400000" scaled="0"/>
          </a:gra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黑体" pitchFamily="49" charset="-122"/>
                <a:ea typeface="黑体" pitchFamily="49" charset="-122"/>
              </a:rPr>
              <a:t>分配格</a:t>
            </a:r>
          </a:p>
        </p:txBody>
      </p:sp>
      <p:sp>
        <p:nvSpPr>
          <p:cNvPr id="5" name="矩形 4"/>
          <p:cNvSpPr/>
          <p:nvPr/>
        </p:nvSpPr>
        <p:spPr>
          <a:xfrm>
            <a:off x="4953000" y="3962400"/>
            <a:ext cx="1981200" cy="685800"/>
          </a:xfrm>
          <a:prstGeom prst="rect">
            <a:avLst/>
          </a:prstGeom>
          <a:gradFill>
            <a:gsLst>
              <a:gs pos="0">
                <a:schemeClr val="bg1"/>
              </a:gs>
              <a:gs pos="50000">
                <a:srgbClr val="CFF1D1"/>
              </a:gs>
              <a:gs pos="100000">
                <a:srgbClr val="92D050"/>
              </a:gs>
            </a:gsLst>
            <a:lin ang="5400000" scaled="0"/>
          </a:gra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黑体" pitchFamily="49" charset="-122"/>
                <a:ea typeface="黑体" pitchFamily="49" charset="-122"/>
              </a:rPr>
              <a:t>有界格</a:t>
            </a:r>
          </a:p>
        </p:txBody>
      </p:sp>
      <p:sp>
        <p:nvSpPr>
          <p:cNvPr id="6" name="矩形 5"/>
          <p:cNvSpPr/>
          <p:nvPr/>
        </p:nvSpPr>
        <p:spPr>
          <a:xfrm>
            <a:off x="4953000" y="2590800"/>
            <a:ext cx="1981200" cy="685800"/>
          </a:xfrm>
          <a:prstGeom prst="rect">
            <a:avLst/>
          </a:prstGeom>
          <a:gradFill>
            <a:gsLst>
              <a:gs pos="0">
                <a:schemeClr val="bg1"/>
              </a:gs>
              <a:gs pos="50000">
                <a:srgbClr val="CFF1D1"/>
              </a:gs>
              <a:gs pos="100000">
                <a:srgbClr val="92D050"/>
              </a:gs>
            </a:gsLst>
            <a:lin ang="5400000" scaled="0"/>
          </a:gra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黑体" pitchFamily="49" charset="-122"/>
                <a:ea typeface="黑体" pitchFamily="49" charset="-122"/>
              </a:rPr>
              <a:t>有补格</a:t>
            </a:r>
          </a:p>
        </p:txBody>
      </p:sp>
      <p:sp>
        <p:nvSpPr>
          <p:cNvPr id="7" name="矩形 6"/>
          <p:cNvSpPr/>
          <p:nvPr/>
        </p:nvSpPr>
        <p:spPr>
          <a:xfrm>
            <a:off x="3276600" y="1295400"/>
            <a:ext cx="1981200" cy="685800"/>
          </a:xfrm>
          <a:prstGeom prst="rect">
            <a:avLst/>
          </a:prstGeom>
          <a:gradFill>
            <a:gsLst>
              <a:gs pos="0">
                <a:schemeClr val="bg1"/>
              </a:gs>
              <a:gs pos="50000">
                <a:srgbClr val="CFF1D1"/>
              </a:gs>
              <a:gs pos="100000">
                <a:srgbClr val="92D050"/>
              </a:gs>
            </a:gsLst>
            <a:lin ang="5400000" scaled="0"/>
          </a:gra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黑体" pitchFamily="49" charset="-122"/>
                <a:ea typeface="黑体" pitchFamily="49" charset="-122"/>
              </a:rPr>
              <a:t>布尔代数</a:t>
            </a:r>
          </a:p>
        </p:txBody>
      </p:sp>
      <p:cxnSp>
        <p:nvCxnSpPr>
          <p:cNvPr id="9" name="直接连接符 8"/>
          <p:cNvCxnSpPr/>
          <p:nvPr/>
        </p:nvCxnSpPr>
        <p:spPr>
          <a:xfrm rot="5400000">
            <a:off x="2705100" y="1714500"/>
            <a:ext cx="1295400" cy="1828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H="1">
            <a:off x="4800600" y="1447800"/>
            <a:ext cx="609600" cy="1676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2705100" y="3695700"/>
            <a:ext cx="1295400" cy="1828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600701" y="3619500"/>
            <a:ext cx="685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800600" y="4114800"/>
            <a:ext cx="609600" cy="1676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a:grpSpLocks/>
          </p:cNvGrpSpPr>
          <p:nvPr/>
        </p:nvGrpSpPr>
        <p:grpSpPr bwMode="auto">
          <a:xfrm>
            <a:off x="2895600" y="1600200"/>
            <a:ext cx="6067425" cy="4038600"/>
            <a:chOff x="2895600" y="1600200"/>
            <a:chExt cx="6067693" cy="4038600"/>
          </a:xfrm>
        </p:grpSpPr>
        <p:sp>
          <p:nvSpPr>
            <p:cNvPr id="14" name="弧形 13"/>
            <p:cNvSpPr/>
            <p:nvPr/>
          </p:nvSpPr>
          <p:spPr>
            <a:xfrm>
              <a:off x="2895600" y="1600200"/>
              <a:ext cx="5029422" cy="4038600"/>
            </a:xfrm>
            <a:prstGeom prst="arc">
              <a:avLst>
                <a:gd name="adj1" fmla="val 16200000"/>
                <a:gd name="adj2" fmla="val 5565393"/>
              </a:avLst>
            </a:prstGeom>
            <a:ln w="127000">
              <a:solidFill>
                <a:srgbClr val="C00000"/>
              </a:solidFill>
              <a:prstDash val="lgDash"/>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7" name="TextBox 16"/>
            <p:cNvSpPr txBox="1"/>
            <p:nvPr/>
          </p:nvSpPr>
          <p:spPr>
            <a:xfrm>
              <a:off x="7162800" y="4267200"/>
              <a:ext cx="1800493" cy="369332"/>
            </a:xfrm>
            <a:prstGeom prst="rect">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理论探索的足迹</a:t>
              </a:r>
            </a:p>
          </p:txBody>
        </p:sp>
      </p:grpSp>
      <p:grpSp>
        <p:nvGrpSpPr>
          <p:cNvPr id="23" name="组合 22"/>
          <p:cNvGrpSpPr>
            <a:grpSpLocks/>
          </p:cNvGrpSpPr>
          <p:nvPr/>
        </p:nvGrpSpPr>
        <p:grpSpPr bwMode="auto">
          <a:xfrm>
            <a:off x="152400" y="1600200"/>
            <a:ext cx="5562600" cy="4038600"/>
            <a:chOff x="152400" y="1600200"/>
            <a:chExt cx="5562600" cy="4038600"/>
          </a:xfrm>
        </p:grpSpPr>
        <p:sp>
          <p:nvSpPr>
            <p:cNvPr id="15" name="弧形 14"/>
            <p:cNvSpPr/>
            <p:nvPr/>
          </p:nvSpPr>
          <p:spPr>
            <a:xfrm rot="10800000">
              <a:off x="685800" y="1600200"/>
              <a:ext cx="5029200" cy="4038600"/>
            </a:xfrm>
            <a:prstGeom prst="arc">
              <a:avLst>
                <a:gd name="adj1" fmla="val 16200000"/>
                <a:gd name="adj2" fmla="val 5565393"/>
              </a:avLst>
            </a:prstGeom>
            <a:ln w="127000">
              <a:solidFill>
                <a:srgbClr val="C00000"/>
              </a:solidFill>
              <a:prstDash val="lgDash"/>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0" name="TextBox 19"/>
            <p:cNvSpPr txBox="1"/>
            <p:nvPr/>
          </p:nvSpPr>
          <p:spPr>
            <a:xfrm>
              <a:off x="152400" y="2514600"/>
              <a:ext cx="1800493" cy="369332"/>
            </a:xfrm>
            <a:prstGeom prst="rect">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个人学习的历程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49593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对布尔代数的感性认识</a:t>
            </a:r>
          </a:p>
        </p:txBody>
      </p:sp>
      <p:pic>
        <p:nvPicPr>
          <p:cNvPr id="53250" name="Picture 2" descr="a\land(\lnot a) = \mbox{FALSE}"/>
          <p:cNvPicPr>
            <a:picLocks noChangeAspect="1" noChangeArrowheads="1"/>
          </p:cNvPicPr>
          <p:nvPr/>
        </p:nvPicPr>
        <p:blipFill>
          <a:blip r:embed="rId2"/>
          <a:srcRect/>
          <a:stretch>
            <a:fillRect/>
          </a:stretch>
        </p:blipFill>
        <p:spPr bwMode="auto">
          <a:xfrm>
            <a:off x="2743200" y="1828800"/>
            <a:ext cx="2895600" cy="382588"/>
          </a:xfrm>
          <a:prstGeom prst="rect">
            <a:avLst/>
          </a:prstGeom>
          <a:noFill/>
          <a:effectLst>
            <a:outerShdw blurRad="177800" dist="114300" dir="2700000" algn="tl" rotWithShape="0">
              <a:prstClr val="black">
                <a:alpha val="40000"/>
              </a:prstClr>
            </a:outerShdw>
          </a:effectLst>
        </p:spPr>
      </p:pic>
      <p:sp>
        <p:nvSpPr>
          <p:cNvPr id="4" name="矩形 3"/>
          <p:cNvSpPr/>
          <p:nvPr/>
        </p:nvSpPr>
        <p:spPr>
          <a:xfrm>
            <a:off x="381000" y="1295400"/>
            <a:ext cx="7924800" cy="461963"/>
          </a:xfrm>
          <a:prstGeom prst="rect">
            <a:avLst/>
          </a:prstGeom>
        </p:spPr>
        <p:txBody>
          <a:bodyPr>
            <a:spAutoFit/>
          </a:bodyPr>
          <a:lstStyle/>
          <a:p>
            <a:pPr>
              <a:defRPr/>
            </a:pPr>
            <a:r>
              <a:rPr lang="zh-CN" altLang="en-US" sz="2400" dirty="0">
                <a:latin typeface="+mj-ea"/>
                <a:ea typeface="+mj-ea"/>
                <a:cs typeface="+mn-cs"/>
              </a:rPr>
              <a:t>逻辑断言陈述</a:t>
            </a:r>
            <a:r>
              <a:rPr lang="en-US" altLang="zh-CN" sz="2400" i="1" dirty="0">
                <a:latin typeface="+mj-ea"/>
                <a:ea typeface="+mj-ea"/>
                <a:cs typeface="+mn-cs"/>
              </a:rPr>
              <a:t>a</a:t>
            </a:r>
            <a:r>
              <a:rPr lang="zh-CN" altLang="en-US" sz="2400" dirty="0">
                <a:latin typeface="+mj-ea"/>
                <a:ea typeface="+mj-ea"/>
                <a:cs typeface="+mn-cs"/>
              </a:rPr>
              <a:t>和它的否定</a:t>
            </a:r>
            <a:r>
              <a:rPr lang="en-US" altLang="zh-CN" sz="2400" dirty="0">
                <a:latin typeface="+mj-ea"/>
                <a:ea typeface="+mj-ea"/>
                <a:cs typeface="+mn-cs"/>
              </a:rPr>
              <a:t>¬</a:t>
            </a:r>
            <a:r>
              <a:rPr lang="en-US" altLang="zh-CN" sz="2400" i="1" dirty="0">
                <a:latin typeface="+mj-ea"/>
                <a:ea typeface="+mj-ea"/>
                <a:cs typeface="+mn-cs"/>
              </a:rPr>
              <a:t>a</a:t>
            </a:r>
            <a:r>
              <a:rPr lang="zh-CN" altLang="en-US" sz="2400" dirty="0">
                <a:latin typeface="+mj-ea"/>
                <a:ea typeface="+mj-ea"/>
                <a:cs typeface="+mn-cs"/>
              </a:rPr>
              <a:t>不能都同时为真</a:t>
            </a:r>
          </a:p>
        </p:txBody>
      </p:sp>
      <p:sp>
        <p:nvSpPr>
          <p:cNvPr id="5" name="矩形 4"/>
          <p:cNvSpPr/>
          <p:nvPr/>
        </p:nvSpPr>
        <p:spPr>
          <a:xfrm>
            <a:off x="457200" y="2590800"/>
            <a:ext cx="4595813" cy="461963"/>
          </a:xfrm>
          <a:prstGeom prst="rect">
            <a:avLst/>
          </a:prstGeom>
        </p:spPr>
        <p:txBody>
          <a:bodyPr wrap="none">
            <a:spAutoFit/>
          </a:bodyPr>
          <a:lstStyle/>
          <a:p>
            <a:pPr>
              <a:defRPr/>
            </a:pPr>
            <a:r>
              <a:rPr lang="zh-CN" altLang="en-US" sz="2400" dirty="0">
                <a:latin typeface="+mj-ea"/>
                <a:ea typeface="+mj-ea"/>
                <a:cs typeface="+mn-cs"/>
              </a:rPr>
              <a:t>断言子集</a:t>
            </a:r>
            <a:r>
              <a:rPr lang="en-US" altLang="zh-CN" sz="2400" i="1" dirty="0">
                <a:latin typeface="+mj-ea"/>
                <a:ea typeface="+mj-ea"/>
                <a:cs typeface="+mn-cs"/>
              </a:rPr>
              <a:t>A</a:t>
            </a:r>
            <a:r>
              <a:rPr lang="zh-CN" altLang="en-US" sz="2400" dirty="0">
                <a:latin typeface="+mj-ea"/>
                <a:ea typeface="+mj-ea"/>
                <a:cs typeface="+mn-cs"/>
              </a:rPr>
              <a:t>和它的补集</a:t>
            </a:r>
            <a:r>
              <a:rPr lang="en-US" altLang="zh-CN" sz="2400" i="1" dirty="0">
                <a:latin typeface="+mj-ea"/>
                <a:ea typeface="+mj-ea"/>
                <a:cs typeface="+mn-cs"/>
              </a:rPr>
              <a:t>A</a:t>
            </a:r>
            <a:r>
              <a:rPr lang="en-US" altLang="zh-CN" sz="2400" i="1" baseline="30000" dirty="0">
                <a:latin typeface="+mj-ea"/>
                <a:ea typeface="+mj-ea"/>
                <a:cs typeface="+mn-cs"/>
              </a:rPr>
              <a:t>C</a:t>
            </a:r>
            <a:r>
              <a:rPr lang="zh-CN" altLang="en-US" sz="2400" dirty="0">
                <a:latin typeface="+mj-ea"/>
                <a:ea typeface="+mj-ea"/>
                <a:cs typeface="+mn-cs"/>
              </a:rPr>
              <a:t>有空交集</a:t>
            </a:r>
          </a:p>
        </p:txBody>
      </p:sp>
      <p:pic>
        <p:nvPicPr>
          <p:cNvPr id="53252" name="Picture 4" descr="A\cap(A^C) = \varnothing"/>
          <p:cNvPicPr>
            <a:picLocks noChangeAspect="1" noChangeArrowheads="1"/>
          </p:cNvPicPr>
          <p:nvPr/>
        </p:nvPicPr>
        <p:blipFill>
          <a:blip r:embed="rId3"/>
          <a:srcRect/>
          <a:stretch>
            <a:fillRect/>
          </a:stretch>
        </p:blipFill>
        <p:spPr bwMode="auto">
          <a:xfrm>
            <a:off x="3200400" y="3048000"/>
            <a:ext cx="2133600" cy="427038"/>
          </a:xfrm>
          <a:prstGeom prst="rect">
            <a:avLst/>
          </a:prstGeom>
          <a:noFill/>
          <a:effectLst>
            <a:outerShdw blurRad="203200" dist="165100" dir="2700000" algn="tl" rotWithShape="0">
              <a:prstClr val="black">
                <a:alpha val="40000"/>
              </a:prstClr>
            </a:outerShdw>
          </a:effectLst>
        </p:spPr>
      </p:pic>
      <p:sp>
        <p:nvSpPr>
          <p:cNvPr id="7" name="TextBox 6"/>
          <p:cNvSpPr txBox="1"/>
          <p:nvPr/>
        </p:nvSpPr>
        <p:spPr>
          <a:xfrm>
            <a:off x="381000" y="3962400"/>
            <a:ext cx="8458200" cy="1938992"/>
          </a:xfrm>
          <a:prstGeom prst="rect">
            <a:avLst/>
          </a:prstGeom>
          <a:gradFill>
            <a:gsLst>
              <a:gs pos="100000">
                <a:srgbClr val="C4D7F4"/>
              </a:gs>
              <a:gs pos="0">
                <a:schemeClr val="bg1"/>
              </a:gs>
            </a:gsLst>
            <a:path path="circle">
              <a:fillToRect l="100000" t="100000"/>
            </a:path>
          </a:gradFill>
          <a:ln>
            <a:solidFill>
              <a:srgbClr val="845D0E"/>
            </a:solidFill>
          </a:ln>
        </p:spPr>
        <p:txBody>
          <a:bodyPr>
            <a:spAutoFit/>
          </a:bodyPr>
          <a:lstStyle/>
          <a:p>
            <a:pPr>
              <a:defRPr/>
            </a:pPr>
            <a:r>
              <a:rPr lang="zh-CN" altLang="en-US" sz="2400" dirty="0">
                <a:latin typeface="Times New Roman" pitchFamily="18" charset="0"/>
                <a:ea typeface="仿宋_GB2312" pitchFamily="49" charset="-122"/>
                <a:cs typeface="+mn-cs"/>
              </a:rPr>
              <a:t>布尔代数是有界格</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存在最小元记为</a:t>
            </a:r>
            <a:r>
              <a:rPr lang="en-US" altLang="zh-CN" sz="2400" dirty="0">
                <a:latin typeface="仿宋_GB2312" pitchFamily="49" charset="-122"/>
                <a:ea typeface="仿宋_GB2312" pitchFamily="49" charset="-122"/>
                <a:cs typeface="+mn-cs"/>
              </a:rPr>
              <a:t>0,</a:t>
            </a:r>
            <a:r>
              <a:rPr lang="zh-CN" altLang="en-US" sz="2400" dirty="0">
                <a:latin typeface="Times New Roman" pitchFamily="18" charset="0"/>
                <a:ea typeface="仿宋_GB2312" pitchFamily="49" charset="-122"/>
                <a:cs typeface="+mn-cs"/>
              </a:rPr>
              <a:t>存在最大元记为</a:t>
            </a:r>
            <a:r>
              <a:rPr lang="en-US" altLang="zh-CN" sz="2400" dirty="0">
                <a:latin typeface="仿宋_GB2312" pitchFamily="49" charset="-122"/>
                <a:ea typeface="仿宋_GB2312" pitchFamily="49" charset="-122"/>
                <a:cs typeface="+mn-cs"/>
              </a:rPr>
              <a:t>1,</a:t>
            </a:r>
            <a:r>
              <a:rPr lang="zh-CN" altLang="en-US" sz="2400" dirty="0">
                <a:latin typeface="Times New Roman" pitchFamily="18" charset="0"/>
                <a:ea typeface="仿宋_GB2312" pitchFamily="49" charset="-122"/>
                <a:cs typeface="+mn-cs"/>
              </a:rPr>
              <a:t>由于是</a:t>
            </a:r>
            <a:r>
              <a:rPr lang="zh-CN" altLang="en-US" sz="2400" b="1" dirty="0">
                <a:solidFill>
                  <a:srgbClr val="C00000"/>
                </a:solidFill>
                <a:latin typeface="Times New Roman" pitchFamily="18" charset="0"/>
                <a:ea typeface="仿宋_GB2312" pitchFamily="49" charset="-122"/>
                <a:cs typeface="+mn-cs"/>
              </a:rPr>
              <a:t>有补格</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每个元素均存在补元</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由于是</a:t>
            </a:r>
            <a:r>
              <a:rPr lang="zh-CN" altLang="en-US" sz="2400" b="1" dirty="0">
                <a:solidFill>
                  <a:srgbClr val="C00000"/>
                </a:solidFill>
                <a:latin typeface="Times New Roman" pitchFamily="18" charset="0"/>
                <a:ea typeface="仿宋_GB2312" pitchFamily="49" charset="-122"/>
                <a:cs typeface="+mn-cs"/>
              </a:rPr>
              <a:t>有补分配格</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每个元素均</a:t>
            </a:r>
            <a:r>
              <a:rPr lang="zh-CN" altLang="en-US" sz="2400" b="1" dirty="0">
                <a:solidFill>
                  <a:srgbClr val="C00000"/>
                </a:solidFill>
                <a:latin typeface="Times New Roman" pitchFamily="18" charset="0"/>
                <a:ea typeface="仿宋_GB2312" pitchFamily="49" charset="-122"/>
                <a:cs typeface="+mn-cs"/>
              </a:rPr>
              <a:t>存在且有唯一的补元</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因而求补元可以看作是一个运算</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可以把</a:t>
            </a:r>
            <a:r>
              <a:rPr lang="en-US" altLang="zh-CN" sz="2400" dirty="0">
                <a:latin typeface="仿宋_GB2312" pitchFamily="49" charset="-122"/>
                <a:ea typeface="仿宋_GB2312" pitchFamily="49" charset="-122"/>
                <a:cs typeface="+mn-cs"/>
              </a:rPr>
              <a:t>a</a:t>
            </a:r>
            <a:r>
              <a:rPr lang="zh-CN" altLang="en-US" sz="2400" dirty="0">
                <a:latin typeface="Times New Roman" pitchFamily="18" charset="0"/>
                <a:ea typeface="仿宋_GB2312" pitchFamily="49" charset="-122"/>
                <a:cs typeface="+mn-cs"/>
              </a:rPr>
              <a:t>的补元记为</a:t>
            </a:r>
            <a:r>
              <a:rPr lang="en-US" altLang="zh-CN" sz="2400" dirty="0">
                <a:latin typeface="仿宋_GB2312" pitchFamily="49" charset="-122"/>
                <a:ea typeface="仿宋_GB2312" pitchFamily="49" charset="-122"/>
                <a:cs typeface="+mn-cs"/>
              </a:rPr>
              <a:t>a</a:t>
            </a:r>
            <a:r>
              <a:rPr lang="en-US" altLang="zh-CN" sz="2400" dirty="0">
                <a:latin typeface="Times New Roman"/>
                <a:ea typeface="仿宋_GB2312" pitchFamily="49" charset="-122"/>
                <a:cs typeface="+mn-cs"/>
              </a:rPr>
              <a:t>’</a:t>
            </a:r>
            <a:r>
              <a:rPr lang="en-US" altLang="zh-CN" sz="2400" dirty="0">
                <a:latin typeface="仿宋_GB2312" pitchFamily="49" charset="-122"/>
                <a:ea typeface="仿宋_GB2312" pitchFamily="49" charset="-122"/>
                <a:cs typeface="+mn-cs"/>
              </a:rPr>
              <a:t>,</a:t>
            </a:r>
            <a:r>
              <a:rPr lang="zh-CN" altLang="en-US" sz="2400" dirty="0">
                <a:latin typeface="Times New Roman" pitchFamily="18" charset="0"/>
                <a:ea typeface="仿宋_GB2312" pitchFamily="49" charset="-122"/>
                <a:cs typeface="+mn-cs"/>
              </a:rPr>
              <a:t>今后用</a:t>
            </a:r>
            <a:r>
              <a:rPr lang="en-US" altLang="zh-CN" sz="2400" dirty="0">
                <a:latin typeface="Times New Roman" pitchFamily="18" charset="0"/>
                <a:ea typeface="仿宋_GB2312" pitchFamily="49" charset="-122"/>
                <a:cs typeface="+mn-cs"/>
              </a:rPr>
              <a:t>&lt;</a:t>
            </a:r>
            <a:r>
              <a:rPr lang="en-US" altLang="zh-CN" sz="2400" dirty="0">
                <a:latin typeface="仿宋_GB2312" pitchFamily="49" charset="-122"/>
                <a:ea typeface="仿宋_GB2312" pitchFamily="49" charset="-122"/>
                <a:cs typeface="+mn-cs"/>
              </a:rPr>
              <a:t>B</a:t>
            </a:r>
            <a:r>
              <a:rPr lang="zh-CN" altLang="en-US" sz="2400" dirty="0">
                <a:latin typeface="仿宋_GB2312" pitchFamily="49" charset="-122"/>
                <a:ea typeface="仿宋_GB2312" pitchFamily="49" charset="-122"/>
                <a:cs typeface="+mn-cs"/>
              </a:rPr>
              <a:t>，</a:t>
            </a:r>
            <a:r>
              <a:rPr lang="en-US" altLang="zh-CN" sz="2400" dirty="0">
                <a:latin typeface="Lucida Sans Unicode"/>
                <a:ea typeface="仿宋_GB2312" pitchFamily="49" charset="-122"/>
                <a:cs typeface="Lucida Sans Unicode"/>
              </a:rPr>
              <a:t>∧</a:t>
            </a:r>
            <a:r>
              <a:rPr lang="zh-CN" altLang="en-US" sz="2400" dirty="0">
                <a:latin typeface="Lucida Sans Unicode"/>
                <a:ea typeface="仿宋_GB2312" pitchFamily="49" charset="-122"/>
                <a:cs typeface="Lucida Sans Unicode"/>
              </a:rPr>
              <a:t>，</a:t>
            </a:r>
            <a:r>
              <a:rPr lang="en-US" altLang="zh-CN" sz="2400" dirty="0">
                <a:latin typeface="Lucida Sans Unicode"/>
                <a:ea typeface="仿宋_GB2312" pitchFamily="49" charset="-122"/>
                <a:cs typeface="Lucida Sans Unicode"/>
              </a:rPr>
              <a:t>∨</a:t>
            </a:r>
            <a:r>
              <a:rPr lang="zh-CN" altLang="en-US" sz="2400" dirty="0">
                <a:latin typeface="仿宋_GB2312" pitchFamily="49" charset="-122"/>
                <a:ea typeface="仿宋_GB2312" pitchFamily="49" charset="-122"/>
                <a:cs typeface="+mn-cs"/>
              </a:rPr>
              <a:t>，</a:t>
            </a:r>
            <a:r>
              <a:rPr lang="zh-CN" altLang="en-US" sz="2400" dirty="0">
                <a:latin typeface="仿宋_GB2312" pitchFamily="49" charset="-122"/>
                <a:ea typeface="仿宋_GB2312" pitchFamily="49" charset="-122"/>
                <a:cs typeface="+mn-cs"/>
                <a:sym typeface="Symbol"/>
              </a:rPr>
              <a:t>，</a:t>
            </a:r>
            <a:r>
              <a:rPr lang="en-US" altLang="zh-CN" sz="2400" dirty="0">
                <a:latin typeface="仿宋_GB2312" pitchFamily="49" charset="-122"/>
                <a:ea typeface="仿宋_GB2312" pitchFamily="49" charset="-122"/>
                <a:cs typeface="+mn-cs"/>
              </a:rPr>
              <a:t>0</a:t>
            </a:r>
            <a:r>
              <a:rPr lang="zh-CN" altLang="en-US" sz="2400" dirty="0">
                <a:latin typeface="仿宋_GB2312" pitchFamily="49" charset="-122"/>
                <a:ea typeface="仿宋_GB2312" pitchFamily="49" charset="-122"/>
                <a:cs typeface="+mn-cs"/>
              </a:rPr>
              <a:t>，</a:t>
            </a:r>
            <a:r>
              <a:rPr lang="en-US" altLang="zh-CN" sz="2400" dirty="0">
                <a:latin typeface="仿宋_GB2312" pitchFamily="49" charset="-122"/>
                <a:ea typeface="仿宋_GB2312" pitchFamily="49" charset="-122"/>
                <a:cs typeface="+mn-cs"/>
              </a:rPr>
              <a:t>1&gt;</a:t>
            </a:r>
            <a:r>
              <a:rPr lang="zh-CN" altLang="en-US" sz="2400" dirty="0">
                <a:latin typeface="Times New Roman" pitchFamily="18" charset="0"/>
                <a:ea typeface="仿宋_GB2312" pitchFamily="49" charset="-122"/>
                <a:cs typeface="+mn-cs"/>
              </a:rPr>
              <a:t>来表示一个布尔代数。</a:t>
            </a:r>
            <a:endParaRPr lang="en-US" altLang="zh-CN" sz="2400" dirty="0">
              <a:latin typeface="Times New Roman" pitchFamily="18" charset="0"/>
              <a:ea typeface="仿宋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84645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数字电路设计</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两元素布尔代数</a:t>
            </a:r>
          </a:p>
        </p:txBody>
      </p:sp>
      <p:graphicFrame>
        <p:nvGraphicFramePr>
          <p:cNvPr id="3" name="表格 2"/>
          <p:cNvGraphicFramePr>
            <a:graphicFrameLocks noGrp="1"/>
          </p:cNvGraphicFramePr>
          <p:nvPr/>
        </p:nvGraphicFramePr>
        <p:xfrm>
          <a:off x="381000" y="1524000"/>
          <a:ext cx="2667000" cy="1114425"/>
        </p:xfrm>
        <a:graphic>
          <a:graphicData uri="http://schemas.openxmlformats.org/drawingml/2006/table">
            <a:tbl>
              <a:tblPr/>
              <a:tblGrid>
                <a:gridCol w="889000"/>
                <a:gridCol w="889000"/>
                <a:gridCol w="889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Lucida Sans Unicode" pitchFamily="34" charset="0"/>
                          <a:ea typeface="仿宋_GB2312"/>
                          <a:cs typeface="Lucida Sans Unicode" pitchFamily="34" charset="0"/>
                        </a:rPr>
                        <a:t>∧</a:t>
                      </a:r>
                      <a:endParaRPr kumimoji="0" lang="zh-CN" altLang="en-US" sz="1800" b="1" i="0" u="none" strike="noStrike" cap="none" normalizeH="0" baseline="0" smtClean="0">
                        <a:ln>
                          <a:noFill/>
                        </a:ln>
                        <a:solidFill>
                          <a:srgbClr val="000000"/>
                        </a:solidFill>
                        <a:effectLst/>
                        <a:latin typeface="Arial" charset="0"/>
                        <a:ea typeface="仿宋_GB2312"/>
                        <a:cs typeface="Lucida Sans Unicod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0</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1</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0</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1</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1</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4" name="表格 3"/>
          <p:cNvGraphicFramePr>
            <a:graphicFrameLocks noGrp="1"/>
          </p:cNvGraphicFramePr>
          <p:nvPr/>
        </p:nvGraphicFramePr>
        <p:xfrm>
          <a:off x="3308350" y="1524000"/>
          <a:ext cx="2667000" cy="1114425"/>
        </p:xfrm>
        <a:graphic>
          <a:graphicData uri="http://schemas.openxmlformats.org/drawingml/2006/table">
            <a:tbl>
              <a:tblPr/>
              <a:tblGrid>
                <a:gridCol w="889000"/>
                <a:gridCol w="889000"/>
                <a:gridCol w="889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Lucida Sans Unicode" pitchFamily="34" charset="0"/>
                          <a:ea typeface="仿宋_GB2312"/>
                          <a:cs typeface="Lucida Sans Unicode" pitchFamily="34" charset="0"/>
                        </a:rPr>
                        <a:t>∨</a:t>
                      </a:r>
                      <a:endParaRPr kumimoji="0" lang="zh-CN" altLang="en-US" sz="1800" b="1" i="0" u="none" strike="noStrike" cap="none" normalizeH="0" baseline="0" smtClean="0">
                        <a:ln>
                          <a:noFill/>
                        </a:ln>
                        <a:solidFill>
                          <a:srgbClr val="000000"/>
                        </a:solidFill>
                        <a:effectLst/>
                        <a:latin typeface="Arial" charset="0"/>
                        <a:ea typeface="仿宋_GB2312"/>
                        <a:cs typeface="Lucida Sans Unicod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0</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1</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0</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0</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1</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000000"/>
                          </a:solidFill>
                          <a:effectLst/>
                          <a:latin typeface="Arial" charset="0"/>
                          <a:ea typeface="宋体" pitchFamily="2" charset="-122"/>
                        </a:rPr>
                        <a:t>1</a:t>
                      </a:r>
                      <a:endParaRPr kumimoji="0" lang="zh-CN" altLang="en-US" sz="1800" b="1"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1</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charset="0"/>
                          <a:ea typeface="宋体" pitchFamily="2" charset="-122"/>
                        </a:rPr>
                        <a:t>1</a:t>
                      </a:r>
                      <a:endParaRPr kumimoji="0" lang="zh-CN" altLang="en-US" sz="1800" b="0" i="0" u="none" strike="noStrike" cap="none" normalizeH="0" baseline="0" smtClean="0">
                        <a:ln>
                          <a:noFill/>
                        </a:ln>
                        <a:solidFill>
                          <a:srgbClr val="000000"/>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7" name="表格 6"/>
          <p:cNvGraphicFramePr>
            <a:graphicFrameLocks noGrp="1"/>
          </p:cNvGraphicFramePr>
          <p:nvPr/>
        </p:nvGraphicFramePr>
        <p:xfrm>
          <a:off x="6248400" y="1697038"/>
          <a:ext cx="2667000" cy="741680"/>
        </p:xfrm>
        <a:graphic>
          <a:graphicData uri="http://schemas.openxmlformats.org/drawingml/2006/table">
            <a:tbl>
              <a:tblPr firstRow="1" bandRow="1">
                <a:tableStyleId>{69CF1AB2-1976-4502-BF36-3FF5EA218861}</a:tableStyleId>
              </a:tblPr>
              <a:tblGrid>
                <a:gridCol w="889000"/>
                <a:gridCol w="889000"/>
                <a:gridCol w="889000"/>
              </a:tblGrid>
              <a:tr h="370840">
                <a:tc>
                  <a:txBody>
                    <a:bodyPr/>
                    <a:lstStyle/>
                    <a:p>
                      <a:pPr algn="ctr"/>
                      <a:r>
                        <a:rPr lang="en-US" altLang="zh-CN" b="1" dirty="0" smtClean="0"/>
                        <a:t>a</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z="1800" b="1" i="0" kern="1200" dirty="0" smtClean="0">
                          <a:solidFill>
                            <a:schemeClr val="dk1"/>
                          </a:solidFill>
                          <a:latin typeface="+mn-lt"/>
                          <a:ea typeface="+mn-ea"/>
                          <a:cs typeface="+mn-cs"/>
                        </a:rPr>
                        <a:t>¬a</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6852" name="Picture 2" descr="http://image20.it168.com/201103_500x375/513/f0b9d6fe97b17518.png"/>
          <p:cNvPicPr>
            <a:picLocks noChangeAspect="1" noChangeArrowheads="1"/>
          </p:cNvPicPr>
          <p:nvPr/>
        </p:nvPicPr>
        <p:blipFill>
          <a:blip r:embed="rId2"/>
          <a:srcRect/>
          <a:stretch>
            <a:fillRect/>
          </a:stretch>
        </p:blipFill>
        <p:spPr bwMode="auto">
          <a:xfrm>
            <a:off x="2057400" y="2733675"/>
            <a:ext cx="4762500" cy="1533525"/>
          </a:xfrm>
          <a:prstGeom prst="rect">
            <a:avLst/>
          </a:prstGeom>
          <a:noFill/>
          <a:ln w="9525">
            <a:noFill/>
            <a:miter lim="800000"/>
            <a:headEnd/>
            <a:tailEnd/>
          </a:ln>
        </p:spPr>
      </p:pic>
      <p:pic>
        <p:nvPicPr>
          <p:cNvPr id="76853" name="Picture 6" descr="可编程逻辑电路批发:可编程逻辑电路，GAL22V10D-25LPN PLD，24-Pin PDIP，原装正品"/>
          <p:cNvPicPr>
            <a:picLocks noChangeAspect="1" noChangeArrowheads="1"/>
          </p:cNvPicPr>
          <p:nvPr/>
        </p:nvPicPr>
        <p:blipFill>
          <a:blip r:embed="rId3"/>
          <a:srcRect/>
          <a:stretch>
            <a:fillRect/>
          </a:stretch>
        </p:blipFill>
        <p:spPr bwMode="auto">
          <a:xfrm rot="-1830069">
            <a:off x="750888" y="4332288"/>
            <a:ext cx="1177925" cy="1177925"/>
          </a:xfrm>
          <a:prstGeom prst="rect">
            <a:avLst/>
          </a:prstGeom>
          <a:noFill/>
          <a:ln w="9525">
            <a:noFill/>
            <a:miter lim="800000"/>
            <a:headEnd/>
            <a:tailEnd/>
          </a:ln>
        </p:spPr>
      </p:pic>
      <p:sp>
        <p:nvSpPr>
          <p:cNvPr id="11" name="矩形 10"/>
          <p:cNvSpPr/>
          <p:nvPr/>
        </p:nvSpPr>
        <p:spPr>
          <a:xfrm>
            <a:off x="2438400" y="4343400"/>
            <a:ext cx="6248400" cy="1477963"/>
          </a:xfrm>
          <a:prstGeom prst="rect">
            <a:avLst/>
          </a:prstGeom>
          <a:solidFill>
            <a:srgbClr val="92D050"/>
          </a:solidFill>
          <a:ln>
            <a:solidFill>
              <a:schemeClr val="tx1"/>
            </a:solidFill>
          </a:ln>
          <a:effectLst>
            <a:outerShdw blurRad="190500" dist="241300" dir="2700000" algn="tl" rotWithShape="0">
              <a:prstClr val="black">
                <a:alpha val="40000"/>
              </a:prstClr>
            </a:outerShdw>
          </a:effectLst>
        </p:spPr>
        <p:txBody>
          <a:bodyPr>
            <a:spAutoFit/>
          </a:bodyPr>
          <a:lstStyle/>
          <a:p>
            <a:pPr>
              <a:defRPr/>
            </a:pPr>
            <a:r>
              <a:rPr lang="en-US" altLang="zh-CN" dirty="0">
                <a:latin typeface="Arial Rounded MT Bold" pitchFamily="34" charset="0"/>
                <a:ea typeface="宋体" pitchFamily="2" charset="-122"/>
                <a:cs typeface="+mn-cs"/>
              </a:rPr>
              <a:t>0</a:t>
            </a:r>
            <a:r>
              <a:rPr lang="zh-CN" altLang="en-US" dirty="0">
                <a:latin typeface="Arial Rounded MT Bold" pitchFamily="34" charset="0"/>
                <a:ea typeface="宋体" pitchFamily="2" charset="-122"/>
                <a:cs typeface="+mn-cs"/>
              </a:rPr>
              <a:t>和</a:t>
            </a:r>
            <a:r>
              <a:rPr lang="en-US" altLang="zh-CN" dirty="0">
                <a:latin typeface="Arial Rounded MT Bold" pitchFamily="34" charset="0"/>
                <a:ea typeface="宋体" pitchFamily="2" charset="-122"/>
                <a:cs typeface="+mn-cs"/>
              </a:rPr>
              <a:t>1</a:t>
            </a:r>
            <a:r>
              <a:rPr lang="zh-CN" altLang="en-US" dirty="0">
                <a:latin typeface="Arial Rounded MT Bold" pitchFamily="34" charset="0"/>
                <a:ea typeface="宋体" pitchFamily="2" charset="-122"/>
                <a:cs typeface="+mn-cs"/>
              </a:rPr>
              <a:t>代表数字电路中一个位的两种不同状态，典型的是高和低电压。电路通过包含变量的表达式来描述，两个这种表达式对这些变量的所有的值是等价的，当且仅当对应的电路有相同的输入</a:t>
            </a:r>
            <a:r>
              <a:rPr lang="en-US" altLang="zh-CN" dirty="0">
                <a:latin typeface="Arial Rounded MT Bold" pitchFamily="34" charset="0"/>
                <a:ea typeface="宋体" pitchFamily="2" charset="-122"/>
                <a:cs typeface="+mn-cs"/>
              </a:rPr>
              <a:t>-</a:t>
            </a:r>
            <a:r>
              <a:rPr lang="zh-CN" altLang="en-US" dirty="0">
                <a:latin typeface="Arial Rounded MT Bold" pitchFamily="34" charset="0"/>
                <a:ea typeface="宋体" pitchFamily="2" charset="-122"/>
                <a:cs typeface="+mn-cs"/>
              </a:rPr>
              <a:t>输出行为。此外，所有可能的输入</a:t>
            </a:r>
            <a:r>
              <a:rPr lang="en-US" altLang="zh-CN" dirty="0">
                <a:latin typeface="Arial Rounded MT Bold" pitchFamily="34" charset="0"/>
                <a:ea typeface="宋体" pitchFamily="2" charset="-122"/>
                <a:cs typeface="+mn-cs"/>
              </a:rPr>
              <a:t>-</a:t>
            </a:r>
            <a:r>
              <a:rPr lang="zh-CN" altLang="en-US" dirty="0">
                <a:latin typeface="Arial Rounded MT Bold" pitchFamily="34" charset="0"/>
                <a:ea typeface="宋体" pitchFamily="2" charset="-122"/>
                <a:cs typeface="+mn-cs"/>
              </a:rPr>
              <a:t>输出行为都可以使用合适的布尔表达式来建摸</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54927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与集合代数的对应关系</a:t>
            </a:r>
          </a:p>
        </p:txBody>
      </p:sp>
      <p:sp>
        <p:nvSpPr>
          <p:cNvPr id="4" name="矩形 3"/>
          <p:cNvSpPr/>
          <p:nvPr/>
        </p:nvSpPr>
        <p:spPr>
          <a:xfrm>
            <a:off x="609600" y="1219200"/>
            <a:ext cx="7848600" cy="1524000"/>
          </a:xfrm>
          <a:prstGeom prst="rect">
            <a:avLst/>
          </a:prstGeom>
          <a:blipFill>
            <a:blip r:embed="rId3"/>
            <a:tile tx="0" ty="0" sx="100000" sy="100000" flip="none" algn="tl"/>
          </a:blipFill>
          <a:ln w="3810"/>
          <a:effectLst>
            <a:outerShdw blurRad="2159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827" name="矩形 2"/>
          <p:cNvSpPr>
            <a:spLocks noChangeArrowheads="1"/>
          </p:cNvSpPr>
          <p:nvPr/>
        </p:nvSpPr>
        <p:spPr bwMode="auto">
          <a:xfrm>
            <a:off x="914400" y="1371600"/>
            <a:ext cx="6172200" cy="1292225"/>
          </a:xfrm>
          <a:prstGeom prst="rect">
            <a:avLst/>
          </a:prstGeom>
          <a:noFill/>
          <a:ln w="9525">
            <a:noFill/>
            <a:miter lim="800000"/>
            <a:headEnd/>
            <a:tailEnd/>
          </a:ln>
        </p:spPr>
        <p:txBody>
          <a:bodyPr>
            <a:spAutoFit/>
          </a:bodyPr>
          <a:lstStyle/>
          <a:p>
            <a:pPr>
              <a:buFont typeface="Wingdings" pitchFamily="2" charset="2"/>
              <a:buNone/>
            </a:pPr>
            <a:r>
              <a:rPr lang="zh-CN" altLang="en-US" sz="2400">
                <a:latin typeface="微软雅黑" pitchFamily="34" charset="-122"/>
                <a:ea typeface="微软雅黑" pitchFamily="34" charset="-122"/>
              </a:rPr>
              <a:t>布尔代数中</a:t>
            </a:r>
            <a:r>
              <a:rPr lang="en-US" altLang="zh-CN" sz="2400">
                <a:latin typeface="微软雅黑" pitchFamily="34" charset="-122"/>
                <a:ea typeface="微软雅黑" pitchFamily="34" charset="-122"/>
              </a:rPr>
              <a:t>a,b∈B,</a:t>
            </a:r>
            <a:r>
              <a:rPr lang="zh-CN" altLang="en-US" sz="2400">
                <a:latin typeface="微软雅黑" pitchFamily="34" charset="-122"/>
                <a:ea typeface="微软雅黑" pitchFamily="34" charset="-122"/>
              </a:rPr>
              <a:t>如</a:t>
            </a:r>
            <a:r>
              <a:rPr lang="en-US" altLang="zh-CN" sz="2400">
                <a:latin typeface="微软雅黑" pitchFamily="34" charset="-122"/>
                <a:ea typeface="微软雅黑" pitchFamily="34" charset="-122"/>
              </a:rPr>
              <a:t>a</a:t>
            </a:r>
            <a:r>
              <a:rPr kumimoji="1" lang="zh-CN" altLang="en-US" sz="2400">
                <a:latin typeface="微软雅黑" pitchFamily="34" charset="-122"/>
                <a:ea typeface="微软雅黑" pitchFamily="34" charset="-122"/>
              </a:rPr>
              <a:t> </a:t>
            </a:r>
            <a:r>
              <a:rPr kumimoji="1" lang="zh-CN" altLang="en-US" sz="2400" b="1">
                <a:latin typeface="微软雅黑" pitchFamily="34" charset="-122"/>
                <a:ea typeface="微软雅黑" pitchFamily="34" charset="-122"/>
              </a:rPr>
              <a:t>≼</a:t>
            </a:r>
            <a:r>
              <a:rPr kumimoji="1" lang="zh-CN" altLang="en-US" sz="2400">
                <a:latin typeface="微软雅黑" pitchFamily="34" charset="-122"/>
                <a:ea typeface="微软雅黑" pitchFamily="34" charset="-122"/>
              </a:rPr>
              <a:t> </a:t>
            </a:r>
            <a:r>
              <a:rPr lang="en-US" altLang="zh-CN" sz="2400">
                <a:latin typeface="微软雅黑" pitchFamily="34" charset="-122"/>
                <a:ea typeface="微软雅黑" pitchFamily="34" charset="-122"/>
              </a:rPr>
              <a:t>b,</a:t>
            </a:r>
            <a:r>
              <a:rPr lang="zh-CN" altLang="en-US" sz="2400">
                <a:latin typeface="微软雅黑" pitchFamily="34" charset="-122"/>
                <a:ea typeface="微软雅黑" pitchFamily="34" charset="-122"/>
              </a:rPr>
              <a:t>则以下正确的是</a:t>
            </a:r>
            <a:endParaRPr lang="en-US" altLang="zh-CN" sz="2400">
              <a:latin typeface="微软雅黑" pitchFamily="34" charset="-122"/>
              <a:ea typeface="微软雅黑" pitchFamily="34" charset="-122"/>
            </a:endParaRPr>
          </a:p>
          <a:p>
            <a:pPr>
              <a:buFont typeface="Wingdings" pitchFamily="2" charset="2"/>
              <a:buNone/>
            </a:pPr>
            <a:r>
              <a:rPr lang="zh-CN" altLang="en-US">
                <a:latin typeface="仿宋_GB2312"/>
                <a:ea typeface="仿宋_GB2312"/>
                <a:cs typeface="仿宋_GB2312"/>
              </a:rPr>
              <a:t/>
            </a:r>
            <a:br>
              <a:rPr lang="zh-CN" altLang="en-US">
                <a:latin typeface="仿宋_GB2312"/>
                <a:ea typeface="仿宋_GB2312"/>
                <a:cs typeface="仿宋_GB2312"/>
              </a:rPr>
            </a:br>
            <a:r>
              <a:rPr lang="zh-CN" altLang="en-US">
                <a:latin typeface="Arial Unicode MS" pitchFamily="34" charset="-122"/>
                <a:ea typeface="Arial Unicode MS" pitchFamily="34" charset="-122"/>
                <a:cs typeface="Arial Unicode MS" pitchFamily="34" charset="-122"/>
              </a:rPr>
              <a:t>① </a:t>
            </a:r>
            <a:r>
              <a:rPr lang="en-US" altLang="zh-CN">
                <a:latin typeface="Arial Unicode MS" pitchFamily="34" charset="-122"/>
                <a:ea typeface="Arial Unicode MS" pitchFamily="34" charset="-122"/>
                <a:cs typeface="Arial Unicode MS" pitchFamily="34" charset="-122"/>
              </a:rPr>
              <a:t>a</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 b’=</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0</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			②</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a’</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b</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0</a:t>
            </a:r>
            <a:r>
              <a:rPr lang="zh-CN" altLang="en-US">
                <a:latin typeface="Arial Unicode MS" pitchFamily="34" charset="-122"/>
                <a:ea typeface="Arial Unicode MS" pitchFamily="34" charset="-122"/>
                <a:cs typeface="Arial Unicode MS" pitchFamily="34" charset="-122"/>
              </a:rPr>
              <a:t> </a:t>
            </a:r>
            <a:endParaRPr lang="en-US" altLang="zh-CN">
              <a:latin typeface="Arial Unicode MS" pitchFamily="34" charset="-122"/>
              <a:ea typeface="Arial Unicode MS" pitchFamily="34" charset="-122"/>
              <a:cs typeface="Arial Unicode MS" pitchFamily="34" charset="-122"/>
            </a:endParaRPr>
          </a:p>
          <a:p>
            <a:pPr>
              <a:buFont typeface="Wingdings" pitchFamily="2" charset="2"/>
              <a:buNone/>
            </a:pPr>
            <a:r>
              <a:rPr lang="en-US" altLang="zh-CN">
                <a:latin typeface="Arial Unicode MS" pitchFamily="34" charset="-122"/>
                <a:ea typeface="Arial Unicode MS" pitchFamily="34" charset="-122"/>
                <a:cs typeface="Arial Unicode MS" pitchFamily="34" charset="-122"/>
              </a:rPr>
              <a:t>③</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a</a:t>
            </a:r>
            <a:r>
              <a:rPr lang="en-US" altLang="zh-CN" sz="1600">
                <a:latin typeface="Arial Unicode MS" pitchFamily="34" charset="-122"/>
                <a:ea typeface="Arial Unicode MS" pitchFamily="34" charset="-122"/>
                <a:cs typeface="Arial Unicode MS" pitchFamily="34" charset="-122"/>
              </a:rPr>
              <a:t>  ∨</a:t>
            </a:r>
            <a:r>
              <a:rPr lang="zh-CN" altLang="en-US" sz="1600">
                <a:latin typeface="Arial Unicode MS" pitchFamily="34" charset="-122"/>
                <a:ea typeface="Arial Unicode MS" pitchFamily="34" charset="-122"/>
                <a:cs typeface="Arial Unicode MS" pitchFamily="34" charset="-122"/>
              </a:rPr>
              <a:t> </a:t>
            </a:r>
            <a:r>
              <a:rPr lang="en-US" altLang="zh-CN" sz="1600">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b’= 1</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			④ a’</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  b  = 1</a:t>
            </a:r>
          </a:p>
        </p:txBody>
      </p:sp>
      <p:sp>
        <p:nvSpPr>
          <p:cNvPr id="5" name="TextBox 4"/>
          <p:cNvSpPr txBox="1">
            <a:spLocks noChangeArrowheads="1"/>
          </p:cNvSpPr>
          <p:nvPr/>
        </p:nvSpPr>
        <p:spPr bwMode="auto">
          <a:xfrm>
            <a:off x="533400" y="2895600"/>
            <a:ext cx="8077200" cy="1190625"/>
          </a:xfrm>
          <a:prstGeom prst="rect">
            <a:avLst/>
          </a:prstGeom>
          <a:noFill/>
          <a:ln w="9525">
            <a:noFill/>
            <a:miter lim="800000"/>
            <a:headEnd/>
            <a:tailEnd/>
          </a:ln>
        </p:spPr>
        <p:txBody>
          <a:bodyPr>
            <a:spAutoFit/>
          </a:bodyPr>
          <a:lstStyle/>
          <a:p>
            <a:r>
              <a:rPr lang="en-US" altLang="zh-CN"/>
              <a:t>a</a:t>
            </a:r>
            <a:r>
              <a:rPr kumimoji="1" lang="zh-CN" altLang="en-US"/>
              <a:t> </a:t>
            </a:r>
            <a:r>
              <a:rPr kumimoji="1" lang="zh-CN" altLang="en-US" b="1"/>
              <a:t>≼</a:t>
            </a:r>
            <a:r>
              <a:rPr kumimoji="1" lang="zh-CN" altLang="en-US"/>
              <a:t> </a:t>
            </a:r>
            <a:r>
              <a:rPr lang="en-US" altLang="zh-CN"/>
              <a:t>b =&gt; a∧b’=</a:t>
            </a:r>
            <a:r>
              <a:rPr lang="zh-CN" altLang="en-US"/>
              <a:t> </a:t>
            </a:r>
            <a:r>
              <a:rPr lang="en-US" altLang="zh-CN"/>
              <a:t>0 =&gt; a’∨b =1 =&gt; a</a:t>
            </a:r>
            <a:r>
              <a:rPr kumimoji="1" lang="zh-CN" altLang="en-US"/>
              <a:t> </a:t>
            </a:r>
            <a:r>
              <a:rPr kumimoji="1" lang="zh-CN" altLang="en-US" b="1"/>
              <a:t>≼</a:t>
            </a:r>
            <a:r>
              <a:rPr kumimoji="1" lang="zh-CN" altLang="en-US"/>
              <a:t> </a:t>
            </a:r>
            <a:r>
              <a:rPr lang="en-US" altLang="zh-CN"/>
              <a:t>b</a:t>
            </a:r>
          </a:p>
          <a:p>
            <a:r>
              <a:rPr lang="zh-CN" altLang="en-US"/>
              <a:t>证明：  </a:t>
            </a:r>
            <a:r>
              <a:rPr lang="en-US" altLang="zh-CN"/>
              <a:t>(1)</a:t>
            </a:r>
            <a:r>
              <a:rPr lang="zh-CN" altLang="en-US"/>
              <a:t> </a:t>
            </a:r>
            <a:r>
              <a:rPr lang="en-US" altLang="zh-CN"/>
              <a:t>a</a:t>
            </a:r>
            <a:r>
              <a:rPr kumimoji="1" lang="zh-CN" altLang="en-US"/>
              <a:t> </a:t>
            </a:r>
            <a:r>
              <a:rPr kumimoji="1" lang="zh-CN" altLang="en-US" b="1"/>
              <a:t>≼</a:t>
            </a:r>
            <a:r>
              <a:rPr kumimoji="1" lang="zh-CN" altLang="en-US"/>
              <a:t> </a:t>
            </a:r>
            <a:r>
              <a:rPr lang="en-US" altLang="zh-CN"/>
              <a:t>b =&gt; a∧b=a, a∧b’=</a:t>
            </a:r>
            <a:r>
              <a:rPr lang="zh-CN" altLang="en-US"/>
              <a:t> </a:t>
            </a:r>
            <a:r>
              <a:rPr lang="en-US" altLang="zh-CN"/>
              <a:t>a∧b∧ b’=0</a:t>
            </a:r>
          </a:p>
          <a:p>
            <a:r>
              <a:rPr lang="zh-CN" altLang="en-US"/>
              <a:t>             </a:t>
            </a:r>
            <a:r>
              <a:rPr lang="en-US" altLang="zh-CN"/>
              <a:t>(2) b= b∨(a∧b’) = b∨a, a’∨b = a’∨(b∨a) = 1</a:t>
            </a:r>
          </a:p>
          <a:p>
            <a:r>
              <a:rPr lang="en-US" altLang="zh-CN"/>
              <a:t>             (3) a = a∧(a’∨b) = a∧b</a:t>
            </a:r>
            <a:endParaRPr kumimoji="1" lang="zh-CN" altLang="en-US"/>
          </a:p>
        </p:txBody>
      </p:sp>
      <p:grpSp>
        <p:nvGrpSpPr>
          <p:cNvPr id="32" name="组合 31"/>
          <p:cNvGrpSpPr>
            <a:grpSpLocks/>
          </p:cNvGrpSpPr>
          <p:nvPr/>
        </p:nvGrpSpPr>
        <p:grpSpPr bwMode="auto">
          <a:xfrm>
            <a:off x="982663" y="1968500"/>
            <a:ext cx="4003675" cy="577850"/>
            <a:chOff x="983450" y="1968450"/>
            <a:chExt cx="4002100" cy="577194"/>
          </a:xfrm>
        </p:grpSpPr>
        <p:sp>
          <p:nvSpPr>
            <p:cNvPr id="10" name="任意多边形 9"/>
            <p:cNvSpPr/>
            <p:nvPr/>
          </p:nvSpPr>
          <p:spPr>
            <a:xfrm rot="21215265">
              <a:off x="983450" y="1968450"/>
              <a:ext cx="338004" cy="198213"/>
            </a:xfrm>
            <a:custGeom>
              <a:avLst/>
              <a:gdLst>
                <a:gd name="connsiteX0" fmla="*/ 0 w 699911"/>
                <a:gd name="connsiteY0" fmla="*/ 146756 h 408282"/>
                <a:gd name="connsiteX1" fmla="*/ 214489 w 699911"/>
                <a:gd name="connsiteY1" fmla="*/ 383823 h 408282"/>
                <a:gd name="connsiteX2" fmla="*/ 699911 w 699911"/>
                <a:gd name="connsiteY2" fmla="*/ 0 h 408282"/>
              </a:gdLst>
              <a:ahLst/>
              <a:cxnLst>
                <a:cxn ang="0">
                  <a:pos x="connsiteX0" y="connsiteY0"/>
                </a:cxn>
                <a:cxn ang="0">
                  <a:pos x="connsiteX1" y="connsiteY1"/>
                </a:cxn>
                <a:cxn ang="0">
                  <a:pos x="connsiteX2" y="connsiteY2"/>
                </a:cxn>
              </a:cxnLst>
              <a:rect l="l" t="t" r="r" b="b"/>
              <a:pathLst>
                <a:path w="699911" h="408282">
                  <a:moveTo>
                    <a:pt x="0" y="146756"/>
                  </a:moveTo>
                  <a:cubicBezTo>
                    <a:pt x="48918" y="277519"/>
                    <a:pt x="97837" y="408282"/>
                    <a:pt x="214489" y="383823"/>
                  </a:cubicBezTo>
                  <a:cubicBezTo>
                    <a:pt x="331141" y="359364"/>
                    <a:pt x="515526" y="179682"/>
                    <a:pt x="699911" y="0"/>
                  </a:cubicBezTo>
                </a:path>
              </a:pathLst>
            </a:custGeom>
            <a:ln w="635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 name="任意多边形 10"/>
            <p:cNvSpPr/>
            <p:nvPr/>
          </p:nvSpPr>
          <p:spPr>
            <a:xfrm rot="21215265">
              <a:off x="4647545" y="2307789"/>
              <a:ext cx="338005" cy="196627"/>
            </a:xfrm>
            <a:custGeom>
              <a:avLst/>
              <a:gdLst>
                <a:gd name="connsiteX0" fmla="*/ 0 w 699911"/>
                <a:gd name="connsiteY0" fmla="*/ 146756 h 408282"/>
                <a:gd name="connsiteX1" fmla="*/ 214489 w 699911"/>
                <a:gd name="connsiteY1" fmla="*/ 383823 h 408282"/>
                <a:gd name="connsiteX2" fmla="*/ 699911 w 699911"/>
                <a:gd name="connsiteY2" fmla="*/ 0 h 408282"/>
              </a:gdLst>
              <a:ahLst/>
              <a:cxnLst>
                <a:cxn ang="0">
                  <a:pos x="connsiteX0" y="connsiteY0"/>
                </a:cxn>
                <a:cxn ang="0">
                  <a:pos x="connsiteX1" y="connsiteY1"/>
                </a:cxn>
                <a:cxn ang="0">
                  <a:pos x="connsiteX2" y="connsiteY2"/>
                </a:cxn>
              </a:cxnLst>
              <a:rect l="l" t="t" r="r" b="b"/>
              <a:pathLst>
                <a:path w="699911" h="408282">
                  <a:moveTo>
                    <a:pt x="0" y="146756"/>
                  </a:moveTo>
                  <a:cubicBezTo>
                    <a:pt x="48918" y="277519"/>
                    <a:pt x="97837" y="408282"/>
                    <a:pt x="214489" y="383823"/>
                  </a:cubicBezTo>
                  <a:cubicBezTo>
                    <a:pt x="331141" y="359364"/>
                    <a:pt x="515526" y="179682"/>
                    <a:pt x="699911" y="0"/>
                  </a:cubicBezTo>
                </a:path>
              </a:pathLst>
            </a:custGeom>
            <a:ln w="635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nvGrpSpPr>
            <p:cNvPr id="77849" name="组合 17"/>
            <p:cNvGrpSpPr>
              <a:grpSpLocks/>
            </p:cNvGrpSpPr>
            <p:nvPr/>
          </p:nvGrpSpPr>
          <p:grpSpPr bwMode="auto">
            <a:xfrm>
              <a:off x="1001889" y="2240844"/>
              <a:ext cx="228600" cy="304800"/>
              <a:chOff x="3048000" y="4800600"/>
              <a:chExt cx="228600" cy="304800"/>
            </a:xfrm>
          </p:grpSpPr>
          <p:cxnSp>
            <p:nvCxnSpPr>
              <p:cNvPr id="13" name="直接连接符 12"/>
              <p:cNvCxnSpPr/>
              <p:nvPr/>
            </p:nvCxnSpPr>
            <p:spPr>
              <a:xfrm rot="16200000" flipV="1">
                <a:off x="3010632" y="4838918"/>
                <a:ext cx="304454" cy="22851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010632" y="4838918"/>
                <a:ext cx="304454" cy="22851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7850" name="组合 18"/>
            <p:cNvGrpSpPr>
              <a:grpSpLocks/>
            </p:cNvGrpSpPr>
            <p:nvPr/>
          </p:nvGrpSpPr>
          <p:grpSpPr bwMode="auto">
            <a:xfrm>
              <a:off x="4648200" y="1981200"/>
              <a:ext cx="228600" cy="304800"/>
              <a:chOff x="3048000" y="4800600"/>
              <a:chExt cx="228600" cy="304800"/>
            </a:xfrm>
          </p:grpSpPr>
          <p:cxnSp>
            <p:nvCxnSpPr>
              <p:cNvPr id="20" name="直接连接符 19"/>
              <p:cNvCxnSpPr/>
              <p:nvPr/>
            </p:nvCxnSpPr>
            <p:spPr>
              <a:xfrm rot="16200000" flipV="1">
                <a:off x="3009373" y="4838508"/>
                <a:ext cx="304454" cy="22851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3009373" y="4838508"/>
                <a:ext cx="304454" cy="22851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609600" y="4038600"/>
            <a:ext cx="7848600" cy="1524000"/>
          </a:xfrm>
          <a:prstGeom prst="rect">
            <a:avLst/>
          </a:prstGeom>
          <a:blipFill>
            <a:blip r:embed="rId3"/>
            <a:tile tx="0" ty="0" sx="100000" sy="100000" flip="none" algn="tl"/>
          </a:blipFill>
          <a:ln w="3810"/>
          <a:effectLst>
            <a:outerShdw blurRad="2159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831" name="矩形 21"/>
          <p:cNvSpPr>
            <a:spLocks noChangeArrowheads="1"/>
          </p:cNvSpPr>
          <p:nvPr/>
        </p:nvSpPr>
        <p:spPr bwMode="auto">
          <a:xfrm>
            <a:off x="914400" y="4191000"/>
            <a:ext cx="7162800" cy="1292225"/>
          </a:xfrm>
          <a:prstGeom prst="rect">
            <a:avLst/>
          </a:prstGeom>
          <a:noFill/>
          <a:ln w="9525">
            <a:noFill/>
            <a:miter lim="800000"/>
            <a:headEnd/>
            <a:tailEnd/>
          </a:ln>
        </p:spPr>
        <p:txBody>
          <a:bodyPr>
            <a:spAutoFit/>
          </a:bodyPr>
          <a:lstStyle/>
          <a:p>
            <a:pPr>
              <a:buFont typeface="Wingdings" pitchFamily="2" charset="2"/>
              <a:buNone/>
            </a:pPr>
            <a:r>
              <a:rPr lang="zh-CN" altLang="en-US" sz="2400">
                <a:latin typeface="微软雅黑" pitchFamily="34" charset="-122"/>
                <a:ea typeface="微软雅黑" pitchFamily="34" charset="-122"/>
              </a:rPr>
              <a:t>用集合代数中</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已知</a:t>
            </a:r>
            <a:r>
              <a:rPr lang="en-US" altLang="zh-CN" sz="2400">
                <a:latin typeface="微软雅黑" pitchFamily="34" charset="-122"/>
                <a:ea typeface="微软雅黑" pitchFamily="34" charset="-122"/>
              </a:rPr>
              <a:t>A</a:t>
            </a:r>
            <a:r>
              <a:rPr lang="en-US" altLang="zh-CN" sz="2400">
                <a:latin typeface="微软雅黑" pitchFamily="34" charset="-122"/>
                <a:ea typeface="微软雅黑" pitchFamily="34" charset="-122"/>
                <a:sym typeface="Symbol" pitchFamily="18" charset="2"/>
              </a:rPr>
              <a:t></a:t>
            </a:r>
            <a:r>
              <a:rPr lang="en-US" altLang="zh-CN" sz="2400">
                <a:latin typeface="微软雅黑" pitchFamily="34" charset="-122"/>
                <a:ea typeface="微软雅黑" pitchFamily="34" charset="-122"/>
              </a:rPr>
              <a:t>B</a:t>
            </a:r>
            <a:r>
              <a:rPr lang="zh-CN" altLang="en-US" sz="2400">
                <a:latin typeface="微软雅黑" pitchFamily="34" charset="-122"/>
                <a:ea typeface="微软雅黑" pitchFamily="34" charset="-122"/>
              </a:rPr>
              <a:t>则</a:t>
            </a:r>
            <a:endParaRPr lang="en-US" altLang="zh-CN" sz="2400">
              <a:latin typeface="微软雅黑" pitchFamily="34" charset="-122"/>
              <a:ea typeface="微软雅黑" pitchFamily="34" charset="-122"/>
            </a:endParaRPr>
          </a:p>
          <a:p>
            <a:pPr>
              <a:buFont typeface="Wingdings" pitchFamily="2" charset="2"/>
              <a:buNone/>
            </a:pPr>
            <a:endParaRPr lang="zh-CN" altLang="en-US">
              <a:latin typeface="Times New Roman" pitchFamily="18" charset="0"/>
              <a:ea typeface="仿宋_GB2312"/>
              <a:cs typeface="仿宋_GB2312"/>
            </a:endParaRPr>
          </a:p>
          <a:p>
            <a:pPr>
              <a:buFont typeface="Wingdings" pitchFamily="2" charset="2"/>
              <a:buNone/>
            </a:pPr>
            <a:r>
              <a:rPr lang="zh-CN" altLang="en-US">
                <a:latin typeface="Arial Unicode MS" pitchFamily="34" charset="-122"/>
                <a:ea typeface="Arial Unicode MS" pitchFamily="34" charset="-122"/>
                <a:cs typeface="Arial Unicode MS" pitchFamily="34" charset="-122"/>
              </a:rPr>
              <a:t>① </a:t>
            </a:r>
            <a:r>
              <a:rPr lang="en-US" altLang="zh-CN">
                <a:latin typeface="Arial Unicode MS" pitchFamily="34" charset="-122"/>
                <a:ea typeface="Arial Unicode MS" pitchFamily="34" charset="-122"/>
                <a:cs typeface="Arial Unicode MS" pitchFamily="34" charset="-122"/>
              </a:rPr>
              <a:t>A ∩</a:t>
            </a:r>
            <a:r>
              <a:rPr lang="en-US" altLang="zh-CN">
                <a:latin typeface="Arial Unicode MS" pitchFamily="34" charset="-122"/>
                <a:ea typeface="Arial Unicode MS" pitchFamily="34" charset="-122"/>
                <a:cs typeface="Arial Unicode MS" pitchFamily="34" charset="-122"/>
                <a:sym typeface="Symbol" pitchFamily="18" charset="2"/>
              </a:rPr>
              <a:t></a:t>
            </a:r>
            <a:r>
              <a:rPr lang="en-US" altLang="zh-CN">
                <a:latin typeface="Arial Unicode MS" pitchFamily="34" charset="-122"/>
                <a:ea typeface="Arial Unicode MS" pitchFamily="34" charset="-122"/>
                <a:cs typeface="Arial Unicode MS" pitchFamily="34" charset="-122"/>
              </a:rPr>
              <a:t>B = </a:t>
            </a:r>
            <a:r>
              <a:rPr lang="en-US" altLang="zh-CN">
                <a:latin typeface="Arial Unicode MS" pitchFamily="34" charset="-122"/>
                <a:ea typeface="Arial Unicode MS" pitchFamily="34" charset="-122"/>
                <a:cs typeface="Arial Unicode MS" pitchFamily="34" charset="-122"/>
                <a:sym typeface="Symbol" pitchFamily="18" charset="2"/>
              </a:rPr>
              <a:t>	</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		</a:t>
            </a:r>
            <a:r>
              <a:rPr lang="zh-CN" altLang="en-US">
                <a:latin typeface="Arial Unicode MS" pitchFamily="34" charset="-122"/>
                <a:ea typeface="Arial Unicode MS" pitchFamily="34" charset="-122"/>
                <a:cs typeface="Arial Unicode MS" pitchFamily="34" charset="-122"/>
              </a:rPr>
              <a:t>②</a:t>
            </a:r>
            <a:r>
              <a:rPr lang="zh-CN" altLang="en-US">
                <a:latin typeface="Arial Unicode MS" pitchFamily="34" charset="-122"/>
                <a:ea typeface="Arial Unicode MS" pitchFamily="34" charset="-122"/>
                <a:cs typeface="Arial Unicode MS" pitchFamily="34" charset="-122"/>
                <a:sym typeface="Symbol" pitchFamily="18" charset="2"/>
              </a:rPr>
              <a:t></a:t>
            </a:r>
            <a:r>
              <a:rPr lang="en-US" altLang="zh-CN">
                <a:latin typeface="Arial Unicode MS" pitchFamily="34" charset="-122"/>
                <a:ea typeface="Arial Unicode MS" pitchFamily="34" charset="-122"/>
                <a:cs typeface="Arial Unicode MS" pitchFamily="34" charset="-122"/>
              </a:rPr>
              <a:t>A ∩ B = </a:t>
            </a:r>
            <a:r>
              <a:rPr lang="en-US" altLang="zh-CN">
                <a:latin typeface="Arial Unicode MS" pitchFamily="34" charset="-122"/>
                <a:ea typeface="Arial Unicode MS" pitchFamily="34" charset="-122"/>
                <a:cs typeface="Arial Unicode MS" pitchFamily="34" charset="-122"/>
                <a:sym typeface="Symbol" pitchFamily="18" charset="2"/>
              </a:rPr>
              <a:t></a:t>
            </a:r>
            <a:endParaRPr lang="zh-CN" altLang="en-US">
              <a:latin typeface="Arial Unicode MS" pitchFamily="34" charset="-122"/>
              <a:ea typeface="Arial Unicode MS" pitchFamily="34" charset="-122"/>
              <a:cs typeface="Arial Unicode MS" pitchFamily="34" charset="-122"/>
            </a:endParaRPr>
          </a:p>
          <a:p>
            <a:pPr>
              <a:buFont typeface="Wingdings" pitchFamily="2" charset="2"/>
              <a:buNone/>
            </a:pPr>
            <a:r>
              <a:rPr lang="zh-CN" altLang="en-US">
                <a:latin typeface="Arial Unicode MS" pitchFamily="34" charset="-122"/>
                <a:ea typeface="Arial Unicode MS" pitchFamily="34" charset="-122"/>
                <a:cs typeface="Arial Unicode MS" pitchFamily="34" charset="-122"/>
              </a:rPr>
              <a:t>③ </a:t>
            </a:r>
            <a:r>
              <a:rPr lang="en-US" altLang="zh-CN">
                <a:latin typeface="Arial Unicode MS" pitchFamily="34" charset="-122"/>
                <a:ea typeface="Arial Unicode MS" pitchFamily="34" charset="-122"/>
                <a:cs typeface="Arial Unicode MS" pitchFamily="34" charset="-122"/>
              </a:rPr>
              <a:t>A ∪</a:t>
            </a:r>
            <a:r>
              <a:rPr lang="en-US" altLang="zh-CN">
                <a:latin typeface="Arial Unicode MS" pitchFamily="34" charset="-122"/>
                <a:ea typeface="Arial Unicode MS" pitchFamily="34" charset="-122"/>
                <a:cs typeface="Arial Unicode MS" pitchFamily="34" charset="-122"/>
                <a:sym typeface="Symbol" pitchFamily="18" charset="2"/>
              </a:rPr>
              <a:t></a:t>
            </a:r>
            <a:r>
              <a:rPr lang="en-US" altLang="zh-CN">
                <a:latin typeface="Arial Unicode MS" pitchFamily="34" charset="-122"/>
                <a:ea typeface="Arial Unicode MS" pitchFamily="34" charset="-122"/>
                <a:cs typeface="Arial Unicode MS" pitchFamily="34" charset="-122"/>
              </a:rPr>
              <a:t>B = U	</a:t>
            </a:r>
            <a:r>
              <a:rPr lang="zh-CN" altLang="en-US">
                <a:latin typeface="Arial Unicode MS" pitchFamily="34" charset="-122"/>
                <a:ea typeface="Arial Unicode MS" pitchFamily="34" charset="-122"/>
                <a:cs typeface="Arial Unicode MS" pitchFamily="34" charset="-122"/>
              </a:rPr>
              <a:t>     </a:t>
            </a:r>
            <a:r>
              <a:rPr lang="en-US" altLang="zh-CN">
                <a:latin typeface="Arial Unicode MS" pitchFamily="34" charset="-122"/>
                <a:ea typeface="Arial Unicode MS" pitchFamily="34" charset="-122"/>
                <a:cs typeface="Arial Unicode MS" pitchFamily="34" charset="-122"/>
              </a:rPr>
              <a:t>		</a:t>
            </a:r>
            <a:r>
              <a:rPr lang="zh-CN" altLang="en-US">
                <a:latin typeface="Arial Unicode MS" pitchFamily="34" charset="-122"/>
                <a:ea typeface="Arial Unicode MS" pitchFamily="34" charset="-122"/>
                <a:cs typeface="Arial Unicode MS" pitchFamily="34" charset="-122"/>
              </a:rPr>
              <a:t>④</a:t>
            </a:r>
            <a:r>
              <a:rPr lang="zh-CN" altLang="en-US">
                <a:latin typeface="Arial Unicode MS" pitchFamily="34" charset="-122"/>
                <a:ea typeface="Arial Unicode MS" pitchFamily="34" charset="-122"/>
                <a:cs typeface="Arial Unicode MS" pitchFamily="34" charset="-122"/>
                <a:sym typeface="Symbol" pitchFamily="18" charset="2"/>
              </a:rPr>
              <a:t></a:t>
            </a:r>
            <a:r>
              <a:rPr lang="en-US" altLang="zh-CN">
                <a:latin typeface="Arial Unicode MS" pitchFamily="34" charset="-122"/>
                <a:ea typeface="Arial Unicode MS" pitchFamily="34" charset="-122"/>
                <a:cs typeface="Arial Unicode MS" pitchFamily="34" charset="-122"/>
              </a:rPr>
              <a:t>A ∪ B = U</a:t>
            </a:r>
            <a:endParaRPr lang="zh-CN" altLang="en-US">
              <a:latin typeface="Arial Unicode MS" pitchFamily="34" charset="-122"/>
              <a:ea typeface="Arial Unicode MS" pitchFamily="34" charset="-122"/>
              <a:cs typeface="Arial Unicode MS" pitchFamily="34" charset="-122"/>
            </a:endParaRPr>
          </a:p>
        </p:txBody>
      </p:sp>
      <p:grpSp>
        <p:nvGrpSpPr>
          <p:cNvPr id="33" name="组合 32"/>
          <p:cNvGrpSpPr>
            <a:grpSpLocks/>
          </p:cNvGrpSpPr>
          <p:nvPr/>
        </p:nvGrpSpPr>
        <p:grpSpPr bwMode="auto">
          <a:xfrm>
            <a:off x="990600" y="4743450"/>
            <a:ext cx="4011613" cy="590550"/>
            <a:chOff x="990600" y="4742694"/>
            <a:chExt cx="4012073" cy="591306"/>
          </a:xfrm>
        </p:grpSpPr>
        <p:sp>
          <p:nvSpPr>
            <p:cNvPr id="24" name="任意多边形 23"/>
            <p:cNvSpPr/>
            <p:nvPr/>
          </p:nvSpPr>
          <p:spPr>
            <a:xfrm rot="21215265">
              <a:off x="1000126" y="4742694"/>
              <a:ext cx="339764" cy="197102"/>
            </a:xfrm>
            <a:custGeom>
              <a:avLst/>
              <a:gdLst>
                <a:gd name="connsiteX0" fmla="*/ 0 w 699911"/>
                <a:gd name="connsiteY0" fmla="*/ 146756 h 408282"/>
                <a:gd name="connsiteX1" fmla="*/ 214489 w 699911"/>
                <a:gd name="connsiteY1" fmla="*/ 383823 h 408282"/>
                <a:gd name="connsiteX2" fmla="*/ 699911 w 699911"/>
                <a:gd name="connsiteY2" fmla="*/ 0 h 408282"/>
              </a:gdLst>
              <a:ahLst/>
              <a:cxnLst>
                <a:cxn ang="0">
                  <a:pos x="connsiteX0" y="connsiteY0"/>
                </a:cxn>
                <a:cxn ang="0">
                  <a:pos x="connsiteX1" y="connsiteY1"/>
                </a:cxn>
                <a:cxn ang="0">
                  <a:pos x="connsiteX2" y="connsiteY2"/>
                </a:cxn>
              </a:cxnLst>
              <a:rect l="l" t="t" r="r" b="b"/>
              <a:pathLst>
                <a:path w="699911" h="408282">
                  <a:moveTo>
                    <a:pt x="0" y="146756"/>
                  </a:moveTo>
                  <a:cubicBezTo>
                    <a:pt x="48918" y="277519"/>
                    <a:pt x="97837" y="408282"/>
                    <a:pt x="214489" y="383823"/>
                  </a:cubicBezTo>
                  <a:cubicBezTo>
                    <a:pt x="331141" y="359364"/>
                    <a:pt x="515526" y="179682"/>
                    <a:pt x="699911" y="0"/>
                  </a:cubicBezTo>
                </a:path>
              </a:pathLst>
            </a:custGeom>
            <a:ln w="635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5" name="任意多边形 24"/>
            <p:cNvSpPr/>
            <p:nvPr/>
          </p:nvSpPr>
          <p:spPr>
            <a:xfrm rot="21215265">
              <a:off x="4664496" y="5081265"/>
              <a:ext cx="338177" cy="197102"/>
            </a:xfrm>
            <a:custGeom>
              <a:avLst/>
              <a:gdLst>
                <a:gd name="connsiteX0" fmla="*/ 0 w 699911"/>
                <a:gd name="connsiteY0" fmla="*/ 146756 h 408282"/>
                <a:gd name="connsiteX1" fmla="*/ 214489 w 699911"/>
                <a:gd name="connsiteY1" fmla="*/ 383823 h 408282"/>
                <a:gd name="connsiteX2" fmla="*/ 699911 w 699911"/>
                <a:gd name="connsiteY2" fmla="*/ 0 h 408282"/>
              </a:gdLst>
              <a:ahLst/>
              <a:cxnLst>
                <a:cxn ang="0">
                  <a:pos x="connsiteX0" y="connsiteY0"/>
                </a:cxn>
                <a:cxn ang="0">
                  <a:pos x="connsiteX1" y="connsiteY1"/>
                </a:cxn>
                <a:cxn ang="0">
                  <a:pos x="connsiteX2" y="connsiteY2"/>
                </a:cxn>
              </a:cxnLst>
              <a:rect l="l" t="t" r="r" b="b"/>
              <a:pathLst>
                <a:path w="699911" h="408282">
                  <a:moveTo>
                    <a:pt x="0" y="146756"/>
                  </a:moveTo>
                  <a:cubicBezTo>
                    <a:pt x="48918" y="277519"/>
                    <a:pt x="97837" y="408282"/>
                    <a:pt x="214489" y="383823"/>
                  </a:cubicBezTo>
                  <a:cubicBezTo>
                    <a:pt x="331141" y="359364"/>
                    <a:pt x="515526" y="179682"/>
                    <a:pt x="699911" y="0"/>
                  </a:cubicBezTo>
                </a:path>
              </a:pathLst>
            </a:custGeom>
            <a:ln w="635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nvGrpSpPr>
            <p:cNvPr id="77841" name="组合 25"/>
            <p:cNvGrpSpPr>
              <a:grpSpLocks/>
            </p:cNvGrpSpPr>
            <p:nvPr/>
          </p:nvGrpSpPr>
          <p:grpSpPr bwMode="auto">
            <a:xfrm>
              <a:off x="990600" y="5029200"/>
              <a:ext cx="228600" cy="304800"/>
              <a:chOff x="3048000" y="4800600"/>
              <a:chExt cx="228600" cy="304800"/>
            </a:xfrm>
          </p:grpSpPr>
          <p:cxnSp>
            <p:nvCxnSpPr>
              <p:cNvPr id="27" name="直接连接符 26"/>
              <p:cNvCxnSpPr/>
              <p:nvPr/>
            </p:nvCxnSpPr>
            <p:spPr>
              <a:xfrm rot="16200000" flipV="1">
                <a:off x="3009718" y="4838492"/>
                <a:ext cx="305190" cy="22862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3009718" y="4838492"/>
                <a:ext cx="305190" cy="22862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7842" name="组合 28"/>
            <p:cNvGrpSpPr>
              <a:grpSpLocks/>
            </p:cNvGrpSpPr>
            <p:nvPr/>
          </p:nvGrpSpPr>
          <p:grpSpPr bwMode="auto">
            <a:xfrm>
              <a:off x="4636911" y="4769556"/>
              <a:ext cx="228600" cy="304800"/>
              <a:chOff x="3048000" y="4800600"/>
              <a:chExt cx="228600" cy="304800"/>
            </a:xfrm>
          </p:grpSpPr>
          <p:cxnSp>
            <p:nvCxnSpPr>
              <p:cNvPr id="30" name="直接连接符 29"/>
              <p:cNvCxnSpPr/>
              <p:nvPr/>
            </p:nvCxnSpPr>
            <p:spPr>
              <a:xfrm rot="16200000" flipV="1">
                <a:off x="3010313" y="4839042"/>
                <a:ext cx="305190" cy="22862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3010313" y="4839042"/>
                <a:ext cx="305190" cy="22862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9" name="组合 38"/>
          <p:cNvGrpSpPr>
            <a:grpSpLocks/>
          </p:cNvGrpSpPr>
          <p:nvPr/>
        </p:nvGrpSpPr>
        <p:grpSpPr bwMode="auto">
          <a:xfrm>
            <a:off x="6858000" y="4191000"/>
            <a:ext cx="1219200" cy="1295400"/>
            <a:chOff x="6858000" y="4191000"/>
            <a:chExt cx="1219200" cy="1295400"/>
          </a:xfrm>
        </p:grpSpPr>
        <p:sp>
          <p:nvSpPr>
            <p:cNvPr id="34" name="椭圆 33"/>
            <p:cNvSpPr/>
            <p:nvPr/>
          </p:nvSpPr>
          <p:spPr>
            <a:xfrm>
              <a:off x="6858000" y="4191000"/>
              <a:ext cx="1219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7162800" y="4495800"/>
              <a:ext cx="762000"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36" name="椭圆 35"/>
            <p:cNvSpPr/>
            <p:nvPr/>
          </p:nvSpPr>
          <p:spPr>
            <a:xfrm>
              <a:off x="7543800" y="4648200"/>
              <a:ext cx="304800" cy="609600"/>
            </a:xfrm>
            <a:prstGeom prst="ellipse">
              <a:avLst/>
            </a:prstGeom>
            <a:solidFill>
              <a:srgbClr val="FCD0D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77837" name="矩形 36"/>
            <p:cNvSpPr>
              <a:spLocks noChangeArrowheads="1"/>
            </p:cNvSpPr>
            <p:nvPr/>
          </p:nvSpPr>
          <p:spPr bwMode="auto">
            <a:xfrm>
              <a:off x="7543800" y="4728408"/>
              <a:ext cx="300082" cy="369332"/>
            </a:xfrm>
            <a:prstGeom prst="rect">
              <a:avLst/>
            </a:prstGeom>
            <a:noFill/>
            <a:ln w="9525">
              <a:noFill/>
              <a:miter lim="800000"/>
              <a:headEnd/>
              <a:tailEnd/>
            </a:ln>
          </p:spPr>
          <p:txBody>
            <a:bodyPr wrap="none">
              <a:spAutoFit/>
            </a:bodyPr>
            <a:lstStyle/>
            <a:p>
              <a:r>
                <a:rPr lang="en-US" altLang="zh-CN" b="1">
                  <a:solidFill>
                    <a:srgbClr val="C00000"/>
                  </a:solidFill>
                  <a:latin typeface="仿宋_GB2312"/>
                  <a:ea typeface="仿宋_GB2312"/>
                  <a:cs typeface="仿宋_GB2312"/>
                </a:rPr>
                <a:t>A</a:t>
              </a:r>
              <a:endParaRPr lang="zh-CN" altLang="en-US" b="1">
                <a:solidFill>
                  <a:srgbClr val="C00000"/>
                </a:solidFill>
              </a:endParaRPr>
            </a:p>
          </p:txBody>
        </p:sp>
        <p:sp>
          <p:nvSpPr>
            <p:cNvPr id="38" name="矩形 37"/>
            <p:cNvSpPr/>
            <p:nvPr/>
          </p:nvSpPr>
          <p:spPr>
            <a:xfrm>
              <a:off x="7251700" y="4800600"/>
              <a:ext cx="300038" cy="369888"/>
            </a:xfrm>
            <a:prstGeom prst="rect">
              <a:avLst/>
            </a:prstGeom>
          </p:spPr>
          <p:txBody>
            <a:bodyPr wrap="none">
              <a:spAutoFit/>
            </a:bodyPr>
            <a:lstStyle/>
            <a:p>
              <a:pPr>
                <a:defRPr/>
              </a:pPr>
              <a:r>
                <a:rPr lang="en-US" altLang="zh-CN" b="1" dirty="0">
                  <a:solidFill>
                    <a:schemeClr val="accent6"/>
                  </a:solidFill>
                  <a:latin typeface="仿宋_GB2312" pitchFamily="49" charset="-122"/>
                  <a:ea typeface="仿宋_GB2312" pitchFamily="49" charset="-122"/>
                  <a:cs typeface="+mn-cs"/>
                </a:rPr>
                <a:t>B</a:t>
              </a:r>
              <a:endParaRPr lang="zh-CN" altLang="en-US" b="1" dirty="0">
                <a:solidFill>
                  <a:schemeClr val="accent6"/>
                </a:solidFill>
                <a:latin typeface="Arial Rounded MT Bold" pitchFamily="34" charset="0"/>
                <a:ea typeface="宋体"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anim calcmode="lin" valueType="num">
                                      <p:cBhvr>
                                        <p:cTn id="33" dur="500" fill="hold"/>
                                        <p:tgtEl>
                                          <p:spTgt spid="39"/>
                                        </p:tgtEl>
                                        <p:attrNameLst>
                                          <p:attrName>style.rotation</p:attrName>
                                        </p:attrNameLst>
                                      </p:cBhvr>
                                      <p:tavLst>
                                        <p:tav tm="0">
                                          <p:val>
                                            <p:fltVal val="720"/>
                                          </p:val>
                                        </p:tav>
                                        <p:tav tm="100000">
                                          <p:val>
                                            <p:fltVal val="0"/>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33350" y="360362"/>
            <a:ext cx="4654550" cy="646114"/>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双重否定律</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德摩根律</a:t>
            </a:r>
          </a:p>
        </p:txBody>
      </p:sp>
      <p:sp>
        <p:nvSpPr>
          <p:cNvPr id="3" name="Rectangle 5" descr="新闻纸"/>
          <p:cNvSpPr>
            <a:spLocks noChangeArrowheads="1"/>
          </p:cNvSpPr>
          <p:nvPr/>
        </p:nvSpPr>
        <p:spPr bwMode="auto">
          <a:xfrm>
            <a:off x="533400" y="1295400"/>
            <a:ext cx="8001000" cy="1828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79875" name="Text Box 6"/>
          <p:cNvSpPr txBox="1">
            <a:spLocks noChangeArrowheads="1"/>
          </p:cNvSpPr>
          <p:nvPr/>
        </p:nvSpPr>
        <p:spPr bwMode="auto">
          <a:xfrm>
            <a:off x="533400" y="13716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定理</a:t>
            </a:r>
            <a:r>
              <a:rPr lang="en-US" altLang="zh-CN" b="1">
                <a:ea typeface="黑体" pitchFamily="49" charset="-122"/>
              </a:rPr>
              <a:t>6</a:t>
            </a:r>
            <a:r>
              <a:rPr lang="zh-CN" altLang="en-US"/>
              <a:t>：</a:t>
            </a:r>
          </a:p>
        </p:txBody>
      </p:sp>
      <p:sp>
        <p:nvSpPr>
          <p:cNvPr id="79876" name="Text Box 7"/>
          <p:cNvSpPr txBox="1">
            <a:spLocks noChangeArrowheads="1"/>
          </p:cNvSpPr>
          <p:nvPr/>
        </p:nvSpPr>
        <p:spPr bwMode="auto">
          <a:xfrm>
            <a:off x="1447800" y="1295400"/>
            <a:ext cx="6553200" cy="1754188"/>
          </a:xfrm>
          <a:prstGeom prst="rect">
            <a:avLst/>
          </a:prstGeom>
          <a:noFill/>
          <a:ln w="9525">
            <a:noFill/>
            <a:miter lim="800000"/>
            <a:headEnd/>
            <a:tailEnd/>
          </a:ln>
        </p:spPr>
        <p:txBody>
          <a:bodyPr>
            <a:spAutoFit/>
          </a:bodyPr>
          <a:lstStyle/>
          <a:p>
            <a:pPr>
              <a:lnSpc>
                <a:spcPct val="150000"/>
              </a:lnSpc>
            </a:pPr>
            <a:r>
              <a:rPr lang="zh-CN" altLang="en-US" b="1">
                <a:latin typeface="仿宋_GB2312"/>
                <a:ea typeface="仿宋_GB2312"/>
                <a:cs typeface="仿宋_GB2312"/>
              </a:rPr>
              <a:t>给定布尔代数</a:t>
            </a:r>
            <a:r>
              <a:rPr lang="en-US" altLang="zh-CN" b="1">
                <a:latin typeface="Times New Roman" pitchFamily="18" charset="0"/>
                <a:ea typeface="仿宋_GB2312"/>
                <a:cs typeface="仿宋_GB2312"/>
              </a:rPr>
              <a:t>&lt;</a:t>
            </a:r>
            <a:r>
              <a:rPr lang="en-US" altLang="zh-CN" b="1">
                <a:latin typeface="仿宋_GB2312"/>
                <a:ea typeface="仿宋_GB2312"/>
                <a:cs typeface="仿宋_GB2312"/>
              </a:rPr>
              <a:t>B</a:t>
            </a:r>
            <a:r>
              <a:rPr lang="zh-CN" altLang="en-US" b="1">
                <a:latin typeface="仿宋_GB2312"/>
                <a:ea typeface="仿宋_GB2312"/>
                <a:cs typeface="仿宋_GB2312"/>
              </a:rPr>
              <a:t>，</a:t>
            </a:r>
            <a:r>
              <a:rPr lang="en-US" altLang="zh-CN" b="1">
                <a:latin typeface="Lucida Sans Unicode" pitchFamily="34" charset="0"/>
                <a:ea typeface="仿宋_GB2312"/>
                <a:cs typeface="Lucida Sans Unicode" pitchFamily="34" charset="0"/>
              </a:rPr>
              <a:t>∧</a:t>
            </a:r>
            <a:r>
              <a:rPr lang="zh-CN" altLang="en-US" b="1">
                <a:latin typeface="Lucida Sans Unicode" pitchFamily="34" charset="0"/>
                <a:ea typeface="仿宋_GB2312"/>
                <a:cs typeface="Lucida Sans Unicode" pitchFamily="34" charset="0"/>
              </a:rPr>
              <a:t>，</a:t>
            </a:r>
            <a:r>
              <a:rPr lang="en-US" altLang="zh-CN" b="1">
                <a:latin typeface="Lucida Sans Unicode" pitchFamily="34" charset="0"/>
                <a:ea typeface="仿宋_GB2312"/>
                <a:cs typeface="Lucida Sans Unicode" pitchFamily="34" charset="0"/>
              </a:rPr>
              <a:t>∨</a:t>
            </a:r>
            <a:r>
              <a:rPr lang="zh-CN" altLang="en-US" b="1">
                <a:latin typeface="仿宋_GB2312"/>
                <a:ea typeface="仿宋_GB2312"/>
                <a:cs typeface="Lucida Sans Unicode" pitchFamily="34" charset="0"/>
              </a:rPr>
              <a:t>，</a:t>
            </a:r>
            <a:r>
              <a:rPr lang="zh-CN" altLang="en-US" b="1">
                <a:latin typeface="仿宋_GB2312"/>
                <a:ea typeface="仿宋_GB2312"/>
                <a:cs typeface="Lucida Sans Unicode" pitchFamily="34" charset="0"/>
                <a:sym typeface="Symbol" pitchFamily="18" charset="2"/>
              </a:rPr>
              <a:t>，</a:t>
            </a:r>
            <a:r>
              <a:rPr lang="en-US" altLang="zh-CN" b="1">
                <a:latin typeface="仿宋_GB2312"/>
                <a:ea typeface="仿宋_GB2312"/>
                <a:cs typeface="Lucida Sans Unicode" pitchFamily="34" charset="0"/>
              </a:rPr>
              <a:t>0</a:t>
            </a:r>
            <a:r>
              <a:rPr lang="zh-CN" altLang="en-US" b="1">
                <a:latin typeface="仿宋_GB2312"/>
                <a:ea typeface="仿宋_GB2312"/>
                <a:cs typeface="Lucida Sans Unicode" pitchFamily="34" charset="0"/>
              </a:rPr>
              <a:t>，</a:t>
            </a:r>
            <a:r>
              <a:rPr lang="en-US" altLang="zh-CN" b="1">
                <a:latin typeface="仿宋_GB2312"/>
                <a:ea typeface="仿宋_GB2312"/>
                <a:cs typeface="Lucida Sans Unicode" pitchFamily="34" charset="0"/>
              </a:rPr>
              <a:t>1&gt; </a:t>
            </a:r>
            <a:r>
              <a:rPr lang="zh-CN" altLang="en-US" b="1">
                <a:latin typeface="仿宋_GB2312"/>
                <a:ea typeface="仿宋_GB2312"/>
                <a:cs typeface="Lucida Sans Unicode" pitchFamily="34" charset="0"/>
              </a:rPr>
              <a:t>则有</a:t>
            </a:r>
            <a:endParaRPr lang="en-US" altLang="zh-CN" b="1">
              <a:latin typeface="仿宋_GB2312"/>
              <a:ea typeface="仿宋_GB2312"/>
              <a:cs typeface="Lucida Sans Unicode" pitchFamily="34" charset="0"/>
            </a:endParaRPr>
          </a:p>
          <a:p>
            <a:pPr marL="971550" lvl="1" indent="-514350">
              <a:lnSpc>
                <a:spcPct val="150000"/>
              </a:lnSpc>
            </a:pPr>
            <a:r>
              <a:rPr lang="zh-CN" altLang="en-US" b="1">
                <a:solidFill>
                  <a:schemeClr val="accent2"/>
                </a:solidFill>
                <a:latin typeface="仿宋_GB2312"/>
                <a:ea typeface="仿宋_GB2312"/>
                <a:cs typeface="Lucida Sans Unicode" pitchFamily="34" charset="0"/>
              </a:rPr>
              <a:t>双重否定率：</a:t>
            </a:r>
            <a:r>
              <a:rPr lang="zh-CN" altLang="en-US" b="1">
                <a:latin typeface="仿宋_GB2312"/>
                <a:ea typeface="仿宋_GB2312"/>
                <a:cs typeface="Lucida Sans Unicode" pitchFamily="34" charset="0"/>
              </a:rPr>
              <a:t>对于每一个</a:t>
            </a:r>
            <a:r>
              <a:rPr lang="en-US" altLang="zh-CN" b="1">
                <a:latin typeface="仿宋_GB2312"/>
                <a:ea typeface="仿宋_GB2312"/>
                <a:cs typeface="Lucida Sans Unicode" pitchFamily="34" charset="0"/>
              </a:rPr>
              <a:t>a</a:t>
            </a:r>
            <a:r>
              <a:rPr lang="en-US" altLang="zh-CN" b="1">
                <a:latin typeface="Times New Roman" pitchFamily="18" charset="0"/>
                <a:ea typeface="仿宋_GB2312"/>
                <a:cs typeface="Lucida Sans Unicode" pitchFamily="34" charset="0"/>
              </a:rPr>
              <a:t>∈</a:t>
            </a:r>
            <a:r>
              <a:rPr lang="en-US" altLang="zh-CN" b="1">
                <a:latin typeface="仿宋_GB2312"/>
                <a:ea typeface="仿宋_GB2312"/>
                <a:cs typeface="Lucida Sans Unicode" pitchFamily="34" charset="0"/>
              </a:rPr>
              <a:t>B</a:t>
            </a:r>
            <a:r>
              <a:rPr lang="zh-CN" altLang="en-US" b="1">
                <a:latin typeface="仿宋_GB2312"/>
                <a:ea typeface="仿宋_GB2312"/>
                <a:cs typeface="Lucida Sans Unicode" pitchFamily="34" charset="0"/>
              </a:rPr>
              <a:t>，都有</a:t>
            </a:r>
            <a:r>
              <a:rPr lang="en-US" altLang="zh-CN" b="1">
                <a:latin typeface="仿宋_GB2312"/>
                <a:ea typeface="仿宋_GB2312"/>
                <a:cs typeface="Lucida Sans Unicode" pitchFamily="34" charset="0"/>
              </a:rPr>
              <a:t>(a</a:t>
            </a:r>
            <a:r>
              <a:rPr lang="en-US" altLang="zh-CN" b="1">
                <a:latin typeface="Times New Roman" pitchFamily="18" charset="0"/>
                <a:ea typeface="仿宋_GB2312"/>
                <a:cs typeface="Lucida Sans Unicode" pitchFamily="34" charset="0"/>
                <a:sym typeface="Symbol" pitchFamily="18" charset="2"/>
              </a:rPr>
              <a:t></a:t>
            </a:r>
            <a:r>
              <a:rPr lang="en-US" altLang="zh-CN" b="1">
                <a:latin typeface="仿宋_GB2312"/>
                <a:ea typeface="仿宋_GB2312"/>
                <a:cs typeface="Lucida Sans Unicode" pitchFamily="34" charset="0"/>
              </a:rPr>
              <a:t>)</a:t>
            </a:r>
            <a:r>
              <a:rPr lang="zh-CN" altLang="en-US" b="1">
                <a:latin typeface="仿宋_GB2312"/>
                <a:ea typeface="仿宋_GB2312"/>
                <a:cs typeface="Lucida Sans Unicode" pitchFamily="34" charset="0"/>
                <a:sym typeface="Symbol" pitchFamily="18" charset="2"/>
              </a:rPr>
              <a:t></a:t>
            </a:r>
            <a:r>
              <a:rPr lang="en-US" altLang="zh-CN" b="1">
                <a:latin typeface="仿宋_GB2312"/>
                <a:ea typeface="仿宋_GB2312"/>
                <a:cs typeface="Lucida Sans Unicode" pitchFamily="34" charset="0"/>
              </a:rPr>
              <a:t>=a </a:t>
            </a:r>
          </a:p>
          <a:p>
            <a:pPr marL="971550" lvl="1" indent="-514350" algn="ctr">
              <a:lnSpc>
                <a:spcPct val="150000"/>
              </a:lnSpc>
            </a:pPr>
            <a:r>
              <a:rPr lang="zh-CN" altLang="en-US" b="1">
                <a:solidFill>
                  <a:schemeClr val="accent2"/>
                </a:solidFill>
                <a:latin typeface="Times New Roman" pitchFamily="18" charset="0"/>
                <a:ea typeface="仿宋_GB2312"/>
                <a:cs typeface="Lucida Sans Unicode" pitchFamily="34" charset="0"/>
              </a:rPr>
              <a:t>德摩根律：   </a:t>
            </a:r>
            <a:r>
              <a:rPr lang="zh-CN" altLang="en-US" b="1">
                <a:latin typeface="Times New Roman" pitchFamily="18" charset="0"/>
                <a:ea typeface="仿宋_GB2312"/>
                <a:cs typeface="Lucida Sans Unicode" pitchFamily="34" charset="0"/>
              </a:rPr>
              <a:t>对任意元素</a:t>
            </a:r>
            <a:r>
              <a:rPr lang="en-US" altLang="zh-CN" b="1">
                <a:latin typeface="仿宋_GB2312"/>
                <a:ea typeface="仿宋_GB2312"/>
                <a:cs typeface="Lucida Sans Unicode" pitchFamily="34" charset="0"/>
              </a:rPr>
              <a:t>a,b</a:t>
            </a:r>
            <a:r>
              <a:rPr lang="en-US" altLang="zh-CN" b="1">
                <a:latin typeface="Times New Roman" pitchFamily="18" charset="0"/>
                <a:ea typeface="仿宋_GB2312"/>
                <a:cs typeface="Lucida Sans Unicode" pitchFamily="34" charset="0"/>
                <a:sym typeface="Symbol" pitchFamily="18" charset="2"/>
              </a:rPr>
              <a:t></a:t>
            </a:r>
            <a:r>
              <a:rPr lang="en-US" altLang="zh-CN" b="1">
                <a:latin typeface="仿宋_GB2312"/>
                <a:ea typeface="仿宋_GB2312"/>
                <a:cs typeface="Lucida Sans Unicode" pitchFamily="34" charset="0"/>
                <a:sym typeface="Symbol" pitchFamily="18" charset="2"/>
              </a:rPr>
              <a:t>B</a:t>
            </a:r>
            <a:r>
              <a:rPr lang="en-US" altLang="zh-CN" b="1">
                <a:latin typeface="仿宋_GB2312"/>
                <a:ea typeface="仿宋_GB2312"/>
                <a:cs typeface="Lucida Sans Unicode" pitchFamily="34" charset="0"/>
              </a:rPr>
              <a:t>,a</a:t>
            </a:r>
            <a:r>
              <a:rPr lang="zh-CN" altLang="en-US" b="1">
                <a:latin typeface="Times New Roman" pitchFamily="18" charset="0"/>
                <a:ea typeface="仿宋_GB2312"/>
                <a:cs typeface="Lucida Sans Unicode" pitchFamily="34" charset="0"/>
              </a:rPr>
              <a:t>和</a:t>
            </a:r>
            <a:r>
              <a:rPr lang="en-US" altLang="zh-CN" b="1">
                <a:latin typeface="仿宋_GB2312"/>
                <a:ea typeface="仿宋_GB2312"/>
                <a:cs typeface="Lucida Sans Unicode" pitchFamily="34" charset="0"/>
              </a:rPr>
              <a:t>b</a:t>
            </a:r>
            <a:r>
              <a:rPr lang="zh-CN" altLang="en-US" b="1">
                <a:latin typeface="Times New Roman" pitchFamily="18" charset="0"/>
                <a:ea typeface="仿宋_GB2312"/>
                <a:cs typeface="Lucida Sans Unicode" pitchFamily="34" charset="0"/>
              </a:rPr>
              <a:t>有补元素</a:t>
            </a:r>
            <a:r>
              <a:rPr lang="en-US" altLang="zh-CN" b="1">
                <a:latin typeface="仿宋_GB2312"/>
                <a:ea typeface="仿宋_GB2312"/>
                <a:cs typeface="Lucida Sans Unicode" pitchFamily="34" charset="0"/>
              </a:rPr>
              <a:t>a’,b’,</a:t>
            </a:r>
            <a:r>
              <a:rPr lang="zh-CN" altLang="en-US" b="1">
                <a:latin typeface="Times New Roman" pitchFamily="18" charset="0"/>
                <a:ea typeface="仿宋_GB2312"/>
                <a:cs typeface="Lucida Sans Unicode" pitchFamily="34" charset="0"/>
              </a:rPr>
              <a:t>则  </a:t>
            </a:r>
            <a:r>
              <a:rPr lang="en-US" altLang="zh-CN" b="1">
                <a:latin typeface="仿宋_GB2312"/>
                <a:ea typeface="仿宋_GB2312"/>
                <a:cs typeface="Lucida Sans Unicode" pitchFamily="34" charset="0"/>
              </a:rPr>
              <a:t>(a </a:t>
            </a:r>
            <a:r>
              <a:rPr lang="en-US" altLang="zh-CN" b="1">
                <a:latin typeface="Lucida Sans Unicode" pitchFamily="34" charset="0"/>
                <a:ea typeface="仿宋_GB2312"/>
                <a:cs typeface="仿宋_GB2312"/>
              </a:rPr>
              <a:t>∧ </a:t>
            </a:r>
            <a:r>
              <a:rPr lang="en-US" altLang="zh-CN" b="1">
                <a:latin typeface="仿宋_GB2312"/>
                <a:ea typeface="仿宋_GB2312"/>
                <a:cs typeface="仿宋_GB2312"/>
              </a:rPr>
              <a:t>b)'=a'</a:t>
            </a:r>
            <a:r>
              <a:rPr lang="en-US" altLang="zh-CN" b="1">
                <a:latin typeface="Lucida Sans Unicode" pitchFamily="34" charset="0"/>
                <a:ea typeface="仿宋_GB2312"/>
                <a:cs typeface="仿宋_GB2312"/>
              </a:rPr>
              <a:t>∨ </a:t>
            </a:r>
            <a:r>
              <a:rPr lang="en-US" altLang="zh-CN" b="1">
                <a:latin typeface="仿宋_GB2312"/>
                <a:ea typeface="仿宋_GB2312"/>
                <a:cs typeface="仿宋_GB2312"/>
              </a:rPr>
              <a:t>b',(a </a:t>
            </a:r>
            <a:r>
              <a:rPr lang="en-US" altLang="zh-CN" b="1">
                <a:latin typeface="Lucida Sans Unicode" pitchFamily="34" charset="0"/>
                <a:ea typeface="仿宋_GB2312"/>
                <a:cs typeface="仿宋_GB2312"/>
              </a:rPr>
              <a:t>∨ </a:t>
            </a:r>
            <a:r>
              <a:rPr lang="en-US" altLang="zh-CN" b="1">
                <a:latin typeface="仿宋_GB2312"/>
                <a:ea typeface="仿宋_GB2312"/>
                <a:cs typeface="仿宋_GB2312"/>
              </a:rPr>
              <a:t>b)'=a'</a:t>
            </a:r>
            <a:r>
              <a:rPr lang="en-US" altLang="zh-CN" b="1">
                <a:latin typeface="Lucida Sans Unicode" pitchFamily="34" charset="0"/>
                <a:ea typeface="仿宋_GB2312"/>
                <a:cs typeface="仿宋_GB2312"/>
              </a:rPr>
              <a:t>∧ </a:t>
            </a:r>
            <a:r>
              <a:rPr lang="en-US" altLang="zh-CN" b="1">
                <a:latin typeface="仿宋_GB2312"/>
                <a:ea typeface="仿宋_GB2312"/>
                <a:cs typeface="仿宋_GB2312"/>
              </a:rPr>
              <a:t>b' </a:t>
            </a:r>
          </a:p>
        </p:txBody>
      </p:sp>
      <p:pic>
        <p:nvPicPr>
          <p:cNvPr id="68610" name="Picture 2" descr="德·摩根，A."/>
          <p:cNvPicPr>
            <a:picLocks noChangeAspect="1" noChangeArrowheads="1"/>
          </p:cNvPicPr>
          <p:nvPr/>
        </p:nvPicPr>
        <p:blipFill>
          <a:blip r:embed="rId2"/>
          <a:srcRect/>
          <a:stretch>
            <a:fillRect/>
          </a:stretch>
        </p:blipFill>
        <p:spPr bwMode="auto">
          <a:xfrm>
            <a:off x="304800" y="3276600"/>
            <a:ext cx="1447800" cy="2049463"/>
          </a:xfrm>
          <a:prstGeom prst="rect">
            <a:avLst/>
          </a:prstGeom>
          <a:noFill/>
          <a:effectLst>
            <a:outerShdw blurRad="165100" dist="101600" dir="2880000" algn="tl" rotWithShape="0">
              <a:prstClr val="black">
                <a:alpha val="40000"/>
              </a:prstClr>
            </a:outerShdw>
          </a:effectLst>
        </p:spPr>
      </p:pic>
      <p:sp>
        <p:nvSpPr>
          <p:cNvPr id="79878" name="TextBox 6"/>
          <p:cNvSpPr txBox="1">
            <a:spLocks noChangeArrowheads="1"/>
          </p:cNvSpPr>
          <p:nvPr/>
        </p:nvSpPr>
        <p:spPr bwMode="auto">
          <a:xfrm>
            <a:off x="76200" y="5410200"/>
            <a:ext cx="1800225" cy="646113"/>
          </a:xfrm>
          <a:prstGeom prst="rect">
            <a:avLst/>
          </a:prstGeom>
          <a:noFill/>
          <a:ln w="9525">
            <a:noFill/>
            <a:miter lim="800000"/>
            <a:headEnd/>
            <a:tailEnd/>
          </a:ln>
        </p:spPr>
        <p:txBody>
          <a:bodyPr wrap="none">
            <a:spAutoFit/>
          </a:bodyPr>
          <a:lstStyle/>
          <a:p>
            <a:pPr algn="ctr"/>
            <a:r>
              <a:rPr lang="zh-CN" altLang="en-US" b="1">
                <a:solidFill>
                  <a:srgbClr val="2464C2"/>
                </a:solidFill>
              </a:rPr>
              <a:t>关系逻辑奠基人</a:t>
            </a:r>
            <a:endParaRPr lang="en-US" altLang="zh-CN" b="1">
              <a:solidFill>
                <a:srgbClr val="2464C2"/>
              </a:solidFill>
            </a:endParaRPr>
          </a:p>
          <a:p>
            <a:pPr algn="ctr"/>
            <a:r>
              <a:rPr lang="zh-CN" altLang="en-US" b="1">
                <a:solidFill>
                  <a:srgbClr val="2464C2"/>
                </a:solidFill>
              </a:rPr>
              <a:t>微积分早期大师</a:t>
            </a:r>
          </a:p>
        </p:txBody>
      </p:sp>
      <p:sp>
        <p:nvSpPr>
          <p:cNvPr id="46088" name="TextBox 7"/>
          <p:cNvSpPr txBox="1">
            <a:spLocks noChangeArrowheads="1"/>
          </p:cNvSpPr>
          <p:nvPr/>
        </p:nvSpPr>
        <p:spPr bwMode="auto">
          <a:xfrm>
            <a:off x="2209800" y="3276600"/>
            <a:ext cx="6477000" cy="2862263"/>
          </a:xfrm>
          <a:prstGeom prst="rect">
            <a:avLst/>
          </a:prstGeom>
          <a:noFill/>
          <a:ln w="9525">
            <a:noFill/>
            <a:miter lim="800000"/>
            <a:headEnd/>
            <a:tailEnd/>
          </a:ln>
        </p:spPr>
        <p:txBody>
          <a:bodyPr>
            <a:spAutoFit/>
          </a:bodyPr>
          <a:lstStyle/>
          <a:p>
            <a:pPr>
              <a:lnSpc>
                <a:spcPct val="150000"/>
              </a:lnSpc>
            </a:pPr>
            <a:r>
              <a:rPr lang="en-US" altLang="zh-CN" sz="2000">
                <a:latin typeface="仿宋_GB2312"/>
                <a:ea typeface="仿宋_GB2312"/>
                <a:cs typeface="仿宋_GB2312"/>
              </a:rPr>
              <a:t>(a </a:t>
            </a:r>
            <a:r>
              <a:rPr lang="en-US" altLang="zh-CN" sz="2000">
                <a:latin typeface="Lucida Sans Unicode" pitchFamily="34" charset="0"/>
                <a:ea typeface="仿宋_GB2312"/>
                <a:cs typeface="Lucida Sans Unicode" pitchFamily="34" charset="0"/>
              </a:rPr>
              <a:t>∧ </a:t>
            </a:r>
            <a:r>
              <a:rPr lang="en-US" altLang="zh-CN" sz="2000">
                <a:latin typeface="仿宋_GB2312"/>
                <a:ea typeface="仿宋_GB2312"/>
                <a:cs typeface="仿宋_GB2312"/>
              </a:rPr>
              <a:t>b) </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b’) = (a</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b)</a:t>
            </a:r>
            <a:r>
              <a:rPr lang="en-US" altLang="zh-CN" sz="2000">
                <a:latin typeface="Lucida Sans Unicode" pitchFamily="34" charset="0"/>
                <a:ea typeface="仿宋_GB2312"/>
                <a:cs typeface="仿宋_GB2312"/>
              </a:rPr>
              <a:t>∧(</a:t>
            </a:r>
            <a:r>
              <a:rPr lang="en-US" altLang="zh-CN" sz="2000">
                <a:latin typeface="仿宋_GB2312"/>
                <a:ea typeface="仿宋_GB2312"/>
                <a:cs typeface="仿宋_GB2312"/>
              </a:rPr>
              <a:t>b</a:t>
            </a:r>
            <a:r>
              <a:rPr lang="en-US" altLang="zh-CN" sz="2000">
                <a:latin typeface="Lucida Sans Unicode" pitchFamily="34" charset="0"/>
                <a:ea typeface="仿宋_GB2312"/>
                <a:cs typeface="仿宋_GB2312"/>
              </a:rPr>
              <a:t>∨</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b’) = (1</a:t>
            </a:r>
            <a:r>
              <a:rPr lang="en-US" altLang="zh-CN" sz="2000">
                <a:latin typeface="Lucida Sans Unicode" pitchFamily="34" charset="0"/>
                <a:ea typeface="仿宋_GB2312"/>
                <a:cs typeface="仿宋_GB2312"/>
              </a:rPr>
              <a:t> ∨ b)∧(1 ∨</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 1</a:t>
            </a:r>
          </a:p>
          <a:p>
            <a:pPr>
              <a:lnSpc>
                <a:spcPct val="150000"/>
              </a:lnSpc>
            </a:pPr>
            <a:r>
              <a:rPr lang="en-US" altLang="zh-CN" sz="2000">
                <a:latin typeface="仿宋_GB2312"/>
                <a:ea typeface="仿宋_GB2312"/>
                <a:cs typeface="仿宋_GB2312"/>
              </a:rPr>
              <a:t>(a </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b) </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 </a:t>
            </a:r>
            <a:r>
              <a:rPr lang="en-US" altLang="zh-CN" sz="2000">
                <a:latin typeface="仿宋_GB2312"/>
                <a:ea typeface="仿宋_GB2312"/>
                <a:cs typeface="仿宋_GB2312"/>
              </a:rPr>
              <a:t>b’) = (a</a:t>
            </a:r>
            <a:r>
              <a:rPr lang="en-US" altLang="zh-CN" sz="2000">
                <a:latin typeface="Lucida Sans Unicode" pitchFamily="34" charset="0"/>
                <a:ea typeface="仿宋_GB2312"/>
                <a:cs typeface="仿宋_GB2312"/>
              </a:rPr>
              <a:t> ∧ </a:t>
            </a:r>
            <a:r>
              <a:rPr lang="en-US" altLang="zh-CN" sz="2000">
                <a:latin typeface="仿宋_GB2312"/>
                <a:ea typeface="仿宋_GB2312"/>
                <a:cs typeface="仿宋_GB2312"/>
              </a:rPr>
              <a:t>b</a:t>
            </a:r>
            <a:r>
              <a:rPr lang="en-US" altLang="zh-CN" sz="2000">
                <a:latin typeface="Lucida Sans Unicode" pitchFamily="34" charset="0"/>
                <a:ea typeface="仿宋_GB2312"/>
                <a:cs typeface="仿宋_GB2312"/>
              </a:rPr>
              <a:t> ∧a’ </a:t>
            </a:r>
            <a:r>
              <a:rPr lang="en-US" altLang="zh-CN" sz="2000">
                <a:latin typeface="仿宋_GB2312"/>
                <a:ea typeface="仿宋_GB2312"/>
                <a:cs typeface="仿宋_GB2312"/>
              </a:rPr>
              <a:t>)</a:t>
            </a:r>
            <a:r>
              <a:rPr lang="en-US" altLang="zh-CN" sz="2000">
                <a:latin typeface="Lucida Sans Unicode" pitchFamily="34" charset="0"/>
                <a:ea typeface="仿宋_GB2312"/>
                <a:cs typeface="仿宋_GB2312"/>
              </a:rPr>
              <a:t> ∨(a ∧ </a:t>
            </a:r>
            <a:r>
              <a:rPr lang="en-US" altLang="zh-CN" sz="2000">
                <a:latin typeface="仿宋_GB2312"/>
                <a:ea typeface="仿宋_GB2312"/>
                <a:cs typeface="仿宋_GB2312"/>
              </a:rPr>
              <a:t>b</a:t>
            </a:r>
            <a:r>
              <a:rPr lang="en-US" altLang="zh-CN" sz="2000">
                <a:latin typeface="Lucida Sans Unicode" pitchFamily="34" charset="0"/>
                <a:ea typeface="仿宋_GB2312"/>
                <a:cs typeface="仿宋_GB2312"/>
              </a:rPr>
              <a:t> ∧ b’ )</a:t>
            </a:r>
          </a:p>
          <a:p>
            <a:pPr>
              <a:lnSpc>
                <a:spcPct val="150000"/>
              </a:lnSpc>
            </a:pPr>
            <a:r>
              <a:rPr lang="en-US" altLang="zh-CN" sz="2000">
                <a:latin typeface="Lucida Sans Unicode" pitchFamily="34" charset="0"/>
                <a:ea typeface="仿宋_GB2312"/>
                <a:cs typeface="仿宋_GB2312"/>
              </a:rPr>
              <a:t>= (0 ∧ b ) ∧(0 ∧ a ) = 0</a:t>
            </a:r>
            <a:endParaRPr lang="en-US" altLang="zh-CN" sz="2000">
              <a:latin typeface="仿宋_GB2312"/>
              <a:ea typeface="仿宋_GB2312"/>
              <a:cs typeface="仿宋_GB2312"/>
            </a:endParaRPr>
          </a:p>
          <a:p>
            <a:pPr>
              <a:lnSpc>
                <a:spcPct val="150000"/>
              </a:lnSpc>
            </a:pPr>
            <a:r>
              <a:rPr lang="zh-CN" altLang="en-US" sz="2000">
                <a:latin typeface="仿宋_GB2312"/>
                <a:ea typeface="仿宋_GB2312"/>
                <a:cs typeface="仿宋_GB2312"/>
              </a:rPr>
              <a:t>所以</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a:t>
            </a:r>
            <a:r>
              <a:rPr lang="en-US" altLang="zh-CN" sz="2000">
                <a:latin typeface="仿宋_GB2312"/>
                <a:ea typeface="仿宋_GB2312"/>
                <a:cs typeface="仿宋_GB2312"/>
              </a:rPr>
              <a:t>b)'=a'</a:t>
            </a:r>
            <a:r>
              <a:rPr lang="en-US" altLang="zh-CN" sz="2000">
                <a:latin typeface="Lucida Sans Unicode" pitchFamily="34" charset="0"/>
                <a:ea typeface="仿宋_GB2312"/>
                <a:cs typeface="仿宋_GB2312"/>
              </a:rPr>
              <a:t>∨</a:t>
            </a:r>
            <a:r>
              <a:rPr lang="en-US" altLang="zh-CN" sz="2000">
                <a:latin typeface="仿宋_GB2312"/>
                <a:ea typeface="仿宋_GB2312"/>
                <a:cs typeface="仿宋_GB2312"/>
              </a:rPr>
              <a:t>b'</a:t>
            </a:r>
          </a:p>
          <a:p>
            <a:pPr>
              <a:lnSpc>
                <a:spcPct val="150000"/>
              </a:lnSpc>
            </a:pPr>
            <a:r>
              <a:rPr lang="zh-CN" altLang="en-US" sz="2000">
                <a:latin typeface="仿宋_GB2312"/>
                <a:ea typeface="仿宋_GB2312"/>
                <a:cs typeface="仿宋_GB2312"/>
              </a:rPr>
              <a:t>同理可以证</a:t>
            </a:r>
            <a:r>
              <a:rPr lang="en-US" altLang="zh-CN" sz="2000">
                <a:latin typeface="仿宋_GB2312"/>
                <a:ea typeface="仿宋_GB2312"/>
                <a:cs typeface="仿宋_GB2312"/>
              </a:rPr>
              <a:t>(a</a:t>
            </a:r>
            <a:r>
              <a:rPr lang="en-US" altLang="zh-CN" sz="2000">
                <a:latin typeface="Lucida Sans Unicode" pitchFamily="34" charset="0"/>
                <a:ea typeface="仿宋_GB2312"/>
                <a:cs typeface="仿宋_GB2312"/>
              </a:rPr>
              <a:t>∨</a:t>
            </a:r>
            <a:r>
              <a:rPr lang="en-US" altLang="zh-CN" sz="2000">
                <a:latin typeface="仿宋_GB2312"/>
                <a:ea typeface="仿宋_GB2312"/>
                <a:cs typeface="仿宋_GB2312"/>
              </a:rPr>
              <a:t>b)'=a'</a:t>
            </a:r>
            <a:r>
              <a:rPr lang="en-US" altLang="zh-CN" sz="2000">
                <a:latin typeface="Lucida Sans Unicode" pitchFamily="34" charset="0"/>
                <a:ea typeface="仿宋_GB2312"/>
                <a:cs typeface="仿宋_GB2312"/>
              </a:rPr>
              <a:t>∧</a:t>
            </a:r>
            <a:r>
              <a:rPr lang="en-US" altLang="zh-CN" sz="2000">
                <a:latin typeface="仿宋_GB2312"/>
                <a:ea typeface="仿宋_GB2312"/>
                <a:cs typeface="仿宋_GB2312"/>
              </a:rPr>
              <a:t>b'</a:t>
            </a:r>
            <a:endParaRPr lang="zh-CN" altLang="en-US" sz="2000"/>
          </a:p>
        </p:txBody>
      </p:sp>
      <p:sp>
        <p:nvSpPr>
          <p:cNvPr id="9" name="TextBox 8"/>
          <p:cNvSpPr txBox="1"/>
          <p:nvPr/>
        </p:nvSpPr>
        <p:spPr>
          <a:xfrm>
            <a:off x="2362200" y="3581400"/>
            <a:ext cx="5867400" cy="193899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证明思路：要证明两个表达式互补，只需要按照补元的定义进行证明。例如，要证明</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与</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互补，则需要证明</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B</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0</a:t>
            </a:r>
          </a:p>
          <a:p>
            <a:pPr algn="ctr">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A ∨</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B</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 </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仿宋_GB2312" pitchFamily="49" charset="-122"/>
                <a:cs typeface="Lucida Sans Unicode" pitchFamily="34" charset="0"/>
              </a:rPr>
              <a:t>1</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rot="20233429">
            <a:off x="4685491" y="3279590"/>
            <a:ext cx="877163" cy="369332"/>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分配律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46088"/>
                                        </p:tgtEl>
                                        <p:attrNameLst>
                                          <p:attrName>style.visibility</p:attrName>
                                        </p:attrNameLst>
                                      </p:cBhvr>
                                      <p:to>
                                        <p:strVal val="visible"/>
                                      </p:to>
                                    </p:set>
                                    <p:animEffect transition="in" filter="fade">
                                      <p:cBhvr>
                                        <p:cTn id="15" dur="500"/>
                                        <p:tgtEl>
                                          <p:spTgt spid="460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3025" y="360362"/>
            <a:ext cx="6483350" cy="646114"/>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a:t>
            </a:r>
            <a:r>
              <a:rPr lang="en-US"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a:t>
            </a: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代数结构的定义</a:t>
            </a:r>
          </a:p>
        </p:txBody>
      </p:sp>
      <p:sp>
        <p:nvSpPr>
          <p:cNvPr id="4" name="Rectangle 5" descr="新闻纸"/>
          <p:cNvSpPr>
            <a:spLocks noChangeArrowheads="1"/>
          </p:cNvSpPr>
          <p:nvPr/>
        </p:nvSpPr>
        <p:spPr bwMode="auto">
          <a:xfrm>
            <a:off x="304800" y="1295400"/>
            <a:ext cx="8610600" cy="41910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80899" name="Text Box 6"/>
          <p:cNvSpPr txBox="1">
            <a:spLocks noChangeArrowheads="1"/>
          </p:cNvSpPr>
          <p:nvPr/>
        </p:nvSpPr>
        <p:spPr bwMode="auto">
          <a:xfrm>
            <a:off x="457200" y="1371600"/>
            <a:ext cx="1152525" cy="369888"/>
          </a:xfrm>
          <a:prstGeom prst="rect">
            <a:avLst/>
          </a:prstGeom>
          <a:noFill/>
          <a:ln w="9525">
            <a:noFill/>
            <a:miter lim="800000"/>
            <a:headEnd/>
            <a:tailEnd/>
          </a:ln>
        </p:spPr>
        <p:txBody>
          <a:bodyPr wrap="none">
            <a:spAutoFit/>
          </a:bodyPr>
          <a:lstStyle/>
          <a:p>
            <a:r>
              <a:rPr lang="zh-CN" altLang="en-US" b="1"/>
              <a:t>定义</a:t>
            </a:r>
            <a:r>
              <a:rPr lang="en-US" altLang="zh-CN" b="1"/>
              <a:t>10</a:t>
            </a:r>
            <a:r>
              <a:rPr lang="zh-CN" altLang="en-US"/>
              <a:t>：</a:t>
            </a:r>
          </a:p>
        </p:txBody>
      </p:sp>
      <p:sp>
        <p:nvSpPr>
          <p:cNvPr id="80900" name="矩形 2"/>
          <p:cNvSpPr>
            <a:spLocks noChangeArrowheads="1"/>
          </p:cNvSpPr>
          <p:nvPr/>
        </p:nvSpPr>
        <p:spPr bwMode="auto">
          <a:xfrm>
            <a:off x="1600200" y="1371600"/>
            <a:ext cx="7010400" cy="4032250"/>
          </a:xfrm>
          <a:prstGeom prst="rect">
            <a:avLst/>
          </a:prstGeom>
          <a:noFill/>
          <a:ln w="9525">
            <a:noFill/>
            <a:miter lim="800000"/>
            <a:headEnd/>
            <a:tailEnd/>
          </a:ln>
        </p:spPr>
        <p:txBody>
          <a:bodyPr>
            <a:spAutoFit/>
          </a:bodyPr>
          <a:lstStyle/>
          <a:p>
            <a:r>
              <a:rPr kumimoji="1" lang="zh-CN" altLang="en-US" sz="2000" b="1"/>
              <a:t>设</a:t>
            </a:r>
            <a:r>
              <a:rPr kumimoji="1" lang="en-US" altLang="zh-CN" sz="2000" b="1"/>
              <a:t>&lt; B</a:t>
            </a:r>
            <a:r>
              <a:rPr kumimoji="1" lang="zh-CN" altLang="en-US" sz="2000" b="1"/>
              <a:t>，</a:t>
            </a:r>
            <a:r>
              <a:rPr kumimoji="1" lang="zh-CN" altLang="en-US" sz="2000" b="1" baseline="-8000"/>
              <a:t>*</a:t>
            </a:r>
            <a:r>
              <a:rPr kumimoji="1" lang="zh-CN" altLang="en-US" sz="2000" b="1"/>
              <a:t>，</a:t>
            </a:r>
            <a:r>
              <a:rPr kumimoji="1" lang="zh-CN" altLang="en-US" sz="2000" b="1" baseline="-8000">
                <a:sym typeface="Symbol" pitchFamily="18" charset="2"/>
              </a:rPr>
              <a:t></a:t>
            </a:r>
            <a:r>
              <a:rPr kumimoji="1" lang="zh-CN" altLang="en-US" sz="2000" b="1"/>
              <a:t> </a:t>
            </a:r>
            <a:r>
              <a:rPr kumimoji="1" lang="en-US" altLang="zh-CN" sz="2000" b="1"/>
              <a:t>&gt;</a:t>
            </a:r>
            <a:r>
              <a:rPr kumimoji="1" lang="zh-CN" altLang="en-US" sz="2000" b="1"/>
              <a:t>是一个代数系统，</a:t>
            </a:r>
            <a:r>
              <a:rPr kumimoji="1" lang="en-US" altLang="zh-CN" sz="2000" b="1"/>
              <a:t>B</a:t>
            </a:r>
            <a:r>
              <a:rPr kumimoji="1" lang="zh-CN" altLang="en-US" sz="2000" b="1"/>
              <a:t>是一非空集合， </a:t>
            </a:r>
            <a:r>
              <a:rPr kumimoji="1" lang="zh-CN" altLang="en-US" sz="2000" b="1" baseline="-8000"/>
              <a:t>*</a:t>
            </a:r>
            <a:r>
              <a:rPr kumimoji="1" lang="zh-CN" altLang="en-US" sz="2000" b="1"/>
              <a:t>和 </a:t>
            </a:r>
            <a:r>
              <a:rPr kumimoji="1" lang="zh-CN" altLang="en-US" sz="2000" b="1" baseline="-8000">
                <a:sym typeface="Symbol" pitchFamily="18" charset="2"/>
              </a:rPr>
              <a:t></a:t>
            </a:r>
            <a:r>
              <a:rPr kumimoji="1" lang="zh-CN" altLang="en-US" sz="2000" b="1"/>
              <a:t>是</a:t>
            </a:r>
            <a:r>
              <a:rPr kumimoji="1" lang="en-US" altLang="zh-CN" sz="2000" b="1"/>
              <a:t>B</a:t>
            </a:r>
            <a:r>
              <a:rPr kumimoji="1" lang="zh-CN" altLang="en-US" sz="2000" b="1"/>
              <a:t>中的二个二元运算。若</a:t>
            </a:r>
            <a:r>
              <a:rPr kumimoji="1" lang="zh-CN" altLang="en-US" sz="2000" b="1" baseline="-8000"/>
              <a:t>*</a:t>
            </a:r>
            <a:r>
              <a:rPr kumimoji="1" lang="zh-CN" altLang="en-US" sz="2000" b="1"/>
              <a:t>和 </a:t>
            </a:r>
            <a:r>
              <a:rPr kumimoji="1" lang="zh-CN" altLang="en-US" sz="2000" b="1" baseline="-8000">
                <a:sym typeface="Symbol" pitchFamily="18" charset="2"/>
              </a:rPr>
              <a:t></a:t>
            </a:r>
            <a:r>
              <a:rPr kumimoji="1" lang="zh-CN" altLang="en-US" sz="2000" b="1"/>
              <a:t>满足：</a:t>
            </a:r>
            <a:endParaRPr kumimoji="1" lang="en-US" altLang="zh-CN" sz="2000" b="1"/>
          </a:p>
          <a:p>
            <a:endParaRPr kumimoji="1" lang="en-US" altLang="zh-CN"/>
          </a:p>
          <a:p>
            <a:r>
              <a:rPr kumimoji="1" lang="zh-CN" altLang="en-US"/>
              <a:t>（</a:t>
            </a:r>
            <a:r>
              <a:rPr kumimoji="1" lang="en-US" altLang="zh-CN"/>
              <a:t>1</a:t>
            </a:r>
            <a:r>
              <a:rPr kumimoji="1" lang="zh-CN" altLang="en-US"/>
              <a:t>）</a:t>
            </a:r>
            <a:r>
              <a:rPr kumimoji="1" lang="zh-CN" altLang="en-US" b="1">
                <a:solidFill>
                  <a:srgbClr val="2464C2"/>
                </a:solidFill>
              </a:rPr>
              <a:t>交换律</a:t>
            </a:r>
            <a:r>
              <a:rPr kumimoji="1" lang="zh-CN" altLang="en-US"/>
              <a:t>   对于</a:t>
            </a:r>
            <a:r>
              <a:rPr kumimoji="1" lang="zh-CN" altLang="en-US">
                <a:sym typeface="Symbol" pitchFamily="18" charset="2"/>
              </a:rPr>
              <a:t></a:t>
            </a:r>
            <a:r>
              <a:rPr kumimoji="1" lang="en-US" altLang="zh-CN">
                <a:sym typeface="Symbol" pitchFamily="18" charset="2"/>
              </a:rPr>
              <a:t>a, b </a:t>
            </a:r>
            <a:r>
              <a:rPr kumimoji="1" lang="en-US" altLang="zh-CN"/>
              <a:t>∈B </a:t>
            </a:r>
            <a:r>
              <a:rPr kumimoji="1" lang="zh-CN" altLang="en-US"/>
              <a:t>有</a:t>
            </a:r>
            <a:r>
              <a:rPr kumimoji="1" lang="en-US" altLang="zh-CN"/>
              <a:t> </a:t>
            </a:r>
          </a:p>
          <a:p>
            <a:pPr algn="ctr"/>
            <a:r>
              <a:rPr kumimoji="1" lang="en-US" altLang="zh-CN">
                <a:sym typeface="Symbol" pitchFamily="18" charset="2"/>
              </a:rPr>
              <a:t>a * b</a:t>
            </a:r>
            <a:r>
              <a:rPr kumimoji="1" lang="zh-CN" altLang="en-US">
                <a:sym typeface="Symbol" pitchFamily="18" charset="2"/>
              </a:rPr>
              <a:t> </a:t>
            </a:r>
            <a:r>
              <a:rPr kumimoji="1" lang="en-US" altLang="zh-CN">
                <a:sym typeface="Symbol" pitchFamily="18" charset="2"/>
              </a:rPr>
              <a:t>=</a:t>
            </a:r>
            <a:r>
              <a:rPr kumimoji="1" lang="zh-CN" altLang="en-US">
                <a:sym typeface="Symbol" pitchFamily="18" charset="2"/>
              </a:rPr>
              <a:t> </a:t>
            </a:r>
            <a:r>
              <a:rPr kumimoji="1" lang="en-US" altLang="zh-CN">
                <a:sym typeface="Symbol" pitchFamily="18" charset="2"/>
              </a:rPr>
              <a:t>b * a,</a:t>
            </a:r>
            <a:r>
              <a:rPr kumimoji="1" lang="zh-CN" altLang="en-US">
                <a:sym typeface="Symbol" pitchFamily="18" charset="2"/>
              </a:rPr>
              <a:t>  </a:t>
            </a:r>
            <a:r>
              <a:rPr kumimoji="1" lang="en-US" altLang="zh-CN">
                <a:sym typeface="Symbol" pitchFamily="18" charset="2"/>
              </a:rPr>
              <a:t>a</a:t>
            </a:r>
            <a:r>
              <a:rPr kumimoji="1" lang="zh-CN" altLang="en-US">
                <a:sym typeface="Symbol" pitchFamily="18" charset="2"/>
              </a:rPr>
              <a:t>  </a:t>
            </a:r>
            <a:r>
              <a:rPr kumimoji="1" lang="en-US" altLang="zh-CN">
                <a:sym typeface="Symbol" pitchFamily="18" charset="2"/>
              </a:rPr>
              <a:t>b</a:t>
            </a:r>
            <a:r>
              <a:rPr kumimoji="1" lang="zh-CN" altLang="en-US">
                <a:sym typeface="Symbol" pitchFamily="18" charset="2"/>
              </a:rPr>
              <a:t> </a:t>
            </a:r>
            <a:r>
              <a:rPr kumimoji="1" lang="en-US" altLang="zh-CN">
                <a:sym typeface="Symbol" pitchFamily="18" charset="2"/>
              </a:rPr>
              <a:t>=</a:t>
            </a:r>
            <a:r>
              <a:rPr kumimoji="1" lang="zh-CN" altLang="en-US">
                <a:sym typeface="Symbol" pitchFamily="18" charset="2"/>
              </a:rPr>
              <a:t> </a:t>
            </a:r>
            <a:r>
              <a:rPr kumimoji="1" lang="en-US" altLang="zh-CN">
                <a:sym typeface="Symbol" pitchFamily="18" charset="2"/>
              </a:rPr>
              <a:t>b</a:t>
            </a:r>
            <a:r>
              <a:rPr kumimoji="1" lang="zh-CN" altLang="en-US">
                <a:sym typeface="Symbol" pitchFamily="18" charset="2"/>
              </a:rPr>
              <a:t>  </a:t>
            </a:r>
            <a:r>
              <a:rPr kumimoji="1" lang="en-US" altLang="zh-CN">
                <a:sym typeface="Symbol" pitchFamily="18" charset="2"/>
              </a:rPr>
              <a:t>a</a:t>
            </a:r>
          </a:p>
          <a:p>
            <a:r>
              <a:rPr lang="zh-CN" altLang="en-US">
                <a:ea typeface="仿宋_GB2312"/>
                <a:cs typeface="仿宋_GB2312"/>
              </a:rPr>
              <a:t>（</a:t>
            </a:r>
            <a:r>
              <a:rPr lang="en-US" altLang="zh-CN">
                <a:ea typeface="仿宋_GB2312"/>
                <a:cs typeface="仿宋_GB2312"/>
              </a:rPr>
              <a:t>2</a:t>
            </a:r>
            <a:r>
              <a:rPr lang="zh-CN" altLang="en-US">
                <a:ea typeface="仿宋_GB2312"/>
                <a:cs typeface="仿宋_GB2312"/>
              </a:rPr>
              <a:t>）</a:t>
            </a:r>
            <a:r>
              <a:rPr lang="zh-CN" altLang="en-US" b="1">
                <a:solidFill>
                  <a:srgbClr val="2464C2"/>
                </a:solidFill>
                <a:ea typeface="仿宋_GB2312"/>
                <a:cs typeface="仿宋_GB2312"/>
              </a:rPr>
              <a:t>分配律   </a:t>
            </a:r>
            <a:r>
              <a:rPr lang="zh-CN" altLang="en-US">
                <a:ea typeface="仿宋_GB2312"/>
                <a:cs typeface="仿宋_GB2312"/>
              </a:rPr>
              <a:t>对于</a:t>
            </a:r>
            <a:r>
              <a:rPr kumimoji="1" lang="zh-CN" altLang="en-US">
                <a:sym typeface="Symbol" pitchFamily="18" charset="2"/>
              </a:rPr>
              <a:t></a:t>
            </a:r>
            <a:r>
              <a:rPr kumimoji="1" lang="en-US" altLang="zh-CN">
                <a:sym typeface="Symbol" pitchFamily="18" charset="2"/>
              </a:rPr>
              <a:t>a, b, c </a:t>
            </a:r>
            <a:r>
              <a:rPr kumimoji="1" lang="en-US" altLang="zh-CN"/>
              <a:t>∈B </a:t>
            </a:r>
            <a:r>
              <a:rPr kumimoji="1" lang="zh-CN" altLang="en-US"/>
              <a:t>有 </a:t>
            </a:r>
            <a:endParaRPr kumimoji="1" lang="en-US" altLang="zh-CN"/>
          </a:p>
          <a:p>
            <a:pPr algn="ctr"/>
            <a:r>
              <a:rPr kumimoji="1" lang="en-US" altLang="zh-CN">
                <a:sym typeface="Symbol" pitchFamily="18" charset="2"/>
              </a:rPr>
              <a:t>a * (b</a:t>
            </a:r>
            <a:r>
              <a:rPr kumimoji="1" lang="zh-CN" altLang="en-US">
                <a:sym typeface="Symbol" pitchFamily="18" charset="2"/>
              </a:rPr>
              <a:t>  </a:t>
            </a:r>
            <a:r>
              <a:rPr kumimoji="1" lang="en-US" altLang="zh-CN">
                <a:sym typeface="Symbol" pitchFamily="18" charset="2"/>
              </a:rPr>
              <a:t>c) = (a * b)</a:t>
            </a:r>
            <a:r>
              <a:rPr kumimoji="1" lang="zh-CN" altLang="en-US">
                <a:sym typeface="Symbol" pitchFamily="18" charset="2"/>
              </a:rPr>
              <a:t>  </a:t>
            </a:r>
            <a:r>
              <a:rPr kumimoji="1" lang="en-US" altLang="zh-CN">
                <a:sym typeface="Symbol" pitchFamily="18" charset="2"/>
              </a:rPr>
              <a:t>(a</a:t>
            </a:r>
            <a:r>
              <a:rPr kumimoji="1" lang="zh-CN" altLang="en-US">
                <a:sym typeface="Symbol" pitchFamily="18" charset="2"/>
              </a:rPr>
              <a:t>  </a:t>
            </a:r>
            <a:r>
              <a:rPr kumimoji="1" lang="en-US" altLang="zh-CN">
                <a:sym typeface="Symbol" pitchFamily="18" charset="2"/>
              </a:rPr>
              <a:t>c)</a:t>
            </a:r>
          </a:p>
          <a:p>
            <a:pPr algn="ctr"/>
            <a:r>
              <a:rPr kumimoji="1" lang="en-US" altLang="zh-CN">
                <a:sym typeface="Symbol" pitchFamily="18" charset="2"/>
              </a:rPr>
              <a:t>a</a:t>
            </a:r>
            <a:r>
              <a:rPr kumimoji="1" lang="zh-CN" altLang="en-US">
                <a:sym typeface="Symbol" pitchFamily="18" charset="2"/>
              </a:rPr>
              <a:t>  </a:t>
            </a:r>
            <a:r>
              <a:rPr kumimoji="1" lang="en-US" altLang="zh-CN">
                <a:sym typeface="Symbol" pitchFamily="18" charset="2"/>
              </a:rPr>
              <a:t>(b * c) = (a * b)</a:t>
            </a:r>
            <a:r>
              <a:rPr kumimoji="1" lang="zh-CN" altLang="en-US">
                <a:sym typeface="Symbol" pitchFamily="18" charset="2"/>
              </a:rPr>
              <a:t>  </a:t>
            </a:r>
            <a:r>
              <a:rPr kumimoji="1" lang="en-US" altLang="zh-CN">
                <a:sym typeface="Symbol" pitchFamily="18" charset="2"/>
              </a:rPr>
              <a:t>(a</a:t>
            </a:r>
            <a:r>
              <a:rPr kumimoji="1" lang="zh-CN" altLang="en-US">
                <a:sym typeface="Symbol" pitchFamily="18" charset="2"/>
              </a:rPr>
              <a:t>  </a:t>
            </a:r>
            <a:r>
              <a:rPr kumimoji="1" lang="en-US" altLang="zh-CN">
                <a:sym typeface="Symbol" pitchFamily="18" charset="2"/>
              </a:rPr>
              <a:t>c)</a:t>
            </a:r>
          </a:p>
          <a:p>
            <a:r>
              <a:rPr kumimoji="1" lang="zh-CN" altLang="en-US">
                <a:sym typeface="Symbol" pitchFamily="18" charset="2"/>
              </a:rPr>
              <a:t>（</a:t>
            </a:r>
            <a:r>
              <a:rPr kumimoji="1" lang="en-US" altLang="zh-CN">
                <a:sym typeface="Symbol" pitchFamily="18" charset="2"/>
              </a:rPr>
              <a:t>3</a:t>
            </a:r>
            <a:r>
              <a:rPr kumimoji="1" lang="zh-CN" altLang="en-US">
                <a:sym typeface="Symbol" pitchFamily="18" charset="2"/>
              </a:rPr>
              <a:t>）</a:t>
            </a:r>
            <a:r>
              <a:rPr lang="zh-CN" altLang="en-US" b="1">
                <a:solidFill>
                  <a:srgbClr val="2464C2"/>
                </a:solidFill>
                <a:ea typeface="仿宋_GB2312"/>
                <a:cs typeface="仿宋_GB2312"/>
                <a:sym typeface="Symbol" pitchFamily="18" charset="2"/>
              </a:rPr>
              <a:t>同一律</a:t>
            </a:r>
            <a:r>
              <a:rPr kumimoji="1" lang="zh-CN" altLang="en-US" b="1">
                <a:sym typeface="Symbol" pitchFamily="18" charset="2"/>
              </a:rPr>
              <a:t> </a:t>
            </a:r>
            <a:r>
              <a:rPr kumimoji="1" lang="zh-CN" altLang="en-US">
                <a:sym typeface="Symbol" pitchFamily="18" charset="2"/>
              </a:rPr>
              <a:t> 存在</a:t>
            </a:r>
            <a:r>
              <a:rPr kumimoji="1" lang="en-US" altLang="zh-CN">
                <a:sym typeface="Symbol" pitchFamily="18" charset="2"/>
              </a:rPr>
              <a:t>0, 1</a:t>
            </a:r>
            <a:r>
              <a:rPr kumimoji="1" lang="en-US" altLang="zh-CN"/>
              <a:t> ∈B ,</a:t>
            </a:r>
            <a:r>
              <a:rPr kumimoji="1" lang="zh-CN" altLang="en-US"/>
              <a:t>使得</a:t>
            </a:r>
            <a:r>
              <a:rPr kumimoji="1" lang="zh-CN" altLang="en-US">
                <a:sym typeface="Symbol" pitchFamily="18" charset="2"/>
              </a:rPr>
              <a:t></a:t>
            </a:r>
            <a:r>
              <a:rPr kumimoji="1" lang="en-US" altLang="zh-CN">
                <a:sym typeface="Symbol" pitchFamily="18" charset="2"/>
              </a:rPr>
              <a:t>a </a:t>
            </a:r>
            <a:r>
              <a:rPr kumimoji="1" lang="en-US" altLang="zh-CN"/>
              <a:t>∈B</a:t>
            </a:r>
            <a:r>
              <a:rPr kumimoji="1" lang="zh-CN" altLang="en-US"/>
              <a:t>有</a:t>
            </a:r>
            <a:endParaRPr kumimoji="1" lang="en-US" altLang="zh-CN"/>
          </a:p>
          <a:p>
            <a:pPr algn="ctr"/>
            <a:r>
              <a:rPr kumimoji="1" lang="en-US" altLang="zh-CN"/>
              <a:t>a </a:t>
            </a:r>
            <a:r>
              <a:rPr kumimoji="1" lang="en-US" altLang="zh-CN">
                <a:sym typeface="Symbol" pitchFamily="18" charset="2"/>
              </a:rPr>
              <a:t>* 1</a:t>
            </a:r>
            <a:r>
              <a:rPr kumimoji="1" lang="zh-CN" altLang="en-US">
                <a:sym typeface="Symbol" pitchFamily="18" charset="2"/>
              </a:rPr>
              <a:t> </a:t>
            </a:r>
            <a:r>
              <a:rPr kumimoji="1" lang="en-US" altLang="zh-CN">
                <a:sym typeface="Symbol" pitchFamily="18" charset="2"/>
              </a:rPr>
              <a:t>=</a:t>
            </a:r>
            <a:r>
              <a:rPr kumimoji="1" lang="zh-CN" altLang="en-US">
                <a:sym typeface="Symbol" pitchFamily="18" charset="2"/>
              </a:rPr>
              <a:t> </a:t>
            </a:r>
            <a:r>
              <a:rPr kumimoji="1" lang="en-US" altLang="zh-CN">
                <a:sym typeface="Symbol" pitchFamily="18" charset="2"/>
              </a:rPr>
              <a:t>a,  a</a:t>
            </a:r>
            <a:r>
              <a:rPr kumimoji="1" lang="zh-CN" altLang="en-US">
                <a:sym typeface="Symbol" pitchFamily="18" charset="2"/>
              </a:rPr>
              <a:t>  </a:t>
            </a:r>
            <a:r>
              <a:rPr kumimoji="1" lang="en-US" altLang="zh-CN">
                <a:sym typeface="Symbol" pitchFamily="18" charset="2"/>
              </a:rPr>
              <a:t>0 = a</a:t>
            </a:r>
          </a:p>
          <a:p>
            <a:r>
              <a:rPr kumimoji="1" lang="zh-CN" altLang="en-US">
                <a:sym typeface="Symbol" pitchFamily="18" charset="2"/>
              </a:rPr>
              <a:t>（</a:t>
            </a:r>
            <a:r>
              <a:rPr kumimoji="1" lang="en-US" altLang="zh-CN">
                <a:sym typeface="Symbol" pitchFamily="18" charset="2"/>
              </a:rPr>
              <a:t>4</a:t>
            </a:r>
            <a:r>
              <a:rPr kumimoji="1" lang="zh-CN" altLang="en-US">
                <a:sym typeface="Symbol" pitchFamily="18" charset="2"/>
              </a:rPr>
              <a:t>）</a:t>
            </a:r>
            <a:r>
              <a:rPr lang="zh-CN" altLang="en-US" b="1">
                <a:solidFill>
                  <a:srgbClr val="2464C2"/>
                </a:solidFill>
                <a:ea typeface="仿宋_GB2312"/>
                <a:cs typeface="仿宋_GB2312"/>
                <a:sym typeface="Symbol" pitchFamily="18" charset="2"/>
              </a:rPr>
              <a:t>补元律  </a:t>
            </a:r>
            <a:r>
              <a:rPr lang="zh-CN" altLang="en-US">
                <a:ea typeface="仿宋_GB2312"/>
                <a:cs typeface="仿宋_GB2312"/>
                <a:sym typeface="Symbol" pitchFamily="18" charset="2"/>
              </a:rPr>
              <a:t>对于</a:t>
            </a:r>
            <a:r>
              <a:rPr kumimoji="1" lang="zh-CN" altLang="en-US">
                <a:sym typeface="Symbol" pitchFamily="18" charset="2"/>
              </a:rPr>
              <a:t></a:t>
            </a:r>
            <a:r>
              <a:rPr kumimoji="1" lang="en-US" altLang="zh-CN">
                <a:sym typeface="Symbol" pitchFamily="18" charset="2"/>
              </a:rPr>
              <a:t>a</a:t>
            </a:r>
            <a:r>
              <a:rPr kumimoji="1" lang="en-US" altLang="zh-CN"/>
              <a:t>∈B</a:t>
            </a:r>
            <a:r>
              <a:rPr kumimoji="1" lang="zh-CN" altLang="en-US"/>
              <a:t>，存在</a:t>
            </a:r>
            <a:r>
              <a:rPr kumimoji="1" lang="en-US" altLang="zh-CN"/>
              <a:t>a’ ∈B</a:t>
            </a:r>
            <a:r>
              <a:rPr kumimoji="1" lang="zh-CN" altLang="en-US"/>
              <a:t>使得</a:t>
            </a:r>
            <a:endParaRPr kumimoji="1" lang="en-US" altLang="zh-CN"/>
          </a:p>
          <a:p>
            <a:pPr algn="ctr"/>
            <a:r>
              <a:rPr kumimoji="1" lang="en-US" altLang="zh-CN"/>
              <a:t> a</a:t>
            </a:r>
            <a:r>
              <a:rPr kumimoji="1" lang="en-US" altLang="zh-CN">
                <a:sym typeface="Symbol" pitchFamily="18" charset="2"/>
              </a:rPr>
              <a:t> * a’ = 0,  a</a:t>
            </a:r>
            <a:r>
              <a:rPr kumimoji="1" lang="zh-CN" altLang="en-US">
                <a:sym typeface="Symbol" pitchFamily="18" charset="2"/>
              </a:rPr>
              <a:t>  </a:t>
            </a:r>
            <a:r>
              <a:rPr kumimoji="1" lang="en-US" altLang="zh-CN">
                <a:sym typeface="Symbol" pitchFamily="18" charset="2"/>
              </a:rPr>
              <a:t>a’ = 1</a:t>
            </a:r>
          </a:p>
          <a:p>
            <a:pPr algn="ctr"/>
            <a:endParaRPr lang="en-US" altLang="zh-CN" b="1">
              <a:solidFill>
                <a:srgbClr val="2464C2"/>
              </a:solidFill>
              <a:ea typeface="仿宋_GB2312"/>
              <a:cs typeface="仿宋_GB2312"/>
              <a:sym typeface="Symbol" pitchFamily="18" charset="2"/>
            </a:endParaRPr>
          </a:p>
          <a:p>
            <a:r>
              <a:rPr kumimoji="1" lang="zh-CN" altLang="en-US">
                <a:sym typeface="Symbol" pitchFamily="18" charset="2"/>
              </a:rPr>
              <a:t>则称</a:t>
            </a:r>
            <a:r>
              <a:rPr kumimoji="1" lang="en-US" altLang="zh-CN"/>
              <a:t>&lt; B</a:t>
            </a:r>
            <a:r>
              <a:rPr kumimoji="1" lang="zh-CN" altLang="en-US"/>
              <a:t>，</a:t>
            </a:r>
            <a:r>
              <a:rPr kumimoji="1" lang="zh-CN" altLang="en-US" sz="2400" baseline="-8000"/>
              <a:t>*</a:t>
            </a:r>
            <a:r>
              <a:rPr kumimoji="1" lang="zh-CN" altLang="en-US"/>
              <a:t>，</a:t>
            </a:r>
            <a:r>
              <a:rPr kumimoji="1" lang="zh-CN" altLang="en-US" sz="2400" baseline="-8000">
                <a:sym typeface="Symbol" pitchFamily="18" charset="2"/>
              </a:rPr>
              <a:t></a:t>
            </a:r>
            <a:r>
              <a:rPr kumimoji="1" lang="zh-CN" altLang="en-US"/>
              <a:t> </a:t>
            </a:r>
            <a:r>
              <a:rPr kumimoji="1" lang="en-US" altLang="zh-CN"/>
              <a:t>&gt;</a:t>
            </a:r>
            <a:r>
              <a:rPr kumimoji="1" lang="zh-CN" altLang="en-US"/>
              <a:t>是一个</a:t>
            </a:r>
            <a:r>
              <a:rPr kumimoji="1" lang="zh-CN" altLang="en-US" b="1"/>
              <a:t>布尔代数。</a:t>
            </a:r>
            <a:endParaRPr kumimoji="1" lang="en-US" altLang="zh-CN" b="1">
              <a:sym typeface="Symbol" pitchFamily="18" charset="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19875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p>
        </p:txBody>
      </p:sp>
      <p:sp>
        <p:nvSpPr>
          <p:cNvPr id="81922" name="矩形 2"/>
          <p:cNvSpPr>
            <a:spLocks noChangeArrowheads="1"/>
          </p:cNvSpPr>
          <p:nvPr/>
        </p:nvSpPr>
        <p:spPr bwMode="auto">
          <a:xfrm>
            <a:off x="457200" y="1219200"/>
            <a:ext cx="8077200" cy="923925"/>
          </a:xfrm>
          <a:prstGeom prst="rect">
            <a:avLst/>
          </a:prstGeom>
          <a:noFill/>
          <a:ln w="9525">
            <a:noFill/>
            <a:miter lim="800000"/>
            <a:headEnd/>
            <a:tailEnd/>
          </a:ln>
        </p:spPr>
        <p:txBody>
          <a:bodyPr>
            <a:spAutoFit/>
          </a:bodyPr>
          <a:lstStyle/>
          <a:p>
            <a:pPr>
              <a:buFont typeface="Wingdings" pitchFamily="2" charset="2"/>
              <a:buNone/>
            </a:pPr>
            <a:r>
              <a:rPr lang="zh-CN" altLang="en-US">
                <a:latin typeface="Times New Roman" pitchFamily="18" charset="0"/>
                <a:ea typeface="仿宋_GB2312"/>
                <a:cs typeface="仿宋_GB2312"/>
              </a:rPr>
              <a:t>设</a:t>
            </a:r>
            <a:r>
              <a:rPr lang="en-US" altLang="zh-CN">
                <a:latin typeface="仿宋_GB2312"/>
                <a:ea typeface="仿宋_GB2312"/>
                <a:cs typeface="仿宋_GB2312"/>
              </a:rPr>
              <a:t>S</a:t>
            </a:r>
            <a:r>
              <a:rPr lang="en-US" altLang="zh-CN" baseline="-30000">
                <a:latin typeface="仿宋_GB2312"/>
                <a:ea typeface="仿宋_GB2312"/>
                <a:cs typeface="仿宋_GB2312"/>
              </a:rPr>
              <a:t>110</a:t>
            </a:r>
            <a:r>
              <a:rPr lang="en-US" altLang="zh-CN">
                <a:latin typeface="仿宋_GB2312"/>
                <a:ea typeface="仿宋_GB2312"/>
                <a:cs typeface="仿宋_GB2312"/>
              </a:rPr>
              <a:t>={1,2,5,10,11,22,55,110}</a:t>
            </a:r>
            <a:r>
              <a:rPr lang="zh-CN" altLang="en-US">
                <a:latin typeface="Times New Roman" pitchFamily="18" charset="0"/>
                <a:ea typeface="仿宋_GB2312"/>
                <a:cs typeface="仿宋_GB2312"/>
              </a:rPr>
              <a:t>是</a:t>
            </a:r>
            <a:r>
              <a:rPr lang="en-US" altLang="zh-CN">
                <a:latin typeface="仿宋_GB2312"/>
                <a:ea typeface="仿宋_GB2312"/>
                <a:cs typeface="仿宋_GB2312"/>
              </a:rPr>
              <a:t>110</a:t>
            </a:r>
            <a:r>
              <a:rPr lang="zh-CN" altLang="en-US">
                <a:latin typeface="Times New Roman" pitchFamily="18" charset="0"/>
                <a:ea typeface="仿宋_GB2312"/>
                <a:cs typeface="仿宋_GB2312"/>
              </a:rPr>
              <a:t>的所有因数的集合</a:t>
            </a:r>
            <a:r>
              <a:rPr lang="en-US" altLang="zh-CN">
                <a:latin typeface="仿宋_GB2312"/>
                <a:ea typeface="仿宋_GB2312"/>
                <a:cs typeface="仿宋_GB2312"/>
              </a:rPr>
              <a:t>,</a:t>
            </a:r>
            <a:r>
              <a:rPr lang="zh-CN" altLang="en-US">
                <a:latin typeface="Times New Roman" pitchFamily="18" charset="0"/>
                <a:ea typeface="仿宋_GB2312"/>
                <a:cs typeface="仿宋_GB2312"/>
              </a:rPr>
              <a:t>令</a:t>
            </a:r>
            <a:r>
              <a:rPr kumimoji="1" lang="zh-CN" altLang="en-US" baseline="-8000"/>
              <a:t>*</a:t>
            </a:r>
            <a:r>
              <a:rPr lang="zh-CN" altLang="en-US">
                <a:latin typeface="Times New Roman" pitchFamily="18" charset="0"/>
                <a:ea typeface="仿宋_GB2312"/>
                <a:cs typeface="仿宋_GB2312"/>
              </a:rPr>
              <a:t>和</a:t>
            </a:r>
            <a:r>
              <a:rPr kumimoji="1" lang="zh-CN" altLang="en-US" baseline="-8000">
                <a:sym typeface="Symbol" pitchFamily="18" charset="2"/>
              </a:rPr>
              <a:t></a:t>
            </a:r>
            <a:r>
              <a:rPr lang="zh-CN" altLang="en-US">
                <a:latin typeface="Times New Roman" pitchFamily="18" charset="0"/>
                <a:ea typeface="仿宋_GB2312"/>
                <a:cs typeface="仿宋_GB2312"/>
                <a:sym typeface="Symbol" pitchFamily="18" charset="2"/>
              </a:rPr>
              <a:t>分别</a:t>
            </a:r>
            <a:r>
              <a:rPr lang="zh-CN" altLang="en-US">
                <a:latin typeface="Times New Roman" pitchFamily="18" charset="0"/>
                <a:ea typeface="仿宋_GB2312"/>
                <a:cs typeface="仿宋_GB2312"/>
              </a:rPr>
              <a:t>是最大公约数和最小公倍数运算。</a:t>
            </a:r>
            <a:endParaRPr lang="en-US" altLang="zh-CN">
              <a:latin typeface="仿宋_GB2312"/>
            </a:endParaRPr>
          </a:p>
          <a:p>
            <a:pPr>
              <a:buFont typeface="Wingdings" pitchFamily="2" charset="2"/>
              <a:buNone/>
            </a:pPr>
            <a:r>
              <a:rPr lang="zh-CN" altLang="en-US">
                <a:latin typeface="Times New Roman" pitchFamily="18" charset="0"/>
                <a:ea typeface="仿宋_GB2312"/>
                <a:cs typeface="仿宋_GB2312"/>
              </a:rPr>
              <a:t>证明</a:t>
            </a:r>
            <a:r>
              <a:rPr lang="en-US" altLang="zh-CN">
                <a:latin typeface="仿宋_GB2312"/>
                <a:ea typeface="仿宋_GB2312"/>
                <a:cs typeface="仿宋_GB2312"/>
              </a:rPr>
              <a:t>&lt;S</a:t>
            </a:r>
            <a:r>
              <a:rPr lang="en-US" altLang="zh-CN" baseline="-30000">
                <a:latin typeface="仿宋_GB2312"/>
                <a:ea typeface="仿宋_GB2312"/>
                <a:cs typeface="仿宋_GB2312"/>
              </a:rPr>
              <a:t>110</a:t>
            </a:r>
            <a:r>
              <a:rPr lang="en-US" altLang="zh-CN">
                <a:latin typeface="仿宋_GB2312"/>
                <a:ea typeface="仿宋_GB2312"/>
                <a:cs typeface="仿宋_GB2312"/>
              </a:rPr>
              <a:t>,</a:t>
            </a:r>
            <a:r>
              <a:rPr kumimoji="1" lang="zh-CN" altLang="en-US" baseline="-8000"/>
              <a:t> *</a:t>
            </a:r>
            <a:r>
              <a:rPr kumimoji="1" lang="zh-CN" altLang="en-US"/>
              <a:t>，</a:t>
            </a:r>
            <a:r>
              <a:rPr kumimoji="1" lang="zh-CN" altLang="en-US" baseline="-8000">
                <a:sym typeface="Symbol" pitchFamily="18" charset="2"/>
              </a:rPr>
              <a:t></a:t>
            </a:r>
            <a:r>
              <a:rPr kumimoji="1" lang="zh-CN" altLang="en-US"/>
              <a:t> </a:t>
            </a:r>
            <a:r>
              <a:rPr lang="en-US" altLang="zh-CN">
                <a:latin typeface="Times New Roman" pitchFamily="18" charset="0"/>
                <a:ea typeface="仿宋_GB2312"/>
                <a:cs typeface="仿宋_GB2312"/>
              </a:rPr>
              <a:t>&gt;</a:t>
            </a:r>
            <a:r>
              <a:rPr lang="zh-CN" altLang="en-US">
                <a:latin typeface="Times New Roman" pitchFamily="18" charset="0"/>
                <a:ea typeface="仿宋_GB2312"/>
                <a:cs typeface="仿宋_GB2312"/>
              </a:rPr>
              <a:t>是一个布尔代数。</a:t>
            </a:r>
            <a:endParaRPr lang="zh-CN" altLang="en-US">
              <a:latin typeface="仿宋_GB2312"/>
            </a:endParaRPr>
          </a:p>
        </p:txBody>
      </p:sp>
      <p:sp>
        <p:nvSpPr>
          <p:cNvPr id="4" name="TextBox 3"/>
          <p:cNvSpPr txBox="1">
            <a:spLocks noChangeArrowheads="1"/>
          </p:cNvSpPr>
          <p:nvPr/>
        </p:nvSpPr>
        <p:spPr bwMode="auto">
          <a:xfrm>
            <a:off x="457200" y="2297113"/>
            <a:ext cx="8001000" cy="3694112"/>
          </a:xfrm>
          <a:prstGeom prst="rect">
            <a:avLst/>
          </a:prstGeom>
          <a:noFill/>
          <a:ln w="9525">
            <a:noFill/>
            <a:miter lim="800000"/>
            <a:headEnd/>
            <a:tailEnd/>
          </a:ln>
        </p:spPr>
        <p:txBody>
          <a:bodyPr>
            <a:spAutoFit/>
          </a:bodyPr>
          <a:lstStyle/>
          <a:p>
            <a:r>
              <a:rPr lang="zh-CN" altLang="en-US">
                <a:ea typeface="仿宋_GB2312"/>
                <a:cs typeface="仿宋_GB2312"/>
              </a:rPr>
              <a:t>首先考察运算*和</a:t>
            </a:r>
            <a:r>
              <a:rPr lang="zh-CN" altLang="en-US">
                <a:ea typeface="仿宋_GB2312"/>
                <a:cs typeface="仿宋_GB2312"/>
                <a:sym typeface="Symbol" pitchFamily="18" charset="2"/>
              </a:rPr>
              <a:t>的基本性质，即最大公约数和最小公倍数的计算方法。</a:t>
            </a:r>
            <a:endParaRPr lang="en-US" altLang="zh-CN">
              <a:ea typeface="仿宋_GB2312"/>
              <a:cs typeface="仿宋_GB2312"/>
              <a:sym typeface="Symbol" pitchFamily="18" charset="2"/>
            </a:endParaRPr>
          </a:p>
          <a:p>
            <a:r>
              <a:rPr kumimoji="1" lang="zh-CN" altLang="en-US">
                <a:ea typeface="仿宋_GB2312"/>
                <a:cs typeface="仿宋_GB2312"/>
                <a:sym typeface="Symbol" pitchFamily="18" charset="2"/>
              </a:rPr>
              <a:t>令</a:t>
            </a:r>
            <a:r>
              <a:rPr kumimoji="1" lang="en-US" altLang="zh-CN">
                <a:ea typeface="仿宋_GB2312"/>
                <a:cs typeface="仿宋_GB2312"/>
                <a:sym typeface="Symbol" pitchFamily="18" charset="2"/>
              </a:rPr>
              <a:t>(x)</a:t>
            </a:r>
            <a:r>
              <a:rPr kumimoji="1" lang="zh-CN" altLang="en-US">
                <a:ea typeface="仿宋_GB2312"/>
                <a:cs typeface="仿宋_GB2312"/>
                <a:sym typeface="Symbol" pitchFamily="18" charset="2"/>
              </a:rPr>
              <a:t>为自然数</a:t>
            </a:r>
            <a:r>
              <a:rPr kumimoji="1" lang="en-US" altLang="zh-CN">
                <a:ea typeface="仿宋_GB2312"/>
                <a:cs typeface="仿宋_GB2312"/>
                <a:sym typeface="Symbol" pitchFamily="18" charset="2"/>
              </a:rPr>
              <a:t>x</a:t>
            </a:r>
            <a:r>
              <a:rPr kumimoji="1" lang="zh-CN" altLang="en-US">
                <a:ea typeface="仿宋_GB2312"/>
                <a:cs typeface="仿宋_GB2312"/>
                <a:sym typeface="Symbol" pitchFamily="18" charset="2"/>
              </a:rPr>
              <a:t>的质因子分解集合，例如</a:t>
            </a:r>
            <a:r>
              <a:rPr kumimoji="1" lang="zh-CN" altLang="en-US">
                <a:ea typeface="仿宋_GB2312"/>
                <a:cs typeface="仿宋_GB2312"/>
              </a:rPr>
              <a:t> </a:t>
            </a:r>
            <a:r>
              <a:rPr kumimoji="1" lang="en-US" altLang="zh-CN">
                <a:ea typeface="仿宋_GB2312"/>
                <a:cs typeface="仿宋_GB2312"/>
              </a:rPr>
              <a:t>(110) = {1,2,5,11}</a:t>
            </a:r>
            <a:r>
              <a:rPr kumimoji="1" lang="zh-CN" altLang="en-US">
                <a:ea typeface="仿宋_GB2312"/>
                <a:cs typeface="仿宋_GB2312"/>
              </a:rPr>
              <a:t>；则</a:t>
            </a:r>
            <a:r>
              <a:rPr kumimoji="1" lang="en-US" altLang="zh-CN">
                <a:ea typeface="仿宋_GB2312"/>
                <a:cs typeface="仿宋_GB2312"/>
              </a:rPr>
              <a:t>x</a:t>
            </a:r>
            <a:r>
              <a:rPr kumimoji="1" lang="zh-CN" altLang="en-US">
                <a:ea typeface="仿宋_GB2312"/>
                <a:cs typeface="仿宋_GB2312"/>
              </a:rPr>
              <a:t>和</a:t>
            </a:r>
            <a:r>
              <a:rPr kumimoji="1" lang="en-US" altLang="zh-CN">
                <a:ea typeface="仿宋_GB2312"/>
                <a:cs typeface="仿宋_GB2312"/>
              </a:rPr>
              <a:t>y</a:t>
            </a:r>
            <a:r>
              <a:rPr kumimoji="1" lang="zh-CN" altLang="en-US">
                <a:ea typeface="仿宋_GB2312"/>
                <a:cs typeface="仿宋_GB2312"/>
              </a:rPr>
              <a:t>的最大公约数</a:t>
            </a:r>
            <a:r>
              <a:rPr kumimoji="1" lang="en-US" altLang="zh-CN">
                <a:ea typeface="仿宋_GB2312"/>
                <a:cs typeface="仿宋_GB2312"/>
              </a:rPr>
              <a:t>x</a:t>
            </a:r>
            <a:r>
              <a:rPr lang="zh-CN" altLang="en-US">
                <a:ea typeface="仿宋_GB2312"/>
                <a:cs typeface="仿宋_GB2312"/>
              </a:rPr>
              <a:t> *</a:t>
            </a:r>
            <a:r>
              <a:rPr lang="en-US" altLang="zh-CN">
                <a:ea typeface="仿宋_GB2312"/>
                <a:cs typeface="仿宋_GB2312"/>
              </a:rPr>
              <a:t>y</a:t>
            </a:r>
            <a:r>
              <a:rPr kumimoji="1" lang="zh-CN" altLang="en-US">
                <a:ea typeface="仿宋_GB2312"/>
                <a:cs typeface="仿宋_GB2312"/>
              </a:rPr>
              <a:t>和</a:t>
            </a:r>
            <a:r>
              <a:rPr kumimoji="1" lang="en-US" altLang="zh-CN">
                <a:ea typeface="仿宋_GB2312"/>
                <a:cs typeface="仿宋_GB2312"/>
              </a:rPr>
              <a:t>x</a:t>
            </a:r>
            <a:r>
              <a:rPr lang="zh-CN" altLang="en-US">
                <a:ea typeface="仿宋_GB2312"/>
                <a:cs typeface="仿宋_GB2312"/>
                <a:sym typeface="Symbol" pitchFamily="18" charset="2"/>
              </a:rPr>
              <a:t> </a:t>
            </a:r>
            <a:r>
              <a:rPr lang="en-US" altLang="zh-CN">
                <a:ea typeface="仿宋_GB2312"/>
                <a:cs typeface="仿宋_GB2312"/>
                <a:sym typeface="Symbol" pitchFamily="18" charset="2"/>
              </a:rPr>
              <a:t>y</a:t>
            </a:r>
            <a:r>
              <a:rPr kumimoji="1" lang="zh-CN" altLang="en-US">
                <a:ea typeface="仿宋_GB2312"/>
                <a:cs typeface="仿宋_GB2312"/>
              </a:rPr>
              <a:t>最小公倍数满足</a:t>
            </a:r>
            <a:r>
              <a:rPr kumimoji="1" lang="en-US" altLang="zh-CN">
                <a:ea typeface="仿宋_GB2312"/>
                <a:cs typeface="仿宋_GB2312"/>
              </a:rPr>
              <a:t>(x</a:t>
            </a:r>
            <a:r>
              <a:rPr kumimoji="1" lang="zh-CN" altLang="en-US">
                <a:ea typeface="仿宋_GB2312"/>
                <a:cs typeface="仿宋_GB2312"/>
              </a:rPr>
              <a:t> *</a:t>
            </a:r>
            <a:r>
              <a:rPr kumimoji="1" lang="en-US" altLang="zh-CN">
                <a:ea typeface="仿宋_GB2312"/>
                <a:cs typeface="仿宋_GB2312"/>
              </a:rPr>
              <a:t>y) = (x) ∩(y); (x</a:t>
            </a:r>
            <a:r>
              <a:rPr kumimoji="1" lang="zh-CN" altLang="en-US">
                <a:ea typeface="仿宋_GB2312"/>
                <a:cs typeface="仿宋_GB2312"/>
                <a:sym typeface="Symbol" pitchFamily="18" charset="2"/>
              </a:rPr>
              <a:t> </a:t>
            </a:r>
            <a:r>
              <a:rPr kumimoji="1" lang="en-US" altLang="zh-CN">
                <a:ea typeface="仿宋_GB2312"/>
                <a:cs typeface="仿宋_GB2312"/>
                <a:sym typeface="Symbol" pitchFamily="18" charset="2"/>
              </a:rPr>
              <a:t>y</a:t>
            </a:r>
            <a:r>
              <a:rPr kumimoji="1" lang="en-US" altLang="zh-CN">
                <a:ea typeface="仿宋_GB2312"/>
                <a:cs typeface="仿宋_GB2312"/>
              </a:rPr>
              <a:t>) = (x) ∪(y)</a:t>
            </a:r>
          </a:p>
          <a:p>
            <a:endParaRPr kumimoji="1" lang="en-US" altLang="zh-CN">
              <a:ea typeface="仿宋_GB2312"/>
              <a:cs typeface="仿宋_GB2312"/>
            </a:endParaRPr>
          </a:p>
          <a:p>
            <a:r>
              <a:rPr lang="zh-CN" altLang="en-US">
                <a:ea typeface="仿宋_GB2312"/>
                <a:cs typeface="仿宋_GB2312"/>
              </a:rPr>
              <a:t>根据集合运算运算*和</a:t>
            </a:r>
            <a:r>
              <a:rPr lang="zh-CN" altLang="en-US">
                <a:ea typeface="仿宋_GB2312"/>
                <a:cs typeface="仿宋_GB2312"/>
                <a:sym typeface="Symbol" pitchFamily="18" charset="2"/>
              </a:rPr>
              <a:t>显然满足</a:t>
            </a:r>
            <a:r>
              <a:rPr lang="zh-CN" altLang="en-US">
                <a:ea typeface="仿宋_GB2312"/>
                <a:cs typeface="仿宋_GB2312"/>
              </a:rPr>
              <a:t>交换律和分配律；</a:t>
            </a:r>
            <a:endParaRPr lang="en-US" altLang="zh-CN">
              <a:ea typeface="仿宋_GB2312"/>
              <a:cs typeface="仿宋_GB2312"/>
            </a:endParaRPr>
          </a:p>
          <a:p>
            <a:endParaRPr lang="en-US" altLang="zh-CN">
              <a:ea typeface="仿宋_GB2312"/>
              <a:cs typeface="仿宋_GB2312"/>
            </a:endParaRPr>
          </a:p>
          <a:p>
            <a:pPr>
              <a:buFont typeface="Wingdings" pitchFamily="2" charset="2"/>
              <a:buNone/>
            </a:pPr>
            <a:r>
              <a:rPr lang="zh-CN" altLang="en-US">
                <a:latin typeface="Times New Roman" pitchFamily="18" charset="0"/>
                <a:ea typeface="仿宋_GB2312"/>
                <a:cs typeface="仿宋_GB2312"/>
              </a:rPr>
              <a:t>显然</a:t>
            </a:r>
            <a:r>
              <a:rPr lang="en-US" altLang="zh-CN">
                <a:latin typeface="仿宋_GB2312"/>
                <a:ea typeface="仿宋_GB2312"/>
                <a:cs typeface="仿宋_GB2312"/>
              </a:rPr>
              <a:t>1</a:t>
            </a:r>
            <a:r>
              <a:rPr lang="zh-CN" altLang="en-US">
                <a:latin typeface="Times New Roman" pitchFamily="18" charset="0"/>
                <a:ea typeface="仿宋_GB2312"/>
                <a:cs typeface="仿宋_GB2312"/>
              </a:rPr>
              <a:t>是</a:t>
            </a:r>
            <a:r>
              <a:rPr lang="en-US" altLang="zh-CN">
                <a:latin typeface="仿宋_GB2312"/>
                <a:ea typeface="仿宋_GB2312"/>
                <a:cs typeface="仿宋_GB2312"/>
              </a:rPr>
              <a:t>S</a:t>
            </a:r>
            <a:r>
              <a:rPr lang="en-US" altLang="zh-CN" baseline="-30000">
                <a:latin typeface="仿宋_GB2312"/>
                <a:ea typeface="仿宋_GB2312"/>
                <a:cs typeface="仿宋_GB2312"/>
              </a:rPr>
              <a:t>110</a:t>
            </a:r>
            <a:r>
              <a:rPr lang="zh-CN" altLang="en-US">
                <a:latin typeface="Times New Roman" pitchFamily="18" charset="0"/>
                <a:ea typeface="仿宋_GB2312"/>
                <a:cs typeface="仿宋_GB2312"/>
              </a:rPr>
              <a:t>的最小元</a:t>
            </a:r>
            <a:r>
              <a:rPr lang="en-US" altLang="zh-CN">
                <a:latin typeface="仿宋_GB2312"/>
                <a:ea typeface="仿宋_GB2312"/>
                <a:cs typeface="仿宋_GB2312"/>
              </a:rPr>
              <a:t>,110</a:t>
            </a:r>
            <a:r>
              <a:rPr lang="zh-CN" altLang="en-US">
                <a:latin typeface="Times New Roman" pitchFamily="18" charset="0"/>
                <a:ea typeface="仿宋_GB2312"/>
                <a:cs typeface="仿宋_GB2312"/>
              </a:rPr>
              <a:t>是</a:t>
            </a:r>
            <a:r>
              <a:rPr lang="en-US" altLang="zh-CN">
                <a:latin typeface="仿宋_GB2312"/>
                <a:ea typeface="仿宋_GB2312"/>
                <a:cs typeface="仿宋_GB2312"/>
              </a:rPr>
              <a:t>S</a:t>
            </a:r>
            <a:r>
              <a:rPr lang="en-US" altLang="zh-CN" baseline="-30000">
                <a:latin typeface="仿宋_GB2312"/>
                <a:ea typeface="仿宋_GB2312"/>
                <a:cs typeface="仿宋_GB2312"/>
              </a:rPr>
              <a:t>110</a:t>
            </a:r>
            <a:r>
              <a:rPr lang="zh-CN" altLang="en-US">
                <a:latin typeface="Times New Roman" pitchFamily="18" charset="0"/>
                <a:ea typeface="仿宋_GB2312"/>
                <a:cs typeface="仿宋_GB2312"/>
              </a:rPr>
              <a:t>的最大元。</a:t>
            </a:r>
            <a:endParaRPr lang="zh-CN" altLang="en-US">
              <a:latin typeface="仿宋_GB2312"/>
              <a:ea typeface="仿宋_GB2312"/>
              <a:cs typeface="仿宋_GB2312"/>
            </a:endParaRPr>
          </a:p>
          <a:p>
            <a:pPr>
              <a:buFont typeface="Wingdings" pitchFamily="2" charset="2"/>
              <a:buNone/>
            </a:pPr>
            <a:r>
              <a:rPr lang="zh-CN" altLang="en-US">
                <a:latin typeface="Times New Roman" pitchFamily="18" charset="0"/>
                <a:ea typeface="仿宋_GB2312"/>
                <a:cs typeface="仿宋_GB2312"/>
              </a:rPr>
              <a:t>对于</a:t>
            </a:r>
            <a:r>
              <a:rPr lang="en-US" altLang="zh-CN">
                <a:latin typeface="Times New Roman" pitchFamily="18" charset="0"/>
                <a:ea typeface="仿宋_GB2312"/>
                <a:cs typeface="仿宋_GB2312"/>
              </a:rPr>
              <a:t>x</a:t>
            </a:r>
            <a:r>
              <a:rPr kumimoji="1" lang="en-US" altLang="zh-CN">
                <a:ea typeface="仿宋_GB2312"/>
                <a:cs typeface="仿宋_GB2312"/>
              </a:rPr>
              <a:t> ∈ S</a:t>
            </a:r>
            <a:r>
              <a:rPr kumimoji="1" lang="zh-CN" altLang="en-US">
                <a:ea typeface="仿宋_GB2312"/>
                <a:cs typeface="仿宋_GB2312"/>
              </a:rPr>
              <a:t>，都有</a:t>
            </a:r>
            <a:r>
              <a:rPr lang="en-US" altLang="zh-CN">
                <a:latin typeface="Times New Roman" pitchFamily="18" charset="0"/>
                <a:ea typeface="仿宋_GB2312"/>
                <a:cs typeface="仿宋_GB2312"/>
              </a:rPr>
              <a:t>x*</a:t>
            </a:r>
            <a:r>
              <a:rPr lang="en-US" altLang="zh-CN">
                <a:latin typeface="仿宋_GB2312"/>
                <a:ea typeface="仿宋_GB2312"/>
                <a:cs typeface="仿宋_GB2312"/>
              </a:rPr>
              <a:t>110=x,</a:t>
            </a:r>
            <a:r>
              <a:rPr lang="zh-CN" altLang="en-US">
                <a:latin typeface="仿宋_GB2312"/>
                <a:ea typeface="仿宋_GB2312"/>
                <a:cs typeface="仿宋_GB2312"/>
              </a:rPr>
              <a:t> </a:t>
            </a:r>
            <a:r>
              <a:rPr lang="en-US" altLang="zh-CN">
                <a:latin typeface="仿宋_GB2312"/>
                <a:ea typeface="仿宋_GB2312"/>
                <a:cs typeface="仿宋_GB2312"/>
              </a:rPr>
              <a:t>x</a:t>
            </a:r>
            <a:r>
              <a:rPr lang="zh-CN" altLang="en-US">
                <a:ea typeface="仿宋_GB2312"/>
                <a:cs typeface="仿宋_GB2312"/>
                <a:sym typeface="Symbol" pitchFamily="18" charset="2"/>
              </a:rPr>
              <a:t>  </a:t>
            </a:r>
            <a:r>
              <a:rPr lang="en-US" altLang="zh-CN">
                <a:latin typeface="仿宋_GB2312"/>
                <a:ea typeface="仿宋_GB2312"/>
                <a:cs typeface="仿宋_GB2312"/>
              </a:rPr>
              <a:t>1=x,</a:t>
            </a:r>
            <a:r>
              <a:rPr lang="zh-CN" altLang="en-US">
                <a:latin typeface="Times New Roman" pitchFamily="18" charset="0"/>
                <a:ea typeface="仿宋_GB2312"/>
                <a:cs typeface="仿宋_GB2312"/>
              </a:rPr>
              <a:t>同一律成立</a:t>
            </a:r>
            <a:r>
              <a:rPr lang="zh-CN" altLang="en-US">
                <a:latin typeface="仿宋_GB2312"/>
                <a:ea typeface="仿宋_GB2312"/>
                <a:cs typeface="仿宋_GB2312"/>
              </a:rPr>
              <a:t>。</a:t>
            </a:r>
            <a:endParaRPr lang="en-US" altLang="zh-CN">
              <a:latin typeface="仿宋_GB2312"/>
              <a:ea typeface="仿宋_GB2312"/>
              <a:cs typeface="仿宋_GB2312"/>
            </a:endParaRPr>
          </a:p>
          <a:p>
            <a:pPr>
              <a:buFont typeface="Wingdings" pitchFamily="2" charset="2"/>
              <a:buNone/>
            </a:pPr>
            <a:endParaRPr lang="en-US" altLang="zh-CN">
              <a:latin typeface="仿宋_GB2312"/>
              <a:ea typeface="仿宋_GB2312"/>
              <a:cs typeface="仿宋_GB2312"/>
            </a:endParaRPr>
          </a:p>
          <a:p>
            <a:r>
              <a:rPr lang="zh-CN" altLang="en-US">
                <a:latin typeface="仿宋_GB2312"/>
                <a:ea typeface="仿宋_GB2312"/>
                <a:cs typeface="仿宋_GB2312"/>
              </a:rPr>
              <a:t>同样根据</a:t>
            </a:r>
            <a:r>
              <a:rPr lang="zh-CN" altLang="en-US">
                <a:ea typeface="仿宋_GB2312"/>
                <a:cs typeface="仿宋_GB2312"/>
              </a:rPr>
              <a:t>运算 * 和 </a:t>
            </a:r>
            <a:r>
              <a:rPr lang="zh-CN" altLang="en-US">
                <a:ea typeface="仿宋_GB2312"/>
                <a:cs typeface="仿宋_GB2312"/>
                <a:sym typeface="Symbol" pitchFamily="18" charset="2"/>
              </a:rPr>
              <a:t> 的基本性质以及补元的定义，</a:t>
            </a:r>
            <a:r>
              <a:rPr lang="zh-CN" altLang="en-US">
                <a:latin typeface="Times New Roman" pitchFamily="18" charset="0"/>
                <a:ea typeface="仿宋_GB2312"/>
                <a:cs typeface="仿宋_GB2312"/>
              </a:rPr>
              <a:t>对于</a:t>
            </a:r>
            <a:r>
              <a:rPr lang="en-US" altLang="zh-CN">
                <a:latin typeface="Times New Roman" pitchFamily="18" charset="0"/>
                <a:ea typeface="仿宋_GB2312"/>
                <a:cs typeface="仿宋_GB2312"/>
              </a:rPr>
              <a:t>x</a:t>
            </a:r>
            <a:r>
              <a:rPr kumimoji="1" lang="en-US" altLang="zh-CN">
                <a:ea typeface="仿宋_GB2312"/>
                <a:cs typeface="仿宋_GB2312"/>
              </a:rPr>
              <a:t> ∈ S</a:t>
            </a:r>
            <a:r>
              <a:rPr kumimoji="1" lang="zh-CN" altLang="en-US">
                <a:ea typeface="仿宋_GB2312"/>
                <a:cs typeface="仿宋_GB2312"/>
              </a:rPr>
              <a:t>的补元</a:t>
            </a:r>
            <a:r>
              <a:rPr lang="en-US" altLang="zh-CN" b="1">
                <a:latin typeface="仿宋_GB2312"/>
                <a:ea typeface="仿宋_GB2312"/>
                <a:cs typeface="仿宋_GB2312"/>
              </a:rPr>
              <a:t>﹁x</a:t>
            </a:r>
            <a:r>
              <a:rPr lang="zh-CN" altLang="en-US">
                <a:latin typeface="仿宋_GB2312"/>
                <a:ea typeface="仿宋_GB2312"/>
                <a:cs typeface="仿宋_GB2312"/>
              </a:rPr>
              <a:t>需要满足</a:t>
            </a:r>
            <a:r>
              <a:rPr kumimoji="1" lang="en-US" altLang="zh-CN">
                <a:ea typeface="仿宋_GB2312"/>
                <a:cs typeface="仿宋_GB2312"/>
              </a:rPr>
              <a:t>(x)∩(﹁x) = (1)</a:t>
            </a:r>
            <a:r>
              <a:rPr kumimoji="1" lang="zh-CN" altLang="en-US">
                <a:ea typeface="仿宋_GB2312"/>
                <a:cs typeface="仿宋_GB2312"/>
              </a:rPr>
              <a:t>，</a:t>
            </a:r>
            <a:r>
              <a:rPr kumimoji="1" lang="en-US" altLang="zh-CN">
                <a:ea typeface="仿宋_GB2312"/>
                <a:cs typeface="仿宋_GB2312"/>
              </a:rPr>
              <a:t> (x)∪(﹁x) </a:t>
            </a:r>
            <a:r>
              <a:rPr kumimoji="1" lang="zh-CN" altLang="en-US">
                <a:ea typeface="仿宋_GB2312"/>
                <a:cs typeface="仿宋_GB2312"/>
              </a:rPr>
              <a:t> </a:t>
            </a:r>
            <a:r>
              <a:rPr kumimoji="1" lang="en-US" altLang="zh-CN">
                <a:ea typeface="仿宋_GB2312"/>
                <a:cs typeface="仿宋_GB2312"/>
              </a:rPr>
              <a:t>=</a:t>
            </a:r>
            <a:r>
              <a:rPr kumimoji="1" lang="zh-CN" altLang="en-US">
                <a:ea typeface="仿宋_GB2312"/>
                <a:cs typeface="仿宋_GB2312"/>
              </a:rPr>
              <a:t> </a:t>
            </a:r>
            <a:r>
              <a:rPr kumimoji="1" lang="en-US" altLang="zh-CN">
                <a:ea typeface="仿宋_GB2312"/>
                <a:cs typeface="仿宋_GB2312"/>
              </a:rPr>
              <a:t>(110)</a:t>
            </a:r>
            <a:r>
              <a:rPr kumimoji="1" lang="zh-CN" altLang="en-US">
                <a:ea typeface="仿宋_GB2312"/>
                <a:cs typeface="仿宋_GB2312"/>
              </a:rPr>
              <a:t>，根据</a:t>
            </a:r>
            <a:r>
              <a:rPr lang="zh-CN" altLang="en-US">
                <a:ea typeface="仿宋_GB2312"/>
                <a:cs typeface="仿宋_GB2312"/>
              </a:rPr>
              <a:t>质因子分解的唯一性，可令</a:t>
            </a:r>
            <a:r>
              <a:rPr lang="en-US" altLang="zh-CN">
                <a:ea typeface="仿宋_GB2312"/>
                <a:cs typeface="仿宋_GB2312"/>
              </a:rPr>
              <a:t>﹁x=110/x</a:t>
            </a:r>
            <a:r>
              <a:rPr lang="zh-CN" altLang="en-US">
                <a:ea typeface="仿宋_GB2312"/>
                <a:cs typeface="仿宋_GB2312"/>
              </a:rPr>
              <a:t>，即可保证</a:t>
            </a:r>
            <a:r>
              <a:rPr lang="en-US" altLang="zh-CN">
                <a:ea typeface="仿宋_GB2312"/>
                <a:cs typeface="仿宋_GB2312"/>
              </a:rPr>
              <a:t>﹁x</a:t>
            </a:r>
            <a:r>
              <a:rPr lang="zh-CN" altLang="en-US">
                <a:ea typeface="仿宋_GB2312"/>
                <a:cs typeface="仿宋_GB2312"/>
              </a:rPr>
              <a:t>与</a:t>
            </a:r>
            <a:r>
              <a:rPr lang="en-US" altLang="zh-CN">
                <a:ea typeface="仿宋_GB2312"/>
                <a:cs typeface="仿宋_GB2312"/>
              </a:rPr>
              <a:t>x</a:t>
            </a:r>
            <a:r>
              <a:rPr lang="zh-CN" altLang="en-US">
                <a:ea typeface="仿宋_GB2312"/>
                <a:cs typeface="仿宋_GB2312"/>
              </a:rPr>
              <a:t>的质因子不重复的且互补。故补元律成立。</a:t>
            </a:r>
            <a:endParaRPr lang="en-US" altLang="zh-CN">
              <a:ea typeface="仿宋_GB2312"/>
              <a:cs typeface="仿宋_GB2312"/>
            </a:endParaRPr>
          </a:p>
          <a:p>
            <a:pPr>
              <a:buFont typeface="Wingdings" pitchFamily="2" charset="2"/>
              <a:buNone/>
            </a:pPr>
            <a:endParaRPr kumimoji="1" lang="zh-CN" altLang="en-US">
              <a:ea typeface="仿宋_GB2312"/>
              <a:cs typeface="仿宋_GB2312"/>
            </a:endParaRPr>
          </a:p>
        </p:txBody>
      </p:sp>
      <p:sp>
        <p:nvSpPr>
          <p:cNvPr id="6" name="矩形 5"/>
          <p:cNvSpPr/>
          <p:nvPr/>
        </p:nvSpPr>
        <p:spPr>
          <a:xfrm>
            <a:off x="304800" y="2286000"/>
            <a:ext cx="81534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grpSp>
        <p:nvGrpSpPr>
          <p:cNvPr id="7" name="Group 8"/>
          <p:cNvGrpSpPr>
            <a:grpSpLocks/>
          </p:cNvGrpSpPr>
          <p:nvPr/>
        </p:nvGrpSpPr>
        <p:grpSpPr bwMode="auto">
          <a:xfrm>
            <a:off x="381000" y="2895600"/>
            <a:ext cx="2436813" cy="1736725"/>
            <a:chOff x="600" y="1809"/>
            <a:chExt cx="1883" cy="1341"/>
          </a:xfrm>
        </p:grpSpPr>
        <p:grpSp>
          <p:nvGrpSpPr>
            <p:cNvPr id="81991" name="Group 9"/>
            <p:cNvGrpSpPr>
              <a:grpSpLocks/>
            </p:cNvGrpSpPr>
            <p:nvPr/>
          </p:nvGrpSpPr>
          <p:grpSpPr bwMode="auto">
            <a:xfrm>
              <a:off x="720" y="1872"/>
              <a:ext cx="1694" cy="1200"/>
              <a:chOff x="3730" y="2640"/>
              <a:chExt cx="1694" cy="1200"/>
            </a:xfrm>
          </p:grpSpPr>
          <p:sp>
            <p:nvSpPr>
              <p:cNvPr id="82000"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82001"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82002"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82003"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82004"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82005"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82006"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82007"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82008"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82009"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82010"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82011"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82012"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3"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4"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5"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6"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7"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8"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2019"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81992" name="Rectangle 30"/>
            <p:cNvSpPr>
              <a:spLocks noChangeArrowheads="1"/>
            </p:cNvSpPr>
            <p:nvPr/>
          </p:nvSpPr>
          <p:spPr bwMode="auto">
            <a:xfrm>
              <a:off x="1625" y="1809"/>
              <a:ext cx="392" cy="238"/>
            </a:xfrm>
            <a:prstGeom prst="rect">
              <a:avLst/>
            </a:prstGeom>
            <a:noFill/>
            <a:ln w="9525">
              <a:noFill/>
              <a:miter lim="800000"/>
              <a:headEnd/>
              <a:tailEnd/>
            </a:ln>
          </p:spPr>
          <p:txBody>
            <a:bodyPr wrap="none">
              <a:spAutoFit/>
            </a:bodyPr>
            <a:lstStyle/>
            <a:p>
              <a:r>
                <a:rPr lang="en-US" altLang="zh-CN" sz="1400"/>
                <a:t>110</a:t>
              </a:r>
            </a:p>
          </p:txBody>
        </p:sp>
        <p:sp>
          <p:nvSpPr>
            <p:cNvPr id="81993" name="Rectangle 31"/>
            <p:cNvSpPr>
              <a:spLocks noChangeArrowheads="1"/>
            </p:cNvSpPr>
            <p:nvPr/>
          </p:nvSpPr>
          <p:spPr bwMode="auto">
            <a:xfrm>
              <a:off x="600" y="2050"/>
              <a:ext cx="309" cy="238"/>
            </a:xfrm>
            <a:prstGeom prst="rect">
              <a:avLst/>
            </a:prstGeom>
            <a:noFill/>
            <a:ln w="9525">
              <a:noFill/>
              <a:miter lim="800000"/>
              <a:headEnd/>
              <a:tailEnd/>
            </a:ln>
          </p:spPr>
          <p:txBody>
            <a:bodyPr wrap="none">
              <a:spAutoFit/>
            </a:bodyPr>
            <a:lstStyle/>
            <a:p>
              <a:r>
                <a:rPr lang="en-US" altLang="zh-CN" sz="1400"/>
                <a:t>55</a:t>
              </a:r>
            </a:p>
          </p:txBody>
        </p:sp>
        <p:sp>
          <p:nvSpPr>
            <p:cNvPr id="81994" name="Rectangle 32"/>
            <p:cNvSpPr>
              <a:spLocks noChangeArrowheads="1"/>
            </p:cNvSpPr>
            <p:nvPr/>
          </p:nvSpPr>
          <p:spPr bwMode="auto">
            <a:xfrm>
              <a:off x="1241" y="2064"/>
              <a:ext cx="309" cy="238"/>
            </a:xfrm>
            <a:prstGeom prst="rect">
              <a:avLst/>
            </a:prstGeom>
            <a:noFill/>
            <a:ln w="9525">
              <a:noFill/>
              <a:miter lim="800000"/>
              <a:headEnd/>
              <a:tailEnd/>
            </a:ln>
          </p:spPr>
          <p:txBody>
            <a:bodyPr wrap="none">
              <a:spAutoFit/>
            </a:bodyPr>
            <a:lstStyle/>
            <a:p>
              <a:r>
                <a:rPr lang="en-US" altLang="zh-CN" sz="1400"/>
                <a:t>22</a:t>
              </a:r>
            </a:p>
          </p:txBody>
        </p:sp>
        <p:sp>
          <p:nvSpPr>
            <p:cNvPr id="81995" name="Rectangle 33"/>
            <p:cNvSpPr>
              <a:spLocks noChangeArrowheads="1"/>
            </p:cNvSpPr>
            <p:nvPr/>
          </p:nvSpPr>
          <p:spPr bwMode="auto">
            <a:xfrm>
              <a:off x="2174" y="2064"/>
              <a:ext cx="309" cy="238"/>
            </a:xfrm>
            <a:prstGeom prst="rect">
              <a:avLst/>
            </a:prstGeom>
            <a:noFill/>
            <a:ln w="9525">
              <a:noFill/>
              <a:miter lim="800000"/>
              <a:headEnd/>
              <a:tailEnd/>
            </a:ln>
          </p:spPr>
          <p:txBody>
            <a:bodyPr wrap="none">
              <a:spAutoFit/>
            </a:bodyPr>
            <a:lstStyle/>
            <a:p>
              <a:r>
                <a:rPr lang="en-US" altLang="zh-CN" sz="1400"/>
                <a:t>10</a:t>
              </a:r>
            </a:p>
          </p:txBody>
        </p:sp>
        <p:sp>
          <p:nvSpPr>
            <p:cNvPr id="81996" name="Rectangle 34"/>
            <p:cNvSpPr>
              <a:spLocks noChangeArrowheads="1"/>
            </p:cNvSpPr>
            <p:nvPr/>
          </p:nvSpPr>
          <p:spPr bwMode="auto">
            <a:xfrm>
              <a:off x="653" y="2688"/>
              <a:ext cx="309" cy="238"/>
            </a:xfrm>
            <a:prstGeom prst="rect">
              <a:avLst/>
            </a:prstGeom>
            <a:noFill/>
            <a:ln w="9525">
              <a:noFill/>
              <a:miter lim="800000"/>
              <a:headEnd/>
              <a:tailEnd/>
            </a:ln>
          </p:spPr>
          <p:txBody>
            <a:bodyPr wrap="none">
              <a:spAutoFit/>
            </a:bodyPr>
            <a:lstStyle/>
            <a:p>
              <a:r>
                <a:rPr lang="en-US" altLang="zh-CN" sz="1400"/>
                <a:t>11</a:t>
              </a:r>
            </a:p>
          </p:txBody>
        </p:sp>
        <p:sp>
          <p:nvSpPr>
            <p:cNvPr id="81997" name="Rectangle 35"/>
            <p:cNvSpPr>
              <a:spLocks noChangeArrowheads="1"/>
            </p:cNvSpPr>
            <p:nvPr/>
          </p:nvSpPr>
          <p:spPr bwMode="auto">
            <a:xfrm>
              <a:off x="1563" y="2689"/>
              <a:ext cx="226" cy="238"/>
            </a:xfrm>
            <a:prstGeom prst="rect">
              <a:avLst/>
            </a:prstGeom>
            <a:noFill/>
            <a:ln w="9525">
              <a:noFill/>
              <a:miter lim="800000"/>
              <a:headEnd/>
              <a:tailEnd/>
            </a:ln>
          </p:spPr>
          <p:txBody>
            <a:bodyPr wrap="none">
              <a:spAutoFit/>
            </a:bodyPr>
            <a:lstStyle/>
            <a:p>
              <a:r>
                <a:rPr lang="en-US" altLang="zh-CN" sz="1400"/>
                <a:t>5</a:t>
              </a:r>
            </a:p>
          </p:txBody>
        </p:sp>
        <p:sp>
          <p:nvSpPr>
            <p:cNvPr id="81998" name="Rectangle 36"/>
            <p:cNvSpPr>
              <a:spLocks noChangeArrowheads="1"/>
            </p:cNvSpPr>
            <p:nvPr/>
          </p:nvSpPr>
          <p:spPr bwMode="auto">
            <a:xfrm>
              <a:off x="2222" y="2688"/>
              <a:ext cx="226" cy="238"/>
            </a:xfrm>
            <a:prstGeom prst="rect">
              <a:avLst/>
            </a:prstGeom>
            <a:noFill/>
            <a:ln w="9525">
              <a:noFill/>
              <a:miter lim="800000"/>
              <a:headEnd/>
              <a:tailEnd/>
            </a:ln>
          </p:spPr>
          <p:txBody>
            <a:bodyPr wrap="none">
              <a:spAutoFit/>
            </a:bodyPr>
            <a:lstStyle/>
            <a:p>
              <a:r>
                <a:rPr lang="en-US" altLang="zh-CN" sz="1400"/>
                <a:t>2</a:t>
              </a:r>
            </a:p>
          </p:txBody>
        </p:sp>
        <p:sp>
          <p:nvSpPr>
            <p:cNvPr id="81999" name="Rectangle 37"/>
            <p:cNvSpPr>
              <a:spLocks noChangeArrowheads="1"/>
            </p:cNvSpPr>
            <p:nvPr/>
          </p:nvSpPr>
          <p:spPr bwMode="auto">
            <a:xfrm>
              <a:off x="1262" y="2912"/>
              <a:ext cx="226" cy="238"/>
            </a:xfrm>
            <a:prstGeom prst="rect">
              <a:avLst/>
            </a:prstGeom>
            <a:noFill/>
            <a:ln w="9525">
              <a:noFill/>
              <a:miter lim="800000"/>
              <a:headEnd/>
              <a:tailEnd/>
            </a:ln>
          </p:spPr>
          <p:txBody>
            <a:bodyPr wrap="none">
              <a:spAutoFit/>
            </a:bodyPr>
            <a:lstStyle/>
            <a:p>
              <a:r>
                <a:rPr lang="en-US" altLang="zh-CN" sz="1400" b="1">
                  <a:sym typeface="Symbol" pitchFamily="18" charset="2"/>
                </a:rPr>
                <a:t>1</a:t>
              </a:r>
            </a:p>
          </p:txBody>
        </p:sp>
      </p:grpSp>
      <p:grpSp>
        <p:nvGrpSpPr>
          <p:cNvPr id="67" name="Group 8"/>
          <p:cNvGrpSpPr>
            <a:grpSpLocks/>
          </p:cNvGrpSpPr>
          <p:nvPr/>
        </p:nvGrpSpPr>
        <p:grpSpPr bwMode="auto">
          <a:xfrm>
            <a:off x="3117850" y="2895600"/>
            <a:ext cx="2520950" cy="1676400"/>
            <a:chOff x="600" y="1809"/>
            <a:chExt cx="1948" cy="1295"/>
          </a:xfrm>
        </p:grpSpPr>
        <p:grpSp>
          <p:nvGrpSpPr>
            <p:cNvPr id="81962" name="Group 9"/>
            <p:cNvGrpSpPr>
              <a:grpSpLocks/>
            </p:cNvGrpSpPr>
            <p:nvPr/>
          </p:nvGrpSpPr>
          <p:grpSpPr bwMode="auto">
            <a:xfrm>
              <a:off x="720" y="1872"/>
              <a:ext cx="1694" cy="1200"/>
              <a:chOff x="3730" y="2640"/>
              <a:chExt cx="1694" cy="1200"/>
            </a:xfrm>
          </p:grpSpPr>
          <p:sp>
            <p:nvSpPr>
              <p:cNvPr id="81971"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81972"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81973"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81974"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81975"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81976"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81977"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81978"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81979"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81980"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81981"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81982"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81983"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84"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85"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86"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87"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88"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89"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90"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81963" name="Rectangle 30"/>
            <p:cNvSpPr>
              <a:spLocks noChangeArrowheads="1"/>
            </p:cNvSpPr>
            <p:nvPr/>
          </p:nvSpPr>
          <p:spPr bwMode="auto">
            <a:xfrm>
              <a:off x="1625" y="1809"/>
              <a:ext cx="476" cy="192"/>
            </a:xfrm>
            <a:prstGeom prst="rect">
              <a:avLst/>
            </a:prstGeom>
            <a:noFill/>
            <a:ln w="9525">
              <a:noFill/>
              <a:miter lim="800000"/>
              <a:headEnd/>
              <a:tailEnd/>
            </a:ln>
          </p:spPr>
          <p:txBody>
            <a:bodyPr wrap="none">
              <a:spAutoFit/>
            </a:bodyPr>
            <a:lstStyle/>
            <a:p>
              <a:r>
                <a:rPr lang="en-US" altLang="zh-CN" sz="1400"/>
                <a:t>{a,b,c}</a:t>
              </a:r>
            </a:p>
          </p:txBody>
        </p:sp>
        <p:sp>
          <p:nvSpPr>
            <p:cNvPr id="81964" name="Rectangle 31"/>
            <p:cNvSpPr>
              <a:spLocks noChangeArrowheads="1"/>
            </p:cNvSpPr>
            <p:nvPr/>
          </p:nvSpPr>
          <p:spPr bwMode="auto">
            <a:xfrm>
              <a:off x="600" y="2050"/>
              <a:ext cx="374" cy="192"/>
            </a:xfrm>
            <a:prstGeom prst="rect">
              <a:avLst/>
            </a:prstGeom>
            <a:noFill/>
            <a:ln w="9525">
              <a:noFill/>
              <a:miter lim="800000"/>
              <a:headEnd/>
              <a:tailEnd/>
            </a:ln>
          </p:spPr>
          <p:txBody>
            <a:bodyPr wrap="none">
              <a:spAutoFit/>
            </a:bodyPr>
            <a:lstStyle/>
            <a:p>
              <a:r>
                <a:rPr lang="en-US" altLang="zh-CN" sz="1400"/>
                <a:t>{a,b}</a:t>
              </a:r>
            </a:p>
          </p:txBody>
        </p:sp>
        <p:sp>
          <p:nvSpPr>
            <p:cNvPr id="81965" name="Rectangle 32"/>
            <p:cNvSpPr>
              <a:spLocks noChangeArrowheads="1"/>
            </p:cNvSpPr>
            <p:nvPr/>
          </p:nvSpPr>
          <p:spPr bwMode="auto">
            <a:xfrm>
              <a:off x="1241" y="2064"/>
              <a:ext cx="371" cy="192"/>
            </a:xfrm>
            <a:prstGeom prst="rect">
              <a:avLst/>
            </a:prstGeom>
            <a:noFill/>
            <a:ln w="9525">
              <a:noFill/>
              <a:miter lim="800000"/>
              <a:headEnd/>
              <a:tailEnd/>
            </a:ln>
          </p:spPr>
          <p:txBody>
            <a:bodyPr wrap="none">
              <a:spAutoFit/>
            </a:bodyPr>
            <a:lstStyle/>
            <a:p>
              <a:r>
                <a:rPr lang="en-US" altLang="zh-CN" sz="1400"/>
                <a:t>{a,c}</a:t>
              </a:r>
            </a:p>
          </p:txBody>
        </p:sp>
        <p:sp>
          <p:nvSpPr>
            <p:cNvPr id="81966" name="Rectangle 33"/>
            <p:cNvSpPr>
              <a:spLocks noChangeArrowheads="1"/>
            </p:cNvSpPr>
            <p:nvPr/>
          </p:nvSpPr>
          <p:spPr bwMode="auto">
            <a:xfrm>
              <a:off x="2174" y="2064"/>
              <a:ext cx="374" cy="192"/>
            </a:xfrm>
            <a:prstGeom prst="rect">
              <a:avLst/>
            </a:prstGeom>
            <a:noFill/>
            <a:ln w="9525">
              <a:noFill/>
              <a:miter lim="800000"/>
              <a:headEnd/>
              <a:tailEnd/>
            </a:ln>
          </p:spPr>
          <p:txBody>
            <a:bodyPr wrap="none">
              <a:spAutoFit/>
            </a:bodyPr>
            <a:lstStyle/>
            <a:p>
              <a:r>
                <a:rPr lang="en-US" altLang="zh-CN" sz="1400"/>
                <a:t>{b,c}</a:t>
              </a:r>
            </a:p>
          </p:txBody>
        </p:sp>
        <p:sp>
          <p:nvSpPr>
            <p:cNvPr id="81967" name="Rectangle 34"/>
            <p:cNvSpPr>
              <a:spLocks noChangeArrowheads="1"/>
            </p:cNvSpPr>
            <p:nvPr/>
          </p:nvSpPr>
          <p:spPr bwMode="auto">
            <a:xfrm>
              <a:off x="653" y="2688"/>
              <a:ext cx="269" cy="192"/>
            </a:xfrm>
            <a:prstGeom prst="rect">
              <a:avLst/>
            </a:prstGeom>
            <a:noFill/>
            <a:ln w="9525">
              <a:noFill/>
              <a:miter lim="800000"/>
              <a:headEnd/>
              <a:tailEnd/>
            </a:ln>
          </p:spPr>
          <p:txBody>
            <a:bodyPr wrap="none">
              <a:spAutoFit/>
            </a:bodyPr>
            <a:lstStyle/>
            <a:p>
              <a:r>
                <a:rPr lang="en-US" altLang="zh-CN" sz="1400"/>
                <a:t>{a}</a:t>
              </a:r>
            </a:p>
          </p:txBody>
        </p:sp>
        <p:sp>
          <p:nvSpPr>
            <p:cNvPr id="81968" name="Rectangle 35"/>
            <p:cNvSpPr>
              <a:spLocks noChangeArrowheads="1"/>
            </p:cNvSpPr>
            <p:nvPr/>
          </p:nvSpPr>
          <p:spPr bwMode="auto">
            <a:xfrm>
              <a:off x="1563" y="2689"/>
              <a:ext cx="272" cy="192"/>
            </a:xfrm>
            <a:prstGeom prst="rect">
              <a:avLst/>
            </a:prstGeom>
            <a:noFill/>
            <a:ln w="9525">
              <a:noFill/>
              <a:miter lim="800000"/>
              <a:headEnd/>
              <a:tailEnd/>
            </a:ln>
          </p:spPr>
          <p:txBody>
            <a:bodyPr wrap="none">
              <a:spAutoFit/>
            </a:bodyPr>
            <a:lstStyle/>
            <a:p>
              <a:r>
                <a:rPr lang="en-US" altLang="zh-CN" sz="1400"/>
                <a:t>{b}</a:t>
              </a:r>
            </a:p>
          </p:txBody>
        </p:sp>
        <p:sp>
          <p:nvSpPr>
            <p:cNvPr id="81969" name="Rectangle 36"/>
            <p:cNvSpPr>
              <a:spLocks noChangeArrowheads="1"/>
            </p:cNvSpPr>
            <p:nvPr/>
          </p:nvSpPr>
          <p:spPr bwMode="auto">
            <a:xfrm>
              <a:off x="2222" y="2688"/>
              <a:ext cx="269" cy="192"/>
            </a:xfrm>
            <a:prstGeom prst="rect">
              <a:avLst/>
            </a:prstGeom>
            <a:noFill/>
            <a:ln w="9525">
              <a:noFill/>
              <a:miter lim="800000"/>
              <a:headEnd/>
              <a:tailEnd/>
            </a:ln>
          </p:spPr>
          <p:txBody>
            <a:bodyPr wrap="none">
              <a:spAutoFit/>
            </a:bodyPr>
            <a:lstStyle/>
            <a:p>
              <a:r>
                <a:rPr lang="en-US" altLang="zh-CN" sz="1400"/>
                <a:t>{c}</a:t>
              </a:r>
            </a:p>
          </p:txBody>
        </p:sp>
        <p:sp>
          <p:nvSpPr>
            <p:cNvPr id="81970" name="Rectangle 37"/>
            <p:cNvSpPr>
              <a:spLocks noChangeArrowheads="1"/>
            </p:cNvSpPr>
            <p:nvPr/>
          </p:nvSpPr>
          <p:spPr bwMode="auto">
            <a:xfrm>
              <a:off x="1262" y="2912"/>
              <a:ext cx="208" cy="192"/>
            </a:xfrm>
            <a:prstGeom prst="rect">
              <a:avLst/>
            </a:prstGeom>
            <a:noFill/>
            <a:ln w="9525">
              <a:noFill/>
              <a:miter lim="800000"/>
              <a:headEnd/>
              <a:tailEnd/>
            </a:ln>
          </p:spPr>
          <p:txBody>
            <a:bodyPr wrap="none">
              <a:spAutoFit/>
            </a:bodyPr>
            <a:lstStyle/>
            <a:p>
              <a:r>
                <a:rPr lang="en-US" altLang="zh-CN" sz="1400" b="1">
                  <a:sym typeface="Symbol" pitchFamily="18" charset="2"/>
                </a:rPr>
                <a:t></a:t>
              </a:r>
            </a:p>
          </p:txBody>
        </p:sp>
      </p:grpSp>
      <p:grpSp>
        <p:nvGrpSpPr>
          <p:cNvPr id="127" name="Group 8"/>
          <p:cNvGrpSpPr>
            <a:grpSpLocks/>
          </p:cNvGrpSpPr>
          <p:nvPr/>
        </p:nvGrpSpPr>
        <p:grpSpPr bwMode="auto">
          <a:xfrm>
            <a:off x="5867400" y="2911475"/>
            <a:ext cx="2436813" cy="1736725"/>
            <a:chOff x="600" y="1809"/>
            <a:chExt cx="1883" cy="1341"/>
          </a:xfrm>
        </p:grpSpPr>
        <p:grpSp>
          <p:nvGrpSpPr>
            <p:cNvPr id="81933" name="Group 9"/>
            <p:cNvGrpSpPr>
              <a:grpSpLocks/>
            </p:cNvGrpSpPr>
            <p:nvPr/>
          </p:nvGrpSpPr>
          <p:grpSpPr bwMode="auto">
            <a:xfrm>
              <a:off x="720" y="1872"/>
              <a:ext cx="1694" cy="1200"/>
              <a:chOff x="3730" y="2640"/>
              <a:chExt cx="1694" cy="1200"/>
            </a:xfrm>
          </p:grpSpPr>
          <p:sp>
            <p:nvSpPr>
              <p:cNvPr id="81942"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81943"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81944"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81945"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81946"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81947"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81948"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81949"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81950"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81951"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81952"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81953"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81954"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55"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56"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57"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58"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59"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60"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1961"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81934" name="Rectangle 30"/>
            <p:cNvSpPr>
              <a:spLocks noChangeArrowheads="1"/>
            </p:cNvSpPr>
            <p:nvPr/>
          </p:nvSpPr>
          <p:spPr bwMode="auto">
            <a:xfrm>
              <a:off x="1625" y="1809"/>
              <a:ext cx="309" cy="238"/>
            </a:xfrm>
            <a:prstGeom prst="rect">
              <a:avLst/>
            </a:prstGeom>
            <a:noFill/>
            <a:ln w="9525">
              <a:noFill/>
              <a:miter lim="800000"/>
              <a:headEnd/>
              <a:tailEnd/>
            </a:ln>
          </p:spPr>
          <p:txBody>
            <a:bodyPr wrap="none">
              <a:spAutoFit/>
            </a:bodyPr>
            <a:lstStyle/>
            <a:p>
              <a:r>
                <a:rPr lang="en-US" altLang="zh-CN" sz="1400"/>
                <a:t>30</a:t>
              </a:r>
            </a:p>
          </p:txBody>
        </p:sp>
        <p:sp>
          <p:nvSpPr>
            <p:cNvPr id="81935" name="Rectangle 31"/>
            <p:cNvSpPr>
              <a:spLocks noChangeArrowheads="1"/>
            </p:cNvSpPr>
            <p:nvPr/>
          </p:nvSpPr>
          <p:spPr bwMode="auto">
            <a:xfrm>
              <a:off x="600" y="2050"/>
              <a:ext cx="309" cy="238"/>
            </a:xfrm>
            <a:prstGeom prst="rect">
              <a:avLst/>
            </a:prstGeom>
            <a:noFill/>
            <a:ln w="9525">
              <a:noFill/>
              <a:miter lim="800000"/>
              <a:headEnd/>
              <a:tailEnd/>
            </a:ln>
          </p:spPr>
          <p:txBody>
            <a:bodyPr wrap="none">
              <a:spAutoFit/>
            </a:bodyPr>
            <a:lstStyle/>
            <a:p>
              <a:r>
                <a:rPr lang="en-US" altLang="zh-CN" sz="1400"/>
                <a:t>15</a:t>
              </a:r>
            </a:p>
          </p:txBody>
        </p:sp>
        <p:sp>
          <p:nvSpPr>
            <p:cNvPr id="81936" name="Rectangle 32"/>
            <p:cNvSpPr>
              <a:spLocks noChangeArrowheads="1"/>
            </p:cNvSpPr>
            <p:nvPr/>
          </p:nvSpPr>
          <p:spPr bwMode="auto">
            <a:xfrm>
              <a:off x="1306" y="2064"/>
              <a:ext cx="226" cy="238"/>
            </a:xfrm>
            <a:prstGeom prst="rect">
              <a:avLst/>
            </a:prstGeom>
            <a:noFill/>
            <a:ln w="9525">
              <a:noFill/>
              <a:miter lim="800000"/>
              <a:headEnd/>
              <a:tailEnd/>
            </a:ln>
          </p:spPr>
          <p:txBody>
            <a:bodyPr wrap="none">
              <a:spAutoFit/>
            </a:bodyPr>
            <a:lstStyle/>
            <a:p>
              <a:r>
                <a:rPr lang="en-US" altLang="zh-CN" sz="1400"/>
                <a:t>6</a:t>
              </a:r>
            </a:p>
          </p:txBody>
        </p:sp>
        <p:sp>
          <p:nvSpPr>
            <p:cNvPr id="81937" name="Rectangle 33"/>
            <p:cNvSpPr>
              <a:spLocks noChangeArrowheads="1"/>
            </p:cNvSpPr>
            <p:nvPr/>
          </p:nvSpPr>
          <p:spPr bwMode="auto">
            <a:xfrm>
              <a:off x="2174" y="2064"/>
              <a:ext cx="309" cy="238"/>
            </a:xfrm>
            <a:prstGeom prst="rect">
              <a:avLst/>
            </a:prstGeom>
            <a:noFill/>
            <a:ln w="9525">
              <a:noFill/>
              <a:miter lim="800000"/>
              <a:headEnd/>
              <a:tailEnd/>
            </a:ln>
          </p:spPr>
          <p:txBody>
            <a:bodyPr wrap="none">
              <a:spAutoFit/>
            </a:bodyPr>
            <a:lstStyle/>
            <a:p>
              <a:r>
                <a:rPr lang="en-US" altLang="zh-CN" sz="1400"/>
                <a:t>10</a:t>
              </a:r>
            </a:p>
          </p:txBody>
        </p:sp>
        <p:sp>
          <p:nvSpPr>
            <p:cNvPr id="81938" name="Rectangle 34"/>
            <p:cNvSpPr>
              <a:spLocks noChangeArrowheads="1"/>
            </p:cNvSpPr>
            <p:nvPr/>
          </p:nvSpPr>
          <p:spPr bwMode="auto">
            <a:xfrm>
              <a:off x="653" y="2688"/>
              <a:ext cx="226" cy="238"/>
            </a:xfrm>
            <a:prstGeom prst="rect">
              <a:avLst/>
            </a:prstGeom>
            <a:noFill/>
            <a:ln w="9525">
              <a:noFill/>
              <a:miter lim="800000"/>
              <a:headEnd/>
              <a:tailEnd/>
            </a:ln>
          </p:spPr>
          <p:txBody>
            <a:bodyPr wrap="none">
              <a:spAutoFit/>
            </a:bodyPr>
            <a:lstStyle/>
            <a:p>
              <a:r>
                <a:rPr lang="en-US" altLang="zh-CN" sz="1400"/>
                <a:t>3</a:t>
              </a:r>
            </a:p>
          </p:txBody>
        </p:sp>
        <p:sp>
          <p:nvSpPr>
            <p:cNvPr id="81939" name="Rectangle 35"/>
            <p:cNvSpPr>
              <a:spLocks noChangeArrowheads="1"/>
            </p:cNvSpPr>
            <p:nvPr/>
          </p:nvSpPr>
          <p:spPr bwMode="auto">
            <a:xfrm>
              <a:off x="1563" y="2689"/>
              <a:ext cx="226" cy="238"/>
            </a:xfrm>
            <a:prstGeom prst="rect">
              <a:avLst/>
            </a:prstGeom>
            <a:noFill/>
            <a:ln w="9525">
              <a:noFill/>
              <a:miter lim="800000"/>
              <a:headEnd/>
              <a:tailEnd/>
            </a:ln>
          </p:spPr>
          <p:txBody>
            <a:bodyPr wrap="none">
              <a:spAutoFit/>
            </a:bodyPr>
            <a:lstStyle/>
            <a:p>
              <a:r>
                <a:rPr lang="en-US" altLang="zh-CN" sz="1400"/>
                <a:t>5</a:t>
              </a:r>
            </a:p>
          </p:txBody>
        </p:sp>
        <p:sp>
          <p:nvSpPr>
            <p:cNvPr id="81940" name="Rectangle 36"/>
            <p:cNvSpPr>
              <a:spLocks noChangeArrowheads="1"/>
            </p:cNvSpPr>
            <p:nvPr/>
          </p:nvSpPr>
          <p:spPr bwMode="auto">
            <a:xfrm>
              <a:off x="2222" y="2688"/>
              <a:ext cx="226" cy="238"/>
            </a:xfrm>
            <a:prstGeom prst="rect">
              <a:avLst/>
            </a:prstGeom>
            <a:noFill/>
            <a:ln w="9525">
              <a:noFill/>
              <a:miter lim="800000"/>
              <a:headEnd/>
              <a:tailEnd/>
            </a:ln>
          </p:spPr>
          <p:txBody>
            <a:bodyPr wrap="none">
              <a:spAutoFit/>
            </a:bodyPr>
            <a:lstStyle/>
            <a:p>
              <a:r>
                <a:rPr lang="en-US" altLang="zh-CN" sz="1400"/>
                <a:t>2</a:t>
              </a:r>
            </a:p>
          </p:txBody>
        </p:sp>
        <p:sp>
          <p:nvSpPr>
            <p:cNvPr id="81941" name="Rectangle 37"/>
            <p:cNvSpPr>
              <a:spLocks noChangeArrowheads="1"/>
            </p:cNvSpPr>
            <p:nvPr/>
          </p:nvSpPr>
          <p:spPr bwMode="auto">
            <a:xfrm>
              <a:off x="1262" y="2912"/>
              <a:ext cx="226" cy="238"/>
            </a:xfrm>
            <a:prstGeom prst="rect">
              <a:avLst/>
            </a:prstGeom>
            <a:noFill/>
            <a:ln w="9525">
              <a:noFill/>
              <a:miter lim="800000"/>
              <a:headEnd/>
              <a:tailEnd/>
            </a:ln>
          </p:spPr>
          <p:txBody>
            <a:bodyPr wrap="none">
              <a:spAutoFit/>
            </a:bodyPr>
            <a:lstStyle/>
            <a:p>
              <a:r>
                <a:rPr lang="en-US" altLang="zh-CN" sz="1400" b="1">
                  <a:sym typeface="Symbol" pitchFamily="18" charset="2"/>
                </a:rPr>
                <a:t>1</a:t>
              </a:r>
            </a:p>
          </p:txBody>
        </p:sp>
      </p:grpSp>
      <p:sp>
        <p:nvSpPr>
          <p:cNvPr id="97" name="TextBox 96"/>
          <p:cNvSpPr txBox="1"/>
          <p:nvPr/>
        </p:nvSpPr>
        <p:spPr>
          <a:xfrm>
            <a:off x="4419600" y="1676400"/>
            <a:ext cx="36576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思路：证明两</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个运算满足</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交换律、分配律、同一律和补元律</a:t>
            </a:r>
          </a:p>
        </p:txBody>
      </p:sp>
      <p:sp>
        <p:nvSpPr>
          <p:cNvPr id="99" name="TextBox 98"/>
          <p:cNvSpPr txBox="1"/>
          <p:nvPr/>
        </p:nvSpPr>
        <p:spPr>
          <a:xfrm>
            <a:off x="3048000" y="2286000"/>
            <a:ext cx="5334000" cy="923330"/>
          </a:xfrm>
          <a:prstGeom prst="rect">
            <a:avLst/>
          </a:prstGeom>
          <a:solidFill>
            <a:schemeClr val="accent3">
              <a:lumMod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除法对应质因子分解集合的差操作，例如</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55</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11}</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a:p>
            <a:pP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则（</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110/55</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20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9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99"/>
                                        </p:tgtEl>
                                        <p:attrNameLst>
                                          <p:attrName>style.visibility</p:attrName>
                                        </p:attrNameLst>
                                      </p:cBhvr>
                                      <p:to>
                                        <p:strVal val="hidden"/>
                                      </p:to>
                                    </p:set>
                                  </p:childTnLst>
                                </p:cTn>
                              </p:par>
                            </p:childTnLst>
                          </p:cTn>
                        </p:par>
                        <p:par>
                          <p:cTn id="44" fill="hold">
                            <p:stCondLst>
                              <p:cond delay="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19875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总结</a:t>
            </a:r>
          </a:p>
        </p:txBody>
      </p:sp>
      <p:sp>
        <p:nvSpPr>
          <p:cNvPr id="82946" name="矩形 2"/>
          <p:cNvSpPr>
            <a:spLocks noChangeArrowheads="1"/>
          </p:cNvSpPr>
          <p:nvPr/>
        </p:nvSpPr>
        <p:spPr bwMode="auto">
          <a:xfrm>
            <a:off x="304800" y="1295400"/>
            <a:ext cx="6019800" cy="369888"/>
          </a:xfrm>
          <a:prstGeom prst="rect">
            <a:avLst/>
          </a:prstGeom>
          <a:noFill/>
          <a:ln w="9525">
            <a:noFill/>
            <a:miter lim="800000"/>
            <a:headEnd/>
            <a:tailEnd/>
          </a:ln>
        </p:spPr>
        <p:txBody>
          <a:bodyPr>
            <a:spAutoFit/>
          </a:bodyPr>
          <a:lstStyle/>
          <a:p>
            <a:r>
              <a:rPr lang="zh-CN" altLang="en-US" b="1">
                <a:latin typeface="Times New Roman" pitchFamily="18" charset="0"/>
                <a:ea typeface="仿宋_GB2312"/>
                <a:cs typeface="仿宋_GB2312"/>
              </a:rPr>
              <a:t>设</a:t>
            </a:r>
            <a:r>
              <a:rPr lang="en-US" altLang="zh-CN">
                <a:latin typeface="Times New Roman" pitchFamily="18" charset="0"/>
                <a:ea typeface="仿宋_GB2312"/>
                <a:cs typeface="仿宋_GB2312"/>
              </a:rPr>
              <a:t>&lt;</a:t>
            </a:r>
            <a:r>
              <a:rPr lang="en-US" altLang="zh-CN">
                <a:latin typeface="仿宋_GB2312"/>
                <a:ea typeface="仿宋_GB2312"/>
                <a:cs typeface="仿宋_GB2312"/>
              </a:rPr>
              <a:t>B</a:t>
            </a:r>
            <a:r>
              <a:rPr lang="zh-CN" altLang="en-US">
                <a:latin typeface="仿宋_GB2312"/>
                <a:ea typeface="仿宋_GB2312"/>
                <a:cs typeface="仿宋_GB2312"/>
              </a:rPr>
              <a:t>，</a:t>
            </a:r>
            <a:r>
              <a:rPr lang="en-US" altLang="zh-CN">
                <a:latin typeface="Lucida Sans Unicode" pitchFamily="34" charset="0"/>
                <a:ea typeface="仿宋_GB2312"/>
                <a:cs typeface="Lucida Sans Unicode" pitchFamily="34" charset="0"/>
              </a:rPr>
              <a:t>∧</a:t>
            </a:r>
            <a:r>
              <a:rPr lang="zh-CN" altLang="en-US">
                <a:latin typeface="Lucida Sans Unicode" pitchFamily="34" charset="0"/>
                <a:ea typeface="仿宋_GB2312"/>
                <a:cs typeface="Lucida Sans Unicode" pitchFamily="34" charset="0"/>
              </a:rPr>
              <a:t>，</a:t>
            </a:r>
            <a:r>
              <a:rPr lang="en-US" altLang="zh-CN">
                <a:latin typeface="Lucida Sans Unicode" pitchFamily="34" charset="0"/>
                <a:ea typeface="仿宋_GB2312"/>
                <a:cs typeface="Lucida Sans Unicode" pitchFamily="34" charset="0"/>
              </a:rPr>
              <a:t>∨</a:t>
            </a:r>
            <a:r>
              <a:rPr lang="zh-CN" altLang="en-US">
                <a:latin typeface="仿宋_GB2312"/>
                <a:ea typeface="仿宋_GB2312"/>
                <a:cs typeface="仿宋_GB2312"/>
              </a:rPr>
              <a:t>，</a:t>
            </a:r>
            <a:r>
              <a:rPr lang="zh-CN" altLang="en-US">
                <a:latin typeface="仿宋_GB2312"/>
                <a:ea typeface="仿宋_GB2312"/>
                <a:cs typeface="仿宋_GB2312"/>
                <a:sym typeface="Symbol" pitchFamily="18" charset="2"/>
              </a:rPr>
              <a:t>，</a:t>
            </a:r>
            <a:r>
              <a:rPr lang="en-US" altLang="zh-CN">
                <a:latin typeface="仿宋_GB2312"/>
                <a:ea typeface="仿宋_GB2312"/>
                <a:cs typeface="仿宋_GB2312"/>
              </a:rPr>
              <a:t>0</a:t>
            </a:r>
            <a:r>
              <a:rPr lang="zh-CN" altLang="en-US">
                <a:latin typeface="仿宋_GB2312"/>
                <a:ea typeface="仿宋_GB2312"/>
                <a:cs typeface="仿宋_GB2312"/>
              </a:rPr>
              <a:t>，</a:t>
            </a:r>
            <a:r>
              <a:rPr lang="en-US" altLang="zh-CN">
                <a:latin typeface="仿宋_GB2312"/>
                <a:ea typeface="仿宋_GB2312"/>
                <a:cs typeface="仿宋_GB2312"/>
              </a:rPr>
              <a:t>1&gt;</a:t>
            </a:r>
            <a:r>
              <a:rPr lang="zh-CN" altLang="en-US" b="1">
                <a:latin typeface="Times New Roman" pitchFamily="18" charset="0"/>
                <a:ea typeface="仿宋_GB2312"/>
                <a:cs typeface="仿宋_GB2312"/>
              </a:rPr>
              <a:t>是布尔代数</a:t>
            </a:r>
            <a:r>
              <a:rPr lang="en-US" altLang="zh-CN" b="1">
                <a:latin typeface="仿宋_GB2312"/>
                <a:ea typeface="仿宋_GB2312"/>
                <a:cs typeface="仿宋_GB2312"/>
              </a:rPr>
              <a:t>,</a:t>
            </a:r>
            <a:r>
              <a:rPr lang="zh-CN" altLang="en-US" b="1">
                <a:latin typeface="Times New Roman" pitchFamily="18" charset="0"/>
                <a:ea typeface="仿宋_GB2312"/>
                <a:cs typeface="仿宋_GB2312"/>
              </a:rPr>
              <a:t>则成立如下运算律</a:t>
            </a:r>
            <a:endParaRPr lang="zh-CN" altLang="en-US"/>
          </a:p>
        </p:txBody>
      </p:sp>
      <p:sp>
        <p:nvSpPr>
          <p:cNvPr id="4" name="Rectangle 12"/>
          <p:cNvSpPr>
            <a:spLocks noChangeArrowheads="1"/>
          </p:cNvSpPr>
          <p:nvPr/>
        </p:nvSpPr>
        <p:spPr bwMode="auto">
          <a:xfrm>
            <a:off x="1676400" y="1905000"/>
            <a:ext cx="2163763" cy="369888"/>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err="1">
                <a:latin typeface="仿宋_GB2312" pitchFamily="49" charset="-122"/>
                <a:ea typeface="仿宋_GB2312" pitchFamily="49" charset="-122"/>
                <a:cs typeface="+mn-cs"/>
              </a:rPr>
              <a:t>a</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b</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a,a</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b</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a</a:t>
            </a:r>
            <a:endParaRPr kumimoji="1" lang="zh-CN" altLang="en-US" dirty="0">
              <a:latin typeface="Arial Rounded MT Bold" pitchFamily="34" charset="0"/>
              <a:ea typeface="宋体" pitchFamily="2" charset="-122"/>
              <a:cs typeface="+mn-cs"/>
            </a:endParaRPr>
          </a:p>
        </p:txBody>
      </p:sp>
      <p:sp>
        <p:nvSpPr>
          <p:cNvPr id="5" name="Rectangle 12"/>
          <p:cNvSpPr>
            <a:spLocks noChangeArrowheads="1"/>
          </p:cNvSpPr>
          <p:nvPr/>
        </p:nvSpPr>
        <p:spPr bwMode="auto">
          <a:xfrm>
            <a:off x="685800" y="1905000"/>
            <a:ext cx="882650" cy="369888"/>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交换律</a:t>
            </a:r>
            <a:endParaRPr kumimoji="1" lang="zh-CN" altLang="en-US" dirty="0">
              <a:latin typeface="Arial Rounded MT Bold" pitchFamily="34" charset="0"/>
              <a:ea typeface="宋体" pitchFamily="2" charset="-122"/>
              <a:cs typeface="+mn-cs"/>
            </a:endParaRPr>
          </a:p>
        </p:txBody>
      </p:sp>
      <p:sp>
        <p:nvSpPr>
          <p:cNvPr id="6" name="Rectangle 12"/>
          <p:cNvSpPr>
            <a:spLocks noChangeArrowheads="1"/>
          </p:cNvSpPr>
          <p:nvPr/>
        </p:nvSpPr>
        <p:spPr bwMode="auto">
          <a:xfrm>
            <a:off x="1676400" y="2362200"/>
            <a:ext cx="4443413" cy="369888"/>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a</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c=a</a:t>
            </a:r>
            <a:r>
              <a:rPr lang="en-US" altLang="zh-CN"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b</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c</a:t>
            </a:r>
            <a:r>
              <a:rPr lang="en-US" altLang="zh-CN" b="1" dirty="0">
                <a:latin typeface="仿宋_GB2312" pitchFamily="49" charset="-122"/>
                <a:ea typeface="仿宋_GB2312" pitchFamily="49" charset="-122"/>
                <a:cs typeface="+mn-cs"/>
              </a:rPr>
              <a:t>), (</a:t>
            </a:r>
            <a:r>
              <a:rPr lang="en-US" altLang="zh-CN" b="1" dirty="0" err="1">
                <a:latin typeface="仿宋_GB2312" pitchFamily="49" charset="-122"/>
                <a:ea typeface="仿宋_GB2312" pitchFamily="49" charset="-122"/>
                <a:cs typeface="+mn-cs"/>
              </a:rPr>
              <a:t>a</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sz="1600" dirty="0">
                <a:latin typeface="Lucida Sans Unicode"/>
                <a:ea typeface="仿宋_GB2312" pitchFamily="49" charset="-122"/>
                <a:cs typeface="Lucida Sans Unicode"/>
              </a:rPr>
              <a:t>∨ </a:t>
            </a:r>
            <a:r>
              <a:rPr lang="en-US" altLang="zh-CN" b="1" dirty="0">
                <a:latin typeface="仿宋_GB2312" pitchFamily="49" charset="-122"/>
                <a:ea typeface="仿宋_GB2312" pitchFamily="49" charset="-122"/>
                <a:cs typeface="+mn-cs"/>
              </a:rPr>
              <a:t>c=a</a:t>
            </a:r>
            <a:r>
              <a:rPr lang="en-US" altLang="zh-CN" sz="1600"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b</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c</a:t>
            </a:r>
            <a:r>
              <a:rPr lang="en-US" altLang="zh-CN" b="1" dirty="0">
                <a:latin typeface="仿宋_GB2312" pitchFamily="49" charset="-122"/>
                <a:ea typeface="仿宋_GB2312" pitchFamily="49" charset="-122"/>
                <a:cs typeface="+mn-cs"/>
              </a:rPr>
              <a:t>)</a:t>
            </a:r>
            <a:endParaRPr kumimoji="1" lang="zh-CN" altLang="en-US" dirty="0">
              <a:latin typeface="Arial Rounded MT Bold" pitchFamily="34" charset="0"/>
              <a:ea typeface="宋体" pitchFamily="2" charset="-122"/>
              <a:cs typeface="+mn-cs"/>
            </a:endParaRPr>
          </a:p>
        </p:txBody>
      </p:sp>
      <p:sp>
        <p:nvSpPr>
          <p:cNvPr id="7" name="Rectangle 12"/>
          <p:cNvSpPr>
            <a:spLocks noChangeArrowheads="1"/>
          </p:cNvSpPr>
          <p:nvPr/>
        </p:nvSpPr>
        <p:spPr bwMode="auto">
          <a:xfrm>
            <a:off x="685800" y="2362200"/>
            <a:ext cx="882650" cy="369888"/>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结合律</a:t>
            </a:r>
            <a:endParaRPr kumimoji="1" lang="zh-CN" altLang="en-US" dirty="0">
              <a:latin typeface="Arial Rounded MT Bold" pitchFamily="34" charset="0"/>
              <a:ea typeface="宋体" pitchFamily="2" charset="-122"/>
              <a:cs typeface="+mn-cs"/>
            </a:endParaRPr>
          </a:p>
        </p:txBody>
      </p:sp>
      <p:sp>
        <p:nvSpPr>
          <p:cNvPr id="8" name="Rectangle 12"/>
          <p:cNvSpPr>
            <a:spLocks noChangeArrowheads="1"/>
          </p:cNvSpPr>
          <p:nvPr/>
        </p:nvSpPr>
        <p:spPr bwMode="auto">
          <a:xfrm>
            <a:off x="1676400" y="2830513"/>
            <a:ext cx="1584325" cy="369887"/>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err="1">
                <a:latin typeface="仿宋_GB2312" pitchFamily="49" charset="-122"/>
                <a:ea typeface="仿宋_GB2312" pitchFamily="49" charset="-122"/>
                <a:cs typeface="+mn-cs"/>
              </a:rPr>
              <a:t>a</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a</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a,a</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a</a:t>
            </a:r>
            <a:r>
              <a:rPr lang="en-US" altLang="zh-CN" b="1" dirty="0">
                <a:latin typeface="仿宋_GB2312" pitchFamily="49" charset="-122"/>
                <a:ea typeface="仿宋_GB2312" pitchFamily="49" charset="-122"/>
                <a:cs typeface="+mn-cs"/>
              </a:rPr>
              <a:t>=a</a:t>
            </a:r>
            <a:endParaRPr kumimoji="1" lang="zh-CN" altLang="en-US" dirty="0">
              <a:latin typeface="Arial Rounded MT Bold" pitchFamily="34" charset="0"/>
              <a:ea typeface="宋体" pitchFamily="2" charset="-122"/>
              <a:cs typeface="+mn-cs"/>
            </a:endParaRPr>
          </a:p>
        </p:txBody>
      </p:sp>
      <p:sp>
        <p:nvSpPr>
          <p:cNvPr id="9" name="Rectangle 12"/>
          <p:cNvSpPr>
            <a:spLocks noChangeArrowheads="1"/>
          </p:cNvSpPr>
          <p:nvPr/>
        </p:nvSpPr>
        <p:spPr bwMode="auto">
          <a:xfrm>
            <a:off x="685800" y="2830513"/>
            <a:ext cx="882650" cy="369887"/>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幂等律</a:t>
            </a:r>
            <a:endParaRPr kumimoji="1" lang="zh-CN" altLang="en-US" dirty="0">
              <a:latin typeface="Arial Rounded MT Bold" pitchFamily="34" charset="0"/>
              <a:ea typeface="宋体" pitchFamily="2" charset="-122"/>
              <a:cs typeface="+mn-cs"/>
            </a:endParaRPr>
          </a:p>
        </p:txBody>
      </p:sp>
      <p:sp>
        <p:nvSpPr>
          <p:cNvPr id="10" name="Rectangle 12"/>
          <p:cNvSpPr>
            <a:spLocks noChangeArrowheads="1"/>
          </p:cNvSpPr>
          <p:nvPr/>
        </p:nvSpPr>
        <p:spPr bwMode="auto">
          <a:xfrm>
            <a:off x="1676400" y="3287713"/>
            <a:ext cx="2749550" cy="369887"/>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a:latin typeface="仿宋_GB2312" pitchFamily="49" charset="-122"/>
                <a:ea typeface="仿宋_GB2312" pitchFamily="49" charset="-122"/>
                <a:cs typeface="+mn-cs"/>
              </a:rPr>
              <a:t>a</a:t>
            </a:r>
            <a:r>
              <a:rPr lang="en-US" altLang="zh-CN"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a</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 a</a:t>
            </a:r>
            <a:r>
              <a:rPr lang="en-US" altLang="zh-CN" sz="1600"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sym typeface="Symbol" pitchFamily="18" charset="2"/>
              </a:rPr>
              <a:t>(</a:t>
            </a:r>
            <a:r>
              <a:rPr lang="en-US" altLang="zh-CN" b="1" dirty="0" err="1">
                <a:latin typeface="仿宋_GB2312" pitchFamily="49" charset="-122"/>
                <a:ea typeface="仿宋_GB2312" pitchFamily="49" charset="-122"/>
                <a:cs typeface="+mn-cs"/>
              </a:rPr>
              <a:t>a</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a:t>
            </a:r>
            <a:endParaRPr lang="en-US" altLang="zh-CN" b="1" dirty="0">
              <a:latin typeface="仿宋_GB2312" pitchFamily="49" charset="-122"/>
              <a:ea typeface="宋体" pitchFamily="2" charset="-122"/>
              <a:cs typeface="+mn-cs"/>
            </a:endParaRPr>
          </a:p>
        </p:txBody>
      </p:sp>
      <p:sp>
        <p:nvSpPr>
          <p:cNvPr id="11" name="Rectangle 12"/>
          <p:cNvSpPr>
            <a:spLocks noChangeArrowheads="1"/>
          </p:cNvSpPr>
          <p:nvPr/>
        </p:nvSpPr>
        <p:spPr bwMode="auto">
          <a:xfrm>
            <a:off x="685800" y="3287713"/>
            <a:ext cx="882650" cy="369887"/>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吸收律</a:t>
            </a:r>
            <a:endParaRPr kumimoji="1" lang="zh-CN" altLang="en-US" dirty="0">
              <a:latin typeface="Arial Rounded MT Bold" pitchFamily="34" charset="0"/>
              <a:ea typeface="宋体" pitchFamily="2" charset="-122"/>
              <a:cs typeface="+mn-cs"/>
            </a:endParaRPr>
          </a:p>
        </p:txBody>
      </p:sp>
      <p:sp>
        <p:nvSpPr>
          <p:cNvPr id="12" name="Rectangle 12"/>
          <p:cNvSpPr>
            <a:spLocks noChangeArrowheads="1"/>
          </p:cNvSpPr>
          <p:nvPr/>
        </p:nvSpPr>
        <p:spPr bwMode="auto">
          <a:xfrm>
            <a:off x="1676400" y="3744913"/>
            <a:ext cx="5438775" cy="369887"/>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a:latin typeface="仿宋_GB2312" pitchFamily="49" charset="-122"/>
                <a:ea typeface="仿宋_GB2312" pitchFamily="49" charset="-122"/>
                <a:cs typeface="+mn-cs"/>
              </a:rPr>
              <a:t>a</a:t>
            </a:r>
            <a:r>
              <a:rPr lang="en-US" altLang="zh-CN" sz="1600"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b</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c</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a</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a:t>
            </a:r>
            <a:r>
              <a:rPr lang="en-US" altLang="zh-CN" b="1" dirty="0" err="1">
                <a:latin typeface="仿宋_GB2312" pitchFamily="49" charset="-122"/>
                <a:ea typeface="仿宋_GB2312" pitchFamily="49" charset="-122"/>
                <a:cs typeface="+mn-cs"/>
              </a:rPr>
              <a:t>a</a:t>
            </a:r>
            <a:r>
              <a:rPr lang="en-US" altLang="zh-CN" sz="1600"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c</a:t>
            </a:r>
            <a:r>
              <a:rPr lang="en-US" altLang="zh-CN" b="1" dirty="0">
                <a:latin typeface="仿宋_GB2312" pitchFamily="49" charset="-122"/>
                <a:ea typeface="仿宋_GB2312" pitchFamily="49" charset="-122"/>
                <a:cs typeface="+mn-cs"/>
              </a:rPr>
              <a:t>)</a:t>
            </a:r>
            <a:r>
              <a:rPr lang="zh-CN" altLang="en-US" b="1" dirty="0">
                <a:latin typeface="仿宋_GB2312" pitchFamily="49" charset="-122"/>
                <a:ea typeface="仿宋_GB2312" pitchFamily="49" charset="-122"/>
                <a:cs typeface="+mn-cs"/>
              </a:rPr>
              <a:t>，</a:t>
            </a:r>
            <a:r>
              <a:rPr lang="en-US" altLang="zh-CN" b="1" dirty="0">
                <a:latin typeface="仿宋_GB2312" pitchFamily="49" charset="-122"/>
                <a:ea typeface="仿宋_GB2312" pitchFamily="49" charset="-122"/>
                <a:cs typeface="+mn-cs"/>
              </a:rPr>
              <a:t>a</a:t>
            </a:r>
            <a:r>
              <a:rPr lang="en-US" altLang="zh-CN"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(b</a:t>
            </a:r>
            <a:r>
              <a:rPr lang="en-US" altLang="zh-CN" sz="1600" dirty="0">
                <a:latin typeface="Lucida Sans Unicode"/>
                <a:ea typeface="仿宋_GB2312" pitchFamily="49" charset="-122"/>
                <a:cs typeface="Lucida Sans Unicode"/>
              </a:rPr>
              <a:t>∨ </a:t>
            </a:r>
            <a:r>
              <a:rPr lang="en-US" altLang="zh-CN" b="1" dirty="0">
                <a:latin typeface="仿宋_GB2312" pitchFamily="49" charset="-122"/>
                <a:ea typeface="仿宋_GB2312" pitchFamily="49" charset="-122"/>
                <a:cs typeface="+mn-cs"/>
              </a:rPr>
              <a:t>c)=(</a:t>
            </a:r>
            <a:r>
              <a:rPr lang="en-US" altLang="zh-CN" b="1" dirty="0" err="1">
                <a:latin typeface="仿宋_GB2312" pitchFamily="49" charset="-122"/>
                <a:ea typeface="仿宋_GB2312" pitchFamily="49" charset="-122"/>
                <a:cs typeface="+mn-cs"/>
              </a:rPr>
              <a:t>a</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dirty="0">
                <a:latin typeface="仿宋_GB2312" pitchFamily="49" charset="-122"/>
                <a:ea typeface="仿宋_GB2312" pitchFamily="49" charset="-122"/>
                <a:cs typeface="+mn-cs"/>
              </a:rPr>
              <a:t>)</a:t>
            </a:r>
            <a:r>
              <a:rPr lang="en-US" altLang="zh-CN" sz="1600" dirty="0">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a</a:t>
            </a:r>
            <a:r>
              <a:rPr lang="en-US" altLang="zh-CN"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c</a:t>
            </a:r>
            <a:r>
              <a:rPr lang="en-US" altLang="zh-CN" b="1" dirty="0">
                <a:latin typeface="仿宋_GB2312" pitchFamily="49" charset="-122"/>
                <a:ea typeface="仿宋_GB2312" pitchFamily="49" charset="-122"/>
                <a:cs typeface="+mn-cs"/>
              </a:rPr>
              <a:t>)</a:t>
            </a:r>
            <a:endParaRPr lang="en-US" altLang="zh-CN" b="1" dirty="0">
              <a:latin typeface="仿宋_GB2312" pitchFamily="49" charset="-122"/>
              <a:ea typeface="宋体" pitchFamily="2" charset="-122"/>
              <a:cs typeface="+mn-cs"/>
            </a:endParaRPr>
          </a:p>
        </p:txBody>
      </p:sp>
      <p:sp>
        <p:nvSpPr>
          <p:cNvPr id="13" name="Rectangle 12"/>
          <p:cNvSpPr>
            <a:spLocks noChangeArrowheads="1"/>
          </p:cNvSpPr>
          <p:nvPr/>
        </p:nvSpPr>
        <p:spPr bwMode="auto">
          <a:xfrm>
            <a:off x="685800" y="3744913"/>
            <a:ext cx="882650" cy="369887"/>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分配律</a:t>
            </a:r>
            <a:endParaRPr kumimoji="1" lang="zh-CN" altLang="en-US" dirty="0">
              <a:latin typeface="Arial Rounded MT Bold" pitchFamily="34" charset="0"/>
              <a:ea typeface="宋体" pitchFamily="2" charset="-122"/>
              <a:cs typeface="+mn-cs"/>
            </a:endParaRPr>
          </a:p>
        </p:txBody>
      </p:sp>
      <p:sp>
        <p:nvSpPr>
          <p:cNvPr id="14" name="Rectangle 12"/>
          <p:cNvSpPr>
            <a:spLocks noChangeArrowheads="1"/>
          </p:cNvSpPr>
          <p:nvPr/>
        </p:nvSpPr>
        <p:spPr bwMode="auto">
          <a:xfrm>
            <a:off x="2203450" y="4202113"/>
            <a:ext cx="3355975" cy="369887"/>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a:latin typeface="仿宋_GB2312" pitchFamily="49" charset="-122"/>
                <a:ea typeface="仿宋_GB2312" pitchFamily="49" charset="-122"/>
                <a:cs typeface="+mn-cs"/>
              </a:rPr>
              <a:t>a</a:t>
            </a:r>
            <a:r>
              <a:rPr lang="en-US" altLang="zh-CN"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0=a</a:t>
            </a:r>
            <a:r>
              <a:rPr lang="zh-CN" altLang="en-US" b="1" dirty="0">
                <a:latin typeface="仿宋_GB2312" pitchFamily="49" charset="-122"/>
                <a:ea typeface="仿宋_GB2312" pitchFamily="49" charset="-122"/>
                <a:cs typeface="+mn-cs"/>
              </a:rPr>
              <a:t>，</a:t>
            </a:r>
            <a:r>
              <a:rPr lang="en-US" altLang="zh-CN" b="1" dirty="0">
                <a:latin typeface="仿宋_GB2312" pitchFamily="49" charset="-122"/>
                <a:ea typeface="仿宋_GB2312" pitchFamily="49" charset="-122"/>
                <a:cs typeface="+mn-cs"/>
              </a:rPr>
              <a:t>a</a:t>
            </a:r>
            <a:r>
              <a:rPr lang="en-US" altLang="zh-CN"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1=a</a:t>
            </a:r>
            <a:r>
              <a:rPr lang="zh-CN" altLang="en-US" b="1" dirty="0">
                <a:latin typeface="仿宋_GB2312" pitchFamily="49" charset="-122"/>
                <a:ea typeface="仿宋_GB2312" pitchFamily="49" charset="-122"/>
                <a:cs typeface="+mn-cs"/>
              </a:rPr>
              <a:t>，</a:t>
            </a:r>
            <a:r>
              <a:rPr lang="en-US" altLang="zh-CN" b="1" dirty="0">
                <a:latin typeface="仿宋_GB2312" pitchFamily="49" charset="-122"/>
                <a:ea typeface="仿宋_GB2312" pitchFamily="49" charset="-122"/>
                <a:cs typeface="+mn-cs"/>
              </a:rPr>
              <a:t>a</a:t>
            </a:r>
            <a:r>
              <a:rPr lang="en-US" altLang="zh-CN" sz="1600"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1=1,a</a:t>
            </a:r>
            <a:r>
              <a:rPr lang="en-US" altLang="zh-CN"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0=0</a:t>
            </a:r>
            <a:endParaRPr lang="en-US" altLang="zh-CN" b="1" dirty="0">
              <a:latin typeface="仿宋_GB2312" pitchFamily="49" charset="-122"/>
              <a:ea typeface="宋体" pitchFamily="2" charset="-122"/>
              <a:cs typeface="+mn-cs"/>
            </a:endParaRPr>
          </a:p>
        </p:txBody>
      </p:sp>
      <p:sp>
        <p:nvSpPr>
          <p:cNvPr id="15" name="Rectangle 12"/>
          <p:cNvSpPr>
            <a:spLocks noChangeArrowheads="1"/>
          </p:cNvSpPr>
          <p:nvPr/>
        </p:nvSpPr>
        <p:spPr bwMode="auto">
          <a:xfrm>
            <a:off x="685800" y="4202113"/>
            <a:ext cx="1411288" cy="369887"/>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同一</a:t>
            </a:r>
            <a:r>
              <a:rPr lang="en-US" altLang="zh-CN" b="1" dirty="0">
                <a:latin typeface="Times New Roman" pitchFamily="18" charset="0"/>
                <a:ea typeface="仿宋_GB2312" pitchFamily="49" charset="-122"/>
                <a:cs typeface="+mn-cs"/>
              </a:rPr>
              <a:t>/</a:t>
            </a:r>
            <a:r>
              <a:rPr lang="zh-CN" altLang="en-US" b="1" dirty="0">
                <a:latin typeface="Times New Roman" pitchFamily="18" charset="0"/>
                <a:ea typeface="仿宋_GB2312" pitchFamily="49" charset="-122"/>
                <a:cs typeface="+mn-cs"/>
              </a:rPr>
              <a:t>零一律</a:t>
            </a:r>
            <a:endParaRPr kumimoji="1" lang="zh-CN" altLang="en-US" b="1" dirty="0">
              <a:latin typeface="Arial Rounded MT Bold" pitchFamily="34" charset="0"/>
              <a:ea typeface="宋体" pitchFamily="2" charset="-122"/>
              <a:cs typeface="+mn-cs"/>
            </a:endParaRPr>
          </a:p>
        </p:txBody>
      </p:sp>
      <p:sp>
        <p:nvSpPr>
          <p:cNvPr id="18" name="Rectangle 12"/>
          <p:cNvSpPr>
            <a:spLocks noChangeArrowheads="1"/>
          </p:cNvSpPr>
          <p:nvPr/>
        </p:nvSpPr>
        <p:spPr bwMode="auto">
          <a:xfrm>
            <a:off x="2125663" y="4659313"/>
            <a:ext cx="1684337" cy="369887"/>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err="1">
                <a:latin typeface="仿宋_GB2312" pitchFamily="49" charset="-122"/>
                <a:ea typeface="仿宋_GB2312" pitchFamily="49" charset="-122"/>
                <a:cs typeface="+mn-cs"/>
              </a:rPr>
              <a:t>a</a:t>
            </a:r>
            <a:r>
              <a:rPr lang="en-US" altLang="zh-CN" sz="1600" b="1"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a</a:t>
            </a:r>
            <a:r>
              <a:rPr lang="en-US" altLang="zh-CN" b="1" dirty="0">
                <a:latin typeface="仿宋_GB2312" pitchFamily="49" charset="-122"/>
                <a:ea typeface="仿宋_GB2312" pitchFamily="49" charset="-122"/>
                <a:cs typeface="+mn-cs"/>
                <a:sym typeface="Symbol"/>
              </a:rPr>
              <a:t></a:t>
            </a:r>
            <a:r>
              <a:rPr lang="en-US" altLang="zh-CN" b="1" dirty="0">
                <a:latin typeface="仿宋_GB2312" pitchFamily="49" charset="-122"/>
                <a:ea typeface="仿宋_GB2312" pitchFamily="49" charset="-122"/>
                <a:cs typeface="+mn-cs"/>
              </a:rPr>
              <a:t>=1,a</a:t>
            </a:r>
            <a:r>
              <a:rPr lang="en-US" altLang="zh-CN"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a</a:t>
            </a:r>
            <a:r>
              <a:rPr lang="en-US" altLang="zh-CN" b="1" dirty="0">
                <a:latin typeface="仿宋_GB2312" pitchFamily="49" charset="-122"/>
                <a:ea typeface="仿宋_GB2312" pitchFamily="49" charset="-122"/>
                <a:cs typeface="+mn-cs"/>
                <a:sym typeface="Symbol"/>
              </a:rPr>
              <a:t></a:t>
            </a:r>
            <a:r>
              <a:rPr lang="en-US" altLang="zh-CN" b="1" dirty="0">
                <a:latin typeface="仿宋_GB2312" pitchFamily="49" charset="-122"/>
                <a:ea typeface="仿宋_GB2312" pitchFamily="49" charset="-122"/>
                <a:cs typeface="+mn-cs"/>
              </a:rPr>
              <a:t>=0</a:t>
            </a:r>
            <a:endParaRPr lang="en-US" altLang="zh-CN" b="1" dirty="0">
              <a:latin typeface="仿宋_GB2312" pitchFamily="49" charset="-122"/>
              <a:ea typeface="宋体" pitchFamily="2" charset="-122"/>
              <a:cs typeface="+mn-cs"/>
            </a:endParaRPr>
          </a:p>
        </p:txBody>
      </p:sp>
      <p:sp>
        <p:nvSpPr>
          <p:cNvPr id="19" name="Rectangle 12"/>
          <p:cNvSpPr>
            <a:spLocks noChangeArrowheads="1"/>
          </p:cNvSpPr>
          <p:nvPr/>
        </p:nvSpPr>
        <p:spPr bwMode="auto">
          <a:xfrm>
            <a:off x="685800" y="4659313"/>
            <a:ext cx="1338263" cy="369887"/>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双重否定律</a:t>
            </a:r>
            <a:endParaRPr kumimoji="1" lang="zh-CN" altLang="en-US" b="1" dirty="0">
              <a:latin typeface="Arial Rounded MT Bold" pitchFamily="34" charset="0"/>
              <a:ea typeface="宋体" pitchFamily="2" charset="-122"/>
              <a:cs typeface="+mn-cs"/>
            </a:endParaRPr>
          </a:p>
        </p:txBody>
      </p:sp>
      <p:sp>
        <p:nvSpPr>
          <p:cNvPr id="20" name="Rectangle 12"/>
          <p:cNvSpPr>
            <a:spLocks noChangeArrowheads="1"/>
          </p:cNvSpPr>
          <p:nvPr/>
        </p:nvSpPr>
        <p:spPr bwMode="auto">
          <a:xfrm>
            <a:off x="1676400" y="5116513"/>
            <a:ext cx="646113" cy="369887"/>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a:latin typeface="仿宋_GB2312" pitchFamily="49" charset="-122"/>
                <a:ea typeface="仿宋_GB2312" pitchFamily="49" charset="-122"/>
                <a:cs typeface="+mn-cs"/>
              </a:rPr>
              <a:t>a=a</a:t>
            </a:r>
            <a:r>
              <a:rPr lang="en-US" altLang="zh-CN" b="1" dirty="0">
                <a:latin typeface="仿宋_GB2312" pitchFamily="49" charset="-122"/>
                <a:ea typeface="仿宋_GB2312" pitchFamily="49" charset="-122"/>
                <a:cs typeface="+mn-cs"/>
                <a:sym typeface="Symbol"/>
              </a:rPr>
              <a:t></a:t>
            </a:r>
            <a:endParaRPr lang="en-US" altLang="zh-CN" b="1" dirty="0">
              <a:latin typeface="仿宋_GB2312" pitchFamily="49" charset="-122"/>
              <a:ea typeface="宋体" pitchFamily="2" charset="-122"/>
              <a:cs typeface="+mn-cs"/>
            </a:endParaRPr>
          </a:p>
        </p:txBody>
      </p:sp>
      <p:sp>
        <p:nvSpPr>
          <p:cNvPr id="21" name="Rectangle 12"/>
          <p:cNvSpPr>
            <a:spLocks noChangeArrowheads="1"/>
          </p:cNvSpPr>
          <p:nvPr/>
        </p:nvSpPr>
        <p:spPr bwMode="auto">
          <a:xfrm>
            <a:off x="685800" y="5116513"/>
            <a:ext cx="882650" cy="369887"/>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互补律</a:t>
            </a:r>
            <a:endParaRPr kumimoji="1" lang="zh-CN" altLang="en-US" b="1" dirty="0">
              <a:latin typeface="Arial Rounded MT Bold" pitchFamily="34" charset="0"/>
              <a:ea typeface="宋体" pitchFamily="2" charset="-122"/>
              <a:cs typeface="+mn-cs"/>
            </a:endParaRPr>
          </a:p>
        </p:txBody>
      </p:sp>
      <p:sp>
        <p:nvSpPr>
          <p:cNvPr id="22" name="Rectangle 12"/>
          <p:cNvSpPr>
            <a:spLocks noChangeArrowheads="1"/>
          </p:cNvSpPr>
          <p:nvPr/>
        </p:nvSpPr>
        <p:spPr bwMode="auto">
          <a:xfrm>
            <a:off x="1898650" y="5562600"/>
            <a:ext cx="3108325" cy="369888"/>
          </a:xfrm>
          <a:prstGeom prst="rect">
            <a:avLst/>
          </a:prstGeom>
          <a:gradFill rotWithShape="1">
            <a:gsLst>
              <a:gs pos="0">
                <a:srgbClr val="C5E395"/>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en-US" altLang="zh-CN" b="1" dirty="0">
                <a:latin typeface="Times New Roman" pitchFamily="18" charset="0"/>
                <a:ea typeface="仿宋_GB2312" pitchFamily="49" charset="-122"/>
                <a:cs typeface="+mn-cs"/>
              </a:rPr>
              <a:t>(</a:t>
            </a:r>
            <a:r>
              <a:rPr lang="en-US" altLang="zh-CN" b="1" dirty="0" err="1">
                <a:latin typeface="仿宋_GB2312" pitchFamily="49" charset="-122"/>
                <a:ea typeface="仿宋_GB2312" pitchFamily="49" charset="-122"/>
                <a:cs typeface="+mn-cs"/>
              </a:rPr>
              <a:t>a</a:t>
            </a:r>
            <a:r>
              <a:rPr lang="en-US" altLang="zh-CN" sz="1600" b="1"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b="1" dirty="0">
                <a:latin typeface="仿宋_GB2312" pitchFamily="49" charset="-122"/>
                <a:ea typeface="仿宋_GB2312" pitchFamily="49" charset="-122"/>
                <a:cs typeface="+mn-cs"/>
                <a:sym typeface="Symbol"/>
              </a:rPr>
              <a:t>=</a:t>
            </a:r>
            <a:r>
              <a:rPr lang="en-US" altLang="zh-CN" b="1" dirty="0">
                <a:latin typeface="仿宋_GB2312" pitchFamily="49" charset="-122"/>
                <a:ea typeface="仿宋_GB2312" pitchFamily="49" charset="-122"/>
                <a:cs typeface="+mn-cs"/>
              </a:rPr>
              <a:t>a</a:t>
            </a:r>
            <a:r>
              <a:rPr lang="en-US" altLang="zh-CN" b="1" dirty="0">
                <a:latin typeface="仿宋_GB2312" pitchFamily="49" charset="-122"/>
                <a:ea typeface="仿宋_GB2312" pitchFamily="49" charset="-122"/>
                <a:cs typeface="+mn-cs"/>
                <a:sym typeface="Symbol"/>
              </a:rPr>
              <a:t></a:t>
            </a:r>
            <a:r>
              <a:rPr lang="en-US" altLang="zh-CN"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sym typeface="Symbol"/>
              </a:rPr>
              <a:t></a:t>
            </a:r>
            <a:r>
              <a:rPr lang="zh-CN" altLang="en-US" b="1" dirty="0">
                <a:latin typeface="仿宋_GB2312" pitchFamily="49" charset="-122"/>
                <a:ea typeface="仿宋_GB2312" pitchFamily="49" charset="-122"/>
                <a:cs typeface="+mn-cs"/>
                <a:sym typeface="Symbol"/>
              </a:rPr>
              <a:t>，</a:t>
            </a:r>
            <a:r>
              <a:rPr lang="en-US" altLang="zh-CN" b="1" dirty="0">
                <a:latin typeface="Times New Roman" pitchFamily="18" charset="0"/>
                <a:ea typeface="仿宋_GB2312" pitchFamily="49" charset="-122"/>
                <a:cs typeface="+mn-cs"/>
              </a:rPr>
              <a:t>(</a:t>
            </a:r>
            <a:r>
              <a:rPr lang="en-US" altLang="zh-CN" b="1" dirty="0" err="1">
                <a:latin typeface="仿宋_GB2312" pitchFamily="49" charset="-122"/>
                <a:ea typeface="仿宋_GB2312" pitchFamily="49" charset="-122"/>
                <a:cs typeface="+mn-cs"/>
              </a:rPr>
              <a:t>a</a:t>
            </a:r>
            <a:r>
              <a:rPr lang="en-US" altLang="zh-CN" sz="1600" b="1" dirty="0" err="1">
                <a:latin typeface="Lucida Sans Unicode"/>
                <a:ea typeface="仿宋_GB2312" pitchFamily="49" charset="-122"/>
                <a:cs typeface="Lucida Sans Unicode"/>
              </a:rPr>
              <a:t>∧</a:t>
            </a:r>
            <a:r>
              <a:rPr lang="en-US" altLang="zh-CN" b="1" dirty="0" err="1">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rPr>
              <a:t>)</a:t>
            </a:r>
            <a:r>
              <a:rPr lang="en-US" altLang="zh-CN" b="1" dirty="0">
                <a:latin typeface="仿宋_GB2312" pitchFamily="49" charset="-122"/>
                <a:ea typeface="仿宋_GB2312" pitchFamily="49" charset="-122"/>
                <a:cs typeface="+mn-cs"/>
                <a:sym typeface="Symbol"/>
              </a:rPr>
              <a:t>=</a:t>
            </a:r>
            <a:r>
              <a:rPr lang="en-US" altLang="zh-CN" b="1" dirty="0">
                <a:latin typeface="仿宋_GB2312" pitchFamily="49" charset="-122"/>
                <a:ea typeface="仿宋_GB2312" pitchFamily="49" charset="-122"/>
                <a:cs typeface="+mn-cs"/>
              </a:rPr>
              <a:t>a</a:t>
            </a:r>
            <a:r>
              <a:rPr lang="en-US" altLang="zh-CN" b="1" dirty="0">
                <a:latin typeface="仿宋_GB2312" pitchFamily="49" charset="-122"/>
                <a:ea typeface="仿宋_GB2312" pitchFamily="49" charset="-122"/>
                <a:cs typeface="+mn-cs"/>
                <a:sym typeface="Symbol"/>
              </a:rPr>
              <a:t></a:t>
            </a:r>
            <a:r>
              <a:rPr lang="en-US" altLang="zh-CN" b="1" dirty="0">
                <a:latin typeface="Lucida Sans Unicode"/>
                <a:ea typeface="仿宋_GB2312" pitchFamily="49" charset="-122"/>
                <a:cs typeface="Lucida Sans Unicode"/>
              </a:rPr>
              <a:t>∨</a:t>
            </a:r>
            <a:r>
              <a:rPr lang="en-US" altLang="zh-CN" b="1" dirty="0">
                <a:latin typeface="仿宋_GB2312" pitchFamily="49" charset="-122"/>
                <a:ea typeface="仿宋_GB2312" pitchFamily="49" charset="-122"/>
                <a:cs typeface="+mn-cs"/>
              </a:rPr>
              <a:t>b</a:t>
            </a:r>
            <a:r>
              <a:rPr lang="en-US" altLang="zh-CN" b="1" dirty="0">
                <a:latin typeface="仿宋_GB2312" pitchFamily="49" charset="-122"/>
                <a:ea typeface="仿宋_GB2312" pitchFamily="49" charset="-122"/>
                <a:cs typeface="+mn-cs"/>
                <a:sym typeface="Symbol"/>
              </a:rPr>
              <a:t> </a:t>
            </a:r>
          </a:p>
        </p:txBody>
      </p:sp>
      <p:sp>
        <p:nvSpPr>
          <p:cNvPr id="23" name="Rectangle 12"/>
          <p:cNvSpPr>
            <a:spLocks noChangeArrowheads="1"/>
          </p:cNvSpPr>
          <p:nvPr/>
        </p:nvSpPr>
        <p:spPr bwMode="auto">
          <a:xfrm>
            <a:off x="685800" y="5562600"/>
            <a:ext cx="1108075" cy="369888"/>
          </a:xfrm>
          <a:prstGeom prst="rect">
            <a:avLst/>
          </a:prstGeom>
          <a:gradFill rotWithShape="1">
            <a:gsLst>
              <a:gs pos="0">
                <a:srgbClr val="4482DC"/>
              </a:gs>
              <a:gs pos="100000">
                <a:schemeClr val="bg1"/>
              </a:gs>
            </a:gsLst>
            <a:lin ang="2700000" scaled="1"/>
          </a:gradFill>
          <a:ln w="9525">
            <a:noFill/>
            <a:miter lim="800000"/>
            <a:headEnd/>
            <a:tailEnd/>
          </a:ln>
          <a:effectLst>
            <a:outerShdw dist="35921" dir="2700000" algn="ctr" rotWithShape="0">
              <a:schemeClr val="bg2"/>
            </a:outerShdw>
          </a:effectLst>
        </p:spPr>
        <p:txBody>
          <a:bodyPr wrap="none">
            <a:spAutoFit/>
          </a:bodyPr>
          <a:lstStyle/>
          <a:p>
            <a:pPr>
              <a:defRPr/>
            </a:pPr>
            <a:r>
              <a:rPr lang="zh-CN" altLang="en-US" b="1" dirty="0">
                <a:latin typeface="Times New Roman" pitchFamily="18" charset="0"/>
                <a:ea typeface="仿宋_GB2312" pitchFamily="49" charset="-122"/>
                <a:cs typeface="+mn-cs"/>
              </a:rPr>
              <a:t>德摩根律</a:t>
            </a:r>
            <a:endParaRPr kumimoji="1" lang="zh-CN" altLang="en-US" b="1" dirty="0">
              <a:latin typeface="Arial Rounded MT Bold" pitchFamily="34" charset="0"/>
              <a:ea typeface="宋体" pitchFamily="2" charset="-122"/>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26733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子布尔代数</a:t>
            </a:r>
          </a:p>
        </p:txBody>
      </p:sp>
      <p:sp>
        <p:nvSpPr>
          <p:cNvPr id="3" name="Rectangle 5" descr="新闻纸"/>
          <p:cNvSpPr>
            <a:spLocks noChangeArrowheads="1"/>
          </p:cNvSpPr>
          <p:nvPr/>
        </p:nvSpPr>
        <p:spPr bwMode="auto">
          <a:xfrm>
            <a:off x="304800" y="1295400"/>
            <a:ext cx="86106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83971" name="Text Box 6"/>
          <p:cNvSpPr txBox="1">
            <a:spLocks noChangeArrowheads="1"/>
          </p:cNvSpPr>
          <p:nvPr/>
        </p:nvSpPr>
        <p:spPr bwMode="auto">
          <a:xfrm>
            <a:off x="457200" y="1371600"/>
            <a:ext cx="1155700" cy="369888"/>
          </a:xfrm>
          <a:prstGeom prst="rect">
            <a:avLst/>
          </a:prstGeom>
          <a:noFill/>
          <a:ln w="9525">
            <a:noFill/>
            <a:miter lim="800000"/>
            <a:headEnd/>
            <a:tailEnd/>
          </a:ln>
        </p:spPr>
        <p:txBody>
          <a:bodyPr wrap="none">
            <a:spAutoFit/>
          </a:bodyPr>
          <a:lstStyle/>
          <a:p>
            <a:r>
              <a:rPr lang="zh-CN" altLang="en-US" b="1"/>
              <a:t>定义</a:t>
            </a:r>
            <a:r>
              <a:rPr lang="en-US" altLang="zh-CN" b="1"/>
              <a:t>11</a:t>
            </a:r>
            <a:r>
              <a:rPr lang="zh-CN" altLang="en-US"/>
              <a:t>：</a:t>
            </a:r>
          </a:p>
        </p:txBody>
      </p:sp>
      <p:sp>
        <p:nvSpPr>
          <p:cNvPr id="5" name="TextBox 4"/>
          <p:cNvSpPr txBox="1"/>
          <p:nvPr/>
        </p:nvSpPr>
        <p:spPr>
          <a:xfrm>
            <a:off x="1524000" y="1425575"/>
            <a:ext cx="6934200" cy="839788"/>
          </a:xfrm>
          <a:prstGeom prst="rect">
            <a:avLst/>
          </a:prstGeom>
          <a:noFill/>
        </p:spPr>
        <p:txBody>
          <a:bodyPr>
            <a:spAutoFit/>
          </a:bodyPr>
          <a:lstStyle/>
          <a:p>
            <a:pPr>
              <a:lnSpc>
                <a:spcPct val="90000"/>
              </a:lnSpc>
              <a:defRPr/>
            </a:pPr>
            <a:r>
              <a:rPr lang="zh-CN" altLang="en-US" dirty="0">
                <a:latin typeface="+mn-ea"/>
                <a:ea typeface="+mn-ea"/>
                <a:cs typeface="+mn-cs"/>
              </a:rPr>
              <a:t>设</a:t>
            </a:r>
            <a:r>
              <a:rPr lang="en-US" altLang="zh-CN" dirty="0">
                <a:latin typeface="+mj-lt"/>
                <a:ea typeface="+mn-ea"/>
                <a:cs typeface="+mn-cs"/>
              </a:rPr>
              <a:t>&lt;B</a:t>
            </a:r>
            <a:r>
              <a:rPr lang="zh-CN" altLang="en-US" dirty="0">
                <a:latin typeface="+mj-lt"/>
                <a:ea typeface="+mn-ea"/>
                <a:cs typeface="+mn-cs"/>
              </a:rPr>
              <a:t>，</a:t>
            </a:r>
            <a:r>
              <a:rPr lang="en-US" altLang="zh-CN" dirty="0">
                <a:latin typeface="+mj-lt"/>
                <a:ea typeface="+mn-ea"/>
                <a:cs typeface="Lucida Sans Unicode"/>
              </a:rPr>
              <a:t>∧</a:t>
            </a:r>
            <a:r>
              <a:rPr lang="zh-CN" altLang="en-US" dirty="0">
                <a:latin typeface="+mj-lt"/>
                <a:ea typeface="+mn-ea"/>
                <a:cs typeface="Lucida Sans Unicode"/>
              </a:rPr>
              <a:t>，</a:t>
            </a:r>
            <a:r>
              <a:rPr lang="en-US" altLang="zh-CN" dirty="0">
                <a:latin typeface="+mj-lt"/>
                <a:ea typeface="+mn-ea"/>
                <a:cs typeface="Lucida Sans Unicode"/>
              </a:rPr>
              <a:t>∨</a:t>
            </a:r>
            <a:r>
              <a:rPr lang="zh-CN" altLang="en-US" dirty="0">
                <a:latin typeface="+mj-lt"/>
                <a:ea typeface="+mn-ea"/>
                <a:cs typeface="+mn-cs"/>
              </a:rPr>
              <a:t>，</a:t>
            </a:r>
            <a:r>
              <a:rPr lang="zh-CN" altLang="en-US" dirty="0">
                <a:latin typeface="+mj-lt"/>
                <a:ea typeface="+mn-ea"/>
                <a:cs typeface="+mn-cs"/>
                <a:sym typeface="Symbol"/>
              </a:rPr>
              <a:t>，</a:t>
            </a:r>
            <a:r>
              <a:rPr lang="en-US" altLang="zh-CN" dirty="0">
                <a:latin typeface="+mj-lt"/>
                <a:ea typeface="+mn-ea"/>
                <a:cs typeface="+mn-cs"/>
              </a:rPr>
              <a:t>0</a:t>
            </a:r>
            <a:r>
              <a:rPr lang="zh-CN" altLang="en-US" dirty="0">
                <a:latin typeface="+mj-lt"/>
                <a:ea typeface="+mn-ea"/>
                <a:cs typeface="+mn-cs"/>
              </a:rPr>
              <a:t>，</a:t>
            </a:r>
            <a:r>
              <a:rPr lang="en-US" altLang="zh-CN" dirty="0">
                <a:latin typeface="+mj-lt"/>
                <a:ea typeface="+mn-ea"/>
                <a:cs typeface="+mn-cs"/>
              </a:rPr>
              <a:t>1&gt;</a:t>
            </a:r>
            <a:r>
              <a:rPr lang="zh-CN" altLang="en-US" dirty="0">
                <a:latin typeface="+mn-ea"/>
                <a:ea typeface="+mn-ea"/>
                <a:cs typeface="+mn-cs"/>
              </a:rPr>
              <a:t>是一个布尔代数，对于集合</a:t>
            </a:r>
            <a:r>
              <a:rPr lang="en-US" altLang="zh-CN" dirty="0">
                <a:latin typeface="+mn-ea"/>
                <a:ea typeface="+mn-ea"/>
                <a:cs typeface="+mn-cs"/>
              </a:rPr>
              <a:t>H</a:t>
            </a:r>
            <a:r>
              <a:rPr lang="zh-CN" altLang="en-US" dirty="0">
                <a:latin typeface="+mn-ea"/>
                <a:ea typeface="+mn-ea"/>
                <a:cs typeface="+mn-cs"/>
              </a:rPr>
              <a:t>若满足</a:t>
            </a:r>
            <a:r>
              <a:rPr lang="en-US" altLang="zh-CN" dirty="0">
                <a:latin typeface="+mn-ea"/>
                <a:ea typeface="+mn-ea"/>
                <a:cs typeface="+mn-cs"/>
              </a:rPr>
              <a:t>H</a:t>
            </a:r>
            <a:r>
              <a:rPr lang="zh-CN" altLang="en-US" dirty="0">
                <a:latin typeface="+mn-ea"/>
                <a:ea typeface="+mn-ea"/>
                <a:cs typeface="+mn-cs"/>
              </a:rPr>
              <a:t>是</a:t>
            </a:r>
            <a:r>
              <a:rPr lang="en-US" altLang="zh-CN" dirty="0">
                <a:latin typeface="+mn-ea"/>
                <a:ea typeface="+mn-ea"/>
                <a:cs typeface="+mn-cs"/>
              </a:rPr>
              <a:t>B</a:t>
            </a:r>
            <a:r>
              <a:rPr lang="zh-CN" altLang="en-US" dirty="0">
                <a:latin typeface="+mn-ea"/>
                <a:ea typeface="+mn-ea"/>
                <a:cs typeface="+mn-cs"/>
              </a:rPr>
              <a:t>的一个子集；</a:t>
            </a:r>
            <a:r>
              <a:rPr lang="en-US" altLang="zh-CN" dirty="0">
                <a:latin typeface="+mn-ea"/>
                <a:ea typeface="+mn-ea"/>
                <a:cs typeface="+mn-cs"/>
              </a:rPr>
              <a:t>H</a:t>
            </a:r>
            <a:r>
              <a:rPr lang="zh-CN" altLang="en-US" dirty="0">
                <a:latin typeface="+mn-ea"/>
                <a:ea typeface="+mn-ea"/>
                <a:cs typeface="+mn-cs"/>
              </a:rPr>
              <a:t>包含</a:t>
            </a:r>
            <a:r>
              <a:rPr lang="en-US" altLang="zh-CN" dirty="0">
                <a:latin typeface="+mn-ea"/>
                <a:ea typeface="+mn-ea"/>
                <a:cs typeface="+mn-cs"/>
              </a:rPr>
              <a:t>B</a:t>
            </a:r>
            <a:r>
              <a:rPr lang="zh-CN" altLang="en-US" dirty="0">
                <a:latin typeface="+mn-ea"/>
                <a:ea typeface="+mn-ea"/>
                <a:cs typeface="+mn-cs"/>
              </a:rPr>
              <a:t>中的</a:t>
            </a:r>
            <a:r>
              <a:rPr lang="en-US" altLang="zh-CN" dirty="0">
                <a:latin typeface="+mn-ea"/>
                <a:ea typeface="+mn-ea"/>
                <a:cs typeface="+mn-cs"/>
              </a:rPr>
              <a:t>0</a:t>
            </a:r>
            <a:r>
              <a:rPr lang="zh-CN" altLang="en-US" dirty="0">
                <a:latin typeface="+mn-ea"/>
                <a:ea typeface="+mn-ea"/>
                <a:cs typeface="+mn-cs"/>
              </a:rPr>
              <a:t>和</a:t>
            </a:r>
            <a:r>
              <a:rPr lang="en-US" altLang="zh-CN" dirty="0">
                <a:latin typeface="+mn-ea"/>
                <a:ea typeface="+mn-ea"/>
                <a:cs typeface="+mn-cs"/>
              </a:rPr>
              <a:t>1</a:t>
            </a:r>
            <a:r>
              <a:rPr lang="zh-CN" altLang="en-US" dirty="0">
                <a:latin typeface="+mn-ea"/>
                <a:ea typeface="+mn-ea"/>
                <a:cs typeface="+mn-cs"/>
              </a:rPr>
              <a:t>且</a:t>
            </a:r>
            <a:r>
              <a:rPr lang="en-US" altLang="zh-CN" dirty="0">
                <a:latin typeface="+mn-ea"/>
                <a:ea typeface="+mn-ea"/>
                <a:cs typeface="+mn-cs"/>
              </a:rPr>
              <a:t>H</a:t>
            </a:r>
            <a:r>
              <a:rPr lang="zh-CN" altLang="en-US" dirty="0">
                <a:latin typeface="+mn-ea"/>
                <a:ea typeface="+mn-ea"/>
                <a:cs typeface="+mn-cs"/>
              </a:rPr>
              <a:t>对</a:t>
            </a:r>
            <a:r>
              <a:rPr lang="en-US" altLang="zh-CN" dirty="0">
                <a:latin typeface="+mn-ea"/>
                <a:ea typeface="+mn-ea"/>
                <a:cs typeface="Lucida Sans Unicode"/>
              </a:rPr>
              <a:t>∧</a:t>
            </a:r>
            <a:r>
              <a:rPr lang="zh-CN" altLang="en-US" dirty="0">
                <a:latin typeface="+mn-ea"/>
                <a:ea typeface="+mn-ea"/>
                <a:cs typeface="Lucida Sans Unicode"/>
              </a:rPr>
              <a:t>，</a:t>
            </a:r>
            <a:r>
              <a:rPr lang="en-US" altLang="zh-CN" dirty="0">
                <a:latin typeface="+mn-ea"/>
                <a:ea typeface="+mn-ea"/>
                <a:cs typeface="Lucida Sans Unicode"/>
              </a:rPr>
              <a:t>∨</a:t>
            </a:r>
            <a:r>
              <a:rPr lang="zh-CN" altLang="en-US" dirty="0">
                <a:latin typeface="+mn-ea"/>
                <a:ea typeface="+mn-ea"/>
                <a:cs typeface="+mn-cs"/>
              </a:rPr>
              <a:t>，</a:t>
            </a:r>
            <a:r>
              <a:rPr lang="zh-CN" altLang="en-US" dirty="0">
                <a:latin typeface="+mn-ea"/>
                <a:ea typeface="+mn-ea"/>
                <a:cs typeface="+mn-cs"/>
                <a:sym typeface="Symbol"/>
              </a:rPr>
              <a:t></a:t>
            </a:r>
            <a:r>
              <a:rPr lang="zh-CN" altLang="en-US" dirty="0">
                <a:latin typeface="+mn-ea"/>
                <a:ea typeface="+mn-ea"/>
                <a:cs typeface="+mn-cs"/>
              </a:rPr>
              <a:t>运算封闭，则称</a:t>
            </a:r>
            <a:r>
              <a:rPr lang="en-US" altLang="zh-CN" dirty="0">
                <a:latin typeface="Arial Rounded MT Bold" pitchFamily="34" charset="0"/>
                <a:ea typeface="宋体" pitchFamily="2" charset="-122"/>
                <a:cs typeface="+mn-cs"/>
              </a:rPr>
              <a:t>&lt;H</a:t>
            </a:r>
            <a:r>
              <a:rPr lang="zh-CN" altLang="en-US" dirty="0">
                <a:latin typeface="Arial Rounded MT Bold" pitchFamily="34" charset="0"/>
                <a:ea typeface="宋体" pitchFamily="2" charset="-122"/>
                <a:cs typeface="+mn-cs"/>
              </a:rPr>
              <a:t>，</a:t>
            </a:r>
            <a:r>
              <a:rPr lang="en-US" altLang="zh-CN" dirty="0">
                <a:latin typeface="Arial Rounded MT Bold" pitchFamily="34" charset="0"/>
                <a:ea typeface="宋体" pitchFamily="2" charset="-122"/>
                <a:cs typeface="Lucida Sans Unicode"/>
              </a:rPr>
              <a:t>∧</a:t>
            </a:r>
            <a:r>
              <a:rPr lang="zh-CN" altLang="en-US" dirty="0">
                <a:latin typeface="Arial Rounded MT Bold" pitchFamily="34" charset="0"/>
                <a:ea typeface="宋体" pitchFamily="2" charset="-122"/>
                <a:cs typeface="Lucida Sans Unicode"/>
              </a:rPr>
              <a:t>，</a:t>
            </a:r>
            <a:r>
              <a:rPr lang="en-US" altLang="zh-CN" dirty="0">
                <a:latin typeface="Arial Rounded MT Bold" pitchFamily="34" charset="0"/>
                <a:ea typeface="宋体" pitchFamily="2" charset="-122"/>
                <a:cs typeface="Lucida Sans Unicode"/>
              </a:rPr>
              <a:t>∨</a:t>
            </a:r>
            <a:r>
              <a:rPr lang="zh-CN" altLang="en-US" dirty="0">
                <a:latin typeface="Arial Rounded MT Bold" pitchFamily="34" charset="0"/>
                <a:ea typeface="宋体" pitchFamily="2" charset="-122"/>
                <a:cs typeface="+mn-cs"/>
              </a:rPr>
              <a:t>，</a:t>
            </a:r>
            <a:r>
              <a:rPr lang="zh-CN" altLang="en-US" dirty="0">
                <a:latin typeface="Arial Rounded MT Bold" pitchFamily="34" charset="0"/>
                <a:ea typeface="宋体" pitchFamily="2" charset="-122"/>
                <a:cs typeface="+mn-cs"/>
                <a:sym typeface="Symbol"/>
              </a:rPr>
              <a:t>，</a:t>
            </a:r>
            <a:r>
              <a:rPr lang="en-US" altLang="zh-CN" dirty="0">
                <a:latin typeface="Arial Rounded MT Bold" pitchFamily="34" charset="0"/>
                <a:ea typeface="宋体" pitchFamily="2" charset="-122"/>
                <a:cs typeface="+mn-cs"/>
              </a:rPr>
              <a:t>0</a:t>
            </a:r>
            <a:r>
              <a:rPr lang="zh-CN" altLang="en-US" dirty="0">
                <a:latin typeface="Arial Rounded MT Bold" pitchFamily="34" charset="0"/>
                <a:ea typeface="宋体" pitchFamily="2" charset="-122"/>
                <a:cs typeface="+mn-cs"/>
              </a:rPr>
              <a:t>，</a:t>
            </a:r>
            <a:r>
              <a:rPr lang="en-US" altLang="zh-CN" dirty="0">
                <a:latin typeface="Arial Rounded MT Bold" pitchFamily="34" charset="0"/>
                <a:ea typeface="宋体" pitchFamily="2" charset="-122"/>
                <a:cs typeface="+mn-cs"/>
              </a:rPr>
              <a:t>1&gt;</a:t>
            </a:r>
            <a:r>
              <a:rPr lang="zh-CN" altLang="en-US" dirty="0">
                <a:latin typeface="Arial Rounded MT Bold" pitchFamily="34" charset="0"/>
                <a:ea typeface="宋体" pitchFamily="2" charset="-122"/>
                <a:cs typeface="+mn-cs"/>
              </a:rPr>
              <a:t>为</a:t>
            </a:r>
            <a:r>
              <a:rPr lang="en-US" altLang="zh-CN" dirty="0">
                <a:latin typeface="Arial Rounded MT Bold" pitchFamily="34" charset="0"/>
                <a:ea typeface="宋体" pitchFamily="2" charset="-122"/>
                <a:cs typeface="+mn-cs"/>
              </a:rPr>
              <a:t>B</a:t>
            </a:r>
            <a:r>
              <a:rPr lang="zh-CN" altLang="en-US" dirty="0">
                <a:latin typeface="Arial Rounded MT Bold" pitchFamily="34" charset="0"/>
                <a:ea typeface="宋体" pitchFamily="2" charset="-122"/>
                <a:cs typeface="+mn-cs"/>
              </a:rPr>
              <a:t>的子布尔代数。</a:t>
            </a:r>
            <a:endParaRPr lang="zh-CN" altLang="en-US" dirty="0">
              <a:latin typeface="+mn-ea"/>
              <a:ea typeface="+mn-ea"/>
              <a:cs typeface="+mn-cs"/>
            </a:endParaRPr>
          </a:p>
        </p:txBody>
      </p:sp>
      <p:pic>
        <p:nvPicPr>
          <p:cNvPr id="7" name="图片 6" descr="与子各定义有什么区别.emf"/>
          <p:cNvPicPr>
            <a:picLocks noChangeAspect="1"/>
          </p:cNvPicPr>
          <p:nvPr/>
        </p:nvPicPr>
        <p:blipFill>
          <a:blip r:embed="rId2"/>
          <a:srcRect/>
          <a:stretch>
            <a:fillRect/>
          </a:stretch>
        </p:blipFill>
        <p:spPr bwMode="auto">
          <a:xfrm rot="-656876">
            <a:off x="4989513" y="2139950"/>
            <a:ext cx="4140200" cy="549275"/>
          </a:xfrm>
          <a:prstGeom prst="rect">
            <a:avLst/>
          </a:prstGeom>
          <a:noFill/>
          <a:ln w="9525">
            <a:noFill/>
            <a:miter lim="800000"/>
            <a:headEnd/>
            <a:tailEnd/>
          </a:ln>
        </p:spPr>
      </p:pic>
      <p:sp>
        <p:nvSpPr>
          <p:cNvPr id="83991" name="Text Box 15"/>
          <p:cNvSpPr txBox="1">
            <a:spLocks noChangeArrowheads="1"/>
          </p:cNvSpPr>
          <p:nvPr/>
        </p:nvSpPr>
        <p:spPr bwMode="auto">
          <a:xfrm>
            <a:off x="2941638" y="2667000"/>
            <a:ext cx="352425" cy="274638"/>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83992" name="Text Box 16"/>
          <p:cNvSpPr txBox="1">
            <a:spLocks noChangeArrowheads="1"/>
          </p:cNvSpPr>
          <p:nvPr/>
        </p:nvSpPr>
        <p:spPr bwMode="auto">
          <a:xfrm>
            <a:off x="1752600" y="32004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83993" name="Text Box 17"/>
          <p:cNvSpPr txBox="1">
            <a:spLocks noChangeArrowheads="1"/>
          </p:cNvSpPr>
          <p:nvPr/>
        </p:nvSpPr>
        <p:spPr bwMode="auto">
          <a:xfrm>
            <a:off x="2713038" y="3276600"/>
            <a:ext cx="352425" cy="274638"/>
          </a:xfrm>
          <a:prstGeom prst="rect">
            <a:avLst/>
          </a:prstGeom>
          <a:noFill/>
          <a:ln w="9525">
            <a:noFill/>
            <a:miter lim="800000"/>
            <a:headEnd/>
            <a:tailEnd/>
          </a:ln>
        </p:spPr>
        <p:txBody>
          <a:bodyPr wrap="none">
            <a:spAutoFit/>
          </a:bodyPr>
          <a:lstStyle/>
          <a:p>
            <a:r>
              <a:rPr lang="en-US" altLang="zh-CN" sz="1200" b="1">
                <a:solidFill>
                  <a:srgbClr val="335DBB"/>
                </a:solidFill>
              </a:rPr>
              <a:t>10</a:t>
            </a:r>
          </a:p>
        </p:txBody>
      </p:sp>
      <p:sp>
        <p:nvSpPr>
          <p:cNvPr id="83994" name="Text Box 18"/>
          <p:cNvSpPr txBox="1">
            <a:spLocks noChangeArrowheads="1"/>
          </p:cNvSpPr>
          <p:nvPr/>
        </p:nvSpPr>
        <p:spPr bwMode="auto">
          <a:xfrm>
            <a:off x="4160838" y="3230563"/>
            <a:ext cx="352425" cy="274637"/>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83995" name="Text Box 19"/>
          <p:cNvSpPr txBox="1">
            <a:spLocks noChangeArrowheads="1"/>
          </p:cNvSpPr>
          <p:nvPr/>
        </p:nvSpPr>
        <p:spPr bwMode="auto">
          <a:xfrm>
            <a:off x="1763713" y="4224338"/>
            <a:ext cx="268287" cy="274637"/>
          </a:xfrm>
          <a:prstGeom prst="rect">
            <a:avLst/>
          </a:prstGeom>
          <a:noFill/>
          <a:ln w="9525">
            <a:noFill/>
            <a:miter lim="800000"/>
            <a:headEnd/>
            <a:tailEnd/>
          </a:ln>
        </p:spPr>
        <p:txBody>
          <a:bodyPr wrap="none">
            <a:spAutoFit/>
          </a:bodyPr>
          <a:lstStyle/>
          <a:p>
            <a:r>
              <a:rPr lang="en-US" altLang="zh-CN" sz="1200" b="1">
                <a:solidFill>
                  <a:srgbClr val="335DBB"/>
                </a:solidFill>
              </a:rPr>
              <a:t>2</a:t>
            </a:r>
          </a:p>
        </p:txBody>
      </p:sp>
      <p:sp>
        <p:nvSpPr>
          <p:cNvPr id="83996" name="Text Box 20"/>
          <p:cNvSpPr txBox="1">
            <a:spLocks noChangeArrowheads="1"/>
          </p:cNvSpPr>
          <p:nvPr/>
        </p:nvSpPr>
        <p:spPr bwMode="auto">
          <a:xfrm>
            <a:off x="2819400" y="41148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83997" name="Text Box 21"/>
          <p:cNvSpPr txBox="1">
            <a:spLocks noChangeArrowheads="1"/>
          </p:cNvSpPr>
          <p:nvPr/>
        </p:nvSpPr>
        <p:spPr bwMode="auto">
          <a:xfrm>
            <a:off x="4343400" y="41910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5</a:t>
            </a:r>
          </a:p>
        </p:txBody>
      </p:sp>
      <p:sp>
        <p:nvSpPr>
          <p:cNvPr id="83998" name="Text Box 22"/>
          <p:cNvSpPr txBox="1">
            <a:spLocks noChangeArrowheads="1"/>
          </p:cNvSpPr>
          <p:nvPr/>
        </p:nvSpPr>
        <p:spPr bwMode="auto">
          <a:xfrm>
            <a:off x="3017838" y="4754563"/>
            <a:ext cx="268287" cy="274637"/>
          </a:xfrm>
          <a:prstGeom prst="rect">
            <a:avLst/>
          </a:prstGeom>
          <a:noFill/>
          <a:ln w="9525">
            <a:noFill/>
            <a:miter lim="800000"/>
            <a:headEnd/>
            <a:tailEnd/>
          </a:ln>
        </p:spPr>
        <p:txBody>
          <a:bodyPr wrap="none">
            <a:spAutoFit/>
          </a:bodyPr>
          <a:lstStyle/>
          <a:p>
            <a:r>
              <a:rPr lang="en-US" altLang="zh-CN" sz="1200" b="1">
                <a:solidFill>
                  <a:srgbClr val="335DBB"/>
                </a:solidFill>
              </a:rPr>
              <a:t>1</a:t>
            </a:r>
          </a:p>
        </p:txBody>
      </p:sp>
      <p:sp>
        <p:nvSpPr>
          <p:cNvPr id="83999" name="Line 24"/>
          <p:cNvSpPr>
            <a:spLocks noChangeShapeType="1"/>
          </p:cNvSpPr>
          <p:nvPr/>
        </p:nvSpPr>
        <p:spPr bwMode="auto">
          <a:xfrm flipH="1">
            <a:off x="2038350" y="3584575"/>
            <a:ext cx="1028700" cy="482600"/>
          </a:xfrm>
          <a:prstGeom prst="line">
            <a:avLst/>
          </a:prstGeom>
          <a:noFill/>
          <a:ln w="38100">
            <a:solidFill>
              <a:srgbClr val="993300"/>
            </a:solidFill>
            <a:round/>
            <a:headEnd/>
            <a:tailEnd/>
          </a:ln>
        </p:spPr>
        <p:txBody>
          <a:bodyPr/>
          <a:lstStyle/>
          <a:p>
            <a:endParaRPr lang="zh-CN" altLang="en-US"/>
          </a:p>
        </p:txBody>
      </p:sp>
      <p:sp>
        <p:nvSpPr>
          <p:cNvPr id="84000" name="Line 25"/>
          <p:cNvSpPr>
            <a:spLocks noChangeShapeType="1"/>
          </p:cNvSpPr>
          <p:nvPr/>
        </p:nvSpPr>
        <p:spPr bwMode="auto">
          <a:xfrm>
            <a:off x="3248025" y="3579813"/>
            <a:ext cx="1028700" cy="515937"/>
          </a:xfrm>
          <a:prstGeom prst="line">
            <a:avLst/>
          </a:prstGeom>
          <a:noFill/>
          <a:ln w="38100">
            <a:solidFill>
              <a:srgbClr val="993300"/>
            </a:solidFill>
            <a:round/>
            <a:headEnd/>
            <a:tailEnd/>
          </a:ln>
        </p:spPr>
        <p:txBody>
          <a:bodyPr/>
          <a:lstStyle/>
          <a:p>
            <a:endParaRPr lang="zh-CN" altLang="en-US"/>
          </a:p>
        </p:txBody>
      </p:sp>
      <p:sp>
        <p:nvSpPr>
          <p:cNvPr id="84001" name="Line 26"/>
          <p:cNvSpPr>
            <a:spLocks noChangeShapeType="1"/>
          </p:cNvSpPr>
          <p:nvPr/>
        </p:nvSpPr>
        <p:spPr bwMode="auto">
          <a:xfrm>
            <a:off x="1957388" y="4175125"/>
            <a:ext cx="1143000" cy="481013"/>
          </a:xfrm>
          <a:prstGeom prst="line">
            <a:avLst/>
          </a:prstGeom>
          <a:noFill/>
          <a:ln w="38100">
            <a:solidFill>
              <a:srgbClr val="993300"/>
            </a:solidFill>
            <a:round/>
            <a:headEnd/>
            <a:tailEnd/>
          </a:ln>
        </p:spPr>
        <p:txBody>
          <a:bodyPr/>
          <a:lstStyle/>
          <a:p>
            <a:endParaRPr lang="zh-CN" altLang="en-US"/>
          </a:p>
        </p:txBody>
      </p:sp>
      <p:sp>
        <p:nvSpPr>
          <p:cNvPr id="84002" name="Line 27"/>
          <p:cNvSpPr>
            <a:spLocks noChangeShapeType="1"/>
          </p:cNvSpPr>
          <p:nvPr/>
        </p:nvSpPr>
        <p:spPr bwMode="auto">
          <a:xfrm flipH="1">
            <a:off x="3181350" y="4179888"/>
            <a:ext cx="1143000" cy="481012"/>
          </a:xfrm>
          <a:prstGeom prst="line">
            <a:avLst/>
          </a:prstGeom>
          <a:noFill/>
          <a:ln w="38100">
            <a:solidFill>
              <a:srgbClr val="993300"/>
            </a:solidFill>
            <a:round/>
            <a:headEnd/>
            <a:tailEnd/>
          </a:ln>
        </p:spPr>
        <p:txBody>
          <a:bodyPr/>
          <a:lstStyle/>
          <a:p>
            <a:endParaRPr lang="zh-CN" altLang="en-US"/>
          </a:p>
        </p:txBody>
      </p:sp>
      <p:sp>
        <p:nvSpPr>
          <p:cNvPr id="84003" name="Line 28"/>
          <p:cNvSpPr>
            <a:spLocks noChangeShapeType="1"/>
          </p:cNvSpPr>
          <p:nvPr/>
        </p:nvSpPr>
        <p:spPr bwMode="auto">
          <a:xfrm flipH="1">
            <a:off x="2038350" y="3070225"/>
            <a:ext cx="1028700" cy="481013"/>
          </a:xfrm>
          <a:prstGeom prst="line">
            <a:avLst/>
          </a:prstGeom>
          <a:noFill/>
          <a:ln w="38100">
            <a:solidFill>
              <a:srgbClr val="993300"/>
            </a:solidFill>
            <a:round/>
            <a:headEnd/>
            <a:tailEnd/>
          </a:ln>
        </p:spPr>
        <p:txBody>
          <a:bodyPr/>
          <a:lstStyle/>
          <a:p>
            <a:endParaRPr lang="zh-CN" altLang="en-US"/>
          </a:p>
        </p:txBody>
      </p:sp>
      <p:sp>
        <p:nvSpPr>
          <p:cNvPr id="84004" name="Line 29"/>
          <p:cNvSpPr>
            <a:spLocks noChangeShapeType="1"/>
          </p:cNvSpPr>
          <p:nvPr/>
        </p:nvSpPr>
        <p:spPr bwMode="auto">
          <a:xfrm>
            <a:off x="3248025" y="3065463"/>
            <a:ext cx="1028700" cy="514350"/>
          </a:xfrm>
          <a:prstGeom prst="line">
            <a:avLst/>
          </a:prstGeom>
          <a:noFill/>
          <a:ln w="38100">
            <a:solidFill>
              <a:srgbClr val="993300"/>
            </a:solidFill>
            <a:round/>
            <a:headEnd/>
            <a:tailEnd/>
          </a:ln>
        </p:spPr>
        <p:txBody>
          <a:bodyPr/>
          <a:lstStyle/>
          <a:p>
            <a:endParaRPr lang="zh-CN" altLang="en-US"/>
          </a:p>
        </p:txBody>
      </p:sp>
      <p:sp>
        <p:nvSpPr>
          <p:cNvPr id="84005" name="Line 30"/>
          <p:cNvSpPr>
            <a:spLocks noChangeShapeType="1"/>
          </p:cNvSpPr>
          <p:nvPr/>
        </p:nvSpPr>
        <p:spPr bwMode="auto">
          <a:xfrm>
            <a:off x="1957388" y="3659188"/>
            <a:ext cx="1143000" cy="481012"/>
          </a:xfrm>
          <a:prstGeom prst="line">
            <a:avLst/>
          </a:prstGeom>
          <a:noFill/>
          <a:ln w="38100">
            <a:solidFill>
              <a:srgbClr val="993300"/>
            </a:solidFill>
            <a:round/>
            <a:headEnd/>
            <a:tailEnd/>
          </a:ln>
        </p:spPr>
        <p:txBody>
          <a:bodyPr/>
          <a:lstStyle/>
          <a:p>
            <a:endParaRPr lang="zh-CN" altLang="en-US"/>
          </a:p>
        </p:txBody>
      </p:sp>
      <p:sp>
        <p:nvSpPr>
          <p:cNvPr id="84006" name="Line 31"/>
          <p:cNvSpPr>
            <a:spLocks noChangeShapeType="1"/>
          </p:cNvSpPr>
          <p:nvPr/>
        </p:nvSpPr>
        <p:spPr bwMode="auto">
          <a:xfrm flipH="1">
            <a:off x="3181350" y="3663950"/>
            <a:ext cx="1143000" cy="481013"/>
          </a:xfrm>
          <a:prstGeom prst="line">
            <a:avLst/>
          </a:prstGeom>
          <a:noFill/>
          <a:ln w="38100">
            <a:solidFill>
              <a:srgbClr val="993300"/>
            </a:solidFill>
            <a:round/>
            <a:headEnd/>
            <a:tailEnd/>
          </a:ln>
        </p:spPr>
        <p:txBody>
          <a:bodyPr/>
          <a:lstStyle/>
          <a:p>
            <a:endParaRPr lang="zh-CN" altLang="en-US"/>
          </a:p>
        </p:txBody>
      </p:sp>
      <p:sp>
        <p:nvSpPr>
          <p:cNvPr id="84007" name="Line 32"/>
          <p:cNvSpPr>
            <a:spLocks noChangeShapeType="1"/>
          </p:cNvSpPr>
          <p:nvPr/>
        </p:nvSpPr>
        <p:spPr bwMode="auto">
          <a:xfrm>
            <a:off x="1903413" y="3659188"/>
            <a:ext cx="0" cy="412750"/>
          </a:xfrm>
          <a:prstGeom prst="line">
            <a:avLst/>
          </a:prstGeom>
          <a:noFill/>
          <a:ln w="38100">
            <a:solidFill>
              <a:srgbClr val="993300"/>
            </a:solidFill>
            <a:round/>
            <a:headEnd/>
            <a:tailEnd/>
          </a:ln>
        </p:spPr>
        <p:txBody>
          <a:bodyPr/>
          <a:lstStyle/>
          <a:p>
            <a:endParaRPr lang="zh-CN" altLang="en-US"/>
          </a:p>
        </p:txBody>
      </p:sp>
      <p:sp>
        <p:nvSpPr>
          <p:cNvPr id="84008" name="Line 33"/>
          <p:cNvSpPr>
            <a:spLocks noChangeShapeType="1"/>
          </p:cNvSpPr>
          <p:nvPr/>
        </p:nvSpPr>
        <p:spPr bwMode="auto">
          <a:xfrm>
            <a:off x="3149600" y="3074988"/>
            <a:ext cx="0" cy="412750"/>
          </a:xfrm>
          <a:prstGeom prst="line">
            <a:avLst/>
          </a:prstGeom>
          <a:noFill/>
          <a:ln w="38100">
            <a:solidFill>
              <a:srgbClr val="993300"/>
            </a:solidFill>
            <a:round/>
            <a:headEnd/>
            <a:tailEnd/>
          </a:ln>
        </p:spPr>
        <p:txBody>
          <a:bodyPr/>
          <a:lstStyle/>
          <a:p>
            <a:endParaRPr lang="zh-CN" altLang="en-US"/>
          </a:p>
        </p:txBody>
      </p:sp>
      <p:sp>
        <p:nvSpPr>
          <p:cNvPr id="84009" name="Line 34"/>
          <p:cNvSpPr>
            <a:spLocks noChangeShapeType="1"/>
          </p:cNvSpPr>
          <p:nvPr/>
        </p:nvSpPr>
        <p:spPr bwMode="auto">
          <a:xfrm>
            <a:off x="4379913" y="3668713"/>
            <a:ext cx="0" cy="412750"/>
          </a:xfrm>
          <a:prstGeom prst="line">
            <a:avLst/>
          </a:prstGeom>
          <a:noFill/>
          <a:ln w="38100">
            <a:solidFill>
              <a:srgbClr val="993300"/>
            </a:solidFill>
            <a:round/>
            <a:headEnd/>
            <a:tailEnd/>
          </a:ln>
        </p:spPr>
        <p:txBody>
          <a:bodyPr/>
          <a:lstStyle/>
          <a:p>
            <a:endParaRPr lang="zh-CN" altLang="en-US"/>
          </a:p>
        </p:txBody>
      </p:sp>
      <p:sp>
        <p:nvSpPr>
          <p:cNvPr id="84010" name="Line 35"/>
          <p:cNvSpPr>
            <a:spLocks noChangeShapeType="1"/>
          </p:cNvSpPr>
          <p:nvPr/>
        </p:nvSpPr>
        <p:spPr bwMode="auto">
          <a:xfrm>
            <a:off x="3167063" y="4208463"/>
            <a:ext cx="0" cy="412750"/>
          </a:xfrm>
          <a:prstGeom prst="line">
            <a:avLst/>
          </a:prstGeom>
          <a:noFill/>
          <a:ln w="38100">
            <a:solidFill>
              <a:srgbClr val="993300"/>
            </a:solidFill>
            <a:round/>
            <a:headEnd/>
            <a:tailEnd/>
          </a:ln>
        </p:spPr>
        <p:txBody>
          <a:bodyPr/>
          <a:lstStyle/>
          <a:p>
            <a:endParaRPr lang="zh-CN" altLang="en-US"/>
          </a:p>
        </p:txBody>
      </p:sp>
      <p:sp>
        <p:nvSpPr>
          <p:cNvPr id="84011" name="Oval 36"/>
          <p:cNvSpPr>
            <a:spLocks noChangeArrowheads="1"/>
          </p:cNvSpPr>
          <p:nvPr/>
        </p:nvSpPr>
        <p:spPr bwMode="auto">
          <a:xfrm>
            <a:off x="3040063" y="28956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2" name="Oval 37"/>
          <p:cNvSpPr>
            <a:spLocks noChangeArrowheads="1"/>
          </p:cNvSpPr>
          <p:nvPr/>
        </p:nvSpPr>
        <p:spPr bwMode="auto">
          <a:xfrm>
            <a:off x="1798638" y="345122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3" name="Oval 38"/>
          <p:cNvSpPr>
            <a:spLocks noChangeArrowheads="1"/>
          </p:cNvSpPr>
          <p:nvPr/>
        </p:nvSpPr>
        <p:spPr bwMode="auto">
          <a:xfrm>
            <a:off x="3040063" y="3429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4" name="Oval 39"/>
          <p:cNvSpPr>
            <a:spLocks noChangeArrowheads="1"/>
          </p:cNvSpPr>
          <p:nvPr/>
        </p:nvSpPr>
        <p:spPr bwMode="auto">
          <a:xfrm>
            <a:off x="4259263" y="348297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5" name="Oval 40"/>
          <p:cNvSpPr>
            <a:spLocks noChangeArrowheads="1"/>
          </p:cNvSpPr>
          <p:nvPr/>
        </p:nvSpPr>
        <p:spPr bwMode="auto">
          <a:xfrm>
            <a:off x="1798638" y="40386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6" name="Oval 41"/>
          <p:cNvSpPr>
            <a:spLocks noChangeArrowheads="1"/>
          </p:cNvSpPr>
          <p:nvPr/>
        </p:nvSpPr>
        <p:spPr bwMode="auto">
          <a:xfrm>
            <a:off x="3040063" y="40386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7" name="Oval 42"/>
          <p:cNvSpPr>
            <a:spLocks noChangeArrowheads="1"/>
          </p:cNvSpPr>
          <p:nvPr/>
        </p:nvSpPr>
        <p:spPr bwMode="auto">
          <a:xfrm>
            <a:off x="4259263" y="40386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4018" name="Oval 43"/>
          <p:cNvSpPr>
            <a:spLocks noChangeArrowheads="1"/>
          </p:cNvSpPr>
          <p:nvPr/>
        </p:nvSpPr>
        <p:spPr bwMode="auto">
          <a:xfrm>
            <a:off x="3040063" y="4572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3979" name="Text Box 44"/>
          <p:cNvSpPr txBox="1">
            <a:spLocks noChangeArrowheads="1"/>
          </p:cNvSpPr>
          <p:nvPr/>
        </p:nvSpPr>
        <p:spPr bwMode="auto">
          <a:xfrm>
            <a:off x="5989638" y="2971800"/>
            <a:ext cx="352425" cy="274638"/>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83980" name="Text Box 45"/>
          <p:cNvSpPr txBox="1">
            <a:spLocks noChangeArrowheads="1"/>
          </p:cNvSpPr>
          <p:nvPr/>
        </p:nvSpPr>
        <p:spPr bwMode="auto">
          <a:xfrm>
            <a:off x="4800600" y="35052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83981" name="Text Box 46"/>
          <p:cNvSpPr txBox="1">
            <a:spLocks noChangeArrowheads="1"/>
          </p:cNvSpPr>
          <p:nvPr/>
        </p:nvSpPr>
        <p:spPr bwMode="auto">
          <a:xfrm>
            <a:off x="7208838" y="3535363"/>
            <a:ext cx="352425" cy="274637"/>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83982" name="Text Box 47"/>
          <p:cNvSpPr txBox="1">
            <a:spLocks noChangeArrowheads="1"/>
          </p:cNvSpPr>
          <p:nvPr/>
        </p:nvSpPr>
        <p:spPr bwMode="auto">
          <a:xfrm>
            <a:off x="5913438" y="4495800"/>
            <a:ext cx="268287" cy="274638"/>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83983" name="Line 48"/>
          <p:cNvSpPr>
            <a:spLocks noChangeShapeType="1"/>
          </p:cNvSpPr>
          <p:nvPr/>
        </p:nvSpPr>
        <p:spPr bwMode="auto">
          <a:xfrm flipH="1">
            <a:off x="5086350" y="3375025"/>
            <a:ext cx="1028700" cy="481013"/>
          </a:xfrm>
          <a:prstGeom prst="line">
            <a:avLst/>
          </a:prstGeom>
          <a:noFill/>
          <a:ln w="38100">
            <a:solidFill>
              <a:srgbClr val="993300"/>
            </a:solidFill>
            <a:round/>
            <a:headEnd/>
            <a:tailEnd/>
          </a:ln>
        </p:spPr>
        <p:txBody>
          <a:bodyPr/>
          <a:lstStyle/>
          <a:p>
            <a:endParaRPr lang="zh-CN" altLang="en-US"/>
          </a:p>
        </p:txBody>
      </p:sp>
      <p:sp>
        <p:nvSpPr>
          <p:cNvPr id="83984" name="Line 49"/>
          <p:cNvSpPr>
            <a:spLocks noChangeShapeType="1"/>
          </p:cNvSpPr>
          <p:nvPr/>
        </p:nvSpPr>
        <p:spPr bwMode="auto">
          <a:xfrm>
            <a:off x="6296025" y="3370263"/>
            <a:ext cx="1028700" cy="514350"/>
          </a:xfrm>
          <a:prstGeom prst="line">
            <a:avLst/>
          </a:prstGeom>
          <a:noFill/>
          <a:ln w="38100">
            <a:solidFill>
              <a:srgbClr val="993300"/>
            </a:solidFill>
            <a:round/>
            <a:headEnd/>
            <a:tailEnd/>
          </a:ln>
        </p:spPr>
        <p:txBody>
          <a:bodyPr/>
          <a:lstStyle/>
          <a:p>
            <a:endParaRPr lang="zh-CN" altLang="en-US"/>
          </a:p>
        </p:txBody>
      </p:sp>
      <p:sp>
        <p:nvSpPr>
          <p:cNvPr id="83985" name="Line 50"/>
          <p:cNvSpPr>
            <a:spLocks noChangeShapeType="1"/>
          </p:cNvSpPr>
          <p:nvPr/>
        </p:nvSpPr>
        <p:spPr bwMode="auto">
          <a:xfrm>
            <a:off x="5005388" y="3963988"/>
            <a:ext cx="1143000" cy="481012"/>
          </a:xfrm>
          <a:prstGeom prst="line">
            <a:avLst/>
          </a:prstGeom>
          <a:noFill/>
          <a:ln w="38100">
            <a:solidFill>
              <a:srgbClr val="993300"/>
            </a:solidFill>
            <a:round/>
            <a:headEnd/>
            <a:tailEnd/>
          </a:ln>
        </p:spPr>
        <p:txBody>
          <a:bodyPr/>
          <a:lstStyle/>
          <a:p>
            <a:endParaRPr lang="zh-CN" altLang="en-US"/>
          </a:p>
        </p:txBody>
      </p:sp>
      <p:sp>
        <p:nvSpPr>
          <p:cNvPr id="83986" name="Line 51"/>
          <p:cNvSpPr>
            <a:spLocks noChangeShapeType="1"/>
          </p:cNvSpPr>
          <p:nvPr/>
        </p:nvSpPr>
        <p:spPr bwMode="auto">
          <a:xfrm flipH="1">
            <a:off x="6229350" y="3968750"/>
            <a:ext cx="1143000" cy="481013"/>
          </a:xfrm>
          <a:prstGeom prst="line">
            <a:avLst/>
          </a:prstGeom>
          <a:noFill/>
          <a:ln w="38100">
            <a:solidFill>
              <a:srgbClr val="993300"/>
            </a:solidFill>
            <a:round/>
            <a:headEnd/>
            <a:tailEnd/>
          </a:ln>
        </p:spPr>
        <p:txBody>
          <a:bodyPr/>
          <a:lstStyle/>
          <a:p>
            <a:endParaRPr lang="zh-CN" altLang="en-US"/>
          </a:p>
        </p:txBody>
      </p:sp>
      <p:sp>
        <p:nvSpPr>
          <p:cNvPr id="83987" name="Oval 52"/>
          <p:cNvSpPr>
            <a:spLocks noChangeArrowheads="1"/>
          </p:cNvSpPr>
          <p:nvPr/>
        </p:nvSpPr>
        <p:spPr bwMode="auto">
          <a:xfrm>
            <a:off x="6088063" y="32004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3988" name="Oval 53"/>
          <p:cNvSpPr>
            <a:spLocks noChangeArrowheads="1"/>
          </p:cNvSpPr>
          <p:nvPr/>
        </p:nvSpPr>
        <p:spPr bwMode="auto">
          <a:xfrm>
            <a:off x="4846638" y="375602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3989" name="Oval 54"/>
          <p:cNvSpPr>
            <a:spLocks noChangeArrowheads="1"/>
          </p:cNvSpPr>
          <p:nvPr/>
        </p:nvSpPr>
        <p:spPr bwMode="auto">
          <a:xfrm>
            <a:off x="7307263" y="378777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3990" name="Oval 55"/>
          <p:cNvSpPr>
            <a:spLocks noChangeArrowheads="1"/>
          </p:cNvSpPr>
          <p:nvPr/>
        </p:nvSpPr>
        <p:spPr bwMode="auto">
          <a:xfrm>
            <a:off x="6088063" y="43434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nvGrpSpPr>
          <p:cNvPr id="52" name="组合 51"/>
          <p:cNvGrpSpPr>
            <a:grpSpLocks/>
          </p:cNvGrpSpPr>
          <p:nvPr/>
        </p:nvGrpSpPr>
        <p:grpSpPr bwMode="auto">
          <a:xfrm>
            <a:off x="5715000" y="2971800"/>
            <a:ext cx="744538" cy="1952625"/>
            <a:chOff x="5715000" y="2971800"/>
            <a:chExt cx="744474" cy="1953126"/>
          </a:xfrm>
        </p:grpSpPr>
        <p:sp>
          <p:nvSpPr>
            <p:cNvPr id="50" name="任意多边形 49"/>
            <p:cNvSpPr/>
            <p:nvPr/>
          </p:nvSpPr>
          <p:spPr>
            <a:xfrm>
              <a:off x="5726112" y="2971800"/>
              <a:ext cx="733362" cy="657394"/>
            </a:xfrm>
            <a:custGeom>
              <a:avLst/>
              <a:gdLst>
                <a:gd name="connsiteX0" fmla="*/ 626220 w 965439"/>
                <a:gd name="connsiteY0" fmla="*/ 0 h 866273"/>
                <a:gd name="connsiteX1" fmla="*/ 181051 w 965439"/>
                <a:gd name="connsiteY1" fmla="*/ 12031 h 866273"/>
                <a:gd name="connsiteX2" fmla="*/ 108862 w 965439"/>
                <a:gd name="connsiteY2" fmla="*/ 36094 h 866273"/>
                <a:gd name="connsiteX3" fmla="*/ 72767 w 965439"/>
                <a:gd name="connsiteY3" fmla="*/ 60158 h 866273"/>
                <a:gd name="connsiteX4" fmla="*/ 60735 w 965439"/>
                <a:gd name="connsiteY4" fmla="*/ 96252 h 866273"/>
                <a:gd name="connsiteX5" fmla="*/ 36672 w 965439"/>
                <a:gd name="connsiteY5" fmla="*/ 144379 h 866273"/>
                <a:gd name="connsiteX6" fmla="*/ 577 w 965439"/>
                <a:gd name="connsiteY6" fmla="*/ 252663 h 866273"/>
                <a:gd name="connsiteX7" fmla="*/ 12609 w 965439"/>
                <a:gd name="connsiteY7" fmla="*/ 445168 h 866273"/>
                <a:gd name="connsiteX8" fmla="*/ 48704 w 965439"/>
                <a:gd name="connsiteY8" fmla="*/ 493294 h 866273"/>
                <a:gd name="connsiteX9" fmla="*/ 72767 w 965439"/>
                <a:gd name="connsiteY9" fmla="*/ 541421 h 866273"/>
                <a:gd name="connsiteX10" fmla="*/ 132925 w 965439"/>
                <a:gd name="connsiteY10" fmla="*/ 601579 h 866273"/>
                <a:gd name="connsiteX11" fmla="*/ 156988 w 965439"/>
                <a:gd name="connsiteY11" fmla="*/ 637673 h 866273"/>
                <a:gd name="connsiteX12" fmla="*/ 205114 w 965439"/>
                <a:gd name="connsiteY12" fmla="*/ 649705 h 866273"/>
                <a:gd name="connsiteX13" fmla="*/ 253241 w 965439"/>
                <a:gd name="connsiteY13" fmla="*/ 709863 h 866273"/>
                <a:gd name="connsiteX14" fmla="*/ 325430 w 965439"/>
                <a:gd name="connsiteY14" fmla="*/ 757989 h 866273"/>
                <a:gd name="connsiteX15" fmla="*/ 373556 w 965439"/>
                <a:gd name="connsiteY15" fmla="*/ 782052 h 866273"/>
                <a:gd name="connsiteX16" fmla="*/ 397620 w 965439"/>
                <a:gd name="connsiteY16" fmla="*/ 806115 h 866273"/>
                <a:gd name="connsiteX17" fmla="*/ 469809 w 965439"/>
                <a:gd name="connsiteY17" fmla="*/ 830179 h 866273"/>
                <a:gd name="connsiteX18" fmla="*/ 566062 w 965439"/>
                <a:gd name="connsiteY18" fmla="*/ 866273 h 866273"/>
                <a:gd name="connsiteX19" fmla="*/ 770598 w 965439"/>
                <a:gd name="connsiteY19" fmla="*/ 842210 h 866273"/>
                <a:gd name="connsiteX20" fmla="*/ 806693 w 965439"/>
                <a:gd name="connsiteY20" fmla="*/ 818147 h 866273"/>
                <a:gd name="connsiteX21" fmla="*/ 890914 w 965439"/>
                <a:gd name="connsiteY21" fmla="*/ 709863 h 866273"/>
                <a:gd name="connsiteX22" fmla="*/ 927009 w 965439"/>
                <a:gd name="connsiteY22" fmla="*/ 673768 h 866273"/>
                <a:gd name="connsiteX23" fmla="*/ 939041 w 965439"/>
                <a:gd name="connsiteY23" fmla="*/ 541421 h 866273"/>
                <a:gd name="connsiteX24" fmla="*/ 963104 w 965439"/>
                <a:gd name="connsiteY24" fmla="*/ 457200 h 866273"/>
                <a:gd name="connsiteX25" fmla="*/ 951072 w 965439"/>
                <a:gd name="connsiteY25" fmla="*/ 216568 h 866273"/>
                <a:gd name="connsiteX26" fmla="*/ 914977 w 965439"/>
                <a:gd name="connsiteY26" fmla="*/ 192505 h 866273"/>
                <a:gd name="connsiteX27" fmla="*/ 902946 w 965439"/>
                <a:gd name="connsiteY27" fmla="*/ 156410 h 866273"/>
                <a:gd name="connsiteX28" fmla="*/ 878883 w 965439"/>
                <a:gd name="connsiteY28" fmla="*/ 120315 h 866273"/>
                <a:gd name="connsiteX29" fmla="*/ 806693 w 965439"/>
                <a:gd name="connsiteY29" fmla="*/ 72189 h 866273"/>
                <a:gd name="connsiteX30" fmla="*/ 710441 w 965439"/>
                <a:gd name="connsiteY30" fmla="*/ 48126 h 866273"/>
                <a:gd name="connsiteX31" fmla="*/ 674346 w 965439"/>
                <a:gd name="connsiteY31" fmla="*/ 24063 h 866273"/>
                <a:gd name="connsiteX32" fmla="*/ 638251 w 965439"/>
                <a:gd name="connsiteY32" fmla="*/ 12031 h 866273"/>
                <a:gd name="connsiteX33" fmla="*/ 626220 w 965439"/>
                <a:gd name="connsiteY33" fmla="*/ 0 h 86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5439" h="866273">
                  <a:moveTo>
                    <a:pt x="626220" y="0"/>
                  </a:moveTo>
                  <a:cubicBezTo>
                    <a:pt x="550020" y="0"/>
                    <a:pt x="329135" y="1700"/>
                    <a:pt x="181051" y="12031"/>
                  </a:cubicBezTo>
                  <a:cubicBezTo>
                    <a:pt x="155748" y="13796"/>
                    <a:pt x="108862" y="36094"/>
                    <a:pt x="108862" y="36094"/>
                  </a:cubicBezTo>
                  <a:cubicBezTo>
                    <a:pt x="96830" y="44115"/>
                    <a:pt x="81800" y="48866"/>
                    <a:pt x="72767" y="60158"/>
                  </a:cubicBezTo>
                  <a:cubicBezTo>
                    <a:pt x="64844" y="70061"/>
                    <a:pt x="65731" y="84595"/>
                    <a:pt x="60735" y="96252"/>
                  </a:cubicBezTo>
                  <a:cubicBezTo>
                    <a:pt x="53670" y="112738"/>
                    <a:pt x="43956" y="127989"/>
                    <a:pt x="36672" y="144379"/>
                  </a:cubicBezTo>
                  <a:cubicBezTo>
                    <a:pt x="10783" y="202630"/>
                    <a:pt x="14543" y="196799"/>
                    <a:pt x="577" y="252663"/>
                  </a:cubicBezTo>
                  <a:cubicBezTo>
                    <a:pt x="4588" y="316831"/>
                    <a:pt x="0" y="382123"/>
                    <a:pt x="12609" y="445168"/>
                  </a:cubicBezTo>
                  <a:cubicBezTo>
                    <a:pt x="16542" y="464831"/>
                    <a:pt x="38076" y="476289"/>
                    <a:pt x="48704" y="493294"/>
                  </a:cubicBezTo>
                  <a:cubicBezTo>
                    <a:pt x="58210" y="508504"/>
                    <a:pt x="61756" y="527263"/>
                    <a:pt x="72767" y="541421"/>
                  </a:cubicBezTo>
                  <a:cubicBezTo>
                    <a:pt x="90178" y="563806"/>
                    <a:pt x="117194" y="577983"/>
                    <a:pt x="132925" y="601579"/>
                  </a:cubicBezTo>
                  <a:cubicBezTo>
                    <a:pt x="140946" y="613610"/>
                    <a:pt x="144957" y="629652"/>
                    <a:pt x="156988" y="637673"/>
                  </a:cubicBezTo>
                  <a:cubicBezTo>
                    <a:pt x="170747" y="646845"/>
                    <a:pt x="189072" y="645694"/>
                    <a:pt x="205114" y="649705"/>
                  </a:cubicBezTo>
                  <a:cubicBezTo>
                    <a:pt x="220902" y="673387"/>
                    <a:pt x="230380" y="692717"/>
                    <a:pt x="253241" y="709863"/>
                  </a:cubicBezTo>
                  <a:cubicBezTo>
                    <a:pt x="276377" y="727215"/>
                    <a:pt x="301367" y="741947"/>
                    <a:pt x="325430" y="757989"/>
                  </a:cubicBezTo>
                  <a:cubicBezTo>
                    <a:pt x="340353" y="767938"/>
                    <a:pt x="358633" y="772103"/>
                    <a:pt x="373556" y="782052"/>
                  </a:cubicBezTo>
                  <a:cubicBezTo>
                    <a:pt x="382995" y="788344"/>
                    <a:pt x="387474" y="801042"/>
                    <a:pt x="397620" y="806115"/>
                  </a:cubicBezTo>
                  <a:cubicBezTo>
                    <a:pt x="420307" y="817459"/>
                    <a:pt x="447122" y="818836"/>
                    <a:pt x="469809" y="830179"/>
                  </a:cubicBezTo>
                  <a:cubicBezTo>
                    <a:pt x="532725" y="861637"/>
                    <a:pt x="500535" y="849892"/>
                    <a:pt x="566062" y="866273"/>
                  </a:cubicBezTo>
                  <a:cubicBezTo>
                    <a:pt x="634241" y="858252"/>
                    <a:pt x="703282" y="855673"/>
                    <a:pt x="770598" y="842210"/>
                  </a:cubicBezTo>
                  <a:cubicBezTo>
                    <a:pt x="784777" y="839374"/>
                    <a:pt x="796966" y="828847"/>
                    <a:pt x="806693" y="818147"/>
                  </a:cubicBezTo>
                  <a:cubicBezTo>
                    <a:pt x="837452" y="784312"/>
                    <a:pt x="858580" y="742197"/>
                    <a:pt x="890914" y="709863"/>
                  </a:cubicBezTo>
                  <a:lnTo>
                    <a:pt x="927009" y="673768"/>
                  </a:lnTo>
                  <a:cubicBezTo>
                    <a:pt x="931020" y="629652"/>
                    <a:pt x="933187" y="585330"/>
                    <a:pt x="939041" y="541421"/>
                  </a:cubicBezTo>
                  <a:cubicBezTo>
                    <a:pt x="942399" y="516234"/>
                    <a:pt x="954853" y="481952"/>
                    <a:pt x="963104" y="457200"/>
                  </a:cubicBezTo>
                  <a:cubicBezTo>
                    <a:pt x="959093" y="376989"/>
                    <a:pt x="965439" y="295583"/>
                    <a:pt x="951072" y="216568"/>
                  </a:cubicBezTo>
                  <a:cubicBezTo>
                    <a:pt x="948485" y="202341"/>
                    <a:pt x="924010" y="203797"/>
                    <a:pt x="914977" y="192505"/>
                  </a:cubicBezTo>
                  <a:cubicBezTo>
                    <a:pt x="907054" y="182602"/>
                    <a:pt x="908618" y="167754"/>
                    <a:pt x="902946" y="156410"/>
                  </a:cubicBezTo>
                  <a:cubicBezTo>
                    <a:pt x="896479" y="143476"/>
                    <a:pt x="888140" y="131424"/>
                    <a:pt x="878883" y="120315"/>
                  </a:cubicBezTo>
                  <a:cubicBezTo>
                    <a:pt x="848122" y="83402"/>
                    <a:pt x="848270" y="83528"/>
                    <a:pt x="806693" y="72189"/>
                  </a:cubicBezTo>
                  <a:cubicBezTo>
                    <a:pt x="774787" y="63487"/>
                    <a:pt x="710441" y="48126"/>
                    <a:pt x="710441" y="48126"/>
                  </a:cubicBezTo>
                  <a:cubicBezTo>
                    <a:pt x="698409" y="40105"/>
                    <a:pt x="687280" y="30530"/>
                    <a:pt x="674346" y="24063"/>
                  </a:cubicBezTo>
                  <a:cubicBezTo>
                    <a:pt x="663002" y="18391"/>
                    <a:pt x="648397" y="19641"/>
                    <a:pt x="638251" y="12031"/>
                  </a:cubicBezTo>
                  <a:cubicBezTo>
                    <a:pt x="631077" y="6650"/>
                    <a:pt x="702420" y="0"/>
                    <a:pt x="626220" y="0"/>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任意多边形 50"/>
            <p:cNvSpPr/>
            <p:nvPr/>
          </p:nvSpPr>
          <p:spPr>
            <a:xfrm>
              <a:off x="5715000" y="4267532"/>
              <a:ext cx="733362" cy="657394"/>
            </a:xfrm>
            <a:custGeom>
              <a:avLst/>
              <a:gdLst>
                <a:gd name="connsiteX0" fmla="*/ 626220 w 965439"/>
                <a:gd name="connsiteY0" fmla="*/ 0 h 866273"/>
                <a:gd name="connsiteX1" fmla="*/ 181051 w 965439"/>
                <a:gd name="connsiteY1" fmla="*/ 12031 h 866273"/>
                <a:gd name="connsiteX2" fmla="*/ 108862 w 965439"/>
                <a:gd name="connsiteY2" fmla="*/ 36094 h 866273"/>
                <a:gd name="connsiteX3" fmla="*/ 72767 w 965439"/>
                <a:gd name="connsiteY3" fmla="*/ 60158 h 866273"/>
                <a:gd name="connsiteX4" fmla="*/ 60735 w 965439"/>
                <a:gd name="connsiteY4" fmla="*/ 96252 h 866273"/>
                <a:gd name="connsiteX5" fmla="*/ 36672 w 965439"/>
                <a:gd name="connsiteY5" fmla="*/ 144379 h 866273"/>
                <a:gd name="connsiteX6" fmla="*/ 577 w 965439"/>
                <a:gd name="connsiteY6" fmla="*/ 252663 h 866273"/>
                <a:gd name="connsiteX7" fmla="*/ 12609 w 965439"/>
                <a:gd name="connsiteY7" fmla="*/ 445168 h 866273"/>
                <a:gd name="connsiteX8" fmla="*/ 48704 w 965439"/>
                <a:gd name="connsiteY8" fmla="*/ 493294 h 866273"/>
                <a:gd name="connsiteX9" fmla="*/ 72767 w 965439"/>
                <a:gd name="connsiteY9" fmla="*/ 541421 h 866273"/>
                <a:gd name="connsiteX10" fmla="*/ 132925 w 965439"/>
                <a:gd name="connsiteY10" fmla="*/ 601579 h 866273"/>
                <a:gd name="connsiteX11" fmla="*/ 156988 w 965439"/>
                <a:gd name="connsiteY11" fmla="*/ 637673 h 866273"/>
                <a:gd name="connsiteX12" fmla="*/ 205114 w 965439"/>
                <a:gd name="connsiteY12" fmla="*/ 649705 h 866273"/>
                <a:gd name="connsiteX13" fmla="*/ 253241 w 965439"/>
                <a:gd name="connsiteY13" fmla="*/ 709863 h 866273"/>
                <a:gd name="connsiteX14" fmla="*/ 325430 w 965439"/>
                <a:gd name="connsiteY14" fmla="*/ 757989 h 866273"/>
                <a:gd name="connsiteX15" fmla="*/ 373556 w 965439"/>
                <a:gd name="connsiteY15" fmla="*/ 782052 h 866273"/>
                <a:gd name="connsiteX16" fmla="*/ 397620 w 965439"/>
                <a:gd name="connsiteY16" fmla="*/ 806115 h 866273"/>
                <a:gd name="connsiteX17" fmla="*/ 469809 w 965439"/>
                <a:gd name="connsiteY17" fmla="*/ 830179 h 866273"/>
                <a:gd name="connsiteX18" fmla="*/ 566062 w 965439"/>
                <a:gd name="connsiteY18" fmla="*/ 866273 h 866273"/>
                <a:gd name="connsiteX19" fmla="*/ 770598 w 965439"/>
                <a:gd name="connsiteY19" fmla="*/ 842210 h 866273"/>
                <a:gd name="connsiteX20" fmla="*/ 806693 w 965439"/>
                <a:gd name="connsiteY20" fmla="*/ 818147 h 866273"/>
                <a:gd name="connsiteX21" fmla="*/ 890914 w 965439"/>
                <a:gd name="connsiteY21" fmla="*/ 709863 h 866273"/>
                <a:gd name="connsiteX22" fmla="*/ 927009 w 965439"/>
                <a:gd name="connsiteY22" fmla="*/ 673768 h 866273"/>
                <a:gd name="connsiteX23" fmla="*/ 939041 w 965439"/>
                <a:gd name="connsiteY23" fmla="*/ 541421 h 866273"/>
                <a:gd name="connsiteX24" fmla="*/ 963104 w 965439"/>
                <a:gd name="connsiteY24" fmla="*/ 457200 h 866273"/>
                <a:gd name="connsiteX25" fmla="*/ 951072 w 965439"/>
                <a:gd name="connsiteY25" fmla="*/ 216568 h 866273"/>
                <a:gd name="connsiteX26" fmla="*/ 914977 w 965439"/>
                <a:gd name="connsiteY26" fmla="*/ 192505 h 866273"/>
                <a:gd name="connsiteX27" fmla="*/ 902946 w 965439"/>
                <a:gd name="connsiteY27" fmla="*/ 156410 h 866273"/>
                <a:gd name="connsiteX28" fmla="*/ 878883 w 965439"/>
                <a:gd name="connsiteY28" fmla="*/ 120315 h 866273"/>
                <a:gd name="connsiteX29" fmla="*/ 806693 w 965439"/>
                <a:gd name="connsiteY29" fmla="*/ 72189 h 866273"/>
                <a:gd name="connsiteX30" fmla="*/ 710441 w 965439"/>
                <a:gd name="connsiteY30" fmla="*/ 48126 h 866273"/>
                <a:gd name="connsiteX31" fmla="*/ 674346 w 965439"/>
                <a:gd name="connsiteY31" fmla="*/ 24063 h 866273"/>
                <a:gd name="connsiteX32" fmla="*/ 638251 w 965439"/>
                <a:gd name="connsiteY32" fmla="*/ 12031 h 866273"/>
                <a:gd name="connsiteX33" fmla="*/ 626220 w 965439"/>
                <a:gd name="connsiteY33" fmla="*/ 0 h 86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5439" h="866273">
                  <a:moveTo>
                    <a:pt x="626220" y="0"/>
                  </a:moveTo>
                  <a:cubicBezTo>
                    <a:pt x="550020" y="0"/>
                    <a:pt x="329135" y="1700"/>
                    <a:pt x="181051" y="12031"/>
                  </a:cubicBezTo>
                  <a:cubicBezTo>
                    <a:pt x="155748" y="13796"/>
                    <a:pt x="108862" y="36094"/>
                    <a:pt x="108862" y="36094"/>
                  </a:cubicBezTo>
                  <a:cubicBezTo>
                    <a:pt x="96830" y="44115"/>
                    <a:pt x="81800" y="48866"/>
                    <a:pt x="72767" y="60158"/>
                  </a:cubicBezTo>
                  <a:cubicBezTo>
                    <a:pt x="64844" y="70061"/>
                    <a:pt x="65731" y="84595"/>
                    <a:pt x="60735" y="96252"/>
                  </a:cubicBezTo>
                  <a:cubicBezTo>
                    <a:pt x="53670" y="112738"/>
                    <a:pt x="43956" y="127989"/>
                    <a:pt x="36672" y="144379"/>
                  </a:cubicBezTo>
                  <a:cubicBezTo>
                    <a:pt x="10783" y="202630"/>
                    <a:pt x="14543" y="196799"/>
                    <a:pt x="577" y="252663"/>
                  </a:cubicBezTo>
                  <a:cubicBezTo>
                    <a:pt x="4588" y="316831"/>
                    <a:pt x="0" y="382123"/>
                    <a:pt x="12609" y="445168"/>
                  </a:cubicBezTo>
                  <a:cubicBezTo>
                    <a:pt x="16542" y="464831"/>
                    <a:pt x="38076" y="476289"/>
                    <a:pt x="48704" y="493294"/>
                  </a:cubicBezTo>
                  <a:cubicBezTo>
                    <a:pt x="58210" y="508504"/>
                    <a:pt x="61756" y="527263"/>
                    <a:pt x="72767" y="541421"/>
                  </a:cubicBezTo>
                  <a:cubicBezTo>
                    <a:pt x="90178" y="563806"/>
                    <a:pt x="117194" y="577983"/>
                    <a:pt x="132925" y="601579"/>
                  </a:cubicBezTo>
                  <a:cubicBezTo>
                    <a:pt x="140946" y="613610"/>
                    <a:pt x="144957" y="629652"/>
                    <a:pt x="156988" y="637673"/>
                  </a:cubicBezTo>
                  <a:cubicBezTo>
                    <a:pt x="170747" y="646845"/>
                    <a:pt x="189072" y="645694"/>
                    <a:pt x="205114" y="649705"/>
                  </a:cubicBezTo>
                  <a:cubicBezTo>
                    <a:pt x="220902" y="673387"/>
                    <a:pt x="230380" y="692717"/>
                    <a:pt x="253241" y="709863"/>
                  </a:cubicBezTo>
                  <a:cubicBezTo>
                    <a:pt x="276377" y="727215"/>
                    <a:pt x="301367" y="741947"/>
                    <a:pt x="325430" y="757989"/>
                  </a:cubicBezTo>
                  <a:cubicBezTo>
                    <a:pt x="340353" y="767938"/>
                    <a:pt x="358633" y="772103"/>
                    <a:pt x="373556" y="782052"/>
                  </a:cubicBezTo>
                  <a:cubicBezTo>
                    <a:pt x="382995" y="788344"/>
                    <a:pt x="387474" y="801042"/>
                    <a:pt x="397620" y="806115"/>
                  </a:cubicBezTo>
                  <a:cubicBezTo>
                    <a:pt x="420307" y="817459"/>
                    <a:pt x="447122" y="818836"/>
                    <a:pt x="469809" y="830179"/>
                  </a:cubicBezTo>
                  <a:cubicBezTo>
                    <a:pt x="532725" y="861637"/>
                    <a:pt x="500535" y="849892"/>
                    <a:pt x="566062" y="866273"/>
                  </a:cubicBezTo>
                  <a:cubicBezTo>
                    <a:pt x="634241" y="858252"/>
                    <a:pt x="703282" y="855673"/>
                    <a:pt x="770598" y="842210"/>
                  </a:cubicBezTo>
                  <a:cubicBezTo>
                    <a:pt x="784777" y="839374"/>
                    <a:pt x="796966" y="828847"/>
                    <a:pt x="806693" y="818147"/>
                  </a:cubicBezTo>
                  <a:cubicBezTo>
                    <a:pt x="837452" y="784312"/>
                    <a:pt x="858580" y="742197"/>
                    <a:pt x="890914" y="709863"/>
                  </a:cubicBezTo>
                  <a:lnTo>
                    <a:pt x="927009" y="673768"/>
                  </a:lnTo>
                  <a:cubicBezTo>
                    <a:pt x="931020" y="629652"/>
                    <a:pt x="933187" y="585330"/>
                    <a:pt x="939041" y="541421"/>
                  </a:cubicBezTo>
                  <a:cubicBezTo>
                    <a:pt x="942399" y="516234"/>
                    <a:pt x="954853" y="481952"/>
                    <a:pt x="963104" y="457200"/>
                  </a:cubicBezTo>
                  <a:cubicBezTo>
                    <a:pt x="959093" y="376989"/>
                    <a:pt x="965439" y="295583"/>
                    <a:pt x="951072" y="216568"/>
                  </a:cubicBezTo>
                  <a:cubicBezTo>
                    <a:pt x="948485" y="202341"/>
                    <a:pt x="924010" y="203797"/>
                    <a:pt x="914977" y="192505"/>
                  </a:cubicBezTo>
                  <a:cubicBezTo>
                    <a:pt x="907054" y="182602"/>
                    <a:pt x="908618" y="167754"/>
                    <a:pt x="902946" y="156410"/>
                  </a:cubicBezTo>
                  <a:cubicBezTo>
                    <a:pt x="896479" y="143476"/>
                    <a:pt x="888140" y="131424"/>
                    <a:pt x="878883" y="120315"/>
                  </a:cubicBezTo>
                  <a:cubicBezTo>
                    <a:pt x="848122" y="83402"/>
                    <a:pt x="848270" y="83528"/>
                    <a:pt x="806693" y="72189"/>
                  </a:cubicBezTo>
                  <a:cubicBezTo>
                    <a:pt x="774787" y="63487"/>
                    <a:pt x="710441" y="48126"/>
                    <a:pt x="710441" y="48126"/>
                  </a:cubicBezTo>
                  <a:cubicBezTo>
                    <a:pt x="698409" y="40105"/>
                    <a:pt x="687280" y="30530"/>
                    <a:pt x="674346" y="24063"/>
                  </a:cubicBezTo>
                  <a:cubicBezTo>
                    <a:pt x="663002" y="18391"/>
                    <a:pt x="648397" y="19641"/>
                    <a:pt x="638251" y="12031"/>
                  </a:cubicBezTo>
                  <a:cubicBezTo>
                    <a:pt x="631077" y="6650"/>
                    <a:pt x="702420" y="0"/>
                    <a:pt x="626220" y="0"/>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style.rotation</p:attrName>
                                        </p:attrNameLst>
                                      </p:cBhvr>
                                      <p:tavLst>
                                        <p:tav tm="0">
                                          <p:val>
                                            <p:fltVal val="720"/>
                                          </p:val>
                                        </p:tav>
                                        <p:tav tm="100000">
                                          <p:val>
                                            <p:fltVal val="0"/>
                                          </p:val>
                                        </p:tav>
                                      </p:tavLst>
                                    </p:anim>
                                    <p:anim calcmode="lin" valueType="num">
                                      <p:cBhvr>
                                        <p:cTn id="9" dur="500" fill="hold"/>
                                        <p:tgtEl>
                                          <p:spTgt spid="7"/>
                                        </p:tgtEl>
                                        <p:attrNameLst>
                                          <p:attrName>ppt_h</p:attrName>
                                        </p:attrNameLst>
                                      </p:cBhvr>
                                      <p:tavLst>
                                        <p:tav tm="0">
                                          <p:val>
                                            <p:fltVal val="0"/>
                                          </p:val>
                                        </p:tav>
                                        <p:tav tm="100000">
                                          <p:val>
                                            <p:strVal val="#ppt_h"/>
                                          </p:val>
                                        </p:tav>
                                      </p:tavLst>
                                    </p:anim>
                                    <p:anim calcmode="lin" valueType="num">
                                      <p:cBhvr>
                                        <p:cTn id="10" dur="5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48831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布尔代数的同态映射</a:t>
            </a:r>
          </a:p>
        </p:txBody>
      </p:sp>
      <p:sp>
        <p:nvSpPr>
          <p:cNvPr id="3" name="Rectangle 5" descr="新闻纸"/>
          <p:cNvSpPr>
            <a:spLocks noChangeArrowheads="1"/>
          </p:cNvSpPr>
          <p:nvPr/>
        </p:nvSpPr>
        <p:spPr bwMode="auto">
          <a:xfrm>
            <a:off x="762000" y="1514475"/>
            <a:ext cx="7696200" cy="32766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dirty="0">
              <a:latin typeface="Arial Rounded MT Bold" pitchFamily="34" charset="0"/>
              <a:ea typeface="宋体" pitchFamily="2" charset="-122"/>
              <a:cs typeface="+mn-cs"/>
            </a:endParaRPr>
          </a:p>
        </p:txBody>
      </p:sp>
      <p:sp>
        <p:nvSpPr>
          <p:cNvPr id="2053" name="Text Box 6"/>
          <p:cNvSpPr txBox="1">
            <a:spLocks noChangeArrowheads="1"/>
          </p:cNvSpPr>
          <p:nvPr/>
        </p:nvSpPr>
        <p:spPr bwMode="auto">
          <a:xfrm>
            <a:off x="838200" y="1590675"/>
            <a:ext cx="1009650" cy="369888"/>
          </a:xfrm>
          <a:prstGeom prst="rect">
            <a:avLst/>
          </a:prstGeom>
          <a:noFill/>
          <a:ln w="9525">
            <a:noFill/>
            <a:miter lim="800000"/>
            <a:headEnd/>
            <a:tailEnd/>
          </a:ln>
        </p:spPr>
        <p:txBody>
          <a:bodyPr>
            <a:spAutoFit/>
          </a:bodyPr>
          <a:lstStyle/>
          <a:p>
            <a:r>
              <a:rPr lang="zh-CN" altLang="en-US" b="1">
                <a:ea typeface="黑体" pitchFamily="49" charset="-122"/>
              </a:rPr>
              <a:t>定义</a:t>
            </a:r>
            <a:r>
              <a:rPr lang="en-US" altLang="zh-CN" b="1">
                <a:ea typeface="黑体" pitchFamily="49" charset="-122"/>
              </a:rPr>
              <a:t>12</a:t>
            </a:r>
            <a:r>
              <a:rPr lang="zh-CN" altLang="en-US"/>
              <a:t>：</a:t>
            </a:r>
          </a:p>
        </p:txBody>
      </p:sp>
      <p:sp>
        <p:nvSpPr>
          <p:cNvPr id="5" name="TextBox 4"/>
          <p:cNvSpPr txBox="1"/>
          <p:nvPr/>
        </p:nvSpPr>
        <p:spPr>
          <a:xfrm>
            <a:off x="1981200" y="1590675"/>
            <a:ext cx="6324600" cy="592138"/>
          </a:xfrm>
          <a:prstGeom prst="rect">
            <a:avLst/>
          </a:prstGeom>
          <a:noFill/>
        </p:spPr>
        <p:txBody>
          <a:bodyPr>
            <a:spAutoFit/>
          </a:bodyPr>
          <a:lstStyle/>
          <a:p>
            <a:pPr>
              <a:lnSpc>
                <a:spcPct val="90000"/>
              </a:lnSpc>
              <a:defRPr/>
            </a:pPr>
            <a:r>
              <a:rPr lang="zh-CN" altLang="en-US" dirty="0">
                <a:latin typeface="Times New Roman" pitchFamily="18" charset="0"/>
                <a:ea typeface="仿宋_GB2312" pitchFamily="49" charset="-122"/>
                <a:cs typeface="+mn-cs"/>
              </a:rPr>
              <a:t>设</a:t>
            </a:r>
            <a:r>
              <a:rPr lang="en-US" altLang="zh-CN" dirty="0">
                <a:latin typeface="+mj-lt"/>
                <a:ea typeface="仿宋_GB2312" pitchFamily="49" charset="-122"/>
                <a:cs typeface="+mn-cs"/>
              </a:rPr>
              <a:t>&lt; B</a:t>
            </a:r>
            <a:r>
              <a:rPr lang="zh-CN" altLang="en-US" dirty="0">
                <a:latin typeface="+mj-lt"/>
                <a:ea typeface="仿宋_GB2312" pitchFamily="49" charset="-122"/>
                <a:cs typeface="+mn-cs"/>
              </a:rPr>
              <a:t>，</a:t>
            </a:r>
            <a:r>
              <a:rPr kumimoji="1" lang="zh-CN" altLang="en-US" baseline="-8000" dirty="0">
                <a:latin typeface="+mj-lt"/>
                <a:ea typeface="宋体" pitchFamily="2" charset="-122"/>
                <a:cs typeface="+mn-cs"/>
              </a:rPr>
              <a:t> *</a:t>
            </a:r>
            <a:r>
              <a:rPr kumimoji="1" lang="zh-CN" altLang="en-US" dirty="0">
                <a:latin typeface="+mj-lt"/>
                <a:ea typeface="宋体" pitchFamily="2" charset="-122"/>
                <a:cs typeface="+mn-cs"/>
              </a:rPr>
              <a:t>，</a:t>
            </a:r>
            <a:r>
              <a:rPr kumimoji="1" lang="zh-CN" altLang="en-US" baseline="-8000" dirty="0">
                <a:latin typeface="+mj-lt"/>
                <a:ea typeface="宋体" pitchFamily="2" charset="-122"/>
                <a:cs typeface="+mn-cs"/>
                <a:sym typeface="Symbol" pitchFamily="18" charset="2"/>
              </a:rPr>
              <a:t></a:t>
            </a:r>
            <a:r>
              <a:rPr kumimoji="1" lang="zh-CN" altLang="en-US" dirty="0">
                <a:latin typeface="+mj-lt"/>
                <a:ea typeface="宋体" pitchFamily="2" charset="-122"/>
                <a:cs typeface="+mn-cs"/>
              </a:rPr>
              <a:t> </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仿宋_GB2312" pitchFamily="49" charset="-122"/>
                <a:cs typeface="+mn-cs"/>
              </a:rPr>
              <a:t>0</a:t>
            </a:r>
            <a:r>
              <a:rPr lang="zh-CN" altLang="en-US" dirty="0">
                <a:latin typeface="+mj-lt"/>
                <a:ea typeface="仿宋_GB2312" pitchFamily="49" charset="-122"/>
                <a:cs typeface="+mn-cs"/>
              </a:rPr>
              <a:t>，</a:t>
            </a:r>
            <a:r>
              <a:rPr lang="en-US" altLang="zh-CN" dirty="0">
                <a:latin typeface="+mj-lt"/>
                <a:ea typeface="仿宋_GB2312" pitchFamily="49" charset="-122"/>
                <a:cs typeface="+mn-cs"/>
              </a:rPr>
              <a:t>1 &gt;</a:t>
            </a:r>
            <a:r>
              <a:rPr lang="zh-CN" altLang="en-US" dirty="0">
                <a:latin typeface="Times New Roman" pitchFamily="18" charset="0"/>
                <a:ea typeface="仿宋_GB2312" pitchFamily="49" charset="-122"/>
                <a:cs typeface="+mn-cs"/>
              </a:rPr>
              <a:t>和</a:t>
            </a:r>
            <a:r>
              <a:rPr lang="en-US" altLang="zh-CN" dirty="0">
                <a:latin typeface="+mj-lt"/>
                <a:ea typeface="仿宋_GB2312" pitchFamily="49" charset="-122"/>
                <a:cs typeface="+mn-cs"/>
              </a:rPr>
              <a:t>&lt;B</a:t>
            </a:r>
            <a:r>
              <a:rPr lang="en-US" altLang="zh-CN" dirty="0">
                <a:latin typeface="+mj-lt"/>
                <a:ea typeface="仿宋_GB2312" pitchFamily="49" charset="-122"/>
                <a:cs typeface="+mn-cs"/>
                <a:sym typeface="Symbol"/>
              </a:rPr>
              <a:t></a:t>
            </a:r>
            <a:r>
              <a:rPr lang="zh-CN" altLang="en-US" dirty="0">
                <a:latin typeface="+mj-lt"/>
                <a:ea typeface="仿宋_GB2312" pitchFamily="49" charset="-122"/>
                <a:cs typeface="+mn-cs"/>
                <a:sym typeface="Symbol"/>
              </a:rPr>
              <a:t>，</a:t>
            </a:r>
            <a:r>
              <a:rPr lang="en-US" altLang="zh-CN" dirty="0">
                <a:latin typeface="+mj-lt"/>
                <a:ea typeface="仿宋_GB2312" pitchFamily="49" charset="-122"/>
                <a:cs typeface="+mn-cs"/>
                <a:sym typeface="Symbol" pitchFamily="18" charset="2"/>
              </a:rPr>
              <a:t></a:t>
            </a:r>
            <a:r>
              <a:rPr lang="zh-CN" altLang="en-US" dirty="0">
                <a:latin typeface="+mj-lt"/>
                <a:ea typeface="仿宋_GB2312" pitchFamily="49" charset="-122"/>
                <a:cs typeface="+mn-cs"/>
                <a:sym typeface="Symbol" pitchFamily="18" charset="2"/>
              </a:rPr>
              <a:t>，</a:t>
            </a:r>
            <a:r>
              <a:rPr lang="en-US" altLang="zh-CN" dirty="0">
                <a:latin typeface="+mj-lt"/>
                <a:ea typeface="仿宋_GB2312" pitchFamily="49" charset="-122"/>
                <a:cs typeface="+mn-cs"/>
                <a:sym typeface="Symbol" pitchFamily="18" charset="2"/>
              </a:rPr>
              <a:t></a:t>
            </a:r>
            <a:r>
              <a:rPr lang="zh-CN" altLang="en-US" dirty="0">
                <a:latin typeface="+mj-lt"/>
                <a:ea typeface="仿宋_GB2312" pitchFamily="49" charset="-122"/>
                <a:cs typeface="+mn-cs"/>
                <a:sym typeface="Symbol" pitchFamily="18" charset="2"/>
              </a:rPr>
              <a:t>，</a:t>
            </a:r>
            <a:r>
              <a:rPr lang="zh-CN" altLang="en-US" dirty="0">
                <a:latin typeface="+mj-lt"/>
                <a:ea typeface="仿宋_GB2312" pitchFamily="49" charset="-122"/>
                <a:cs typeface="+mn-cs"/>
                <a:sym typeface="Symbol"/>
              </a:rPr>
              <a:t>－，</a:t>
            </a:r>
            <a:r>
              <a:rPr lang="en-US" altLang="zh-CN" dirty="0">
                <a:latin typeface="+mj-lt"/>
                <a:ea typeface="宋体" pitchFamily="2" charset="-122"/>
                <a:cs typeface="Times New Roman" pitchFamily="18" charset="0"/>
              </a:rPr>
              <a:t>α</a:t>
            </a:r>
            <a:r>
              <a:rPr lang="zh-CN" altLang="en-US" dirty="0">
                <a:latin typeface="+mj-lt"/>
                <a:ea typeface="宋体" pitchFamily="2" charset="-122"/>
                <a:cs typeface="Times New Roman" pitchFamily="18" charset="0"/>
              </a:rPr>
              <a:t>，</a:t>
            </a:r>
            <a:r>
              <a:rPr lang="en-US" altLang="zh-CN" dirty="0">
                <a:latin typeface="+mj-lt"/>
                <a:ea typeface="宋体" pitchFamily="2" charset="-122"/>
                <a:cs typeface="Times New Roman" pitchFamily="18" charset="0"/>
              </a:rPr>
              <a:t>β</a:t>
            </a:r>
            <a:r>
              <a:rPr lang="en-US" altLang="zh-CN" dirty="0">
                <a:latin typeface="+mj-lt"/>
                <a:ea typeface="仿宋_GB2312" pitchFamily="49" charset="-122"/>
                <a:cs typeface="+mn-cs"/>
              </a:rPr>
              <a:t> &gt;</a:t>
            </a:r>
            <a:r>
              <a:rPr lang="zh-CN" altLang="en-US" dirty="0">
                <a:latin typeface="Times New Roman" pitchFamily="18" charset="0"/>
                <a:ea typeface="仿宋_GB2312" pitchFamily="49" charset="-122"/>
                <a:cs typeface="+mn-cs"/>
              </a:rPr>
              <a:t>是两个布尔代数</a:t>
            </a:r>
            <a:r>
              <a:rPr lang="en-US" altLang="zh-CN" dirty="0">
                <a:latin typeface="仿宋_GB2312" pitchFamily="49" charset="-122"/>
                <a:ea typeface="仿宋_GB2312" pitchFamily="49" charset="-122"/>
                <a:cs typeface="+mn-cs"/>
              </a:rPr>
              <a:t>,f</a:t>
            </a:r>
            <a:r>
              <a:rPr lang="zh-CN" altLang="en-US" dirty="0">
                <a:latin typeface="Times New Roman" pitchFamily="18" charset="0"/>
                <a:ea typeface="仿宋_GB2312" pitchFamily="49" charset="-122"/>
                <a:cs typeface="+mn-cs"/>
              </a:rPr>
              <a:t>是从</a:t>
            </a:r>
            <a:r>
              <a:rPr lang="en-US" altLang="zh-CN" dirty="0">
                <a:latin typeface="仿宋_GB2312" pitchFamily="49" charset="-122"/>
                <a:ea typeface="仿宋_GB2312" pitchFamily="49" charset="-122"/>
                <a:cs typeface="+mn-cs"/>
              </a:rPr>
              <a:t>B</a:t>
            </a:r>
            <a:r>
              <a:rPr lang="zh-CN" altLang="en-US" dirty="0">
                <a:latin typeface="Times New Roman" pitchFamily="18" charset="0"/>
                <a:ea typeface="仿宋_GB2312" pitchFamily="49" charset="-122"/>
                <a:cs typeface="+mn-cs"/>
              </a:rPr>
              <a:t>到</a:t>
            </a:r>
            <a:r>
              <a:rPr lang="en-US" altLang="zh-CN" dirty="0">
                <a:latin typeface="仿宋_GB2312" pitchFamily="49" charset="-122"/>
                <a:ea typeface="仿宋_GB2312" pitchFamily="49" charset="-122"/>
                <a:cs typeface="+mn-cs"/>
              </a:rPr>
              <a:t>B</a:t>
            </a:r>
            <a:r>
              <a:rPr lang="en-US" altLang="zh-CN" dirty="0">
                <a:latin typeface="Arial Rounded MT Bold" pitchFamily="34" charset="0"/>
                <a:ea typeface="仿宋_GB2312" pitchFamily="49" charset="-122"/>
                <a:cs typeface="+mn-cs"/>
                <a:sym typeface="Symbol"/>
              </a:rPr>
              <a:t></a:t>
            </a:r>
            <a:r>
              <a:rPr lang="zh-CN" altLang="en-US" dirty="0">
                <a:latin typeface="Times New Roman" pitchFamily="18" charset="0"/>
                <a:ea typeface="仿宋_GB2312" pitchFamily="49" charset="-122"/>
                <a:cs typeface="+mn-cs"/>
              </a:rPr>
              <a:t>的映射</a:t>
            </a:r>
            <a:r>
              <a:rPr lang="en-US" altLang="zh-CN" dirty="0">
                <a:latin typeface="仿宋_GB2312" pitchFamily="49" charset="-122"/>
                <a:ea typeface="仿宋_GB2312" pitchFamily="49" charset="-122"/>
                <a:cs typeface="+mn-cs"/>
              </a:rPr>
              <a:t>,</a:t>
            </a:r>
            <a:r>
              <a:rPr lang="zh-CN" altLang="en-US" dirty="0">
                <a:latin typeface="Times New Roman" pitchFamily="18" charset="0"/>
                <a:ea typeface="仿宋_GB2312" pitchFamily="49" charset="-122"/>
                <a:cs typeface="+mn-cs"/>
              </a:rPr>
              <a:t>且满足</a:t>
            </a:r>
            <a:endParaRPr lang="en-US" altLang="zh-CN" dirty="0">
              <a:latin typeface="Times New Roman" pitchFamily="18" charset="0"/>
              <a:ea typeface="仿宋_GB2312" pitchFamily="49" charset="-122"/>
              <a:cs typeface="+mn-cs"/>
            </a:endParaRPr>
          </a:p>
        </p:txBody>
      </p:sp>
      <p:graphicFrame>
        <p:nvGraphicFramePr>
          <p:cNvPr id="2050" name="Object 2"/>
          <p:cNvGraphicFramePr>
            <a:graphicFrameLocks noChangeAspect="1"/>
          </p:cNvGraphicFramePr>
          <p:nvPr/>
        </p:nvGraphicFramePr>
        <p:xfrm>
          <a:off x="3429000" y="2276475"/>
          <a:ext cx="2006600" cy="1612900"/>
        </p:xfrm>
        <a:graphic>
          <a:graphicData uri="http://schemas.openxmlformats.org/presentationml/2006/ole">
            <mc:AlternateContent xmlns:mc="http://schemas.openxmlformats.org/markup-compatibility/2006">
              <mc:Choice xmlns:v="urn:schemas-microsoft-com:vml" Requires="v">
                <p:oleObj spid="_x0000_s2059" name="公式" r:id="rId3" imgW="1422360" imgH="1143000" progId="Equation.3">
                  <p:embed/>
                </p:oleObj>
              </mc:Choice>
              <mc:Fallback>
                <p:oleObj name="公式" r:id="rId3" imgW="1422360" imgH="1143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76475"/>
                        <a:ext cx="2006600"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Box 6"/>
          <p:cNvSpPr txBox="1">
            <a:spLocks noChangeArrowheads="1"/>
          </p:cNvSpPr>
          <p:nvPr/>
        </p:nvSpPr>
        <p:spPr bwMode="auto">
          <a:xfrm>
            <a:off x="1981200" y="3952875"/>
            <a:ext cx="5943600" cy="923925"/>
          </a:xfrm>
          <a:prstGeom prst="rect">
            <a:avLst/>
          </a:prstGeom>
          <a:noFill/>
          <a:ln w="9525">
            <a:noFill/>
            <a:miter lim="800000"/>
            <a:headEnd/>
            <a:tailEnd/>
          </a:ln>
        </p:spPr>
        <p:txBody>
          <a:bodyPr>
            <a:spAutoFit/>
          </a:bodyPr>
          <a:lstStyle/>
          <a:p>
            <a:r>
              <a:rPr lang="zh-CN" altLang="en-US">
                <a:ea typeface="仿宋_GB2312"/>
                <a:cs typeface="仿宋_GB2312"/>
              </a:rPr>
              <a:t>若</a:t>
            </a:r>
            <a:r>
              <a:rPr lang="en-US" altLang="zh-CN">
                <a:latin typeface="仿宋_GB2312"/>
                <a:ea typeface="仿宋_GB2312"/>
                <a:cs typeface="仿宋_GB2312"/>
              </a:rPr>
              <a:t>f</a:t>
            </a:r>
            <a:r>
              <a:rPr lang="zh-CN" altLang="en-US">
                <a:ea typeface="仿宋_GB2312"/>
                <a:cs typeface="仿宋_GB2312"/>
              </a:rPr>
              <a:t>是单射</a:t>
            </a:r>
            <a:r>
              <a:rPr lang="en-US" altLang="zh-CN">
                <a:latin typeface="仿宋_GB2312"/>
                <a:ea typeface="仿宋_GB2312"/>
                <a:cs typeface="仿宋_GB2312"/>
              </a:rPr>
              <a:t>,</a:t>
            </a:r>
            <a:r>
              <a:rPr lang="zh-CN" altLang="en-US">
                <a:ea typeface="仿宋_GB2312"/>
                <a:cs typeface="仿宋_GB2312"/>
              </a:rPr>
              <a:t>称</a:t>
            </a:r>
            <a:r>
              <a:rPr lang="en-US" altLang="zh-CN">
                <a:latin typeface="仿宋_GB2312"/>
                <a:ea typeface="仿宋_GB2312"/>
                <a:cs typeface="仿宋_GB2312"/>
              </a:rPr>
              <a:t>f</a:t>
            </a:r>
            <a:r>
              <a:rPr lang="zh-CN" altLang="en-US">
                <a:ea typeface="仿宋_GB2312"/>
                <a:cs typeface="仿宋_GB2312"/>
              </a:rPr>
              <a:t>是单同态；如</a:t>
            </a:r>
            <a:r>
              <a:rPr lang="en-US" altLang="zh-CN">
                <a:latin typeface="仿宋_GB2312"/>
                <a:ea typeface="仿宋_GB2312"/>
                <a:cs typeface="仿宋_GB2312"/>
              </a:rPr>
              <a:t>f</a:t>
            </a:r>
            <a:r>
              <a:rPr lang="zh-CN" altLang="en-US">
                <a:ea typeface="仿宋_GB2312"/>
                <a:cs typeface="仿宋_GB2312"/>
              </a:rPr>
              <a:t>是满射</a:t>
            </a:r>
            <a:r>
              <a:rPr lang="en-US" altLang="zh-CN">
                <a:latin typeface="仿宋_GB2312"/>
                <a:ea typeface="仿宋_GB2312"/>
                <a:cs typeface="仿宋_GB2312"/>
              </a:rPr>
              <a:t>,</a:t>
            </a:r>
            <a:r>
              <a:rPr lang="zh-CN" altLang="en-US">
                <a:ea typeface="仿宋_GB2312"/>
                <a:cs typeface="仿宋_GB2312"/>
              </a:rPr>
              <a:t>称</a:t>
            </a:r>
            <a:r>
              <a:rPr lang="en-US" altLang="zh-CN">
                <a:latin typeface="仿宋_GB2312"/>
                <a:ea typeface="仿宋_GB2312"/>
                <a:cs typeface="仿宋_GB2312"/>
              </a:rPr>
              <a:t>f</a:t>
            </a:r>
            <a:r>
              <a:rPr lang="zh-CN" altLang="en-US">
                <a:ea typeface="仿宋_GB2312"/>
                <a:cs typeface="仿宋_GB2312"/>
              </a:rPr>
              <a:t>是满同态。若</a:t>
            </a:r>
            <a:r>
              <a:rPr lang="en-US" altLang="zh-CN">
                <a:latin typeface="仿宋_GB2312"/>
                <a:ea typeface="仿宋_GB2312"/>
                <a:cs typeface="仿宋_GB2312"/>
              </a:rPr>
              <a:t>f</a:t>
            </a:r>
            <a:r>
              <a:rPr lang="zh-CN" altLang="en-US">
                <a:ea typeface="仿宋_GB2312"/>
                <a:cs typeface="仿宋_GB2312"/>
              </a:rPr>
              <a:t>是双射</a:t>
            </a:r>
            <a:r>
              <a:rPr lang="en-US" altLang="zh-CN">
                <a:latin typeface="仿宋_GB2312"/>
                <a:ea typeface="仿宋_GB2312"/>
                <a:cs typeface="仿宋_GB2312"/>
              </a:rPr>
              <a:t>,</a:t>
            </a:r>
            <a:r>
              <a:rPr lang="zh-CN" altLang="en-US">
                <a:ea typeface="仿宋_GB2312"/>
                <a:cs typeface="仿宋_GB2312"/>
              </a:rPr>
              <a:t>称</a:t>
            </a:r>
            <a:r>
              <a:rPr lang="en-US" altLang="zh-CN">
                <a:latin typeface="仿宋_GB2312"/>
                <a:ea typeface="仿宋_GB2312"/>
                <a:cs typeface="仿宋_GB2312"/>
              </a:rPr>
              <a:t>f</a:t>
            </a:r>
            <a:r>
              <a:rPr lang="zh-CN" altLang="en-US">
                <a:ea typeface="仿宋_GB2312"/>
                <a:cs typeface="仿宋_GB2312"/>
              </a:rPr>
              <a:t>是同构映射。</a:t>
            </a:r>
          </a:p>
          <a:p>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新闻纸"/>
          <p:cNvSpPr>
            <a:spLocks noChangeArrowheads="1"/>
          </p:cNvSpPr>
          <p:nvPr/>
        </p:nvSpPr>
        <p:spPr bwMode="auto">
          <a:xfrm>
            <a:off x="381000" y="1371600"/>
            <a:ext cx="8305800" cy="1447800"/>
          </a:xfrm>
          <a:prstGeom prst="rect">
            <a:avLst/>
          </a:prstGeom>
          <a:blipFill dpi="0" rotWithShape="1">
            <a:blip r:embed="rId3"/>
            <a:srcRect/>
            <a:tile tx="0" ty="0" sx="100000" sy="100000" flip="none" algn="tl"/>
          </a:blipFill>
          <a:ln w="9525">
            <a:solidFill>
              <a:srgbClr val="C0C0C0"/>
            </a:solidFill>
            <a:miter lim="800000"/>
            <a:headEnd/>
            <a:tailEnd/>
          </a:ln>
          <a:effectLst>
            <a:outerShdw blurRad="127000" sx="101000" sy="101000" algn="ctr" rotWithShape="0">
              <a:prstClr val="black">
                <a:alpha val="30000"/>
              </a:prstClr>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17410" name="矩形 2"/>
          <p:cNvSpPr>
            <a:spLocks noChangeArrowheads="1"/>
          </p:cNvSpPr>
          <p:nvPr/>
        </p:nvSpPr>
        <p:spPr bwMode="auto">
          <a:xfrm>
            <a:off x="609600" y="1600200"/>
            <a:ext cx="8001000" cy="830263"/>
          </a:xfrm>
          <a:prstGeom prst="rect">
            <a:avLst/>
          </a:prstGeom>
          <a:noFill/>
          <a:ln w="9525">
            <a:noFill/>
            <a:miter lim="800000"/>
            <a:headEnd/>
            <a:tailEnd/>
          </a:ln>
        </p:spPr>
        <p:txBody>
          <a:bodyPr>
            <a:spAutoFit/>
          </a:bodyPr>
          <a:lstStyle/>
          <a:p>
            <a:r>
              <a:rPr lang="zh-CN" altLang="en-US" sz="2400" b="1">
                <a:latin typeface="微软雅黑" pitchFamily="34" charset="-122"/>
                <a:ea typeface="微软雅黑" pitchFamily="34" charset="-122"/>
              </a:rPr>
              <a:t>代数系统</a:t>
            </a:r>
            <a:r>
              <a:rPr lang="zh-CN" altLang="en-US" sz="2400">
                <a:latin typeface="微软雅黑" pitchFamily="34" charset="-122"/>
                <a:ea typeface="微软雅黑" pitchFamily="34" charset="-122"/>
              </a:rPr>
              <a:t>：非空集合</a:t>
            </a:r>
            <a:r>
              <a:rPr lang="en-US" altLang="zh-CN" sz="2400">
                <a:latin typeface="微软雅黑" pitchFamily="34" charset="-122"/>
                <a:ea typeface="微软雅黑" pitchFamily="34" charset="-122"/>
              </a:rPr>
              <a:t>S</a:t>
            </a:r>
            <a:r>
              <a:rPr lang="zh-CN" altLang="en-US" sz="2400">
                <a:latin typeface="微软雅黑" pitchFamily="34" charset="-122"/>
                <a:ea typeface="微软雅黑" pitchFamily="34" charset="-122"/>
              </a:rPr>
              <a:t>和集合上</a:t>
            </a:r>
            <a:r>
              <a:rPr lang="en-US" altLang="zh-CN" sz="2400">
                <a:latin typeface="微软雅黑" pitchFamily="34" charset="-122"/>
                <a:ea typeface="微软雅黑" pitchFamily="34" charset="-122"/>
              </a:rPr>
              <a:t>k</a:t>
            </a:r>
            <a:r>
              <a:rPr lang="zh-CN" altLang="en-US" sz="2400">
                <a:latin typeface="微软雅黑" pitchFamily="34" charset="-122"/>
                <a:ea typeface="微软雅黑" pitchFamily="34" charset="-122"/>
              </a:rPr>
              <a:t>个一元或二元运算</a:t>
            </a:r>
            <a:r>
              <a:rPr lang="en-US" altLang="zh-CN" sz="2400">
                <a:latin typeface="微软雅黑" pitchFamily="34" charset="-122"/>
                <a:ea typeface="微软雅黑" pitchFamily="34" charset="-122"/>
              </a:rPr>
              <a:t>f</a:t>
            </a:r>
            <a:r>
              <a:rPr lang="en-US" altLang="zh-CN" sz="2400" baseline="-25000">
                <a:latin typeface="微软雅黑" pitchFamily="34" charset="-122"/>
                <a:ea typeface="微软雅黑" pitchFamily="34" charset="-122"/>
              </a:rPr>
              <a:t>1</a:t>
            </a:r>
            <a:r>
              <a:rPr lang="en-US" altLang="zh-CN" sz="2400">
                <a:latin typeface="微软雅黑" pitchFamily="34" charset="-122"/>
                <a:ea typeface="微软雅黑" pitchFamily="34" charset="-122"/>
              </a:rPr>
              <a:t>,…,f</a:t>
            </a:r>
            <a:r>
              <a:rPr lang="en-US" altLang="zh-CN" sz="2400" baseline="-25000">
                <a:latin typeface="微软雅黑" pitchFamily="34" charset="-122"/>
                <a:ea typeface="微软雅黑" pitchFamily="34" charset="-122"/>
              </a:rPr>
              <a:t>k</a:t>
            </a:r>
            <a:r>
              <a:rPr lang="zh-CN" altLang="en-US" sz="2400">
                <a:latin typeface="微软雅黑" pitchFamily="34" charset="-122"/>
                <a:ea typeface="微软雅黑" pitchFamily="34" charset="-122"/>
              </a:rPr>
              <a:t>所组成的系统</a:t>
            </a:r>
            <a:r>
              <a:rPr lang="en-US" altLang="zh-CN" sz="2400">
                <a:latin typeface="微软雅黑" pitchFamily="34" charset="-122"/>
                <a:ea typeface="微软雅黑" pitchFamily="34" charset="-122"/>
              </a:rPr>
              <a:t>.</a:t>
            </a:r>
            <a:r>
              <a:rPr lang="zh-CN" altLang="en-US" sz="2400">
                <a:latin typeface="微软雅黑" pitchFamily="34" charset="-122"/>
                <a:ea typeface="微软雅黑" pitchFamily="34" charset="-122"/>
              </a:rPr>
              <a:t> 记为  </a:t>
            </a:r>
            <a:r>
              <a:rPr lang="en-US" altLang="zh-CN" sz="2400">
                <a:latin typeface="微软雅黑" pitchFamily="34" charset="-122"/>
                <a:ea typeface="微软雅黑" pitchFamily="34" charset="-122"/>
              </a:rPr>
              <a:t>V=&lt;S , f</a:t>
            </a:r>
            <a:r>
              <a:rPr lang="en-US" altLang="zh-CN" sz="2400" baseline="-25000">
                <a:latin typeface="微软雅黑" pitchFamily="34" charset="-122"/>
                <a:ea typeface="微软雅黑" pitchFamily="34" charset="-122"/>
              </a:rPr>
              <a:t>1</a:t>
            </a:r>
            <a:r>
              <a:rPr lang="en-US" altLang="zh-CN" sz="2400">
                <a:latin typeface="微软雅黑" pitchFamily="34" charset="-122"/>
                <a:ea typeface="微软雅黑" pitchFamily="34" charset="-122"/>
              </a:rPr>
              <a:t>, f</a:t>
            </a:r>
            <a:r>
              <a:rPr lang="en-US" altLang="zh-CN" sz="2400" baseline="-25000">
                <a:latin typeface="微软雅黑" pitchFamily="34" charset="-122"/>
                <a:ea typeface="微软雅黑" pitchFamily="34" charset="-122"/>
              </a:rPr>
              <a:t>2</a:t>
            </a:r>
            <a:r>
              <a:rPr lang="en-US" altLang="zh-CN" sz="2400">
                <a:latin typeface="微软雅黑" pitchFamily="34" charset="-122"/>
                <a:ea typeface="微软雅黑" pitchFamily="34" charset="-122"/>
              </a:rPr>
              <a:t>,… f</a:t>
            </a:r>
            <a:r>
              <a:rPr lang="en-US" altLang="zh-CN" sz="2400" baseline="-25000">
                <a:latin typeface="微软雅黑" pitchFamily="34" charset="-122"/>
                <a:ea typeface="微软雅黑" pitchFamily="34" charset="-122"/>
              </a:rPr>
              <a:t>k</a:t>
            </a:r>
            <a:r>
              <a:rPr lang="en-US" altLang="zh-CN" sz="2400">
                <a:latin typeface="微软雅黑" pitchFamily="34" charset="-122"/>
                <a:ea typeface="微软雅黑" pitchFamily="34" charset="-122"/>
              </a:rPr>
              <a:t>&gt;</a:t>
            </a:r>
            <a:endParaRPr lang="zh-CN" altLang="en-US" sz="2400">
              <a:latin typeface="微软雅黑" pitchFamily="34" charset="-122"/>
              <a:ea typeface="微软雅黑" pitchFamily="34" charset="-122"/>
            </a:endParaRPr>
          </a:p>
        </p:txBody>
      </p:sp>
      <p:sp>
        <p:nvSpPr>
          <p:cNvPr id="5" name="矩形 4"/>
          <p:cNvSpPr>
            <a:spLocks noChangeArrowheads="1"/>
          </p:cNvSpPr>
          <p:nvPr/>
        </p:nvSpPr>
        <p:spPr bwMode="auto">
          <a:xfrm>
            <a:off x="2143125" y="1600200"/>
            <a:ext cx="1625600" cy="461963"/>
          </a:xfrm>
          <a:prstGeom prst="rect">
            <a:avLst/>
          </a:prstGeom>
          <a:noFill/>
          <a:ln w="9525">
            <a:noFill/>
            <a:miter lim="800000"/>
            <a:headEnd/>
            <a:tailEnd/>
          </a:ln>
        </p:spPr>
        <p:txBody>
          <a:bodyPr wrap="none">
            <a:spAutoFit/>
          </a:bodyPr>
          <a:lstStyle/>
          <a:p>
            <a:r>
              <a:rPr lang="zh-CN" altLang="en-US" sz="2400">
                <a:latin typeface="微软雅黑" pitchFamily="34" charset="-122"/>
                <a:ea typeface="微软雅黑" pitchFamily="34" charset="-122"/>
              </a:rPr>
              <a:t>非空集合</a:t>
            </a:r>
            <a:r>
              <a:rPr lang="en-US" altLang="zh-CN" sz="2400">
                <a:latin typeface="微软雅黑" pitchFamily="34" charset="-122"/>
                <a:ea typeface="微软雅黑" pitchFamily="34" charset="-122"/>
              </a:rPr>
              <a:t>S</a:t>
            </a:r>
            <a:endParaRPr lang="zh-CN" altLang="en-US" sz="2400">
              <a:latin typeface="微软雅黑" pitchFamily="34" charset="-122"/>
              <a:ea typeface="微软雅黑" pitchFamily="34" charset="-122"/>
            </a:endParaRPr>
          </a:p>
        </p:txBody>
      </p:sp>
      <p:sp>
        <p:nvSpPr>
          <p:cNvPr id="6" name="矩形 5"/>
          <p:cNvSpPr>
            <a:spLocks noChangeArrowheads="1"/>
          </p:cNvSpPr>
          <p:nvPr/>
        </p:nvSpPr>
        <p:spPr bwMode="auto">
          <a:xfrm>
            <a:off x="6784975" y="1598613"/>
            <a:ext cx="1644650" cy="461962"/>
          </a:xfrm>
          <a:prstGeom prst="rect">
            <a:avLst/>
          </a:prstGeom>
          <a:noFill/>
          <a:ln w="9525">
            <a:noFill/>
            <a:miter lim="800000"/>
            <a:headEnd/>
            <a:tailEnd/>
          </a:ln>
        </p:spPr>
        <p:txBody>
          <a:bodyPr wrap="none">
            <a:spAutoFit/>
          </a:bodyPr>
          <a:lstStyle/>
          <a:p>
            <a:r>
              <a:rPr lang="zh-CN" altLang="en-US" sz="2400" dirty="0">
                <a:latin typeface="微软雅黑" pitchFamily="34" charset="-122"/>
                <a:ea typeface="微软雅黑" pitchFamily="34" charset="-122"/>
              </a:rPr>
              <a:t>运算</a:t>
            </a:r>
            <a:r>
              <a:rPr lang="en-US" altLang="zh-CN" sz="2400" dirty="0">
                <a:latin typeface="微软雅黑" pitchFamily="34" charset="-122"/>
                <a:ea typeface="微软雅黑" pitchFamily="34" charset="-122"/>
              </a:rPr>
              <a:t>f</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en-US" altLang="zh-CN" sz="2400" dirty="0" err="1">
                <a:latin typeface="微软雅黑" pitchFamily="34" charset="-122"/>
                <a:ea typeface="微软雅黑" pitchFamily="34" charset="-122"/>
              </a:rPr>
              <a:t>f</a:t>
            </a:r>
            <a:r>
              <a:rPr lang="en-US" altLang="zh-CN" sz="2400" baseline="-25000" dirty="0" err="1">
                <a:latin typeface="微软雅黑" pitchFamily="34" charset="-122"/>
                <a:ea typeface="微软雅黑" pitchFamily="34" charset="-122"/>
              </a:rPr>
              <a:t>k</a:t>
            </a:r>
            <a:endParaRPr lang="zh-CN" altLang="en-US" sz="2400" dirty="0">
              <a:latin typeface="微软雅黑" pitchFamily="34" charset="-122"/>
              <a:ea typeface="微软雅黑" pitchFamily="34" charset="-122"/>
            </a:endParaRPr>
          </a:p>
        </p:txBody>
      </p:sp>
      <p:sp>
        <p:nvSpPr>
          <p:cNvPr id="7" name="矩形 6"/>
          <p:cNvSpPr/>
          <p:nvPr/>
        </p:nvSpPr>
        <p:spPr>
          <a:xfrm>
            <a:off x="3810000" y="3262312"/>
            <a:ext cx="2383986"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4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rPr>
              <a:t>代数系统的载体</a:t>
            </a:r>
          </a:p>
        </p:txBody>
      </p:sp>
      <p:sp>
        <p:nvSpPr>
          <p:cNvPr id="8" name="矩形 7"/>
          <p:cNvSpPr/>
          <p:nvPr/>
        </p:nvSpPr>
        <p:spPr>
          <a:xfrm>
            <a:off x="3810000" y="3795712"/>
            <a:ext cx="2890535"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24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rPr>
              <a:t>对集合</a:t>
            </a:r>
            <a:r>
              <a:rPr lang="en-US" altLang="zh-CN" sz="24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rPr>
              <a:t>S</a:t>
            </a:r>
            <a:r>
              <a:rPr lang="zh-CN" altLang="en-US" sz="2400" b="1"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rPr>
              <a:t>满足封闭性</a:t>
            </a:r>
          </a:p>
        </p:txBody>
      </p:sp>
      <p:grpSp>
        <p:nvGrpSpPr>
          <p:cNvPr id="12" name="组合 11"/>
          <p:cNvGrpSpPr>
            <a:grpSpLocks/>
          </p:cNvGrpSpPr>
          <p:nvPr/>
        </p:nvGrpSpPr>
        <p:grpSpPr bwMode="auto">
          <a:xfrm>
            <a:off x="6873875" y="3276600"/>
            <a:ext cx="2025650" cy="2438400"/>
            <a:chOff x="6248400" y="3276600"/>
            <a:chExt cx="1676400" cy="2438400"/>
          </a:xfrm>
        </p:grpSpPr>
        <p:sp>
          <p:nvSpPr>
            <p:cNvPr id="9" name="矩形 8"/>
            <p:cNvSpPr/>
            <p:nvPr/>
          </p:nvSpPr>
          <p:spPr>
            <a:xfrm>
              <a:off x="6361386" y="3276600"/>
              <a:ext cx="1387366" cy="2438400"/>
            </a:xfrm>
            <a:prstGeom prst="rect">
              <a:avLst/>
            </a:prstGeom>
            <a:solidFill>
              <a:srgbClr val="FFEDB3"/>
            </a:solidFill>
            <a:ln w="3175">
              <a:solidFill>
                <a:srgbClr val="845D0E"/>
              </a:solid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7422" name="TextBox 9"/>
            <p:cNvSpPr txBox="1">
              <a:spLocks noChangeArrowheads="1"/>
            </p:cNvSpPr>
            <p:nvPr/>
          </p:nvSpPr>
          <p:spPr bwMode="auto">
            <a:xfrm>
              <a:off x="6248400" y="3886200"/>
              <a:ext cx="1676400" cy="1631216"/>
            </a:xfrm>
            <a:prstGeom prst="rect">
              <a:avLst/>
            </a:prstGeom>
            <a:noFill/>
            <a:ln w="9525">
              <a:noFill/>
              <a:miter lim="800000"/>
              <a:headEnd/>
              <a:tailEnd/>
            </a:ln>
          </p:spPr>
          <p:txBody>
            <a:bodyPr>
              <a:spAutoFit/>
            </a:bodyPr>
            <a:lstStyle/>
            <a:p>
              <a:pPr algn="ctr">
                <a:buFontTx/>
                <a:buBlip>
                  <a:blip r:embed="rId4"/>
                </a:buBlip>
              </a:pPr>
              <a:r>
                <a:rPr lang="zh-CN" altLang="en-US" sz="2000">
                  <a:latin typeface="微软雅黑" pitchFamily="34" charset="-122"/>
                  <a:ea typeface="微软雅黑" pitchFamily="34" charset="-122"/>
                </a:rPr>
                <a:t> 交换律</a:t>
              </a:r>
              <a:endParaRPr lang="en-US" altLang="zh-CN" sz="2000">
                <a:latin typeface="微软雅黑" pitchFamily="34" charset="-122"/>
                <a:ea typeface="微软雅黑" pitchFamily="34" charset="-122"/>
              </a:endParaRPr>
            </a:p>
            <a:p>
              <a:pPr algn="ctr">
                <a:buFontTx/>
                <a:buBlip>
                  <a:blip r:embed="rId4"/>
                </a:buBlip>
              </a:pPr>
              <a:r>
                <a:rPr lang="zh-CN" altLang="en-US" sz="2000">
                  <a:latin typeface="微软雅黑" pitchFamily="34" charset="-122"/>
                  <a:ea typeface="微软雅黑" pitchFamily="34" charset="-122"/>
                </a:rPr>
                <a:t> 结合律</a:t>
              </a:r>
              <a:endParaRPr lang="en-US" altLang="zh-CN" sz="2000">
                <a:latin typeface="微软雅黑" pitchFamily="34" charset="-122"/>
                <a:ea typeface="微软雅黑" pitchFamily="34" charset="-122"/>
              </a:endParaRPr>
            </a:p>
            <a:p>
              <a:pPr algn="ctr">
                <a:buFontTx/>
                <a:buBlip>
                  <a:blip r:embed="rId4"/>
                </a:buBlip>
              </a:pPr>
              <a:r>
                <a:rPr lang="zh-CN" altLang="en-US" sz="2000">
                  <a:latin typeface="微软雅黑" pitchFamily="34" charset="-122"/>
                  <a:ea typeface="微软雅黑" pitchFamily="34" charset="-122"/>
                </a:rPr>
                <a:t> 幂等率</a:t>
              </a:r>
              <a:endParaRPr lang="en-US" altLang="zh-CN" sz="2000">
                <a:latin typeface="微软雅黑" pitchFamily="34" charset="-122"/>
                <a:ea typeface="微软雅黑" pitchFamily="34" charset="-122"/>
              </a:endParaRPr>
            </a:p>
            <a:p>
              <a:pPr algn="ctr">
                <a:buFontTx/>
                <a:buBlip>
                  <a:blip r:embed="rId4"/>
                </a:buBlip>
              </a:pPr>
              <a:r>
                <a:rPr lang="zh-CN" altLang="en-US" sz="2000">
                  <a:latin typeface="微软雅黑" pitchFamily="34" charset="-122"/>
                  <a:ea typeface="微软雅黑" pitchFamily="34" charset="-122"/>
                </a:rPr>
                <a:t> 分配律</a:t>
              </a:r>
              <a:endParaRPr lang="en-US" altLang="zh-CN" sz="2000">
                <a:latin typeface="微软雅黑" pitchFamily="34" charset="-122"/>
                <a:ea typeface="微软雅黑" pitchFamily="34" charset="-122"/>
              </a:endParaRPr>
            </a:p>
            <a:p>
              <a:pPr algn="ct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 </a:t>
              </a:r>
              <a:r>
                <a:rPr lang="en-US" altLang="zh-CN" sz="2000">
                  <a:latin typeface="微软雅黑" pitchFamily="34" charset="-122"/>
                  <a:ea typeface="微软雅黑" pitchFamily="34" charset="-122"/>
                </a:rPr>
                <a:t>…</a:t>
              </a:r>
              <a:endParaRPr lang="zh-CN" altLang="en-US" sz="2000">
                <a:latin typeface="微软雅黑" pitchFamily="34" charset="-122"/>
                <a:ea typeface="微软雅黑" pitchFamily="34" charset="-122"/>
              </a:endParaRPr>
            </a:p>
          </p:txBody>
        </p:sp>
        <p:sp>
          <p:nvSpPr>
            <p:cNvPr id="17423" name="TextBox 10"/>
            <p:cNvSpPr txBox="1">
              <a:spLocks noChangeArrowheads="1"/>
            </p:cNvSpPr>
            <p:nvPr/>
          </p:nvSpPr>
          <p:spPr bwMode="auto">
            <a:xfrm>
              <a:off x="6361386" y="3352800"/>
              <a:ext cx="1447800" cy="400110"/>
            </a:xfrm>
            <a:prstGeom prst="rect">
              <a:avLst/>
            </a:prstGeom>
            <a:noFill/>
            <a:ln w="9525">
              <a:noFill/>
              <a:miter lim="800000"/>
              <a:headEnd/>
              <a:tailEnd/>
            </a:ln>
          </p:spPr>
          <p:txBody>
            <a:bodyPr>
              <a:spAutoFit/>
            </a:bodyPr>
            <a:lstStyle/>
            <a:p>
              <a:pPr algn="ctr"/>
              <a:r>
                <a:rPr lang="zh-CN" altLang="en-US" sz="2000">
                  <a:latin typeface="方正少儿简体"/>
                  <a:ea typeface="方正少儿简体"/>
                  <a:cs typeface="方正少儿简体"/>
                </a:rPr>
                <a:t>运算的规律</a:t>
              </a:r>
            </a:p>
          </p:txBody>
        </p:sp>
      </p:grpSp>
      <p:grpSp>
        <p:nvGrpSpPr>
          <p:cNvPr id="14" name="组合 13"/>
          <p:cNvGrpSpPr>
            <a:grpSpLocks/>
          </p:cNvGrpSpPr>
          <p:nvPr/>
        </p:nvGrpSpPr>
        <p:grpSpPr bwMode="auto">
          <a:xfrm>
            <a:off x="76200" y="3276600"/>
            <a:ext cx="2000250" cy="2438400"/>
            <a:chOff x="6324600" y="3276600"/>
            <a:chExt cx="1600200" cy="2438400"/>
          </a:xfrm>
        </p:grpSpPr>
        <p:sp>
          <p:nvSpPr>
            <p:cNvPr id="15" name="矩形 14"/>
            <p:cNvSpPr/>
            <p:nvPr/>
          </p:nvSpPr>
          <p:spPr>
            <a:xfrm>
              <a:off x="6355080" y="3276600"/>
              <a:ext cx="1524000" cy="2438400"/>
            </a:xfrm>
            <a:prstGeom prst="rect">
              <a:avLst/>
            </a:prstGeom>
            <a:solidFill>
              <a:srgbClr val="FFEDB3"/>
            </a:solidFill>
            <a:ln w="3175">
              <a:solidFill>
                <a:srgbClr val="845D0E"/>
              </a:solid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7419" name="TextBox 15"/>
            <p:cNvSpPr txBox="1">
              <a:spLocks noChangeArrowheads="1"/>
            </p:cNvSpPr>
            <p:nvPr/>
          </p:nvSpPr>
          <p:spPr bwMode="auto">
            <a:xfrm>
              <a:off x="6477000" y="3810000"/>
              <a:ext cx="1447800" cy="1631216"/>
            </a:xfrm>
            <a:prstGeom prst="rect">
              <a:avLst/>
            </a:prstGeom>
            <a:noFill/>
            <a:ln w="9525">
              <a:noFill/>
              <a:miter lim="800000"/>
              <a:headEnd/>
              <a:tailEnd/>
            </a:ln>
          </p:spPr>
          <p:txBody>
            <a:bodyPr>
              <a:spAutoFit/>
            </a:bodyPr>
            <a:lstStyle/>
            <a:p>
              <a:pPr>
                <a:buFontTx/>
                <a:buBlip>
                  <a:blip r:embed="rId4"/>
                </a:buBlip>
              </a:pPr>
              <a:r>
                <a:rPr lang="zh-CN" altLang="en-US" sz="2000">
                  <a:latin typeface="微软雅黑" pitchFamily="34" charset="-122"/>
                  <a:ea typeface="微软雅黑" pitchFamily="34" charset="-122"/>
                </a:rPr>
                <a:t> 单位元</a:t>
              </a:r>
              <a:endParaRPr lang="en-US" altLang="zh-CN" sz="2000">
                <a:latin typeface="微软雅黑" pitchFamily="34" charset="-122"/>
                <a:ea typeface="微软雅黑" pitchFamily="34" charset="-122"/>
              </a:endParaRPr>
            </a:p>
            <a:p>
              <a:pPr>
                <a:buFontTx/>
                <a:buBlip>
                  <a:blip r:embed="rId4"/>
                </a:buBlip>
              </a:pPr>
              <a:r>
                <a:rPr lang="zh-CN" altLang="en-US" sz="2000">
                  <a:latin typeface="微软雅黑" pitchFamily="34" charset="-122"/>
                  <a:ea typeface="微软雅黑" pitchFamily="34" charset="-122"/>
                </a:rPr>
                <a:t> 上、下界</a:t>
              </a:r>
              <a:endParaRPr lang="en-US" altLang="zh-CN" sz="2000">
                <a:latin typeface="微软雅黑" pitchFamily="34" charset="-122"/>
                <a:ea typeface="微软雅黑" pitchFamily="34" charset="-122"/>
              </a:endParaRPr>
            </a:p>
            <a:p>
              <a:pPr>
                <a:buFontTx/>
                <a:buBlip>
                  <a:blip r:embed="rId4"/>
                </a:buBlip>
              </a:pPr>
              <a:r>
                <a:rPr lang="zh-CN" altLang="en-US" sz="2000">
                  <a:latin typeface="微软雅黑" pitchFamily="34" charset="-122"/>
                  <a:ea typeface="微软雅黑" pitchFamily="34" charset="-122"/>
                </a:rPr>
                <a:t> 零元</a:t>
              </a:r>
              <a:endParaRPr lang="en-US" altLang="zh-CN" sz="2000">
                <a:latin typeface="微软雅黑" pitchFamily="34" charset="-122"/>
                <a:ea typeface="微软雅黑" pitchFamily="34" charset="-122"/>
              </a:endParaRPr>
            </a:p>
            <a:p>
              <a:pPr>
                <a:buFontTx/>
                <a:buBlip>
                  <a:blip r:embed="rId4"/>
                </a:buBlip>
              </a:pPr>
              <a:r>
                <a:rPr lang="zh-CN" altLang="en-US" sz="2000">
                  <a:latin typeface="微软雅黑" pitchFamily="34" charset="-122"/>
                  <a:ea typeface="微软雅黑" pitchFamily="34" charset="-122"/>
                </a:rPr>
                <a:t> 逆元</a:t>
              </a:r>
              <a:endParaRPr lang="en-US" altLang="zh-CN" sz="2000">
                <a:latin typeface="微软雅黑" pitchFamily="34" charset="-122"/>
                <a:ea typeface="微软雅黑" pitchFamily="34" charset="-122"/>
              </a:endParaRPr>
            </a:p>
            <a:p>
              <a:r>
                <a:rPr lang="en-US" altLang="zh-CN" sz="2000">
                  <a:latin typeface="微软雅黑" pitchFamily="34" charset="-122"/>
                  <a:ea typeface="微软雅黑" pitchFamily="34" charset="-122"/>
                </a:rPr>
                <a:t>   …</a:t>
              </a:r>
              <a:r>
                <a:rPr lang="zh-CN" altLang="en-US" sz="2000">
                  <a:latin typeface="微软雅黑" pitchFamily="34" charset="-122"/>
                  <a:ea typeface="微软雅黑" pitchFamily="34" charset="-122"/>
                </a:rPr>
                <a:t> </a:t>
              </a:r>
              <a:r>
                <a:rPr lang="en-US" altLang="zh-CN" sz="2000">
                  <a:latin typeface="微软雅黑" pitchFamily="34" charset="-122"/>
                  <a:ea typeface="微软雅黑" pitchFamily="34" charset="-122"/>
                </a:rPr>
                <a:t>…</a:t>
              </a:r>
              <a:endParaRPr lang="zh-CN" altLang="en-US" sz="2000">
                <a:latin typeface="微软雅黑" pitchFamily="34" charset="-122"/>
                <a:ea typeface="微软雅黑" pitchFamily="34" charset="-122"/>
              </a:endParaRPr>
            </a:p>
          </p:txBody>
        </p:sp>
        <p:sp>
          <p:nvSpPr>
            <p:cNvPr id="17420" name="TextBox 16"/>
            <p:cNvSpPr txBox="1">
              <a:spLocks noChangeArrowheads="1"/>
            </p:cNvSpPr>
            <p:nvPr/>
          </p:nvSpPr>
          <p:spPr bwMode="auto">
            <a:xfrm>
              <a:off x="6324600" y="3352800"/>
              <a:ext cx="1600200" cy="400110"/>
            </a:xfrm>
            <a:prstGeom prst="rect">
              <a:avLst/>
            </a:prstGeom>
            <a:noFill/>
            <a:ln w="9525">
              <a:noFill/>
              <a:miter lim="800000"/>
              <a:headEnd/>
              <a:tailEnd/>
            </a:ln>
          </p:spPr>
          <p:txBody>
            <a:bodyPr>
              <a:spAutoFit/>
            </a:bodyPr>
            <a:lstStyle/>
            <a:p>
              <a:pPr algn="ctr"/>
              <a:r>
                <a:rPr lang="zh-CN" altLang="en-US" sz="2000">
                  <a:latin typeface="方正少儿简体"/>
                  <a:ea typeface="方正少儿简体"/>
                  <a:cs typeface="方正少儿简体"/>
                </a:rPr>
                <a:t>集合中的元素</a:t>
              </a:r>
            </a:p>
          </p:txBody>
        </p:sp>
      </p:grpSp>
      <p:sp>
        <p:nvSpPr>
          <p:cNvPr id="18" name="Text Box 6"/>
          <p:cNvSpPr txBox="1">
            <a:spLocks noChangeArrowheads="1"/>
          </p:cNvSpPr>
          <p:nvPr/>
        </p:nvSpPr>
        <p:spPr bwMode="auto">
          <a:xfrm>
            <a:off x="146050" y="327025"/>
            <a:ext cx="7626350" cy="76944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12700" contourW="6350">
              <a:bevelT w="38100" h="25400"/>
              <a:contourClr>
                <a:schemeClr val="accent2">
                  <a:shade val="75000"/>
                </a:schemeClr>
              </a:contourClr>
            </a:sp3d>
          </a:bodyPr>
          <a:lstStyle/>
          <a:p>
            <a:pPr>
              <a:defRPr/>
            </a:pPr>
            <a:r>
              <a:rPr lang="zh-CN" altLang="en-US"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方正卡通简体" pitchFamily="65" charset="-122"/>
                <a:ea typeface="方正卡通简体" pitchFamily="65" charset="-122"/>
                <a:cs typeface="+mn-cs"/>
              </a:rPr>
              <a:t>“代数系统”回顾</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iterate type="lt">
                                    <p:tmPct val="0"/>
                                  </p:iterate>
                                  <p:childTnLst>
                                    <p:animMotion origin="layout" path="M -0.03263 0.0259 C -0.0342 0.03099 -0.0368 0.037 -0.04045 0.04094 C -0.04236 0.04649 -0.04375 0.0488 -0.04843 0.05181 C -0.05104 0.06106 -0.04739 0.05088 -0.05364 0.06036 C -0.06163 0.07239 -0.04826 0.05689 -0.05763 0.06707 C -0.05937 0.07493 -0.06128 0.08233 -0.06545 0.08904 C -0.0677 0.10268 -0.06909 0.11679 -0.07204 0.13044 C -0.07135 0.15125 -0.07326 0.16304 -0.06805 0.17993 C -0.06666 0.18432 -0.06371 0.19311 -0.06145 0.19658 C -0.05972 0.19912 -0.05625 0.20467 -0.05625 0.2049 C -0.05451 0.21022 -0.05052 0.21508 -0.04583 0.21855 C -0.04531 0.21994 -0.04548 0.22156 -0.04444 0.22271 C -0.04218 0.22502 -0.03645 0.22803 -0.03645 0.22826 C -0.0335 0.23289 -0.02864 0.23589 -0.02343 0.23774 C -0.01666 0.24214 -0.01024 0.24191 -0.00225 0.24329 C -0.00052 0.24376 0.00296 0.24468 0.00296 0.24491 " pathEditMode="relative" rAng="0" ptsTypes="fffffffffffffffA">
                                      <p:cBhvr>
                                        <p:cTn id="9" dur="500" fill="hold"/>
                                        <p:tgtEl>
                                          <p:spTgt spid="5"/>
                                        </p:tgtEl>
                                        <p:attrNameLst>
                                          <p:attrName>ppt_x</p:attrName>
                                          <p:attrName>ppt_y</p:attrName>
                                        </p:attrNameLst>
                                      </p:cBhvr>
                                      <p:rCtr x="-300" y="10900"/>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0" nodeType="afterEffect">
                                  <p:stCondLst>
                                    <p:cond delay="0"/>
                                  </p:stCondLst>
                                  <p:childTnLst>
                                    <p:animMotion origin="layout" path="M -0.03177 0.06684 C -0.02621 0.0784 -0.01961 0.08973 -0.01684 0.10245 C -0.01527 0.10985 -0.01458 0.11772 -0.0118 0.12512 C -0.00937 0.13159 -0.00711 0.13691 -0.00538 0.14385 C -0.00052 0.16466 0.0007 0.1871 0.00799 0.20722 C 0.0125 0.23797 0.01077 0.22202 0.01303 0.25509 C 0.01233 0.26711 0.01198 0.27914 0.01112 0.29117 C 0.01059 0.30088 0.00539 0.31221 0.00296 0.32192 C 0.00053 0.33094 -0.00034 0.33927 -0.00729 0.34574 C -0.01336 0.3624 -0.02378 0.37743 -0.03663 0.38899 C -0.03975 0.39154 -0.04184 0.39547 -0.04496 0.39755 C -0.04756 0.39894 -0.05069 0.3994 -0.05329 0.40079 C -0.06215 0.40518 -0.07031 0.41235 -0.07986 0.41628 C -0.09288 0.42137 -0.07951 0.41374 -0.09461 0.42137 C -0.10798 0.42808 -0.12256 0.43363 -0.1375 0.43663 C -0.15364 0.4401 -0.17083 0.44056 -0.18715 0.44218 C -0.2342 0.4408 -0.27048 0.43871 -0.31406 0.43339 C -0.32361 0.42993 -0.33229 0.42784 -0.34218 0.42646 C -0.34791 0.42461 -0.35295 0.42276 -0.35885 0.42137 C -0.36961 0.41582 -0.38142 0.41166 -0.3934 0.40934 C -0.3993 0.40518 -0.40503 0.40495 -0.41163 0.40241 C -0.42048 0.39385 -0.40833 0.40449 -0.42135 0.39755 C -0.42309 0.39685 -0.42361 0.39477 -0.42482 0.39385 C -0.42621 0.39292 -0.42812 0.39292 -0.42968 0.39246 C -0.43767 0.38414 -0.43281 0.38853 -0.44461 0.38043 C -0.44739 0.37812 -0.45434 0.37697 -0.45434 0.3772 C -0.45937 0.37142 -0.46649 0.3691 -0.47291 0.36471 C -0.47829 0.36124 -0.48211 0.35638 -0.48732 0.35268 C -0.49253 0.33742 -0.48541 0.35823 -0.49253 0.34251 C -0.49409 0.33927 -0.49409 0.33534 -0.49583 0.3321 C -0.50364 0.31869 -0.49409 0.34019 -0.50243 0.32354 C -0.50642 0.31499 -0.50191 0.321 -0.50555 0.3166 " pathEditMode="relative" rAng="0" ptsTypes="fffffffffffffffffffffffffffffffA">
                                      <p:cBhvr>
                                        <p:cTn id="21" dur="500" fill="hold"/>
                                        <p:tgtEl>
                                          <p:spTgt spid="6"/>
                                        </p:tgtEl>
                                        <p:attrNameLst>
                                          <p:attrName>ppt_x</p:attrName>
                                          <p:attrName>ppt_y</p:attrName>
                                        </p:attrNameLst>
                                      </p:cBhvr>
                                      <p:rCtr x="-21500" y="18800"/>
                                    </p:animMotion>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1835150" cy="646113"/>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原子</a:t>
            </a:r>
          </a:p>
        </p:txBody>
      </p:sp>
      <p:sp>
        <p:nvSpPr>
          <p:cNvPr id="3" name="Rectangle 5" descr="新闻纸"/>
          <p:cNvSpPr>
            <a:spLocks noChangeArrowheads="1"/>
          </p:cNvSpPr>
          <p:nvPr/>
        </p:nvSpPr>
        <p:spPr bwMode="auto">
          <a:xfrm>
            <a:off x="762000" y="1371600"/>
            <a:ext cx="7696200" cy="1828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dirty="0">
              <a:latin typeface="Arial Rounded MT Bold" pitchFamily="34" charset="0"/>
              <a:ea typeface="宋体" pitchFamily="2" charset="-122"/>
              <a:cs typeface="+mn-cs"/>
            </a:endParaRPr>
          </a:p>
        </p:txBody>
      </p:sp>
      <p:sp>
        <p:nvSpPr>
          <p:cNvPr id="87043" name="Text Box 6"/>
          <p:cNvSpPr txBox="1">
            <a:spLocks noChangeArrowheads="1"/>
          </p:cNvSpPr>
          <p:nvPr/>
        </p:nvSpPr>
        <p:spPr bwMode="auto">
          <a:xfrm>
            <a:off x="838200" y="1447800"/>
            <a:ext cx="1295400" cy="369888"/>
          </a:xfrm>
          <a:prstGeom prst="rect">
            <a:avLst/>
          </a:prstGeom>
          <a:noFill/>
          <a:ln w="9525">
            <a:noFill/>
            <a:miter lim="800000"/>
            <a:headEnd/>
            <a:tailEnd/>
          </a:ln>
        </p:spPr>
        <p:txBody>
          <a:bodyPr>
            <a:spAutoFit/>
          </a:bodyPr>
          <a:lstStyle/>
          <a:p>
            <a:r>
              <a:rPr lang="zh-CN" altLang="en-US" b="1">
                <a:ea typeface="黑体" pitchFamily="49" charset="-122"/>
              </a:rPr>
              <a:t>定义</a:t>
            </a:r>
            <a:r>
              <a:rPr lang="en-US" altLang="zh-CN" b="1">
                <a:ea typeface="黑体" pitchFamily="49" charset="-122"/>
              </a:rPr>
              <a:t>13-1</a:t>
            </a:r>
            <a:r>
              <a:rPr lang="zh-CN" altLang="en-US"/>
              <a:t>：</a:t>
            </a:r>
          </a:p>
        </p:txBody>
      </p:sp>
      <p:sp>
        <p:nvSpPr>
          <p:cNvPr id="87044" name="TextBox 4"/>
          <p:cNvSpPr txBox="1">
            <a:spLocks noChangeArrowheads="1"/>
          </p:cNvSpPr>
          <p:nvPr/>
        </p:nvSpPr>
        <p:spPr bwMode="auto">
          <a:xfrm>
            <a:off x="2209800" y="1474788"/>
            <a:ext cx="6096000" cy="923925"/>
          </a:xfrm>
          <a:prstGeom prst="rect">
            <a:avLst/>
          </a:prstGeom>
          <a:noFill/>
          <a:ln w="9525">
            <a:noFill/>
            <a:miter lim="800000"/>
            <a:headEnd/>
            <a:tailEnd/>
          </a:ln>
        </p:spPr>
        <p:txBody>
          <a:bodyPr>
            <a:spAutoFit/>
          </a:bodyPr>
          <a:lstStyle/>
          <a:p>
            <a:pPr>
              <a:lnSpc>
                <a:spcPct val="90000"/>
              </a:lnSpc>
            </a:pPr>
            <a:r>
              <a:rPr lang="zh-CN" altLang="en-US" sz="2000" b="1">
                <a:latin typeface="仿宋_GB2312"/>
                <a:ea typeface="仿宋_GB2312"/>
                <a:cs typeface="仿宋_GB2312"/>
              </a:rPr>
              <a:t>格中存在元素</a:t>
            </a:r>
            <a:r>
              <a:rPr lang="en-US" altLang="zh-CN" sz="2000" b="1">
                <a:latin typeface="仿宋_GB2312"/>
                <a:ea typeface="仿宋_GB2312"/>
                <a:cs typeface="仿宋_GB2312"/>
              </a:rPr>
              <a:t>a</a:t>
            </a:r>
            <a:r>
              <a:rPr lang="zh-CN" altLang="en-US" sz="2000" b="1">
                <a:latin typeface="仿宋_GB2312"/>
                <a:ea typeface="仿宋_GB2312"/>
                <a:cs typeface="仿宋_GB2312"/>
              </a:rPr>
              <a:t>和</a:t>
            </a:r>
            <a:r>
              <a:rPr lang="en-US" altLang="zh-CN" sz="2000" b="1">
                <a:latin typeface="仿宋_GB2312"/>
                <a:ea typeface="仿宋_GB2312"/>
                <a:cs typeface="仿宋_GB2312"/>
              </a:rPr>
              <a:t>b</a:t>
            </a:r>
            <a:r>
              <a:rPr lang="zh-CN" altLang="en-US" sz="2000" b="1">
                <a:latin typeface="仿宋_GB2312"/>
                <a:ea typeface="仿宋_GB2312"/>
                <a:cs typeface="仿宋_GB2312"/>
              </a:rPr>
              <a:t>，若</a:t>
            </a:r>
            <a:r>
              <a:rPr lang="en-US" altLang="zh-CN" sz="2000" b="1">
                <a:latin typeface="仿宋_GB2312"/>
                <a:ea typeface="仿宋_GB2312"/>
                <a:cs typeface="仿宋_GB2312"/>
              </a:rPr>
              <a:t>b</a:t>
            </a:r>
            <a:r>
              <a:rPr kumimoji="1" lang="zh-CN" altLang="en-US" sz="2000" b="1"/>
              <a:t>≼</a:t>
            </a:r>
            <a:r>
              <a:rPr lang="en-US" altLang="zh-CN" sz="2000" b="1">
                <a:latin typeface="仿宋_GB2312"/>
                <a:ea typeface="仿宋_GB2312"/>
                <a:cs typeface="仿宋_GB2312"/>
              </a:rPr>
              <a:t>a</a:t>
            </a:r>
            <a:r>
              <a:rPr lang="zh-CN" altLang="en-US" sz="2000" b="1">
                <a:latin typeface="仿宋_GB2312"/>
                <a:ea typeface="仿宋_GB2312"/>
                <a:cs typeface="仿宋_GB2312"/>
              </a:rPr>
              <a:t>且</a:t>
            </a:r>
            <a:r>
              <a:rPr lang="en-US" altLang="zh-CN" sz="2000" b="1">
                <a:latin typeface="仿宋_GB2312"/>
                <a:ea typeface="仿宋_GB2312"/>
                <a:cs typeface="仿宋_GB2312"/>
              </a:rPr>
              <a:t>b≠a</a:t>
            </a:r>
            <a:r>
              <a:rPr lang="zh-CN" altLang="en-US" sz="2000" b="1">
                <a:latin typeface="仿宋_GB2312"/>
                <a:ea typeface="仿宋_GB2312"/>
                <a:cs typeface="仿宋_GB2312"/>
              </a:rPr>
              <a:t>，即</a:t>
            </a:r>
            <a:r>
              <a:rPr lang="en-US" altLang="zh-CN" sz="2000" b="1">
                <a:latin typeface="仿宋_GB2312"/>
                <a:ea typeface="仿宋_GB2312"/>
                <a:cs typeface="仿宋_GB2312"/>
              </a:rPr>
              <a:t>b&lt;a</a:t>
            </a:r>
            <a:r>
              <a:rPr lang="zh-CN" altLang="en-US" sz="2000" b="1">
                <a:latin typeface="仿宋_GB2312"/>
                <a:ea typeface="仿宋_GB2312"/>
                <a:cs typeface="仿宋_GB2312"/>
              </a:rPr>
              <a:t>，并且在此格中再没有别的元素</a:t>
            </a:r>
            <a:r>
              <a:rPr lang="en-US" altLang="zh-CN" sz="2000" b="1">
                <a:latin typeface="仿宋_GB2312"/>
                <a:ea typeface="仿宋_GB2312"/>
                <a:cs typeface="仿宋_GB2312"/>
              </a:rPr>
              <a:t>c</a:t>
            </a:r>
            <a:r>
              <a:rPr lang="zh-CN" altLang="en-US" sz="2000" b="1">
                <a:latin typeface="仿宋_GB2312"/>
                <a:ea typeface="仿宋_GB2312"/>
                <a:cs typeface="仿宋_GB2312"/>
              </a:rPr>
              <a:t>，使得</a:t>
            </a:r>
            <a:r>
              <a:rPr lang="en-US" altLang="zh-CN" sz="2000" b="1">
                <a:latin typeface="仿宋_GB2312"/>
                <a:ea typeface="仿宋_GB2312"/>
                <a:cs typeface="仿宋_GB2312"/>
              </a:rPr>
              <a:t>b&lt;c</a:t>
            </a:r>
            <a:r>
              <a:rPr lang="zh-CN" altLang="en-US" sz="2000" b="1">
                <a:latin typeface="仿宋_GB2312"/>
                <a:ea typeface="仿宋_GB2312"/>
                <a:cs typeface="仿宋_GB2312"/>
              </a:rPr>
              <a:t>且</a:t>
            </a:r>
            <a:r>
              <a:rPr lang="en-US" altLang="zh-CN" sz="2000" b="1">
                <a:latin typeface="仿宋_GB2312"/>
                <a:ea typeface="仿宋_GB2312"/>
                <a:cs typeface="仿宋_GB2312"/>
              </a:rPr>
              <a:t>c&lt;a</a:t>
            </a:r>
            <a:r>
              <a:rPr lang="zh-CN" altLang="en-US" sz="2000" b="1">
                <a:latin typeface="仿宋_GB2312"/>
                <a:ea typeface="仿宋_GB2312"/>
                <a:cs typeface="仿宋_GB2312"/>
              </a:rPr>
              <a:t>，则称元素</a:t>
            </a:r>
            <a:r>
              <a:rPr lang="en-US" altLang="zh-CN" sz="2000" b="1">
                <a:latin typeface="仿宋_GB2312"/>
                <a:ea typeface="仿宋_GB2312"/>
                <a:cs typeface="仿宋_GB2312"/>
              </a:rPr>
              <a:t>a</a:t>
            </a:r>
            <a:r>
              <a:rPr lang="zh-CN" altLang="en-US" sz="2000" b="1">
                <a:latin typeface="仿宋_GB2312"/>
                <a:ea typeface="仿宋_GB2312"/>
                <a:cs typeface="仿宋_GB2312"/>
              </a:rPr>
              <a:t>覆盖元素</a:t>
            </a:r>
            <a:r>
              <a:rPr lang="en-US" altLang="zh-CN" sz="2000" b="1">
                <a:latin typeface="仿宋_GB2312"/>
                <a:ea typeface="仿宋_GB2312"/>
                <a:cs typeface="仿宋_GB2312"/>
              </a:rPr>
              <a:t>b</a:t>
            </a:r>
            <a:endParaRPr lang="en-US" altLang="zh-CN" sz="2000" b="1">
              <a:latin typeface="Times New Roman" pitchFamily="18" charset="0"/>
              <a:ea typeface="仿宋_GB2312"/>
              <a:cs typeface="仿宋_GB2312"/>
            </a:endParaRPr>
          </a:p>
        </p:txBody>
      </p:sp>
      <p:sp>
        <p:nvSpPr>
          <p:cNvPr id="87045" name="Text Box 6"/>
          <p:cNvSpPr txBox="1">
            <a:spLocks noChangeArrowheads="1"/>
          </p:cNvSpPr>
          <p:nvPr/>
        </p:nvSpPr>
        <p:spPr bwMode="auto">
          <a:xfrm>
            <a:off x="838200" y="2449513"/>
            <a:ext cx="1295400" cy="369887"/>
          </a:xfrm>
          <a:prstGeom prst="rect">
            <a:avLst/>
          </a:prstGeom>
          <a:noFill/>
          <a:ln w="9525">
            <a:noFill/>
            <a:miter lim="800000"/>
            <a:headEnd/>
            <a:tailEnd/>
          </a:ln>
        </p:spPr>
        <p:txBody>
          <a:bodyPr>
            <a:spAutoFit/>
          </a:bodyPr>
          <a:lstStyle/>
          <a:p>
            <a:r>
              <a:rPr lang="zh-CN" altLang="en-US" b="1">
                <a:ea typeface="黑体" pitchFamily="49" charset="-122"/>
              </a:rPr>
              <a:t>定义</a:t>
            </a:r>
            <a:r>
              <a:rPr lang="en-US" altLang="zh-CN" b="1">
                <a:ea typeface="黑体" pitchFamily="49" charset="-122"/>
              </a:rPr>
              <a:t>13</a:t>
            </a:r>
            <a:r>
              <a:rPr lang="zh-CN" altLang="en-US"/>
              <a:t>：</a:t>
            </a:r>
          </a:p>
        </p:txBody>
      </p:sp>
      <p:sp>
        <p:nvSpPr>
          <p:cNvPr id="7" name="TextBox 6"/>
          <p:cNvSpPr txBox="1"/>
          <p:nvPr/>
        </p:nvSpPr>
        <p:spPr>
          <a:xfrm>
            <a:off x="2209800" y="2478088"/>
            <a:ext cx="6096000" cy="646112"/>
          </a:xfrm>
          <a:prstGeom prst="rect">
            <a:avLst/>
          </a:prstGeom>
          <a:noFill/>
        </p:spPr>
        <p:txBody>
          <a:bodyPr>
            <a:spAutoFit/>
          </a:bodyPr>
          <a:lstStyle/>
          <a:p>
            <a:pPr>
              <a:lnSpc>
                <a:spcPct val="90000"/>
              </a:lnSpc>
              <a:defRPr/>
            </a:pPr>
            <a:r>
              <a:rPr lang="zh-CN" altLang="en-US" sz="2000" b="1" dirty="0">
                <a:latin typeface="仿宋_GB2312" pitchFamily="49" charset="-122"/>
                <a:ea typeface="仿宋_GB2312" pitchFamily="49" charset="-122"/>
                <a:cs typeface="+mn-cs"/>
              </a:rPr>
              <a:t>设</a:t>
            </a:r>
            <a:r>
              <a:rPr lang="en-US" altLang="zh-CN" sz="2000" b="1" dirty="0">
                <a:latin typeface="+mn-lt"/>
                <a:ea typeface="仿宋_GB2312" pitchFamily="49" charset="-122"/>
                <a:cs typeface="+mn-cs"/>
              </a:rPr>
              <a:t>&lt; B</a:t>
            </a:r>
            <a:r>
              <a:rPr lang="zh-CN" altLang="en-US" sz="2000" b="1" dirty="0">
                <a:latin typeface="+mn-lt"/>
                <a:ea typeface="仿宋_GB2312" pitchFamily="49" charset="-122"/>
                <a:cs typeface="+mn-cs"/>
              </a:rPr>
              <a:t>，</a:t>
            </a:r>
            <a:r>
              <a:rPr lang="en-US" altLang="zh-CN" sz="2000" b="1" dirty="0">
                <a:latin typeface="+mn-lt"/>
                <a:ea typeface="仿宋_GB2312" pitchFamily="49" charset="-122"/>
                <a:cs typeface="Lucida Sans Unicode"/>
              </a:rPr>
              <a:t>∧</a:t>
            </a:r>
            <a:r>
              <a:rPr lang="zh-CN" altLang="en-US" sz="2000" b="1" dirty="0">
                <a:latin typeface="+mn-lt"/>
                <a:ea typeface="仿宋_GB2312" pitchFamily="49" charset="-122"/>
                <a:cs typeface="Lucida Sans Unicode"/>
              </a:rPr>
              <a:t>，</a:t>
            </a:r>
            <a:r>
              <a:rPr lang="en-US" altLang="zh-CN" sz="2000" b="1" dirty="0">
                <a:latin typeface="+mn-lt"/>
                <a:ea typeface="仿宋_GB2312" pitchFamily="49" charset="-122"/>
                <a:cs typeface="Lucida Sans Unicode"/>
              </a:rPr>
              <a:t>∨</a:t>
            </a:r>
            <a:r>
              <a:rPr lang="zh-CN" altLang="en-US" sz="2000" b="1" dirty="0">
                <a:latin typeface="+mn-lt"/>
                <a:ea typeface="仿宋_GB2312" pitchFamily="49" charset="-122"/>
                <a:cs typeface="+mn-cs"/>
              </a:rPr>
              <a:t>，</a:t>
            </a:r>
            <a:r>
              <a:rPr lang="zh-CN" altLang="en-US" sz="2000" b="1" dirty="0">
                <a:latin typeface="+mn-lt"/>
                <a:ea typeface="仿宋_GB2312" pitchFamily="49" charset="-122"/>
                <a:cs typeface="+mn-cs"/>
                <a:sym typeface="Symbol"/>
              </a:rPr>
              <a:t>，</a:t>
            </a:r>
            <a:r>
              <a:rPr lang="en-US" altLang="zh-CN" sz="2000" b="1" dirty="0">
                <a:latin typeface="+mn-lt"/>
                <a:ea typeface="仿宋_GB2312" pitchFamily="49" charset="-122"/>
                <a:cs typeface="+mn-cs"/>
              </a:rPr>
              <a:t>0</a:t>
            </a:r>
            <a:r>
              <a:rPr lang="zh-CN" altLang="en-US" sz="2000" b="1" dirty="0">
                <a:latin typeface="+mn-lt"/>
                <a:ea typeface="仿宋_GB2312" pitchFamily="49" charset="-122"/>
                <a:cs typeface="+mn-cs"/>
              </a:rPr>
              <a:t>，</a:t>
            </a:r>
            <a:r>
              <a:rPr lang="en-US" altLang="zh-CN" sz="2000" b="1" dirty="0">
                <a:latin typeface="+mn-lt"/>
                <a:ea typeface="仿宋_GB2312" pitchFamily="49" charset="-122"/>
                <a:cs typeface="+mn-cs"/>
              </a:rPr>
              <a:t>1 &gt;</a:t>
            </a:r>
            <a:r>
              <a:rPr lang="zh-CN" altLang="en-US" sz="2000" b="1" dirty="0">
                <a:latin typeface="仿宋_GB2312" pitchFamily="49" charset="-122"/>
                <a:ea typeface="仿宋_GB2312" pitchFamily="49" charset="-122"/>
                <a:cs typeface="+mn-cs"/>
              </a:rPr>
              <a:t>是一个布尔代数，</a:t>
            </a:r>
            <a:r>
              <a:rPr lang="en-US" altLang="zh-CN" sz="2000" b="1" dirty="0" err="1">
                <a:latin typeface="仿宋_GB2312" pitchFamily="49" charset="-122"/>
                <a:ea typeface="仿宋_GB2312" pitchFamily="49" charset="-122"/>
                <a:cs typeface="+mn-cs"/>
              </a:rPr>
              <a:t>a∈B</a:t>
            </a:r>
            <a:r>
              <a:rPr lang="en-US" altLang="zh-CN" sz="2000" b="1" dirty="0">
                <a:latin typeface="仿宋_GB2312" pitchFamily="49" charset="-122"/>
                <a:ea typeface="仿宋_GB2312" pitchFamily="49" charset="-122"/>
                <a:cs typeface="+mn-cs"/>
              </a:rPr>
              <a:t>,</a:t>
            </a:r>
            <a:r>
              <a:rPr lang="zh-CN" altLang="en-US" sz="2000" b="1" dirty="0">
                <a:latin typeface="仿宋_GB2312" pitchFamily="49" charset="-122"/>
                <a:ea typeface="仿宋_GB2312" pitchFamily="49" charset="-122"/>
                <a:cs typeface="+mn-cs"/>
              </a:rPr>
              <a:t>如果</a:t>
            </a:r>
            <a:r>
              <a:rPr lang="en-US" altLang="zh-CN" sz="2000" b="1" dirty="0">
                <a:latin typeface="仿宋_GB2312" pitchFamily="49" charset="-122"/>
                <a:ea typeface="仿宋_GB2312" pitchFamily="49" charset="-122"/>
                <a:cs typeface="+mn-cs"/>
              </a:rPr>
              <a:t>a</a:t>
            </a:r>
            <a:r>
              <a:rPr lang="zh-CN" altLang="en-US" sz="2000" b="1" dirty="0">
                <a:latin typeface="仿宋_GB2312" pitchFamily="49" charset="-122"/>
                <a:ea typeface="仿宋_GB2312" pitchFamily="49" charset="-122"/>
                <a:cs typeface="+mn-cs"/>
              </a:rPr>
              <a:t>覆盖</a:t>
            </a:r>
            <a:r>
              <a:rPr lang="en-US" altLang="zh-CN" sz="2000" b="1" dirty="0">
                <a:latin typeface="仿宋_GB2312" pitchFamily="49" charset="-122"/>
                <a:ea typeface="仿宋_GB2312" pitchFamily="49" charset="-122"/>
                <a:cs typeface="+mn-cs"/>
              </a:rPr>
              <a:t>0</a:t>
            </a:r>
            <a:r>
              <a:rPr lang="zh-CN" altLang="en-US" sz="2000" b="1" dirty="0">
                <a:latin typeface="仿宋_GB2312" pitchFamily="49" charset="-122"/>
                <a:ea typeface="仿宋_GB2312" pitchFamily="49" charset="-122"/>
                <a:cs typeface="+mn-cs"/>
              </a:rPr>
              <a:t>，则称元素</a:t>
            </a:r>
            <a:r>
              <a:rPr lang="en-US" altLang="zh-CN" sz="2000" b="1" dirty="0">
                <a:latin typeface="仿宋_GB2312" pitchFamily="49" charset="-122"/>
                <a:ea typeface="仿宋_GB2312" pitchFamily="49" charset="-122"/>
                <a:cs typeface="+mn-cs"/>
              </a:rPr>
              <a:t>a</a:t>
            </a:r>
            <a:r>
              <a:rPr lang="zh-CN" altLang="en-US" sz="2000" b="1" dirty="0">
                <a:latin typeface="仿宋_GB2312" pitchFamily="49" charset="-122"/>
                <a:ea typeface="仿宋_GB2312" pitchFamily="49" charset="-122"/>
                <a:cs typeface="+mn-cs"/>
              </a:rPr>
              <a:t>是该布尔代数的一个原子</a:t>
            </a:r>
            <a:endParaRPr lang="en-US" altLang="zh-CN" sz="2000" b="1" dirty="0">
              <a:latin typeface="Times New Roman" pitchFamily="18" charset="0"/>
              <a:ea typeface="仿宋_GB2312" pitchFamily="49" charset="-122"/>
              <a:cs typeface="+mn-cs"/>
            </a:endParaRPr>
          </a:p>
        </p:txBody>
      </p:sp>
      <p:sp>
        <p:nvSpPr>
          <p:cNvPr id="87075" name="Text Box 15"/>
          <p:cNvSpPr txBox="1">
            <a:spLocks noChangeArrowheads="1"/>
          </p:cNvSpPr>
          <p:nvPr/>
        </p:nvSpPr>
        <p:spPr bwMode="auto">
          <a:xfrm>
            <a:off x="1570038" y="3581400"/>
            <a:ext cx="352425" cy="274638"/>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87076" name="Text Box 16"/>
          <p:cNvSpPr txBox="1">
            <a:spLocks noChangeArrowheads="1"/>
          </p:cNvSpPr>
          <p:nvPr/>
        </p:nvSpPr>
        <p:spPr bwMode="auto">
          <a:xfrm>
            <a:off x="381000" y="41148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87077" name="Text Box 17"/>
          <p:cNvSpPr txBox="1">
            <a:spLocks noChangeArrowheads="1"/>
          </p:cNvSpPr>
          <p:nvPr/>
        </p:nvSpPr>
        <p:spPr bwMode="auto">
          <a:xfrm>
            <a:off x="1341438" y="4191000"/>
            <a:ext cx="352425" cy="274638"/>
          </a:xfrm>
          <a:prstGeom prst="rect">
            <a:avLst/>
          </a:prstGeom>
          <a:noFill/>
          <a:ln w="9525">
            <a:noFill/>
            <a:miter lim="800000"/>
            <a:headEnd/>
            <a:tailEnd/>
          </a:ln>
        </p:spPr>
        <p:txBody>
          <a:bodyPr wrap="none">
            <a:spAutoFit/>
          </a:bodyPr>
          <a:lstStyle/>
          <a:p>
            <a:r>
              <a:rPr lang="en-US" altLang="zh-CN" sz="1200" b="1">
                <a:solidFill>
                  <a:srgbClr val="335DBB"/>
                </a:solidFill>
              </a:rPr>
              <a:t>10</a:t>
            </a:r>
          </a:p>
        </p:txBody>
      </p:sp>
      <p:sp>
        <p:nvSpPr>
          <p:cNvPr id="87078" name="Text Box 18"/>
          <p:cNvSpPr txBox="1">
            <a:spLocks noChangeArrowheads="1"/>
          </p:cNvSpPr>
          <p:nvPr/>
        </p:nvSpPr>
        <p:spPr bwMode="auto">
          <a:xfrm>
            <a:off x="2789238" y="4144963"/>
            <a:ext cx="352425" cy="274637"/>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87079" name="Text Box 19"/>
          <p:cNvSpPr txBox="1">
            <a:spLocks noChangeArrowheads="1"/>
          </p:cNvSpPr>
          <p:nvPr/>
        </p:nvSpPr>
        <p:spPr bwMode="auto">
          <a:xfrm>
            <a:off x="392113" y="5138738"/>
            <a:ext cx="268287" cy="274637"/>
          </a:xfrm>
          <a:prstGeom prst="rect">
            <a:avLst/>
          </a:prstGeom>
          <a:noFill/>
          <a:ln w="9525">
            <a:noFill/>
            <a:miter lim="800000"/>
            <a:headEnd/>
            <a:tailEnd/>
          </a:ln>
        </p:spPr>
        <p:txBody>
          <a:bodyPr wrap="none">
            <a:spAutoFit/>
          </a:bodyPr>
          <a:lstStyle/>
          <a:p>
            <a:r>
              <a:rPr lang="en-US" altLang="zh-CN" sz="1200" b="1">
                <a:solidFill>
                  <a:srgbClr val="335DBB"/>
                </a:solidFill>
              </a:rPr>
              <a:t>2</a:t>
            </a:r>
          </a:p>
        </p:txBody>
      </p:sp>
      <p:sp>
        <p:nvSpPr>
          <p:cNvPr id="87080" name="Text Box 20"/>
          <p:cNvSpPr txBox="1">
            <a:spLocks noChangeArrowheads="1"/>
          </p:cNvSpPr>
          <p:nvPr/>
        </p:nvSpPr>
        <p:spPr bwMode="auto">
          <a:xfrm>
            <a:off x="1828800" y="50292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87081" name="Text Box 21"/>
          <p:cNvSpPr txBox="1">
            <a:spLocks noChangeArrowheads="1"/>
          </p:cNvSpPr>
          <p:nvPr/>
        </p:nvSpPr>
        <p:spPr bwMode="auto">
          <a:xfrm>
            <a:off x="3048000" y="5105400"/>
            <a:ext cx="268288" cy="274638"/>
          </a:xfrm>
          <a:prstGeom prst="rect">
            <a:avLst/>
          </a:prstGeom>
          <a:noFill/>
          <a:ln w="9525">
            <a:noFill/>
            <a:miter lim="800000"/>
            <a:headEnd/>
            <a:tailEnd/>
          </a:ln>
        </p:spPr>
        <p:txBody>
          <a:bodyPr wrap="none">
            <a:spAutoFit/>
          </a:bodyPr>
          <a:lstStyle/>
          <a:p>
            <a:r>
              <a:rPr lang="en-US" altLang="zh-CN" sz="1200" b="1">
                <a:solidFill>
                  <a:srgbClr val="335DBB"/>
                </a:solidFill>
              </a:rPr>
              <a:t>5</a:t>
            </a:r>
          </a:p>
        </p:txBody>
      </p:sp>
      <p:sp>
        <p:nvSpPr>
          <p:cNvPr id="87082" name="Text Box 22"/>
          <p:cNvSpPr txBox="1">
            <a:spLocks noChangeArrowheads="1"/>
          </p:cNvSpPr>
          <p:nvPr/>
        </p:nvSpPr>
        <p:spPr bwMode="auto">
          <a:xfrm>
            <a:off x="1646238" y="5668963"/>
            <a:ext cx="268287" cy="274637"/>
          </a:xfrm>
          <a:prstGeom prst="rect">
            <a:avLst/>
          </a:prstGeom>
          <a:noFill/>
          <a:ln w="9525">
            <a:noFill/>
            <a:miter lim="800000"/>
            <a:headEnd/>
            <a:tailEnd/>
          </a:ln>
        </p:spPr>
        <p:txBody>
          <a:bodyPr wrap="none">
            <a:spAutoFit/>
          </a:bodyPr>
          <a:lstStyle/>
          <a:p>
            <a:r>
              <a:rPr lang="en-US" altLang="zh-CN" sz="1200" b="1">
                <a:solidFill>
                  <a:srgbClr val="335DBB"/>
                </a:solidFill>
              </a:rPr>
              <a:t>1</a:t>
            </a:r>
          </a:p>
        </p:txBody>
      </p:sp>
      <p:sp>
        <p:nvSpPr>
          <p:cNvPr id="87083" name="Line 24"/>
          <p:cNvSpPr>
            <a:spLocks noChangeShapeType="1"/>
          </p:cNvSpPr>
          <p:nvPr/>
        </p:nvSpPr>
        <p:spPr bwMode="auto">
          <a:xfrm flipH="1">
            <a:off x="666750" y="4498975"/>
            <a:ext cx="1028700" cy="482600"/>
          </a:xfrm>
          <a:prstGeom prst="line">
            <a:avLst/>
          </a:prstGeom>
          <a:noFill/>
          <a:ln w="38100">
            <a:solidFill>
              <a:srgbClr val="993300"/>
            </a:solidFill>
            <a:round/>
            <a:headEnd/>
            <a:tailEnd/>
          </a:ln>
        </p:spPr>
        <p:txBody>
          <a:bodyPr/>
          <a:lstStyle/>
          <a:p>
            <a:endParaRPr lang="zh-CN" altLang="en-US"/>
          </a:p>
        </p:txBody>
      </p:sp>
      <p:sp>
        <p:nvSpPr>
          <p:cNvPr id="87084" name="Line 25"/>
          <p:cNvSpPr>
            <a:spLocks noChangeShapeType="1"/>
          </p:cNvSpPr>
          <p:nvPr/>
        </p:nvSpPr>
        <p:spPr bwMode="auto">
          <a:xfrm>
            <a:off x="1876425" y="4494213"/>
            <a:ext cx="1028700" cy="515937"/>
          </a:xfrm>
          <a:prstGeom prst="line">
            <a:avLst/>
          </a:prstGeom>
          <a:noFill/>
          <a:ln w="38100">
            <a:solidFill>
              <a:srgbClr val="993300"/>
            </a:solidFill>
            <a:round/>
            <a:headEnd/>
            <a:tailEnd/>
          </a:ln>
        </p:spPr>
        <p:txBody>
          <a:bodyPr/>
          <a:lstStyle/>
          <a:p>
            <a:endParaRPr lang="zh-CN" altLang="en-US"/>
          </a:p>
        </p:txBody>
      </p:sp>
      <p:sp>
        <p:nvSpPr>
          <p:cNvPr id="87085" name="Line 26"/>
          <p:cNvSpPr>
            <a:spLocks noChangeShapeType="1"/>
          </p:cNvSpPr>
          <p:nvPr/>
        </p:nvSpPr>
        <p:spPr bwMode="auto">
          <a:xfrm>
            <a:off x="585788" y="5089525"/>
            <a:ext cx="1143000" cy="481013"/>
          </a:xfrm>
          <a:prstGeom prst="line">
            <a:avLst/>
          </a:prstGeom>
          <a:noFill/>
          <a:ln w="38100">
            <a:solidFill>
              <a:srgbClr val="993300"/>
            </a:solidFill>
            <a:round/>
            <a:headEnd/>
            <a:tailEnd/>
          </a:ln>
        </p:spPr>
        <p:txBody>
          <a:bodyPr/>
          <a:lstStyle/>
          <a:p>
            <a:endParaRPr lang="zh-CN" altLang="en-US"/>
          </a:p>
        </p:txBody>
      </p:sp>
      <p:sp>
        <p:nvSpPr>
          <p:cNvPr id="87086" name="Line 27"/>
          <p:cNvSpPr>
            <a:spLocks noChangeShapeType="1"/>
          </p:cNvSpPr>
          <p:nvPr/>
        </p:nvSpPr>
        <p:spPr bwMode="auto">
          <a:xfrm flipH="1">
            <a:off x="1809750" y="5094288"/>
            <a:ext cx="1143000" cy="481012"/>
          </a:xfrm>
          <a:prstGeom prst="line">
            <a:avLst/>
          </a:prstGeom>
          <a:noFill/>
          <a:ln w="38100">
            <a:solidFill>
              <a:srgbClr val="993300"/>
            </a:solidFill>
            <a:round/>
            <a:headEnd/>
            <a:tailEnd/>
          </a:ln>
        </p:spPr>
        <p:txBody>
          <a:bodyPr/>
          <a:lstStyle/>
          <a:p>
            <a:endParaRPr lang="zh-CN" altLang="en-US"/>
          </a:p>
        </p:txBody>
      </p:sp>
      <p:sp>
        <p:nvSpPr>
          <p:cNvPr id="87087" name="Line 28"/>
          <p:cNvSpPr>
            <a:spLocks noChangeShapeType="1"/>
          </p:cNvSpPr>
          <p:nvPr/>
        </p:nvSpPr>
        <p:spPr bwMode="auto">
          <a:xfrm flipH="1">
            <a:off x="666750" y="3984625"/>
            <a:ext cx="1028700" cy="481013"/>
          </a:xfrm>
          <a:prstGeom prst="line">
            <a:avLst/>
          </a:prstGeom>
          <a:noFill/>
          <a:ln w="38100">
            <a:solidFill>
              <a:srgbClr val="993300"/>
            </a:solidFill>
            <a:round/>
            <a:headEnd/>
            <a:tailEnd/>
          </a:ln>
        </p:spPr>
        <p:txBody>
          <a:bodyPr/>
          <a:lstStyle/>
          <a:p>
            <a:endParaRPr lang="zh-CN" altLang="en-US"/>
          </a:p>
        </p:txBody>
      </p:sp>
      <p:sp>
        <p:nvSpPr>
          <p:cNvPr id="87088" name="Line 29"/>
          <p:cNvSpPr>
            <a:spLocks noChangeShapeType="1"/>
          </p:cNvSpPr>
          <p:nvPr/>
        </p:nvSpPr>
        <p:spPr bwMode="auto">
          <a:xfrm>
            <a:off x="1876425" y="3979863"/>
            <a:ext cx="1028700" cy="514350"/>
          </a:xfrm>
          <a:prstGeom prst="line">
            <a:avLst/>
          </a:prstGeom>
          <a:noFill/>
          <a:ln w="38100">
            <a:solidFill>
              <a:srgbClr val="993300"/>
            </a:solidFill>
            <a:round/>
            <a:headEnd/>
            <a:tailEnd/>
          </a:ln>
        </p:spPr>
        <p:txBody>
          <a:bodyPr/>
          <a:lstStyle/>
          <a:p>
            <a:endParaRPr lang="zh-CN" altLang="en-US"/>
          </a:p>
        </p:txBody>
      </p:sp>
      <p:sp>
        <p:nvSpPr>
          <p:cNvPr id="87089" name="Line 30"/>
          <p:cNvSpPr>
            <a:spLocks noChangeShapeType="1"/>
          </p:cNvSpPr>
          <p:nvPr/>
        </p:nvSpPr>
        <p:spPr bwMode="auto">
          <a:xfrm>
            <a:off x="585788" y="4573588"/>
            <a:ext cx="1143000" cy="481012"/>
          </a:xfrm>
          <a:prstGeom prst="line">
            <a:avLst/>
          </a:prstGeom>
          <a:noFill/>
          <a:ln w="38100">
            <a:solidFill>
              <a:srgbClr val="993300"/>
            </a:solidFill>
            <a:round/>
            <a:headEnd/>
            <a:tailEnd/>
          </a:ln>
        </p:spPr>
        <p:txBody>
          <a:bodyPr/>
          <a:lstStyle/>
          <a:p>
            <a:endParaRPr lang="zh-CN" altLang="en-US"/>
          </a:p>
        </p:txBody>
      </p:sp>
      <p:sp>
        <p:nvSpPr>
          <p:cNvPr id="87090" name="Line 31"/>
          <p:cNvSpPr>
            <a:spLocks noChangeShapeType="1"/>
          </p:cNvSpPr>
          <p:nvPr/>
        </p:nvSpPr>
        <p:spPr bwMode="auto">
          <a:xfrm flipH="1">
            <a:off x="1809750" y="4578350"/>
            <a:ext cx="1143000" cy="481013"/>
          </a:xfrm>
          <a:prstGeom prst="line">
            <a:avLst/>
          </a:prstGeom>
          <a:noFill/>
          <a:ln w="38100">
            <a:solidFill>
              <a:srgbClr val="993300"/>
            </a:solidFill>
            <a:round/>
            <a:headEnd/>
            <a:tailEnd/>
          </a:ln>
        </p:spPr>
        <p:txBody>
          <a:bodyPr/>
          <a:lstStyle/>
          <a:p>
            <a:endParaRPr lang="zh-CN" altLang="en-US"/>
          </a:p>
        </p:txBody>
      </p:sp>
      <p:sp>
        <p:nvSpPr>
          <p:cNvPr id="87091" name="Line 32"/>
          <p:cNvSpPr>
            <a:spLocks noChangeShapeType="1"/>
          </p:cNvSpPr>
          <p:nvPr/>
        </p:nvSpPr>
        <p:spPr bwMode="auto">
          <a:xfrm>
            <a:off x="531813" y="4573588"/>
            <a:ext cx="0" cy="412750"/>
          </a:xfrm>
          <a:prstGeom prst="line">
            <a:avLst/>
          </a:prstGeom>
          <a:noFill/>
          <a:ln w="38100">
            <a:solidFill>
              <a:srgbClr val="993300"/>
            </a:solidFill>
            <a:round/>
            <a:headEnd/>
            <a:tailEnd/>
          </a:ln>
        </p:spPr>
        <p:txBody>
          <a:bodyPr/>
          <a:lstStyle/>
          <a:p>
            <a:endParaRPr lang="zh-CN" altLang="en-US"/>
          </a:p>
        </p:txBody>
      </p:sp>
      <p:sp>
        <p:nvSpPr>
          <p:cNvPr id="87092" name="Line 33"/>
          <p:cNvSpPr>
            <a:spLocks noChangeShapeType="1"/>
          </p:cNvSpPr>
          <p:nvPr/>
        </p:nvSpPr>
        <p:spPr bwMode="auto">
          <a:xfrm>
            <a:off x="1778000" y="3989388"/>
            <a:ext cx="0" cy="412750"/>
          </a:xfrm>
          <a:prstGeom prst="line">
            <a:avLst/>
          </a:prstGeom>
          <a:noFill/>
          <a:ln w="38100">
            <a:solidFill>
              <a:srgbClr val="993300"/>
            </a:solidFill>
            <a:round/>
            <a:headEnd/>
            <a:tailEnd/>
          </a:ln>
        </p:spPr>
        <p:txBody>
          <a:bodyPr/>
          <a:lstStyle/>
          <a:p>
            <a:endParaRPr lang="zh-CN" altLang="en-US"/>
          </a:p>
        </p:txBody>
      </p:sp>
      <p:sp>
        <p:nvSpPr>
          <p:cNvPr id="87093" name="Line 34"/>
          <p:cNvSpPr>
            <a:spLocks noChangeShapeType="1"/>
          </p:cNvSpPr>
          <p:nvPr/>
        </p:nvSpPr>
        <p:spPr bwMode="auto">
          <a:xfrm>
            <a:off x="3008313" y="4583113"/>
            <a:ext cx="0" cy="412750"/>
          </a:xfrm>
          <a:prstGeom prst="line">
            <a:avLst/>
          </a:prstGeom>
          <a:noFill/>
          <a:ln w="38100">
            <a:solidFill>
              <a:srgbClr val="993300"/>
            </a:solidFill>
            <a:round/>
            <a:headEnd/>
            <a:tailEnd/>
          </a:ln>
        </p:spPr>
        <p:txBody>
          <a:bodyPr/>
          <a:lstStyle/>
          <a:p>
            <a:endParaRPr lang="zh-CN" altLang="en-US"/>
          </a:p>
        </p:txBody>
      </p:sp>
      <p:sp>
        <p:nvSpPr>
          <p:cNvPr id="87094" name="Line 35"/>
          <p:cNvSpPr>
            <a:spLocks noChangeShapeType="1"/>
          </p:cNvSpPr>
          <p:nvPr/>
        </p:nvSpPr>
        <p:spPr bwMode="auto">
          <a:xfrm>
            <a:off x="1795463" y="5122863"/>
            <a:ext cx="0" cy="412750"/>
          </a:xfrm>
          <a:prstGeom prst="line">
            <a:avLst/>
          </a:prstGeom>
          <a:noFill/>
          <a:ln w="38100">
            <a:solidFill>
              <a:srgbClr val="993300"/>
            </a:solidFill>
            <a:round/>
            <a:headEnd/>
            <a:tailEnd/>
          </a:ln>
        </p:spPr>
        <p:txBody>
          <a:bodyPr/>
          <a:lstStyle/>
          <a:p>
            <a:endParaRPr lang="zh-CN" altLang="en-US"/>
          </a:p>
        </p:txBody>
      </p:sp>
      <p:sp>
        <p:nvSpPr>
          <p:cNvPr id="87095" name="Oval 36"/>
          <p:cNvSpPr>
            <a:spLocks noChangeArrowheads="1"/>
          </p:cNvSpPr>
          <p:nvPr/>
        </p:nvSpPr>
        <p:spPr bwMode="auto">
          <a:xfrm>
            <a:off x="1668463" y="3810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96" name="Oval 37"/>
          <p:cNvSpPr>
            <a:spLocks noChangeArrowheads="1"/>
          </p:cNvSpPr>
          <p:nvPr/>
        </p:nvSpPr>
        <p:spPr bwMode="auto">
          <a:xfrm>
            <a:off x="427038" y="436562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97" name="Oval 38"/>
          <p:cNvSpPr>
            <a:spLocks noChangeArrowheads="1"/>
          </p:cNvSpPr>
          <p:nvPr/>
        </p:nvSpPr>
        <p:spPr bwMode="auto">
          <a:xfrm>
            <a:off x="1668463" y="43434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98" name="Oval 39"/>
          <p:cNvSpPr>
            <a:spLocks noChangeArrowheads="1"/>
          </p:cNvSpPr>
          <p:nvPr/>
        </p:nvSpPr>
        <p:spPr bwMode="auto">
          <a:xfrm>
            <a:off x="2887663" y="4397375"/>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99" name="Oval 40"/>
          <p:cNvSpPr>
            <a:spLocks noChangeArrowheads="1"/>
          </p:cNvSpPr>
          <p:nvPr/>
        </p:nvSpPr>
        <p:spPr bwMode="auto">
          <a:xfrm>
            <a:off x="427038" y="4953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100" name="Oval 41"/>
          <p:cNvSpPr>
            <a:spLocks noChangeArrowheads="1"/>
          </p:cNvSpPr>
          <p:nvPr/>
        </p:nvSpPr>
        <p:spPr bwMode="auto">
          <a:xfrm>
            <a:off x="1668463" y="4953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101" name="Oval 42"/>
          <p:cNvSpPr>
            <a:spLocks noChangeArrowheads="1"/>
          </p:cNvSpPr>
          <p:nvPr/>
        </p:nvSpPr>
        <p:spPr bwMode="auto">
          <a:xfrm>
            <a:off x="2887663" y="49530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102" name="Oval 43"/>
          <p:cNvSpPr>
            <a:spLocks noChangeArrowheads="1"/>
          </p:cNvSpPr>
          <p:nvPr/>
        </p:nvSpPr>
        <p:spPr bwMode="auto">
          <a:xfrm>
            <a:off x="1668463" y="5486400"/>
            <a:ext cx="228600" cy="228600"/>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nvGrpSpPr>
          <p:cNvPr id="87048" name="Group 56"/>
          <p:cNvGrpSpPr>
            <a:grpSpLocks/>
          </p:cNvGrpSpPr>
          <p:nvPr/>
        </p:nvGrpSpPr>
        <p:grpSpPr bwMode="auto">
          <a:xfrm>
            <a:off x="3733800" y="3886200"/>
            <a:ext cx="2760663" cy="1798638"/>
            <a:chOff x="2285" y="2563"/>
            <a:chExt cx="1739" cy="1133"/>
          </a:xfrm>
        </p:grpSpPr>
        <p:sp>
          <p:nvSpPr>
            <p:cNvPr id="87063" name="Text Box 44"/>
            <p:cNvSpPr txBox="1">
              <a:spLocks noChangeArrowheads="1"/>
            </p:cNvSpPr>
            <p:nvPr/>
          </p:nvSpPr>
          <p:spPr bwMode="auto">
            <a:xfrm>
              <a:off x="3034" y="2563"/>
              <a:ext cx="222" cy="173"/>
            </a:xfrm>
            <a:prstGeom prst="rect">
              <a:avLst/>
            </a:prstGeom>
            <a:noFill/>
            <a:ln w="9525">
              <a:noFill/>
              <a:miter lim="800000"/>
              <a:headEnd/>
              <a:tailEnd/>
            </a:ln>
          </p:spPr>
          <p:txBody>
            <a:bodyPr wrap="none">
              <a:spAutoFit/>
            </a:bodyPr>
            <a:lstStyle/>
            <a:p>
              <a:r>
                <a:rPr lang="en-US" altLang="zh-CN" sz="1200" b="1">
                  <a:solidFill>
                    <a:srgbClr val="335DBB"/>
                  </a:solidFill>
                </a:rPr>
                <a:t>30</a:t>
              </a:r>
            </a:p>
          </p:txBody>
        </p:sp>
        <p:sp>
          <p:nvSpPr>
            <p:cNvPr id="87064" name="Text Box 45"/>
            <p:cNvSpPr txBox="1">
              <a:spLocks noChangeArrowheads="1"/>
            </p:cNvSpPr>
            <p:nvPr/>
          </p:nvSpPr>
          <p:spPr bwMode="auto">
            <a:xfrm>
              <a:off x="2285" y="2899"/>
              <a:ext cx="169" cy="173"/>
            </a:xfrm>
            <a:prstGeom prst="rect">
              <a:avLst/>
            </a:prstGeom>
            <a:noFill/>
            <a:ln w="9525">
              <a:noFill/>
              <a:miter lim="800000"/>
              <a:headEnd/>
              <a:tailEnd/>
            </a:ln>
          </p:spPr>
          <p:txBody>
            <a:bodyPr wrap="none">
              <a:spAutoFit/>
            </a:bodyPr>
            <a:lstStyle/>
            <a:p>
              <a:r>
                <a:rPr lang="en-US" altLang="zh-CN" sz="1200" b="1">
                  <a:solidFill>
                    <a:srgbClr val="335DBB"/>
                  </a:solidFill>
                </a:rPr>
                <a:t>6</a:t>
              </a:r>
            </a:p>
          </p:txBody>
        </p:sp>
        <p:sp>
          <p:nvSpPr>
            <p:cNvPr id="87065" name="Text Box 46"/>
            <p:cNvSpPr txBox="1">
              <a:spLocks noChangeArrowheads="1"/>
            </p:cNvSpPr>
            <p:nvPr/>
          </p:nvSpPr>
          <p:spPr bwMode="auto">
            <a:xfrm>
              <a:off x="3802" y="2918"/>
              <a:ext cx="222" cy="173"/>
            </a:xfrm>
            <a:prstGeom prst="rect">
              <a:avLst/>
            </a:prstGeom>
            <a:noFill/>
            <a:ln w="9525">
              <a:noFill/>
              <a:miter lim="800000"/>
              <a:headEnd/>
              <a:tailEnd/>
            </a:ln>
          </p:spPr>
          <p:txBody>
            <a:bodyPr wrap="none">
              <a:spAutoFit/>
            </a:bodyPr>
            <a:lstStyle/>
            <a:p>
              <a:r>
                <a:rPr lang="en-US" altLang="zh-CN" sz="1200" b="1">
                  <a:solidFill>
                    <a:srgbClr val="335DBB"/>
                  </a:solidFill>
                </a:rPr>
                <a:t>15</a:t>
              </a:r>
            </a:p>
          </p:txBody>
        </p:sp>
        <p:sp>
          <p:nvSpPr>
            <p:cNvPr id="87066" name="Text Box 47"/>
            <p:cNvSpPr txBox="1">
              <a:spLocks noChangeArrowheads="1"/>
            </p:cNvSpPr>
            <p:nvPr/>
          </p:nvSpPr>
          <p:spPr bwMode="auto">
            <a:xfrm>
              <a:off x="2986" y="3523"/>
              <a:ext cx="169" cy="173"/>
            </a:xfrm>
            <a:prstGeom prst="rect">
              <a:avLst/>
            </a:prstGeom>
            <a:noFill/>
            <a:ln w="9525">
              <a:noFill/>
              <a:miter lim="800000"/>
              <a:headEnd/>
              <a:tailEnd/>
            </a:ln>
          </p:spPr>
          <p:txBody>
            <a:bodyPr wrap="none">
              <a:spAutoFit/>
            </a:bodyPr>
            <a:lstStyle/>
            <a:p>
              <a:r>
                <a:rPr lang="en-US" altLang="zh-CN" sz="1200" b="1">
                  <a:solidFill>
                    <a:srgbClr val="335DBB"/>
                  </a:solidFill>
                </a:rPr>
                <a:t>3</a:t>
              </a:r>
            </a:p>
          </p:txBody>
        </p:sp>
        <p:sp>
          <p:nvSpPr>
            <p:cNvPr id="87067" name="Line 48"/>
            <p:cNvSpPr>
              <a:spLocks noChangeShapeType="1"/>
            </p:cNvSpPr>
            <p:nvPr/>
          </p:nvSpPr>
          <p:spPr bwMode="auto">
            <a:xfrm flipH="1">
              <a:off x="2465" y="2817"/>
              <a:ext cx="648" cy="303"/>
            </a:xfrm>
            <a:prstGeom prst="line">
              <a:avLst/>
            </a:prstGeom>
            <a:noFill/>
            <a:ln w="38100">
              <a:solidFill>
                <a:srgbClr val="993300"/>
              </a:solidFill>
              <a:round/>
              <a:headEnd/>
              <a:tailEnd/>
            </a:ln>
          </p:spPr>
          <p:txBody>
            <a:bodyPr/>
            <a:lstStyle/>
            <a:p>
              <a:endParaRPr lang="zh-CN" altLang="en-US"/>
            </a:p>
          </p:txBody>
        </p:sp>
        <p:sp>
          <p:nvSpPr>
            <p:cNvPr id="87068" name="Line 49"/>
            <p:cNvSpPr>
              <a:spLocks noChangeShapeType="1"/>
            </p:cNvSpPr>
            <p:nvPr/>
          </p:nvSpPr>
          <p:spPr bwMode="auto">
            <a:xfrm>
              <a:off x="3227" y="2814"/>
              <a:ext cx="648" cy="324"/>
            </a:xfrm>
            <a:prstGeom prst="line">
              <a:avLst/>
            </a:prstGeom>
            <a:noFill/>
            <a:ln w="38100">
              <a:solidFill>
                <a:srgbClr val="993300"/>
              </a:solidFill>
              <a:round/>
              <a:headEnd/>
              <a:tailEnd/>
            </a:ln>
          </p:spPr>
          <p:txBody>
            <a:bodyPr/>
            <a:lstStyle/>
            <a:p>
              <a:endParaRPr lang="zh-CN" altLang="en-US"/>
            </a:p>
          </p:txBody>
        </p:sp>
        <p:sp>
          <p:nvSpPr>
            <p:cNvPr id="87069" name="Line 50"/>
            <p:cNvSpPr>
              <a:spLocks noChangeShapeType="1"/>
            </p:cNvSpPr>
            <p:nvPr/>
          </p:nvSpPr>
          <p:spPr bwMode="auto">
            <a:xfrm>
              <a:off x="2414" y="3188"/>
              <a:ext cx="720" cy="303"/>
            </a:xfrm>
            <a:prstGeom prst="line">
              <a:avLst/>
            </a:prstGeom>
            <a:noFill/>
            <a:ln w="38100">
              <a:solidFill>
                <a:srgbClr val="993300"/>
              </a:solidFill>
              <a:round/>
              <a:headEnd/>
              <a:tailEnd/>
            </a:ln>
          </p:spPr>
          <p:txBody>
            <a:bodyPr/>
            <a:lstStyle/>
            <a:p>
              <a:endParaRPr lang="zh-CN" altLang="en-US"/>
            </a:p>
          </p:txBody>
        </p:sp>
        <p:sp>
          <p:nvSpPr>
            <p:cNvPr id="87070" name="Line 51"/>
            <p:cNvSpPr>
              <a:spLocks noChangeShapeType="1"/>
            </p:cNvSpPr>
            <p:nvPr/>
          </p:nvSpPr>
          <p:spPr bwMode="auto">
            <a:xfrm flipH="1">
              <a:off x="3185" y="3191"/>
              <a:ext cx="720" cy="303"/>
            </a:xfrm>
            <a:prstGeom prst="line">
              <a:avLst/>
            </a:prstGeom>
            <a:noFill/>
            <a:ln w="38100">
              <a:solidFill>
                <a:srgbClr val="993300"/>
              </a:solidFill>
              <a:round/>
              <a:headEnd/>
              <a:tailEnd/>
            </a:ln>
          </p:spPr>
          <p:txBody>
            <a:bodyPr/>
            <a:lstStyle/>
            <a:p>
              <a:endParaRPr lang="zh-CN" altLang="en-US"/>
            </a:p>
          </p:txBody>
        </p:sp>
        <p:sp>
          <p:nvSpPr>
            <p:cNvPr id="87071" name="Oval 52"/>
            <p:cNvSpPr>
              <a:spLocks noChangeArrowheads="1"/>
            </p:cNvSpPr>
            <p:nvPr/>
          </p:nvSpPr>
          <p:spPr bwMode="auto">
            <a:xfrm>
              <a:off x="3096" y="270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72" name="Oval 53"/>
            <p:cNvSpPr>
              <a:spLocks noChangeArrowheads="1"/>
            </p:cNvSpPr>
            <p:nvPr/>
          </p:nvSpPr>
          <p:spPr bwMode="auto">
            <a:xfrm>
              <a:off x="2314" y="305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73" name="Oval 54"/>
            <p:cNvSpPr>
              <a:spLocks noChangeArrowheads="1"/>
            </p:cNvSpPr>
            <p:nvPr/>
          </p:nvSpPr>
          <p:spPr bwMode="auto">
            <a:xfrm>
              <a:off x="3864" y="307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87074" name="Oval 55"/>
            <p:cNvSpPr>
              <a:spLocks noChangeArrowheads="1"/>
            </p:cNvSpPr>
            <p:nvPr/>
          </p:nvSpPr>
          <p:spPr bwMode="auto">
            <a:xfrm>
              <a:off x="3096" y="3427"/>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grpSp>
        <p:nvGrpSpPr>
          <p:cNvPr id="87049" name="组合 63"/>
          <p:cNvGrpSpPr>
            <a:grpSpLocks/>
          </p:cNvGrpSpPr>
          <p:nvPr/>
        </p:nvGrpSpPr>
        <p:grpSpPr bwMode="auto">
          <a:xfrm>
            <a:off x="7239000" y="3276600"/>
            <a:ext cx="1295400" cy="2997200"/>
            <a:chOff x="7272337" y="3171825"/>
            <a:chExt cx="1295400" cy="2997200"/>
          </a:xfrm>
        </p:grpSpPr>
        <p:sp>
          <p:nvSpPr>
            <p:cNvPr id="87050" name="Text Box 38"/>
            <p:cNvSpPr txBox="1">
              <a:spLocks noChangeArrowheads="1"/>
            </p:cNvSpPr>
            <p:nvPr/>
          </p:nvSpPr>
          <p:spPr bwMode="auto">
            <a:xfrm>
              <a:off x="7458075" y="3171825"/>
              <a:ext cx="311150" cy="366713"/>
            </a:xfrm>
            <a:prstGeom prst="rect">
              <a:avLst/>
            </a:prstGeom>
            <a:noFill/>
            <a:ln w="9525">
              <a:noFill/>
              <a:miter lim="800000"/>
              <a:headEnd/>
              <a:tailEnd/>
            </a:ln>
          </p:spPr>
          <p:txBody>
            <a:bodyPr wrap="none">
              <a:spAutoFit/>
            </a:bodyPr>
            <a:lstStyle/>
            <a:p>
              <a:r>
                <a:rPr lang="en-US" altLang="zh-CN"/>
                <a:t>1</a:t>
              </a:r>
            </a:p>
          </p:txBody>
        </p:sp>
        <p:sp>
          <p:nvSpPr>
            <p:cNvPr id="87051" name="Oval 29"/>
            <p:cNvSpPr>
              <a:spLocks noChangeArrowheads="1"/>
            </p:cNvSpPr>
            <p:nvPr/>
          </p:nvSpPr>
          <p:spPr bwMode="auto">
            <a:xfrm>
              <a:off x="7512050" y="350520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87052" name="Oval 30"/>
            <p:cNvSpPr>
              <a:spLocks noChangeArrowheads="1"/>
            </p:cNvSpPr>
            <p:nvPr/>
          </p:nvSpPr>
          <p:spPr bwMode="auto">
            <a:xfrm>
              <a:off x="7512050" y="560705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87053" name="Oval 31"/>
            <p:cNvSpPr>
              <a:spLocks noChangeArrowheads="1"/>
            </p:cNvSpPr>
            <p:nvPr/>
          </p:nvSpPr>
          <p:spPr bwMode="auto">
            <a:xfrm>
              <a:off x="7512050" y="411480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87054" name="Oval 32"/>
            <p:cNvSpPr>
              <a:spLocks noChangeArrowheads="1"/>
            </p:cNvSpPr>
            <p:nvPr/>
          </p:nvSpPr>
          <p:spPr bwMode="auto">
            <a:xfrm>
              <a:off x="7512050" y="5029200"/>
              <a:ext cx="228600" cy="228600"/>
            </a:xfrm>
            <a:prstGeom prst="ellipse">
              <a:avLst/>
            </a:prstGeom>
            <a:gradFill rotWithShape="1">
              <a:gsLst>
                <a:gs pos="0">
                  <a:srgbClr val="FFCC99"/>
                </a:gs>
                <a:gs pos="100000">
                  <a:srgbClr val="F68100"/>
                </a:gs>
              </a:gsLst>
              <a:path path="shape">
                <a:fillToRect l="50000" t="50000" r="50000" b="50000"/>
              </a:path>
            </a:gradFill>
            <a:ln w="9525">
              <a:solidFill>
                <a:srgbClr val="993300"/>
              </a:solidFill>
              <a:round/>
              <a:headEnd/>
              <a:tailEnd/>
            </a:ln>
          </p:spPr>
          <p:txBody>
            <a:bodyPr wrap="none" anchor="ctr"/>
            <a:lstStyle/>
            <a:p>
              <a:endParaRPr lang="zh-CN" altLang="en-US"/>
            </a:p>
          </p:txBody>
        </p:sp>
        <p:sp>
          <p:nvSpPr>
            <p:cNvPr id="87055" name="Line 33"/>
            <p:cNvSpPr>
              <a:spLocks noChangeShapeType="1"/>
            </p:cNvSpPr>
            <p:nvPr/>
          </p:nvSpPr>
          <p:spPr bwMode="auto">
            <a:xfrm>
              <a:off x="7631112" y="3733800"/>
              <a:ext cx="0" cy="381000"/>
            </a:xfrm>
            <a:prstGeom prst="line">
              <a:avLst/>
            </a:prstGeom>
            <a:noFill/>
            <a:ln w="38100">
              <a:solidFill>
                <a:srgbClr val="993300"/>
              </a:solidFill>
              <a:round/>
              <a:headEnd/>
              <a:tailEnd/>
            </a:ln>
          </p:spPr>
          <p:txBody>
            <a:bodyPr/>
            <a:lstStyle/>
            <a:p>
              <a:endParaRPr lang="zh-CN" altLang="en-US"/>
            </a:p>
          </p:txBody>
        </p:sp>
        <p:sp>
          <p:nvSpPr>
            <p:cNvPr id="87056" name="Line 34"/>
            <p:cNvSpPr>
              <a:spLocks noChangeShapeType="1"/>
            </p:cNvSpPr>
            <p:nvPr/>
          </p:nvSpPr>
          <p:spPr bwMode="auto">
            <a:xfrm>
              <a:off x="7631112" y="4343400"/>
              <a:ext cx="0" cy="152400"/>
            </a:xfrm>
            <a:prstGeom prst="line">
              <a:avLst/>
            </a:prstGeom>
            <a:noFill/>
            <a:ln w="38100">
              <a:solidFill>
                <a:srgbClr val="993300"/>
              </a:solidFill>
              <a:round/>
              <a:headEnd/>
              <a:tailEnd/>
            </a:ln>
          </p:spPr>
          <p:txBody>
            <a:bodyPr/>
            <a:lstStyle/>
            <a:p>
              <a:endParaRPr lang="zh-CN" altLang="en-US"/>
            </a:p>
          </p:txBody>
        </p:sp>
        <p:sp>
          <p:nvSpPr>
            <p:cNvPr id="87057" name="Line 35"/>
            <p:cNvSpPr>
              <a:spLocks noChangeShapeType="1"/>
            </p:cNvSpPr>
            <p:nvPr/>
          </p:nvSpPr>
          <p:spPr bwMode="auto">
            <a:xfrm>
              <a:off x="7631112" y="4884738"/>
              <a:ext cx="0" cy="152400"/>
            </a:xfrm>
            <a:prstGeom prst="line">
              <a:avLst/>
            </a:prstGeom>
            <a:noFill/>
            <a:ln w="38100">
              <a:solidFill>
                <a:srgbClr val="993300"/>
              </a:solidFill>
              <a:round/>
              <a:headEnd/>
              <a:tailEnd/>
            </a:ln>
          </p:spPr>
          <p:txBody>
            <a:bodyPr/>
            <a:lstStyle/>
            <a:p>
              <a:endParaRPr lang="zh-CN" altLang="en-US"/>
            </a:p>
          </p:txBody>
        </p:sp>
        <p:sp>
          <p:nvSpPr>
            <p:cNvPr id="87058" name="Text Box 36"/>
            <p:cNvSpPr txBox="1">
              <a:spLocks noChangeArrowheads="1"/>
            </p:cNvSpPr>
            <p:nvPr/>
          </p:nvSpPr>
          <p:spPr bwMode="auto">
            <a:xfrm>
              <a:off x="7272337" y="4452938"/>
              <a:ext cx="704850" cy="366712"/>
            </a:xfrm>
            <a:prstGeom prst="rect">
              <a:avLst/>
            </a:prstGeom>
            <a:noFill/>
            <a:ln w="9525">
              <a:noFill/>
              <a:miter lim="800000"/>
              <a:headEnd/>
              <a:tailEnd/>
            </a:ln>
          </p:spPr>
          <p:txBody>
            <a:bodyPr wrap="none">
              <a:spAutoFit/>
            </a:bodyPr>
            <a:lstStyle/>
            <a:p>
              <a:r>
                <a:rPr lang="en-US" altLang="zh-CN"/>
                <a:t>… …</a:t>
              </a:r>
            </a:p>
          </p:txBody>
        </p:sp>
        <p:sp>
          <p:nvSpPr>
            <p:cNvPr id="87059" name="Line 37"/>
            <p:cNvSpPr>
              <a:spLocks noChangeShapeType="1"/>
            </p:cNvSpPr>
            <p:nvPr/>
          </p:nvSpPr>
          <p:spPr bwMode="auto">
            <a:xfrm>
              <a:off x="7632700" y="5240338"/>
              <a:ext cx="0" cy="381000"/>
            </a:xfrm>
            <a:prstGeom prst="line">
              <a:avLst/>
            </a:prstGeom>
            <a:noFill/>
            <a:ln w="38100">
              <a:solidFill>
                <a:srgbClr val="993300"/>
              </a:solidFill>
              <a:round/>
              <a:headEnd/>
              <a:tailEnd/>
            </a:ln>
          </p:spPr>
          <p:txBody>
            <a:bodyPr/>
            <a:lstStyle/>
            <a:p>
              <a:endParaRPr lang="zh-CN" altLang="en-US"/>
            </a:p>
          </p:txBody>
        </p:sp>
        <p:sp>
          <p:nvSpPr>
            <p:cNvPr id="87060" name="Text Box 39"/>
            <p:cNvSpPr txBox="1">
              <a:spLocks noChangeArrowheads="1"/>
            </p:cNvSpPr>
            <p:nvPr/>
          </p:nvSpPr>
          <p:spPr bwMode="auto">
            <a:xfrm>
              <a:off x="7696200" y="4038600"/>
              <a:ext cx="501650" cy="366713"/>
            </a:xfrm>
            <a:prstGeom prst="rect">
              <a:avLst/>
            </a:prstGeom>
            <a:noFill/>
            <a:ln w="9525">
              <a:noFill/>
              <a:miter lim="800000"/>
              <a:headEnd/>
              <a:tailEnd/>
            </a:ln>
          </p:spPr>
          <p:txBody>
            <a:bodyPr wrap="none">
              <a:spAutoFit/>
            </a:bodyPr>
            <a:lstStyle/>
            <a:p>
              <a:r>
                <a:rPr lang="en-US" altLang="zh-CN"/>
                <a:t>1/2</a:t>
              </a:r>
            </a:p>
          </p:txBody>
        </p:sp>
        <p:sp>
          <p:nvSpPr>
            <p:cNvPr id="87061" name="Text Box 40"/>
            <p:cNvSpPr txBox="1">
              <a:spLocks noChangeArrowheads="1"/>
            </p:cNvSpPr>
            <p:nvPr/>
          </p:nvSpPr>
          <p:spPr bwMode="auto">
            <a:xfrm>
              <a:off x="7686675" y="4933950"/>
              <a:ext cx="881062" cy="366713"/>
            </a:xfrm>
            <a:prstGeom prst="rect">
              <a:avLst/>
            </a:prstGeom>
            <a:noFill/>
            <a:ln w="9525">
              <a:noFill/>
              <a:miter lim="800000"/>
              <a:headEnd/>
              <a:tailEnd/>
            </a:ln>
          </p:spPr>
          <p:txBody>
            <a:bodyPr>
              <a:spAutoFit/>
            </a:bodyPr>
            <a:lstStyle/>
            <a:p>
              <a:r>
                <a:rPr lang="en-US" altLang="zh-CN"/>
                <a:t>1/2</a:t>
              </a:r>
              <a:r>
                <a:rPr lang="en-US" altLang="zh-CN" baseline="30000"/>
                <a:t>n</a:t>
              </a:r>
            </a:p>
          </p:txBody>
        </p:sp>
        <p:sp>
          <p:nvSpPr>
            <p:cNvPr id="87062" name="Text Box 41"/>
            <p:cNvSpPr txBox="1">
              <a:spLocks noChangeArrowheads="1"/>
            </p:cNvSpPr>
            <p:nvPr/>
          </p:nvSpPr>
          <p:spPr bwMode="auto">
            <a:xfrm>
              <a:off x="7478712" y="5802313"/>
              <a:ext cx="311150" cy="366712"/>
            </a:xfrm>
            <a:prstGeom prst="rect">
              <a:avLst/>
            </a:prstGeom>
            <a:noFill/>
            <a:ln w="9525">
              <a:noFill/>
              <a:miter lim="800000"/>
              <a:headEnd/>
              <a:tailEnd/>
            </a:ln>
          </p:spPr>
          <p:txBody>
            <a:bodyPr wrap="none">
              <a:spAutoFit/>
            </a:bodyPr>
            <a:lstStyle/>
            <a:p>
              <a:r>
                <a:rPr lang="en-US" altLang="zh-CN"/>
                <a:t>0</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45783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布尔代数中的原子</a:t>
            </a:r>
          </a:p>
        </p:txBody>
      </p:sp>
      <p:sp>
        <p:nvSpPr>
          <p:cNvPr id="3" name="Rectangle 5" descr="新闻纸"/>
          <p:cNvSpPr>
            <a:spLocks noChangeArrowheads="1"/>
          </p:cNvSpPr>
          <p:nvPr/>
        </p:nvSpPr>
        <p:spPr bwMode="auto">
          <a:xfrm>
            <a:off x="533400" y="1295400"/>
            <a:ext cx="80010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88067" name="Text Box 6"/>
          <p:cNvSpPr txBox="1">
            <a:spLocks noChangeArrowheads="1"/>
          </p:cNvSpPr>
          <p:nvPr/>
        </p:nvSpPr>
        <p:spPr bwMode="auto">
          <a:xfrm>
            <a:off x="533400" y="13716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定理</a:t>
            </a:r>
            <a:r>
              <a:rPr lang="en-US" altLang="zh-CN" b="1">
                <a:ea typeface="黑体" pitchFamily="49" charset="-122"/>
              </a:rPr>
              <a:t>7</a:t>
            </a:r>
            <a:r>
              <a:rPr lang="zh-CN" altLang="en-US"/>
              <a:t>：</a:t>
            </a:r>
          </a:p>
        </p:txBody>
      </p:sp>
      <p:sp>
        <p:nvSpPr>
          <p:cNvPr id="88068" name="Text Box 7"/>
          <p:cNvSpPr txBox="1">
            <a:spLocks noChangeArrowheads="1"/>
          </p:cNvSpPr>
          <p:nvPr/>
        </p:nvSpPr>
        <p:spPr bwMode="auto">
          <a:xfrm>
            <a:off x="1447800" y="1295400"/>
            <a:ext cx="6553200" cy="1006475"/>
          </a:xfrm>
          <a:prstGeom prst="rect">
            <a:avLst/>
          </a:prstGeom>
          <a:noFill/>
          <a:ln w="9525">
            <a:noFill/>
            <a:miter lim="800000"/>
            <a:headEnd/>
            <a:tailEnd/>
          </a:ln>
        </p:spPr>
        <p:txBody>
          <a:bodyPr>
            <a:spAutoFit/>
          </a:bodyPr>
          <a:lstStyle/>
          <a:p>
            <a:pPr>
              <a:lnSpc>
                <a:spcPct val="150000"/>
              </a:lnSpc>
            </a:pPr>
            <a:r>
              <a:rPr lang="zh-CN" altLang="en-US" sz="2000" b="1">
                <a:latin typeface="仿宋_GB2312"/>
                <a:ea typeface="仿宋_GB2312"/>
                <a:cs typeface="仿宋_GB2312"/>
              </a:rPr>
              <a:t>元素</a:t>
            </a:r>
            <a:r>
              <a:rPr lang="en-US" altLang="zh-CN" sz="2000" b="1">
                <a:latin typeface="Arial" charset="0"/>
                <a:ea typeface="仿宋_GB2312"/>
                <a:cs typeface="仿宋_GB2312"/>
              </a:rPr>
              <a:t>a</a:t>
            </a:r>
            <a:r>
              <a:rPr lang="zh-CN" altLang="en-US" sz="2000" b="1">
                <a:latin typeface="仿宋_GB2312"/>
                <a:ea typeface="仿宋_GB2312"/>
                <a:cs typeface="仿宋_GB2312"/>
              </a:rPr>
              <a:t>是布尔代数</a:t>
            </a:r>
            <a:r>
              <a:rPr lang="en-US" altLang="zh-CN" sz="2000" b="1">
                <a:latin typeface="Arial" charset="0"/>
                <a:ea typeface="仿宋_GB2312"/>
                <a:cs typeface="仿宋_GB2312"/>
              </a:rPr>
              <a:t>&lt;B</a:t>
            </a:r>
            <a:r>
              <a:rPr lang="zh-CN" altLang="en-US" sz="2000" b="1">
                <a:latin typeface="Arial" charset="0"/>
                <a:ea typeface="仿宋_GB2312"/>
                <a:cs typeface="仿宋_GB2312"/>
              </a:rPr>
              <a:t>，</a:t>
            </a:r>
            <a:r>
              <a:rPr lang="en-US" altLang="zh-CN" sz="2000" b="1">
                <a:latin typeface="Arial" charset="0"/>
                <a:ea typeface="仿宋_GB2312"/>
                <a:cs typeface="Lucida Sans Unicode" pitchFamily="34" charset="0"/>
              </a:rPr>
              <a:t>∧</a:t>
            </a:r>
            <a:r>
              <a:rPr lang="zh-CN" altLang="en-US" sz="2000" b="1">
                <a:latin typeface="Arial" charset="0"/>
                <a:ea typeface="仿宋_GB2312"/>
                <a:cs typeface="Lucida Sans Unicode" pitchFamily="34" charset="0"/>
              </a:rPr>
              <a:t>，</a:t>
            </a:r>
            <a:r>
              <a:rPr lang="en-US" altLang="zh-CN" sz="2000" b="1">
                <a:latin typeface="Arial" charset="0"/>
                <a:ea typeface="仿宋_GB2312"/>
                <a:cs typeface="Lucida Sans Unicode" pitchFamily="34" charset="0"/>
              </a:rPr>
              <a:t>∨</a:t>
            </a:r>
            <a:r>
              <a:rPr lang="zh-CN" altLang="en-US" sz="2000" b="1">
                <a:latin typeface="Arial" charset="0"/>
                <a:ea typeface="仿宋_GB2312"/>
                <a:cs typeface="仿宋_GB2312"/>
              </a:rPr>
              <a:t>，</a:t>
            </a:r>
            <a:r>
              <a:rPr lang="zh-CN" altLang="en-US" sz="2000" b="1">
                <a:latin typeface="Arial" charset="0"/>
                <a:ea typeface="仿宋_GB2312"/>
                <a:cs typeface="仿宋_GB2312"/>
                <a:sym typeface="Symbol" pitchFamily="18" charset="2"/>
              </a:rPr>
              <a:t>，</a:t>
            </a:r>
            <a:r>
              <a:rPr lang="en-US" altLang="zh-CN" sz="2000" b="1">
                <a:latin typeface="Arial" charset="0"/>
                <a:ea typeface="仿宋_GB2312"/>
                <a:cs typeface="仿宋_GB2312"/>
              </a:rPr>
              <a:t>0</a:t>
            </a:r>
            <a:r>
              <a:rPr lang="zh-CN" altLang="en-US" sz="2000" b="1">
                <a:latin typeface="Arial" charset="0"/>
                <a:ea typeface="仿宋_GB2312"/>
                <a:cs typeface="仿宋_GB2312"/>
              </a:rPr>
              <a:t>，</a:t>
            </a:r>
            <a:r>
              <a:rPr lang="en-US" altLang="zh-CN" sz="2000" b="1">
                <a:latin typeface="Arial" charset="0"/>
                <a:ea typeface="仿宋_GB2312"/>
                <a:cs typeface="仿宋_GB2312"/>
              </a:rPr>
              <a:t>1</a:t>
            </a:r>
            <a:r>
              <a:rPr lang="en-US" altLang="zh-CN" sz="2000" b="1">
                <a:latin typeface="仿宋_GB2312"/>
                <a:ea typeface="仿宋_GB2312"/>
                <a:cs typeface="仿宋_GB2312"/>
              </a:rPr>
              <a:t>&gt;</a:t>
            </a:r>
            <a:r>
              <a:rPr lang="zh-CN" altLang="en-US" sz="2000" b="1">
                <a:latin typeface="仿宋_GB2312"/>
                <a:ea typeface="仿宋_GB2312"/>
                <a:cs typeface="仿宋_GB2312"/>
              </a:rPr>
              <a:t>的原子，</a:t>
            </a:r>
            <a:r>
              <a:rPr lang="zh-CN" altLang="en-US" b="1"/>
              <a:t>当且仅当</a:t>
            </a:r>
            <a:r>
              <a:rPr lang="zh-CN" altLang="en-US" sz="2000" b="1">
                <a:latin typeface="仿宋_GB2312"/>
                <a:ea typeface="仿宋_GB2312"/>
                <a:cs typeface="仿宋_GB2312"/>
              </a:rPr>
              <a:t>对任意元素</a:t>
            </a:r>
            <a:r>
              <a:rPr lang="en-US" altLang="zh-CN" sz="2000" b="1">
                <a:latin typeface="Arial" charset="0"/>
                <a:ea typeface="仿宋_GB2312"/>
                <a:cs typeface="仿宋_GB2312"/>
              </a:rPr>
              <a:t>x∈B</a:t>
            </a:r>
            <a:r>
              <a:rPr lang="zh-CN" altLang="en-US" sz="2000" b="1">
                <a:latin typeface="仿宋_GB2312"/>
                <a:ea typeface="仿宋_GB2312"/>
                <a:cs typeface="仿宋_GB2312"/>
              </a:rPr>
              <a:t>，有</a:t>
            </a:r>
            <a:r>
              <a:rPr lang="en-US" altLang="zh-CN" sz="2000" b="1">
                <a:latin typeface="Arial" charset="0"/>
                <a:ea typeface="仿宋_GB2312"/>
                <a:cs typeface="仿宋_GB2312"/>
              </a:rPr>
              <a:t>x ∧ a</a:t>
            </a:r>
            <a:r>
              <a:rPr lang="zh-CN" altLang="en-US" sz="2000" b="1">
                <a:latin typeface="Arial" charset="0"/>
                <a:ea typeface="仿宋_GB2312"/>
                <a:cs typeface="仿宋_GB2312"/>
              </a:rPr>
              <a:t> </a:t>
            </a:r>
            <a:r>
              <a:rPr lang="en-US" altLang="zh-CN" sz="2000" b="1">
                <a:latin typeface="Arial" charset="0"/>
                <a:ea typeface="仿宋_GB2312"/>
                <a:cs typeface="仿宋_GB2312"/>
              </a:rPr>
              <a:t>=</a:t>
            </a:r>
            <a:r>
              <a:rPr lang="zh-CN" altLang="en-US" sz="2000" b="1">
                <a:latin typeface="Arial" charset="0"/>
                <a:ea typeface="仿宋_GB2312"/>
                <a:cs typeface="仿宋_GB2312"/>
              </a:rPr>
              <a:t> </a:t>
            </a:r>
            <a:r>
              <a:rPr lang="en-US" altLang="zh-CN" sz="2000" b="1">
                <a:latin typeface="Arial" charset="0"/>
                <a:ea typeface="仿宋_GB2312"/>
                <a:cs typeface="仿宋_GB2312"/>
              </a:rPr>
              <a:t>a   </a:t>
            </a:r>
            <a:r>
              <a:rPr lang="zh-CN" altLang="en-US" sz="2000" b="1">
                <a:latin typeface="仿宋_GB2312"/>
                <a:ea typeface="仿宋_GB2312"/>
                <a:cs typeface="仿宋_GB2312"/>
              </a:rPr>
              <a:t>或 </a:t>
            </a:r>
            <a:r>
              <a:rPr lang="zh-CN" altLang="en-US" sz="2000" b="1">
                <a:latin typeface="Arial" charset="0"/>
                <a:ea typeface="仿宋_GB2312"/>
                <a:cs typeface="仿宋_GB2312"/>
              </a:rPr>
              <a:t> </a:t>
            </a:r>
            <a:r>
              <a:rPr lang="en-US" altLang="zh-CN" sz="2000" b="1">
                <a:latin typeface="Arial" charset="0"/>
                <a:ea typeface="仿宋_GB2312"/>
                <a:cs typeface="仿宋_GB2312"/>
              </a:rPr>
              <a:t>x ∧ a</a:t>
            </a:r>
            <a:r>
              <a:rPr lang="zh-CN" altLang="en-US" sz="2000" b="1">
                <a:latin typeface="Arial" charset="0"/>
                <a:ea typeface="仿宋_GB2312"/>
                <a:cs typeface="仿宋_GB2312"/>
              </a:rPr>
              <a:t> </a:t>
            </a:r>
            <a:r>
              <a:rPr lang="en-US" altLang="zh-CN" sz="2000" b="1">
                <a:latin typeface="Arial" charset="0"/>
                <a:ea typeface="仿宋_GB2312"/>
                <a:cs typeface="仿宋_GB2312"/>
              </a:rPr>
              <a:t>=</a:t>
            </a:r>
            <a:r>
              <a:rPr lang="zh-CN" altLang="en-US" sz="2000" b="1">
                <a:latin typeface="Arial" charset="0"/>
                <a:ea typeface="仿宋_GB2312"/>
                <a:cs typeface="仿宋_GB2312"/>
              </a:rPr>
              <a:t> </a:t>
            </a:r>
            <a:r>
              <a:rPr lang="en-US" altLang="zh-CN" sz="2000" b="1">
                <a:latin typeface="Arial" charset="0"/>
                <a:ea typeface="仿宋_GB2312"/>
                <a:cs typeface="仿宋_GB2312"/>
              </a:rPr>
              <a:t>0</a:t>
            </a:r>
            <a:r>
              <a:rPr lang="zh-CN" altLang="en-US" sz="2000" b="1">
                <a:latin typeface="Arial" charset="0"/>
                <a:ea typeface="仿宋_GB2312"/>
                <a:cs typeface="仿宋_GB2312"/>
              </a:rPr>
              <a:t>。</a:t>
            </a:r>
            <a:r>
              <a:rPr lang="en-US" altLang="zh-CN" sz="2000" b="1">
                <a:latin typeface="Arial" charset="0"/>
                <a:ea typeface="仿宋_GB2312"/>
                <a:cs typeface="仿宋_GB2312"/>
              </a:rPr>
              <a:t> </a:t>
            </a:r>
          </a:p>
        </p:txBody>
      </p:sp>
      <p:sp>
        <p:nvSpPr>
          <p:cNvPr id="88069" name="矩形 5"/>
          <p:cNvSpPr>
            <a:spLocks noChangeArrowheads="1"/>
          </p:cNvSpPr>
          <p:nvPr/>
        </p:nvSpPr>
        <p:spPr bwMode="auto">
          <a:xfrm>
            <a:off x="533400" y="2362200"/>
            <a:ext cx="7848600" cy="1465263"/>
          </a:xfrm>
          <a:prstGeom prst="rect">
            <a:avLst/>
          </a:prstGeom>
          <a:noFill/>
          <a:ln w="9525">
            <a:noFill/>
            <a:miter lim="800000"/>
            <a:headEnd/>
            <a:tailEnd/>
          </a:ln>
        </p:spPr>
        <p:txBody>
          <a:bodyPr>
            <a:spAutoFit/>
          </a:bodyPr>
          <a:lstStyle/>
          <a:p>
            <a:r>
              <a:rPr lang="zh-CN" altLang="en-US">
                <a:solidFill>
                  <a:schemeClr val="hlink"/>
                </a:solidFill>
                <a:latin typeface="仿宋_GB2312"/>
                <a:ea typeface="仿宋_GB2312"/>
                <a:cs typeface="仿宋_GB2312"/>
              </a:rPr>
              <a:t>必要性：</a:t>
            </a:r>
            <a:r>
              <a:rPr lang="zh-CN" altLang="en-US">
                <a:latin typeface="仿宋_GB2312"/>
                <a:ea typeface="仿宋_GB2312"/>
                <a:cs typeface="仿宋_GB2312"/>
              </a:rPr>
              <a:t>因为</a:t>
            </a:r>
            <a:r>
              <a:rPr lang="en-US" altLang="zh-CN">
                <a:latin typeface="Arial" charset="0"/>
                <a:ea typeface="仿宋_GB2312"/>
                <a:cs typeface="仿宋_GB2312"/>
              </a:rPr>
              <a:t>x</a:t>
            </a:r>
            <a:r>
              <a:rPr lang="en-US" altLang="zh-CN">
                <a:latin typeface="Arial" charset="0"/>
                <a:ea typeface="仿宋_GB2312"/>
                <a:cs typeface="Lucida Sans Unicode" pitchFamily="34" charset="0"/>
              </a:rPr>
              <a:t> ∧ </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a</a:t>
            </a:r>
            <a:r>
              <a:rPr lang="zh-CN" altLang="en-US">
                <a:latin typeface="仿宋_GB2312"/>
                <a:ea typeface="仿宋_GB2312"/>
                <a:cs typeface="仿宋_GB2312"/>
              </a:rPr>
              <a:t>，而</a:t>
            </a:r>
            <a:r>
              <a:rPr lang="en-US" altLang="zh-CN">
                <a:latin typeface="Arial" charset="0"/>
                <a:ea typeface="仿宋_GB2312"/>
                <a:cs typeface="仿宋_GB2312"/>
              </a:rPr>
              <a:t>a</a:t>
            </a:r>
            <a:r>
              <a:rPr lang="zh-CN" altLang="en-US">
                <a:latin typeface="仿宋_GB2312"/>
                <a:ea typeface="仿宋_GB2312"/>
                <a:cs typeface="仿宋_GB2312"/>
              </a:rPr>
              <a:t>是原子，根据原子的定义有</a:t>
            </a:r>
            <a:r>
              <a:rPr lang="en-US" altLang="zh-CN">
                <a:latin typeface="Arial" charset="0"/>
                <a:ea typeface="仿宋_GB2312"/>
                <a:cs typeface="仿宋_GB2312"/>
              </a:rPr>
              <a:t>x ∧ a=a   </a:t>
            </a:r>
            <a:r>
              <a:rPr lang="zh-CN" altLang="en-US">
                <a:latin typeface="Arial" charset="0"/>
                <a:ea typeface="仿宋_GB2312"/>
                <a:cs typeface="仿宋_GB2312"/>
              </a:rPr>
              <a:t>或   </a:t>
            </a:r>
            <a:r>
              <a:rPr lang="en-US" altLang="zh-CN">
                <a:latin typeface="Arial" charset="0"/>
                <a:ea typeface="仿宋_GB2312"/>
                <a:cs typeface="仿宋_GB2312"/>
              </a:rPr>
              <a:t>x ∧ a=0</a:t>
            </a:r>
            <a:r>
              <a:rPr lang="zh-CN" altLang="en-US">
                <a:latin typeface="Arial" charset="0"/>
                <a:ea typeface="仿宋_GB2312"/>
                <a:cs typeface="仿宋_GB2312"/>
              </a:rPr>
              <a:t>；</a:t>
            </a:r>
            <a:endParaRPr lang="en-US" altLang="zh-CN">
              <a:latin typeface="Arial" charset="0"/>
              <a:ea typeface="仿宋_GB2312"/>
              <a:cs typeface="仿宋_GB2312"/>
            </a:endParaRPr>
          </a:p>
          <a:p>
            <a:r>
              <a:rPr lang="zh-CN" altLang="en-US">
                <a:solidFill>
                  <a:schemeClr val="hlink"/>
                </a:solidFill>
                <a:latin typeface="仿宋_GB2312"/>
                <a:ea typeface="仿宋_GB2312"/>
                <a:cs typeface="仿宋_GB2312"/>
              </a:rPr>
              <a:t>充分性：</a:t>
            </a:r>
            <a:r>
              <a:rPr lang="zh-CN" altLang="en-US">
                <a:latin typeface="仿宋_GB2312"/>
                <a:ea typeface="仿宋_GB2312"/>
                <a:cs typeface="仿宋_GB2312"/>
              </a:rPr>
              <a:t>若</a:t>
            </a:r>
            <a:r>
              <a:rPr lang="en-US" altLang="zh-CN">
                <a:ea typeface="仿宋_GB2312"/>
                <a:cs typeface="仿宋_GB2312"/>
              </a:rPr>
              <a:t>a</a:t>
            </a:r>
            <a:r>
              <a:rPr lang="zh-CN" altLang="en-US">
                <a:ea typeface="仿宋_GB2312"/>
                <a:cs typeface="仿宋_GB2312"/>
              </a:rPr>
              <a:t>不是原子，则存在一个元素</a:t>
            </a:r>
            <a:r>
              <a:rPr lang="en-US" altLang="zh-CN">
                <a:ea typeface="仿宋_GB2312"/>
                <a:cs typeface="仿宋_GB2312"/>
              </a:rPr>
              <a:t>x∈B </a:t>
            </a:r>
            <a:r>
              <a:rPr lang="zh-CN" altLang="en-US">
                <a:ea typeface="仿宋_GB2312"/>
                <a:cs typeface="仿宋_GB2312"/>
              </a:rPr>
              <a:t>，使</a:t>
            </a:r>
            <a:r>
              <a:rPr lang="en-US" altLang="zh-CN">
                <a:ea typeface="仿宋_GB2312"/>
                <a:cs typeface="仿宋_GB2312"/>
              </a:rPr>
              <a:t>0</a:t>
            </a:r>
            <a:r>
              <a:rPr kumimoji="1" lang="zh-CN" altLang="en-US"/>
              <a:t> ≼ </a:t>
            </a:r>
            <a:r>
              <a:rPr kumimoji="1" lang="en-US" altLang="zh-CN"/>
              <a:t>x</a:t>
            </a:r>
            <a:r>
              <a:rPr kumimoji="1" lang="zh-CN" altLang="en-US"/>
              <a:t> ≼ </a:t>
            </a:r>
            <a:r>
              <a:rPr kumimoji="1" lang="en-US" altLang="zh-CN"/>
              <a:t>a</a:t>
            </a:r>
            <a:r>
              <a:rPr lang="zh-CN" altLang="en-US">
                <a:ea typeface="仿宋_GB2312"/>
                <a:cs typeface="仿宋_GB2312"/>
              </a:rPr>
              <a:t>，于是有</a:t>
            </a:r>
            <a:r>
              <a:rPr lang="en-US" altLang="zh-CN">
                <a:ea typeface="仿宋_GB2312"/>
                <a:cs typeface="仿宋_GB2312"/>
              </a:rPr>
              <a:t>x ∧ a=x</a:t>
            </a:r>
            <a:r>
              <a:rPr lang="zh-CN" altLang="en-US">
                <a:ea typeface="仿宋_GB2312"/>
                <a:cs typeface="仿宋_GB2312"/>
              </a:rPr>
              <a:t>，这与对任意元素</a:t>
            </a:r>
            <a:r>
              <a:rPr lang="en-US" altLang="zh-CN">
                <a:ea typeface="仿宋_GB2312"/>
                <a:cs typeface="仿宋_GB2312"/>
              </a:rPr>
              <a:t>x∈B</a:t>
            </a:r>
            <a:r>
              <a:rPr lang="zh-CN" altLang="en-US">
                <a:ea typeface="仿宋_GB2312"/>
                <a:cs typeface="仿宋_GB2312"/>
              </a:rPr>
              <a:t>，有</a:t>
            </a:r>
            <a:r>
              <a:rPr lang="en-US" altLang="zh-CN">
                <a:ea typeface="仿宋_GB2312"/>
                <a:cs typeface="仿宋_GB2312"/>
              </a:rPr>
              <a:t>x ∧ a</a:t>
            </a:r>
            <a:r>
              <a:rPr lang="zh-CN" altLang="en-US">
                <a:ea typeface="仿宋_GB2312"/>
                <a:cs typeface="仿宋_GB2312"/>
              </a:rPr>
              <a:t> </a:t>
            </a:r>
            <a:r>
              <a:rPr lang="en-US" altLang="zh-CN">
                <a:ea typeface="仿宋_GB2312"/>
                <a:cs typeface="仿宋_GB2312"/>
              </a:rPr>
              <a:t>=</a:t>
            </a:r>
            <a:r>
              <a:rPr lang="zh-CN" altLang="en-US">
                <a:ea typeface="仿宋_GB2312"/>
                <a:cs typeface="仿宋_GB2312"/>
              </a:rPr>
              <a:t> </a:t>
            </a:r>
            <a:r>
              <a:rPr lang="en-US" altLang="zh-CN">
                <a:ea typeface="仿宋_GB2312"/>
                <a:cs typeface="仿宋_GB2312"/>
              </a:rPr>
              <a:t>a</a:t>
            </a:r>
            <a:r>
              <a:rPr lang="zh-CN" altLang="en-US">
                <a:ea typeface="仿宋_GB2312"/>
                <a:cs typeface="仿宋_GB2312"/>
              </a:rPr>
              <a:t>或</a:t>
            </a:r>
            <a:r>
              <a:rPr lang="en-US" altLang="zh-CN">
                <a:ea typeface="仿宋_GB2312"/>
                <a:cs typeface="仿宋_GB2312"/>
              </a:rPr>
              <a:t>x</a:t>
            </a:r>
            <a:r>
              <a:rPr lang="zh-CN" altLang="en-US">
                <a:ea typeface="仿宋_GB2312"/>
                <a:cs typeface="仿宋_GB2312"/>
              </a:rPr>
              <a:t> </a:t>
            </a:r>
            <a:r>
              <a:rPr lang="en-US" altLang="zh-CN">
                <a:ea typeface="仿宋_GB2312"/>
                <a:cs typeface="仿宋_GB2312"/>
              </a:rPr>
              <a:t>∧</a:t>
            </a:r>
            <a:r>
              <a:rPr lang="zh-CN" altLang="en-US">
                <a:ea typeface="仿宋_GB2312"/>
                <a:cs typeface="仿宋_GB2312"/>
              </a:rPr>
              <a:t> </a:t>
            </a:r>
            <a:r>
              <a:rPr lang="en-US" altLang="zh-CN">
                <a:ea typeface="仿宋_GB2312"/>
                <a:cs typeface="仿宋_GB2312"/>
              </a:rPr>
              <a:t>a</a:t>
            </a:r>
            <a:r>
              <a:rPr lang="zh-CN" altLang="en-US">
                <a:ea typeface="仿宋_GB2312"/>
                <a:cs typeface="仿宋_GB2312"/>
              </a:rPr>
              <a:t> </a:t>
            </a:r>
            <a:r>
              <a:rPr lang="en-US" altLang="zh-CN">
                <a:ea typeface="仿宋_GB2312"/>
                <a:cs typeface="仿宋_GB2312"/>
              </a:rPr>
              <a:t>=</a:t>
            </a:r>
            <a:r>
              <a:rPr lang="zh-CN" altLang="en-US">
                <a:ea typeface="仿宋_GB2312"/>
                <a:cs typeface="仿宋_GB2312"/>
              </a:rPr>
              <a:t> </a:t>
            </a:r>
            <a:r>
              <a:rPr lang="en-US" altLang="zh-CN">
                <a:ea typeface="仿宋_GB2312"/>
                <a:cs typeface="仿宋_GB2312"/>
              </a:rPr>
              <a:t>0 </a:t>
            </a:r>
            <a:r>
              <a:rPr lang="zh-CN" altLang="en-US">
                <a:ea typeface="仿宋_GB2312"/>
                <a:cs typeface="仿宋_GB2312"/>
              </a:rPr>
              <a:t>相矛盾。所以，</a:t>
            </a:r>
            <a:r>
              <a:rPr lang="en-US" altLang="zh-CN">
                <a:ea typeface="仿宋_GB2312"/>
                <a:cs typeface="仿宋_GB2312"/>
              </a:rPr>
              <a:t>a</a:t>
            </a:r>
            <a:r>
              <a:rPr lang="zh-CN" altLang="en-US">
                <a:ea typeface="仿宋_GB2312"/>
                <a:cs typeface="仿宋_GB2312"/>
              </a:rPr>
              <a:t>是原子。</a:t>
            </a:r>
            <a:r>
              <a:rPr lang="en-US" altLang="zh-CN">
                <a:latin typeface="Arial" charset="0"/>
                <a:ea typeface="仿宋_GB2312"/>
                <a:cs typeface="仿宋_GB2312"/>
              </a:rPr>
              <a:t> </a:t>
            </a:r>
            <a:endParaRPr lang="zh-CN" altLang="en-US">
              <a:latin typeface="Arial" charset="0"/>
              <a:ea typeface="仿宋_GB2312"/>
              <a:cs typeface="仿宋_GB2312"/>
            </a:endParaRPr>
          </a:p>
        </p:txBody>
      </p:sp>
      <p:sp>
        <p:nvSpPr>
          <p:cNvPr id="8" name="Rectangle 5" descr="新闻纸"/>
          <p:cNvSpPr>
            <a:spLocks noChangeArrowheads="1"/>
          </p:cNvSpPr>
          <p:nvPr/>
        </p:nvSpPr>
        <p:spPr bwMode="auto">
          <a:xfrm>
            <a:off x="533400" y="3810000"/>
            <a:ext cx="80010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88071" name="Text Box 6"/>
          <p:cNvSpPr txBox="1">
            <a:spLocks noChangeArrowheads="1"/>
          </p:cNvSpPr>
          <p:nvPr/>
        </p:nvSpPr>
        <p:spPr bwMode="auto">
          <a:xfrm>
            <a:off x="533400" y="3886200"/>
            <a:ext cx="873125" cy="366713"/>
          </a:xfrm>
          <a:prstGeom prst="rect">
            <a:avLst/>
          </a:prstGeom>
          <a:noFill/>
          <a:ln w="9525">
            <a:noFill/>
            <a:miter lim="800000"/>
            <a:headEnd/>
            <a:tailEnd/>
          </a:ln>
        </p:spPr>
        <p:txBody>
          <a:bodyPr wrap="none">
            <a:spAutoFit/>
          </a:bodyPr>
          <a:lstStyle/>
          <a:p>
            <a:r>
              <a:rPr lang="zh-CN" altLang="en-US" b="1">
                <a:ea typeface="黑体" pitchFamily="49" charset="-122"/>
              </a:rPr>
              <a:t>推论</a:t>
            </a:r>
            <a:r>
              <a:rPr lang="zh-CN" altLang="en-US"/>
              <a:t>：</a:t>
            </a:r>
          </a:p>
        </p:txBody>
      </p:sp>
      <p:sp>
        <p:nvSpPr>
          <p:cNvPr id="10" name="Text Box 7"/>
          <p:cNvSpPr txBox="1">
            <a:spLocks noChangeArrowheads="1"/>
          </p:cNvSpPr>
          <p:nvPr/>
        </p:nvSpPr>
        <p:spPr bwMode="auto">
          <a:xfrm>
            <a:off x="1447800" y="3810000"/>
            <a:ext cx="6553200" cy="1006475"/>
          </a:xfrm>
          <a:prstGeom prst="rect">
            <a:avLst/>
          </a:prstGeom>
          <a:noFill/>
          <a:ln w="9525">
            <a:noFill/>
            <a:miter lim="800000"/>
            <a:headEnd/>
            <a:tailEnd/>
          </a:ln>
        </p:spPr>
        <p:txBody>
          <a:bodyPr>
            <a:spAutoFit/>
          </a:bodyPr>
          <a:lstStyle/>
          <a:p>
            <a:pPr>
              <a:lnSpc>
                <a:spcPct val="150000"/>
              </a:lnSpc>
              <a:defRPr/>
            </a:pPr>
            <a:r>
              <a:rPr lang="en-US" altLang="zh-CN" sz="2000" b="1" dirty="0">
                <a:latin typeface="+mj-lt"/>
                <a:ea typeface="仿宋_GB2312" pitchFamily="49" charset="-122"/>
                <a:cs typeface="+mn-cs"/>
              </a:rPr>
              <a:t>a</a:t>
            </a:r>
            <a:r>
              <a:rPr lang="zh-CN" altLang="en-US" sz="2000" b="1" dirty="0">
                <a:latin typeface="+mj-lt"/>
                <a:ea typeface="仿宋_GB2312" pitchFamily="49" charset="-122"/>
                <a:cs typeface="+mn-cs"/>
              </a:rPr>
              <a:t>是布尔代数</a:t>
            </a:r>
            <a:r>
              <a:rPr lang="en-US" altLang="zh-CN" sz="2000" b="1" dirty="0">
                <a:latin typeface="+mj-lt"/>
                <a:ea typeface="仿宋_GB2312" pitchFamily="49" charset="-122"/>
                <a:cs typeface="+mn-cs"/>
              </a:rPr>
              <a:t>&lt; B</a:t>
            </a:r>
            <a:r>
              <a:rPr lang="zh-CN" altLang="en-US" sz="2000" b="1" dirty="0">
                <a:latin typeface="+mj-lt"/>
                <a:ea typeface="仿宋_GB2312" pitchFamily="49" charset="-122"/>
                <a:cs typeface="+mn-cs"/>
              </a:rPr>
              <a:t>，</a:t>
            </a:r>
            <a:r>
              <a:rPr lang="en-US" altLang="zh-CN" sz="2000" b="1" dirty="0">
                <a:latin typeface="+mj-lt"/>
                <a:ea typeface="仿宋_GB2312" pitchFamily="49" charset="-122"/>
                <a:cs typeface="Lucida Sans Unicode"/>
              </a:rPr>
              <a:t>∧</a:t>
            </a:r>
            <a:r>
              <a:rPr lang="zh-CN" altLang="en-US" sz="2000" b="1" dirty="0">
                <a:latin typeface="+mj-lt"/>
                <a:ea typeface="仿宋_GB2312" pitchFamily="49" charset="-122"/>
                <a:cs typeface="Lucida Sans Unicode"/>
              </a:rPr>
              <a:t>，</a:t>
            </a:r>
            <a:r>
              <a:rPr lang="en-US" altLang="zh-CN" sz="2000" b="1" dirty="0">
                <a:latin typeface="+mj-lt"/>
                <a:ea typeface="仿宋_GB2312" pitchFamily="49" charset="-122"/>
                <a:cs typeface="Lucida Sans Unicode"/>
              </a:rPr>
              <a:t>∨</a:t>
            </a:r>
            <a:r>
              <a:rPr lang="zh-CN" altLang="en-US" sz="2000" b="1" dirty="0">
                <a:latin typeface="+mj-lt"/>
                <a:ea typeface="仿宋_GB2312" pitchFamily="49" charset="-122"/>
                <a:cs typeface="+mn-cs"/>
              </a:rPr>
              <a:t>，</a:t>
            </a:r>
            <a:r>
              <a:rPr lang="zh-CN" altLang="en-US" sz="2000" b="1" dirty="0">
                <a:latin typeface="+mj-lt"/>
                <a:ea typeface="仿宋_GB2312" pitchFamily="49" charset="-122"/>
                <a:cs typeface="+mn-cs"/>
                <a:sym typeface="Symbol"/>
              </a:rPr>
              <a:t>，</a:t>
            </a:r>
            <a:r>
              <a:rPr lang="en-US" altLang="zh-CN" sz="2000" b="1" dirty="0">
                <a:latin typeface="+mj-lt"/>
                <a:ea typeface="仿宋_GB2312" pitchFamily="49" charset="-122"/>
                <a:cs typeface="+mn-cs"/>
              </a:rPr>
              <a:t>0</a:t>
            </a:r>
            <a:r>
              <a:rPr lang="zh-CN" altLang="en-US" sz="2000" b="1" dirty="0">
                <a:latin typeface="+mj-lt"/>
                <a:ea typeface="仿宋_GB2312" pitchFamily="49" charset="-122"/>
                <a:cs typeface="+mn-cs"/>
              </a:rPr>
              <a:t>，</a:t>
            </a:r>
            <a:r>
              <a:rPr lang="en-US" altLang="zh-CN" sz="2000" b="1" dirty="0">
                <a:latin typeface="+mj-lt"/>
                <a:ea typeface="仿宋_GB2312" pitchFamily="49" charset="-122"/>
                <a:cs typeface="+mn-cs"/>
              </a:rPr>
              <a:t>1 &gt;</a:t>
            </a:r>
            <a:r>
              <a:rPr lang="zh-CN" altLang="en-US" sz="2000" b="1" dirty="0">
                <a:latin typeface="+mj-lt"/>
                <a:ea typeface="仿宋_GB2312" pitchFamily="49" charset="-122"/>
                <a:cs typeface="+mn-cs"/>
              </a:rPr>
              <a:t>的原子，</a:t>
            </a:r>
            <a:r>
              <a:rPr lang="en-US" altLang="zh-CN" sz="2000" b="1" dirty="0">
                <a:latin typeface="+mj-lt"/>
                <a:ea typeface="仿宋_GB2312" pitchFamily="49" charset="-122"/>
                <a:cs typeface="+mn-cs"/>
              </a:rPr>
              <a:t>x</a:t>
            </a:r>
            <a:r>
              <a:rPr lang="zh-CN" altLang="en-US" sz="2000" b="1" dirty="0">
                <a:latin typeface="+mj-lt"/>
                <a:ea typeface="仿宋_GB2312" pitchFamily="49" charset="-122"/>
                <a:cs typeface="+mn-cs"/>
              </a:rPr>
              <a:t>是</a:t>
            </a:r>
            <a:r>
              <a:rPr lang="en-US" altLang="zh-CN" sz="2000" b="1" dirty="0">
                <a:latin typeface="+mj-lt"/>
                <a:ea typeface="仿宋_GB2312" pitchFamily="49" charset="-122"/>
                <a:cs typeface="+mn-cs"/>
              </a:rPr>
              <a:t>B</a:t>
            </a:r>
            <a:r>
              <a:rPr lang="zh-CN" altLang="en-US" sz="2000" b="1" dirty="0">
                <a:latin typeface="+mj-lt"/>
                <a:ea typeface="仿宋_GB2312" pitchFamily="49" charset="-122"/>
                <a:cs typeface="+mn-cs"/>
              </a:rPr>
              <a:t>的任意元素，则或者</a:t>
            </a:r>
            <a:r>
              <a:rPr lang="en-US" altLang="zh-CN" sz="2000" b="1" dirty="0">
                <a:latin typeface="+mj-lt"/>
                <a:ea typeface="仿宋_GB2312" pitchFamily="49" charset="-122"/>
                <a:cs typeface="+mn-cs"/>
              </a:rPr>
              <a:t>a</a:t>
            </a:r>
            <a:r>
              <a:rPr kumimoji="1" lang="zh-CN" altLang="en-US" sz="2000" b="1" dirty="0">
                <a:latin typeface="Arial Rounded MT Bold" pitchFamily="34" charset="0"/>
                <a:ea typeface="宋体" pitchFamily="2" charset="-122"/>
                <a:cs typeface="+mn-cs"/>
              </a:rPr>
              <a:t> ≼ </a:t>
            </a:r>
            <a:r>
              <a:rPr lang="en-US" altLang="zh-CN" sz="2000" b="1" dirty="0">
                <a:latin typeface="+mj-lt"/>
                <a:ea typeface="仿宋_GB2312" pitchFamily="49" charset="-122"/>
                <a:cs typeface="+mn-cs"/>
              </a:rPr>
              <a:t>x</a:t>
            </a:r>
            <a:r>
              <a:rPr lang="zh-CN" altLang="en-US" sz="2000" b="1" dirty="0">
                <a:latin typeface="+mj-lt"/>
                <a:ea typeface="仿宋_GB2312" pitchFamily="49" charset="-122"/>
                <a:cs typeface="+mn-cs"/>
              </a:rPr>
              <a:t>，或者</a:t>
            </a:r>
            <a:r>
              <a:rPr lang="en-US" altLang="zh-CN" sz="2000" b="1" dirty="0">
                <a:latin typeface="+mj-lt"/>
                <a:ea typeface="仿宋_GB2312" pitchFamily="49" charset="-122"/>
                <a:cs typeface="+mn-cs"/>
              </a:rPr>
              <a:t>a</a:t>
            </a:r>
            <a:r>
              <a:rPr kumimoji="1" lang="zh-CN" altLang="en-US" sz="2000" b="1" dirty="0">
                <a:latin typeface="Arial Rounded MT Bold" pitchFamily="34" charset="0"/>
                <a:ea typeface="宋体" pitchFamily="2" charset="-122"/>
                <a:cs typeface="+mn-cs"/>
              </a:rPr>
              <a:t> ≼ </a:t>
            </a:r>
            <a:r>
              <a:rPr lang="en-US" altLang="zh-CN" sz="2000" b="1" dirty="0">
                <a:latin typeface="+mj-lt"/>
                <a:ea typeface="仿宋_GB2312" pitchFamily="49" charset="-122"/>
                <a:cs typeface="+mn-cs"/>
              </a:rPr>
              <a:t>x</a:t>
            </a:r>
            <a:r>
              <a:rPr lang="en-US" altLang="zh-CN" sz="2000" b="1" dirty="0">
                <a:latin typeface="+mj-lt"/>
                <a:ea typeface="仿宋_GB2312" pitchFamily="49" charset="-122"/>
                <a:cs typeface="+mn-cs"/>
                <a:sym typeface="Symbol"/>
              </a:rPr>
              <a:t></a:t>
            </a:r>
            <a:r>
              <a:rPr lang="zh-CN" altLang="en-US" sz="2000" b="1" dirty="0">
                <a:latin typeface="+mj-lt"/>
                <a:ea typeface="仿宋_GB2312" pitchFamily="49" charset="-122"/>
                <a:cs typeface="+mn-cs"/>
              </a:rPr>
              <a:t>，但不能同时成立</a:t>
            </a:r>
            <a:r>
              <a:rPr lang="zh-CN" altLang="en-US" dirty="0">
                <a:latin typeface="+mj-lt"/>
                <a:ea typeface="仿宋_GB2312" pitchFamily="49" charset="-122"/>
                <a:cs typeface="+mn-cs"/>
              </a:rPr>
              <a:t>。</a:t>
            </a:r>
            <a:r>
              <a:rPr lang="en-US" altLang="zh-CN" dirty="0">
                <a:latin typeface="+mj-lt"/>
                <a:ea typeface="仿宋_GB2312" pitchFamily="49" charset="-122"/>
                <a:cs typeface="+mn-cs"/>
              </a:rPr>
              <a:t> </a:t>
            </a:r>
          </a:p>
        </p:txBody>
      </p:sp>
      <p:sp>
        <p:nvSpPr>
          <p:cNvPr id="88073" name="TextBox 10"/>
          <p:cNvSpPr txBox="1">
            <a:spLocks noChangeArrowheads="1"/>
          </p:cNvSpPr>
          <p:nvPr/>
        </p:nvSpPr>
        <p:spPr bwMode="auto">
          <a:xfrm>
            <a:off x="609600" y="4929188"/>
            <a:ext cx="7924800" cy="862012"/>
          </a:xfrm>
          <a:prstGeom prst="rect">
            <a:avLst/>
          </a:prstGeom>
          <a:noFill/>
          <a:ln w="9525">
            <a:noFill/>
            <a:miter lim="800000"/>
            <a:headEnd/>
            <a:tailEnd/>
          </a:ln>
        </p:spPr>
        <p:txBody>
          <a:bodyPr>
            <a:spAutoFit/>
          </a:bodyPr>
          <a:lstStyle/>
          <a:p>
            <a:pPr>
              <a:lnSpc>
                <a:spcPct val="90000"/>
              </a:lnSpc>
            </a:pPr>
            <a:r>
              <a:rPr lang="zh-CN" altLang="en-US">
                <a:latin typeface="Arial" charset="0"/>
                <a:ea typeface="仿宋_GB2312"/>
                <a:cs typeface="仿宋_GB2312"/>
              </a:rPr>
              <a:t>根据定理</a:t>
            </a:r>
            <a:r>
              <a:rPr lang="en-US" altLang="zh-CN">
                <a:latin typeface="Arial" charset="0"/>
                <a:ea typeface="仿宋_GB2312"/>
                <a:cs typeface="仿宋_GB2312"/>
              </a:rPr>
              <a:t>7</a:t>
            </a:r>
            <a:r>
              <a:rPr lang="zh-CN" altLang="en-US">
                <a:latin typeface="Arial" charset="0"/>
                <a:ea typeface="仿宋_GB2312"/>
                <a:cs typeface="仿宋_GB2312"/>
              </a:rPr>
              <a:t>，若</a:t>
            </a:r>
            <a:r>
              <a:rPr lang="en-US" altLang="zh-CN">
                <a:latin typeface="Arial" charset="0"/>
                <a:ea typeface="仿宋_GB2312"/>
                <a:cs typeface="仿宋_GB2312"/>
              </a:rPr>
              <a:t>a</a:t>
            </a:r>
            <a:r>
              <a:rPr lang="zh-CN" altLang="en-US">
                <a:latin typeface="Arial" charset="0"/>
                <a:ea typeface="仿宋_GB2312"/>
                <a:cs typeface="仿宋_GB2312"/>
              </a:rPr>
              <a:t>是原子，则有</a:t>
            </a:r>
            <a:r>
              <a:rPr lang="en-US" altLang="zh-CN">
                <a:latin typeface="Arial" charset="0"/>
                <a:ea typeface="仿宋_GB2312"/>
                <a:cs typeface="仿宋_GB2312"/>
              </a:rPr>
              <a:t>x</a:t>
            </a:r>
            <a:r>
              <a:rPr lang="en-US" altLang="zh-CN">
                <a:latin typeface="Arial" charset="0"/>
                <a:ea typeface="仿宋_GB2312"/>
                <a:cs typeface="Lucida Sans Unicode" pitchFamily="34" charset="0"/>
              </a:rPr>
              <a:t> ∧ </a:t>
            </a:r>
            <a:r>
              <a:rPr lang="en-US" altLang="zh-CN">
                <a:latin typeface="Arial" charset="0"/>
                <a:ea typeface="仿宋_GB2312"/>
                <a:cs typeface="仿宋_GB2312"/>
              </a:rPr>
              <a:t>a=a</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x</a:t>
            </a:r>
            <a:r>
              <a:rPr lang="zh-CN" altLang="en-US">
                <a:latin typeface="Arial" charset="0"/>
                <a:ea typeface="仿宋_GB2312"/>
                <a:cs typeface="仿宋_GB2312"/>
              </a:rPr>
              <a:t>或</a:t>
            </a:r>
            <a:r>
              <a:rPr lang="en-US" altLang="zh-CN">
                <a:latin typeface="Arial" charset="0"/>
                <a:ea typeface="仿宋_GB2312"/>
                <a:cs typeface="仿宋_GB2312"/>
              </a:rPr>
              <a:t>x ∧ a=0</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x</a:t>
            </a:r>
            <a:r>
              <a:rPr lang="en-US" altLang="zh-CN">
                <a:latin typeface="Arial" charset="0"/>
                <a:ea typeface="仿宋_GB2312"/>
                <a:cs typeface="仿宋_GB2312"/>
                <a:sym typeface="Symbol" pitchFamily="18" charset="2"/>
              </a:rPr>
              <a:t></a:t>
            </a:r>
            <a:endParaRPr lang="zh-CN" altLang="en-US">
              <a:latin typeface="Arial" charset="0"/>
              <a:ea typeface="仿宋_GB2312"/>
              <a:cs typeface="仿宋_GB2312"/>
            </a:endParaRPr>
          </a:p>
          <a:p>
            <a:pPr>
              <a:lnSpc>
                <a:spcPct val="90000"/>
              </a:lnSpc>
            </a:pPr>
            <a:r>
              <a:rPr lang="zh-CN" altLang="en-US">
                <a:latin typeface="Arial" charset="0"/>
                <a:ea typeface="仿宋_GB2312"/>
                <a:cs typeface="仿宋_GB2312"/>
              </a:rPr>
              <a:t>若两者同时成立，则</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x∧x</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=0</a:t>
            </a:r>
            <a:r>
              <a:rPr lang="zh-CN" altLang="en-US">
                <a:latin typeface="Arial" charset="0"/>
                <a:ea typeface="仿宋_GB2312"/>
                <a:cs typeface="仿宋_GB2312"/>
              </a:rPr>
              <a:t>，这与</a:t>
            </a:r>
            <a:r>
              <a:rPr lang="en-US" altLang="zh-CN">
                <a:latin typeface="Arial" charset="0"/>
                <a:ea typeface="仿宋_GB2312"/>
                <a:cs typeface="仿宋_GB2312"/>
              </a:rPr>
              <a:t>a&gt;0</a:t>
            </a:r>
            <a:r>
              <a:rPr lang="zh-CN" altLang="en-US">
                <a:latin typeface="Arial" charset="0"/>
                <a:ea typeface="仿宋_GB2312"/>
                <a:cs typeface="仿宋_GB2312"/>
              </a:rPr>
              <a:t>矛盾。</a:t>
            </a: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blinds(horizontal)">
                                      <p:cBhvr>
                                        <p:cTn id="7" dur="500"/>
                                        <p:tgtEl>
                                          <p:spTgt spid="880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73"/>
                                        </p:tgtEl>
                                        <p:attrNameLst>
                                          <p:attrName>style.visibility</p:attrName>
                                        </p:attrNameLst>
                                      </p:cBhvr>
                                      <p:to>
                                        <p:strVal val="visible"/>
                                      </p:to>
                                    </p:set>
                                    <p:animEffect transition="in" filter="blinds(horizontal)">
                                      <p:cBhvr>
                                        <p:cTn id="12"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45783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布尔代数中的原子</a:t>
            </a:r>
          </a:p>
        </p:txBody>
      </p:sp>
      <p:sp>
        <p:nvSpPr>
          <p:cNvPr id="3" name="Rectangle 5" descr="新闻纸"/>
          <p:cNvSpPr>
            <a:spLocks noChangeArrowheads="1"/>
          </p:cNvSpPr>
          <p:nvPr/>
        </p:nvSpPr>
        <p:spPr bwMode="auto">
          <a:xfrm>
            <a:off x="533400" y="1295400"/>
            <a:ext cx="80010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89091" name="Text Box 6"/>
          <p:cNvSpPr txBox="1">
            <a:spLocks noChangeArrowheads="1"/>
          </p:cNvSpPr>
          <p:nvPr/>
        </p:nvSpPr>
        <p:spPr bwMode="auto">
          <a:xfrm>
            <a:off x="533400" y="13716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定理</a:t>
            </a:r>
            <a:r>
              <a:rPr lang="en-US" altLang="zh-CN" b="1">
                <a:ea typeface="黑体" pitchFamily="49" charset="-122"/>
              </a:rPr>
              <a:t>8</a:t>
            </a:r>
            <a:r>
              <a:rPr lang="zh-CN" altLang="en-US"/>
              <a:t>：</a:t>
            </a:r>
          </a:p>
        </p:txBody>
      </p:sp>
      <p:sp>
        <p:nvSpPr>
          <p:cNvPr id="89092" name="Text Box 7"/>
          <p:cNvSpPr txBox="1">
            <a:spLocks noChangeArrowheads="1"/>
          </p:cNvSpPr>
          <p:nvPr/>
        </p:nvSpPr>
        <p:spPr bwMode="auto">
          <a:xfrm>
            <a:off x="1447800" y="1295400"/>
            <a:ext cx="7086600" cy="957263"/>
          </a:xfrm>
          <a:prstGeom prst="rect">
            <a:avLst/>
          </a:prstGeom>
          <a:noFill/>
          <a:ln w="9525">
            <a:noFill/>
            <a:miter lim="800000"/>
            <a:headEnd/>
            <a:tailEnd/>
          </a:ln>
        </p:spPr>
        <p:txBody>
          <a:bodyPr>
            <a:spAutoFit/>
          </a:bodyPr>
          <a:lstStyle/>
          <a:p>
            <a:pPr>
              <a:lnSpc>
                <a:spcPct val="150000"/>
              </a:lnSpc>
            </a:pPr>
            <a:r>
              <a:rPr lang="zh-CN" altLang="en-US" sz="2000">
                <a:latin typeface="微软雅黑" pitchFamily="34" charset="-122"/>
                <a:ea typeface="微软雅黑" pitchFamily="34" charset="-122"/>
              </a:rPr>
              <a:t>设</a:t>
            </a:r>
            <a:r>
              <a:rPr lang="en-US" altLang="zh-CN" sz="2000">
                <a:latin typeface="微软雅黑" pitchFamily="34" charset="-122"/>
                <a:ea typeface="微软雅黑" pitchFamily="34" charset="-122"/>
              </a:rPr>
              <a:t>&lt;B</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cs typeface="Lucida Sans Unicode" pitchFamily="34" charset="0"/>
              </a:rPr>
              <a:t>∧</a:t>
            </a:r>
            <a:r>
              <a:rPr lang="zh-CN" altLang="en-US" sz="2000">
                <a:latin typeface="微软雅黑" pitchFamily="34" charset="-122"/>
                <a:ea typeface="微软雅黑" pitchFamily="34" charset="-122"/>
                <a:cs typeface="Lucida Sans Unicode" pitchFamily="34" charset="0"/>
              </a:rPr>
              <a:t>，</a:t>
            </a:r>
            <a:r>
              <a:rPr lang="en-US" altLang="zh-CN" sz="2000">
                <a:latin typeface="微软雅黑" pitchFamily="34" charset="-122"/>
                <a:ea typeface="微软雅黑" pitchFamily="34" charset="-122"/>
                <a:cs typeface="Lucida Sans Unicode" pitchFamily="34" charset="0"/>
              </a:rPr>
              <a:t>∨</a:t>
            </a:r>
            <a:r>
              <a:rPr lang="zh-CN" altLang="en-US" sz="2000">
                <a:latin typeface="微软雅黑" pitchFamily="34" charset="-122"/>
                <a:ea typeface="微软雅黑" pitchFamily="34" charset="-122"/>
              </a:rPr>
              <a:t>，</a:t>
            </a:r>
            <a:r>
              <a:rPr lang="zh-CN" altLang="en-US" sz="2000">
                <a:latin typeface="微软雅黑" pitchFamily="34" charset="-122"/>
                <a:ea typeface="微软雅黑" pitchFamily="34" charset="-122"/>
                <a:sym typeface="Symbol" pitchFamily="18" charset="2"/>
              </a:rPr>
              <a:t>，</a:t>
            </a:r>
            <a:r>
              <a:rPr lang="en-US" altLang="zh-CN" sz="2000">
                <a:latin typeface="微软雅黑" pitchFamily="34" charset="-122"/>
                <a:ea typeface="微软雅黑" pitchFamily="34" charset="-122"/>
              </a:rPr>
              <a:t>0</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1&gt;</a:t>
            </a:r>
            <a:r>
              <a:rPr lang="zh-CN" altLang="en-US" sz="2000">
                <a:latin typeface="微软雅黑" pitchFamily="34" charset="-122"/>
                <a:ea typeface="微软雅黑" pitchFamily="34" charset="-122"/>
              </a:rPr>
              <a:t>是一个有限布尔代数，则对于每一个非零元素</a:t>
            </a:r>
            <a:r>
              <a:rPr lang="en-US" altLang="zh-CN" sz="2000">
                <a:latin typeface="微软雅黑" pitchFamily="34" charset="-122"/>
                <a:ea typeface="微软雅黑" pitchFamily="34" charset="-122"/>
              </a:rPr>
              <a:t>x∈B</a:t>
            </a:r>
            <a:r>
              <a:rPr lang="zh-CN" altLang="en-US" sz="2000">
                <a:latin typeface="微软雅黑" pitchFamily="34" charset="-122"/>
                <a:ea typeface="微软雅黑" pitchFamily="34" charset="-122"/>
              </a:rPr>
              <a:t>，至少存在一个原子</a:t>
            </a:r>
            <a:r>
              <a:rPr lang="en-US" altLang="zh-CN" sz="2000">
                <a:latin typeface="微软雅黑" pitchFamily="34" charset="-122"/>
                <a:ea typeface="微软雅黑" pitchFamily="34" charset="-122"/>
              </a:rPr>
              <a:t>a</a:t>
            </a:r>
            <a:r>
              <a:rPr lang="zh-CN" altLang="en-US" sz="2000">
                <a:latin typeface="微软雅黑" pitchFamily="34" charset="-122"/>
                <a:ea typeface="微软雅黑" pitchFamily="34" charset="-122"/>
              </a:rPr>
              <a:t>，使</a:t>
            </a:r>
            <a:r>
              <a:rPr lang="en-US" altLang="zh-CN" sz="2000">
                <a:latin typeface="微软雅黑" pitchFamily="34" charset="-122"/>
                <a:ea typeface="微软雅黑" pitchFamily="34" charset="-122"/>
              </a:rPr>
              <a:t>x∧a=a(</a:t>
            </a:r>
            <a:r>
              <a:rPr lang="zh-CN" altLang="en-US" sz="2000">
                <a:latin typeface="微软雅黑" pitchFamily="34" charset="-122"/>
                <a:ea typeface="微软雅黑" pitchFamily="34" charset="-122"/>
              </a:rPr>
              <a:t>即</a:t>
            </a:r>
            <a:r>
              <a:rPr lang="en-US" altLang="zh-CN" sz="2000">
                <a:latin typeface="微软雅黑" pitchFamily="34" charset="-122"/>
                <a:ea typeface="微软雅黑" pitchFamily="34" charset="-122"/>
              </a:rPr>
              <a:t>a</a:t>
            </a:r>
            <a:r>
              <a:rPr kumimoji="1" lang="zh-CN" altLang="en-US" sz="2000">
                <a:latin typeface="微软雅黑" pitchFamily="34" charset="-122"/>
                <a:ea typeface="微软雅黑" pitchFamily="34" charset="-122"/>
              </a:rPr>
              <a:t> ≼ </a:t>
            </a:r>
            <a:r>
              <a:rPr lang="en-US" altLang="zh-CN" sz="2000">
                <a:latin typeface="微软雅黑" pitchFamily="34" charset="-122"/>
                <a:ea typeface="微软雅黑" pitchFamily="34" charset="-122"/>
              </a:rPr>
              <a:t>x)</a:t>
            </a:r>
            <a:r>
              <a:rPr lang="zh-CN" altLang="en-US" sz="2000">
                <a:latin typeface="微软雅黑" pitchFamily="34" charset="-122"/>
                <a:ea typeface="微软雅黑" pitchFamily="34" charset="-122"/>
              </a:rPr>
              <a:t>。</a:t>
            </a:r>
            <a:endParaRPr lang="en-US" altLang="zh-CN" sz="2000">
              <a:latin typeface="微软雅黑" pitchFamily="34" charset="-122"/>
              <a:ea typeface="微软雅黑" pitchFamily="34" charset="-122"/>
            </a:endParaRPr>
          </a:p>
        </p:txBody>
      </p:sp>
      <p:sp>
        <p:nvSpPr>
          <p:cNvPr id="6" name="TextBox 5"/>
          <p:cNvSpPr txBox="1"/>
          <p:nvPr/>
        </p:nvSpPr>
        <p:spPr>
          <a:xfrm>
            <a:off x="609600" y="2590800"/>
            <a:ext cx="8077200" cy="1754188"/>
          </a:xfrm>
          <a:prstGeom prst="rect">
            <a:avLst/>
          </a:prstGeom>
          <a:noFill/>
        </p:spPr>
        <p:txBody>
          <a:bodyPr>
            <a:spAutoFit/>
          </a:bodyPr>
          <a:lstStyle/>
          <a:p>
            <a:pPr>
              <a:defRPr/>
            </a:pPr>
            <a:r>
              <a:rPr lang="zh-CN" altLang="en-US" dirty="0">
                <a:solidFill>
                  <a:srgbClr val="C00000"/>
                </a:solidFill>
                <a:latin typeface="+mj-lt"/>
                <a:ea typeface="仿宋_GB2312" pitchFamily="49" charset="-122"/>
                <a:cs typeface="+mn-cs"/>
              </a:rPr>
              <a:t>若</a:t>
            </a:r>
            <a:r>
              <a:rPr lang="en-US" altLang="zh-CN" dirty="0">
                <a:solidFill>
                  <a:srgbClr val="C00000"/>
                </a:solidFill>
                <a:latin typeface="+mj-lt"/>
                <a:ea typeface="仿宋_GB2312" pitchFamily="49" charset="-122"/>
                <a:cs typeface="+mn-cs"/>
              </a:rPr>
              <a:t>x</a:t>
            </a:r>
            <a:r>
              <a:rPr lang="zh-CN" altLang="en-US" dirty="0">
                <a:solidFill>
                  <a:srgbClr val="C00000"/>
                </a:solidFill>
                <a:latin typeface="+mj-lt"/>
                <a:ea typeface="仿宋_GB2312" pitchFamily="49" charset="-122"/>
                <a:cs typeface="+mn-cs"/>
              </a:rPr>
              <a:t>是原子</a:t>
            </a:r>
            <a:r>
              <a:rPr lang="zh-CN" altLang="en-US" dirty="0">
                <a:latin typeface="+mj-lt"/>
                <a:ea typeface="仿宋_GB2312" pitchFamily="49" charset="-122"/>
                <a:cs typeface="+mn-cs"/>
              </a:rPr>
              <a:t>，则</a:t>
            </a:r>
            <a:r>
              <a:rPr lang="en-US" altLang="zh-CN" dirty="0">
                <a:latin typeface="+mj-lt"/>
                <a:ea typeface="仿宋_GB2312" pitchFamily="49" charset="-122"/>
                <a:cs typeface="+mn-cs"/>
              </a:rPr>
              <a:t>x</a:t>
            </a:r>
            <a:r>
              <a:rPr lang="en-US" altLang="zh-CN" dirty="0">
                <a:latin typeface="+mj-lt"/>
                <a:ea typeface="仿宋_GB2312" pitchFamily="49" charset="-122"/>
                <a:cs typeface="Lucida Sans Unicode"/>
              </a:rPr>
              <a:t> ∧ </a:t>
            </a:r>
            <a:r>
              <a:rPr lang="en-US" altLang="zh-CN" dirty="0">
                <a:latin typeface="+mj-lt"/>
                <a:ea typeface="仿宋_GB2312" pitchFamily="49" charset="-122"/>
                <a:cs typeface="+mn-cs"/>
              </a:rPr>
              <a:t>x=x</a:t>
            </a:r>
            <a:r>
              <a:rPr lang="zh-CN" altLang="en-US" dirty="0">
                <a:latin typeface="+mj-lt"/>
                <a:ea typeface="仿宋_GB2312" pitchFamily="49" charset="-122"/>
                <a:cs typeface="+mn-cs"/>
              </a:rPr>
              <a:t>，此</a:t>
            </a:r>
            <a:r>
              <a:rPr lang="en-US" altLang="zh-CN" dirty="0">
                <a:latin typeface="+mj-lt"/>
                <a:ea typeface="仿宋_GB2312" pitchFamily="49" charset="-122"/>
                <a:cs typeface="+mn-cs"/>
              </a:rPr>
              <a:t>x</a:t>
            </a:r>
            <a:r>
              <a:rPr lang="zh-CN" altLang="en-US" dirty="0">
                <a:latin typeface="+mj-lt"/>
                <a:ea typeface="仿宋_GB2312" pitchFamily="49" charset="-122"/>
                <a:cs typeface="+mn-cs"/>
              </a:rPr>
              <a:t>就是所求的原子</a:t>
            </a:r>
            <a:r>
              <a:rPr lang="en-US" altLang="zh-CN" dirty="0">
                <a:latin typeface="+mj-lt"/>
                <a:ea typeface="仿宋_GB2312" pitchFamily="49" charset="-122"/>
                <a:cs typeface="+mn-cs"/>
              </a:rPr>
              <a:t>a</a:t>
            </a:r>
            <a:r>
              <a:rPr lang="zh-CN" altLang="en-US" dirty="0">
                <a:latin typeface="+mj-lt"/>
                <a:ea typeface="仿宋_GB2312" pitchFamily="49" charset="-122"/>
                <a:cs typeface="+mn-cs"/>
              </a:rPr>
              <a:t>。  </a:t>
            </a:r>
          </a:p>
          <a:p>
            <a:pPr>
              <a:buFont typeface="Wingdings" pitchFamily="2" charset="2"/>
              <a:buNone/>
              <a:defRPr/>
            </a:pPr>
            <a:r>
              <a:rPr lang="zh-CN" altLang="en-US" dirty="0">
                <a:solidFill>
                  <a:srgbClr val="C00000"/>
                </a:solidFill>
                <a:latin typeface="+mj-lt"/>
                <a:ea typeface="仿宋_GB2312" pitchFamily="49" charset="-122"/>
                <a:cs typeface="+mn-cs"/>
              </a:rPr>
              <a:t>若</a:t>
            </a:r>
            <a:r>
              <a:rPr lang="en-US" altLang="zh-CN" dirty="0">
                <a:solidFill>
                  <a:srgbClr val="C00000"/>
                </a:solidFill>
                <a:latin typeface="+mj-lt"/>
                <a:ea typeface="仿宋_GB2312" pitchFamily="49" charset="-122"/>
                <a:cs typeface="+mn-cs"/>
              </a:rPr>
              <a:t>x</a:t>
            </a:r>
            <a:r>
              <a:rPr lang="zh-CN" altLang="en-US" dirty="0">
                <a:solidFill>
                  <a:srgbClr val="C00000"/>
                </a:solidFill>
                <a:latin typeface="+mj-lt"/>
                <a:ea typeface="仿宋_GB2312" pitchFamily="49" charset="-122"/>
                <a:cs typeface="+mn-cs"/>
              </a:rPr>
              <a:t>不是原子</a:t>
            </a:r>
            <a:r>
              <a:rPr lang="zh-CN" altLang="en-US" dirty="0">
                <a:latin typeface="+mj-lt"/>
                <a:ea typeface="仿宋_GB2312" pitchFamily="49" charset="-122"/>
                <a:cs typeface="+mn-cs"/>
              </a:rPr>
              <a:t>，因为</a:t>
            </a:r>
            <a:r>
              <a:rPr lang="en-US" altLang="zh-CN" dirty="0">
                <a:latin typeface="+mj-lt"/>
                <a:ea typeface="仿宋_GB2312" pitchFamily="49" charset="-122"/>
                <a:cs typeface="+mn-cs"/>
              </a:rPr>
              <a:t>0</a:t>
            </a:r>
            <a:r>
              <a:rPr kumimoji="1" lang="zh-CN" altLang="en-US" dirty="0">
                <a:latin typeface="Arial Rounded MT Bold" pitchFamily="34" charset="0"/>
                <a:ea typeface="宋体" pitchFamily="2" charset="-122"/>
                <a:cs typeface="+mn-cs"/>
              </a:rPr>
              <a:t> ≼ </a:t>
            </a:r>
            <a:r>
              <a:rPr kumimoji="1" lang="en-US" altLang="zh-CN" dirty="0">
                <a:latin typeface="Arial Rounded MT Bold" pitchFamily="34" charset="0"/>
                <a:ea typeface="宋体" pitchFamily="2" charset="-122"/>
                <a:cs typeface="+mn-cs"/>
              </a:rPr>
              <a:t>x</a:t>
            </a:r>
            <a:r>
              <a:rPr lang="zh-CN" altLang="en-US" dirty="0">
                <a:latin typeface="+mj-lt"/>
                <a:ea typeface="仿宋_GB2312" pitchFamily="49" charset="-122"/>
                <a:cs typeface="+mn-cs"/>
              </a:rPr>
              <a:t>，且集合</a:t>
            </a:r>
            <a:r>
              <a:rPr lang="en-US" altLang="zh-CN" dirty="0">
                <a:latin typeface="+mj-lt"/>
                <a:ea typeface="仿宋_GB2312" pitchFamily="49" charset="-122"/>
                <a:cs typeface="+mn-cs"/>
              </a:rPr>
              <a:t>B</a:t>
            </a:r>
            <a:r>
              <a:rPr lang="zh-CN" altLang="en-US" dirty="0">
                <a:latin typeface="+mj-lt"/>
                <a:ea typeface="仿宋_GB2312" pitchFamily="49" charset="-122"/>
                <a:cs typeface="+mn-cs"/>
              </a:rPr>
              <a:t>构成偏序集，所以，从</a:t>
            </a:r>
            <a:r>
              <a:rPr lang="en-US" altLang="zh-CN" dirty="0">
                <a:latin typeface="+mj-lt"/>
                <a:ea typeface="仿宋_GB2312" pitchFamily="49" charset="-122"/>
                <a:cs typeface="+mn-cs"/>
              </a:rPr>
              <a:t>0</a:t>
            </a:r>
            <a:r>
              <a:rPr lang="zh-CN" altLang="en-US" dirty="0">
                <a:latin typeface="+mj-lt"/>
                <a:ea typeface="仿宋_GB2312" pitchFamily="49" charset="-122"/>
                <a:cs typeface="+mn-cs"/>
              </a:rPr>
              <a:t>到</a:t>
            </a:r>
            <a:r>
              <a:rPr lang="en-US" altLang="zh-CN" dirty="0">
                <a:latin typeface="+mj-lt"/>
                <a:ea typeface="仿宋_GB2312" pitchFamily="49" charset="-122"/>
                <a:cs typeface="+mn-cs"/>
              </a:rPr>
              <a:t>x</a:t>
            </a:r>
            <a:r>
              <a:rPr lang="zh-CN" altLang="en-US" dirty="0">
                <a:latin typeface="+mj-lt"/>
                <a:ea typeface="仿宋_GB2312" pitchFamily="49" charset="-122"/>
                <a:cs typeface="+mn-cs"/>
              </a:rPr>
              <a:t>有一条路径，又由于</a:t>
            </a:r>
            <a:r>
              <a:rPr lang="en-US" altLang="zh-CN" dirty="0">
                <a:latin typeface="+mj-lt"/>
                <a:ea typeface="仿宋_GB2312" pitchFamily="49" charset="-122"/>
                <a:cs typeface="+mn-cs"/>
              </a:rPr>
              <a:t>B</a:t>
            </a:r>
            <a:r>
              <a:rPr lang="zh-CN" altLang="en-US" dirty="0">
                <a:latin typeface="+mj-lt"/>
                <a:ea typeface="仿宋_GB2312" pitchFamily="49" charset="-122"/>
                <a:cs typeface="+mn-cs"/>
              </a:rPr>
              <a:t>是有限的，此路径所经过的元素是有限的，不妨设为</a:t>
            </a:r>
          </a:p>
          <a:p>
            <a:pPr algn="ctr">
              <a:buFont typeface="Wingdings" pitchFamily="2" charset="2"/>
              <a:buNone/>
              <a:defRPr/>
            </a:pPr>
            <a:r>
              <a:rPr lang="en-US" altLang="zh-CN" dirty="0">
                <a:latin typeface="+mj-lt"/>
                <a:ea typeface="仿宋_GB2312" pitchFamily="49" charset="-122"/>
                <a:cs typeface="+mn-cs"/>
              </a:rPr>
              <a:t>0</a:t>
            </a:r>
            <a:r>
              <a:rPr kumimoji="1" lang="zh-CN" altLang="en-US" dirty="0">
                <a:latin typeface="Arial Rounded MT Bold" pitchFamily="34" charset="0"/>
                <a:ea typeface="宋体" pitchFamily="2" charset="-122"/>
                <a:cs typeface="+mn-cs"/>
              </a:rPr>
              <a:t> ≼</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1</a:t>
            </a:r>
            <a:r>
              <a:rPr kumimoji="1" lang="zh-CN" altLang="en-US" dirty="0">
                <a:latin typeface="Arial Rounded MT Bold" pitchFamily="34" charset="0"/>
                <a:ea typeface="宋体" pitchFamily="2" charset="-122"/>
                <a:cs typeface="+mn-cs"/>
              </a:rPr>
              <a:t> ≼</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2</a:t>
            </a:r>
            <a:r>
              <a:rPr kumimoji="1" lang="zh-CN" altLang="en-US" dirty="0">
                <a:latin typeface="Arial Rounded MT Bold" pitchFamily="34" charset="0"/>
                <a:ea typeface="宋体" pitchFamily="2" charset="-122"/>
                <a:cs typeface="+mn-cs"/>
              </a:rPr>
              <a:t> ≼</a:t>
            </a:r>
            <a:r>
              <a:rPr kumimoji="1" lang="en-US" altLang="zh-CN" dirty="0">
                <a:latin typeface="Arial Rounded MT Bold" pitchFamily="34" charset="0"/>
                <a:ea typeface="宋体" pitchFamily="2" charset="-122"/>
                <a:cs typeface="+mn-cs"/>
              </a:rPr>
              <a:t>… …</a:t>
            </a:r>
            <a:r>
              <a:rPr kumimoji="1" lang="zh-CN" altLang="en-US" dirty="0">
                <a:latin typeface="Arial Rounded MT Bold" pitchFamily="34" charset="0"/>
                <a:ea typeface="宋体" pitchFamily="2" charset="-122"/>
                <a:cs typeface="+mn-cs"/>
              </a:rPr>
              <a:t> ≼</a:t>
            </a:r>
            <a:r>
              <a:rPr lang="en-US" altLang="zh-CN" dirty="0" err="1">
                <a:latin typeface="+mj-lt"/>
                <a:ea typeface="仿宋_GB2312" pitchFamily="49" charset="-122"/>
                <a:cs typeface="+mn-cs"/>
              </a:rPr>
              <a:t>a</a:t>
            </a:r>
            <a:r>
              <a:rPr lang="en-US" altLang="zh-CN" baseline="-25000" dirty="0" err="1">
                <a:latin typeface="+mj-lt"/>
                <a:ea typeface="仿宋_GB2312" pitchFamily="49" charset="-122"/>
                <a:cs typeface="+mn-cs"/>
              </a:rPr>
              <a:t>k</a:t>
            </a:r>
            <a:r>
              <a:rPr kumimoji="1" lang="zh-CN" altLang="en-US" dirty="0">
                <a:latin typeface="Arial Rounded MT Bold" pitchFamily="34" charset="0"/>
                <a:ea typeface="宋体" pitchFamily="2" charset="-122"/>
                <a:cs typeface="+mn-cs"/>
              </a:rPr>
              <a:t> ≼</a:t>
            </a:r>
            <a:r>
              <a:rPr kumimoji="1" lang="en-US" altLang="zh-CN" dirty="0">
                <a:latin typeface="Arial Rounded MT Bold" pitchFamily="34" charset="0"/>
                <a:ea typeface="宋体" pitchFamily="2" charset="-122"/>
                <a:cs typeface="+mn-cs"/>
              </a:rPr>
              <a:t>x</a:t>
            </a:r>
            <a:endParaRPr lang="en-US" altLang="zh-CN" dirty="0">
              <a:latin typeface="+mj-lt"/>
              <a:ea typeface="仿宋_GB2312" pitchFamily="49" charset="-122"/>
              <a:cs typeface="+mn-cs"/>
            </a:endParaRPr>
          </a:p>
          <a:p>
            <a:pPr>
              <a:buFont typeface="Wingdings" pitchFamily="2" charset="2"/>
              <a:buNone/>
              <a:defRPr/>
            </a:pPr>
            <a:r>
              <a:rPr lang="zh-CN" altLang="en-US" dirty="0">
                <a:latin typeface="+mj-lt"/>
                <a:ea typeface="仿宋_GB2312" pitchFamily="49" charset="-122"/>
                <a:cs typeface="+mn-cs"/>
              </a:rPr>
              <a:t>则</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1</a:t>
            </a:r>
            <a:r>
              <a:rPr lang="zh-CN" altLang="en-US" dirty="0">
                <a:latin typeface="+mj-lt"/>
                <a:ea typeface="仿宋_GB2312" pitchFamily="49" charset="-122"/>
                <a:cs typeface="+mn-cs"/>
              </a:rPr>
              <a:t>覆盖</a:t>
            </a:r>
            <a:r>
              <a:rPr lang="en-US" altLang="zh-CN" dirty="0">
                <a:latin typeface="+mj-lt"/>
                <a:ea typeface="仿宋_GB2312" pitchFamily="49" charset="-122"/>
                <a:cs typeface="+mn-cs"/>
              </a:rPr>
              <a:t>0</a:t>
            </a:r>
            <a:r>
              <a:rPr lang="zh-CN" altLang="en-US" dirty="0">
                <a:latin typeface="+mj-lt"/>
                <a:ea typeface="仿宋_GB2312" pitchFamily="49" charset="-122"/>
                <a:cs typeface="+mn-cs"/>
              </a:rPr>
              <a:t>，而</a:t>
            </a:r>
            <a:r>
              <a:rPr lang="en-US" altLang="zh-CN" dirty="0">
                <a:latin typeface="+mj-lt"/>
                <a:ea typeface="仿宋_GB2312" pitchFamily="49" charset="-122"/>
                <a:cs typeface="+mn-cs"/>
              </a:rPr>
              <a:t>x*a</a:t>
            </a:r>
            <a:r>
              <a:rPr lang="en-US" altLang="zh-CN" baseline="-25000" dirty="0">
                <a:latin typeface="+mj-lt"/>
                <a:ea typeface="仿宋_GB2312" pitchFamily="49" charset="-122"/>
                <a:cs typeface="+mn-cs"/>
              </a:rPr>
              <a:t>1</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1</a:t>
            </a:r>
            <a:r>
              <a:rPr lang="zh-CN" altLang="en-US" dirty="0">
                <a:latin typeface="+mj-lt"/>
                <a:ea typeface="仿宋_GB2312" pitchFamily="49" charset="-122"/>
                <a:cs typeface="+mn-cs"/>
              </a:rPr>
              <a:t>，此</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1</a:t>
            </a:r>
            <a:r>
              <a:rPr lang="zh-CN" altLang="en-US" dirty="0">
                <a:latin typeface="+mj-lt"/>
                <a:ea typeface="仿宋_GB2312" pitchFamily="49" charset="-122"/>
                <a:cs typeface="+mn-cs"/>
              </a:rPr>
              <a:t>就是所求的原子</a:t>
            </a:r>
            <a:r>
              <a:rPr lang="en-US" altLang="zh-CN" dirty="0">
                <a:latin typeface="+mj-lt"/>
                <a:ea typeface="仿宋_GB2312" pitchFamily="49" charset="-122"/>
                <a:cs typeface="+mn-cs"/>
              </a:rPr>
              <a:t>a</a:t>
            </a:r>
            <a:r>
              <a:rPr lang="zh-CN" altLang="en-US" dirty="0">
                <a:latin typeface="+mj-lt"/>
                <a:ea typeface="仿宋_GB2312" pitchFamily="49" charset="-122"/>
                <a:cs typeface="+mn-cs"/>
              </a:rPr>
              <a:t>。</a:t>
            </a:r>
          </a:p>
          <a:p>
            <a:pPr>
              <a:defRPr/>
            </a:pPr>
            <a:endParaRPr lang="zh-CN" altLang="en-US" dirty="0">
              <a:latin typeface="Arial Rounded MT Bold"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45783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布尔代数中的原子</a:t>
            </a:r>
          </a:p>
        </p:txBody>
      </p:sp>
      <p:sp>
        <p:nvSpPr>
          <p:cNvPr id="3" name="Rectangle 5" descr="新闻纸"/>
          <p:cNvSpPr>
            <a:spLocks noChangeArrowheads="1"/>
          </p:cNvSpPr>
          <p:nvPr/>
        </p:nvSpPr>
        <p:spPr bwMode="auto">
          <a:xfrm>
            <a:off x="533400" y="1219200"/>
            <a:ext cx="80010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90115" name="Text Box 6"/>
          <p:cNvSpPr txBox="1">
            <a:spLocks noChangeArrowheads="1"/>
          </p:cNvSpPr>
          <p:nvPr/>
        </p:nvSpPr>
        <p:spPr bwMode="auto">
          <a:xfrm>
            <a:off x="533400" y="12954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引理</a:t>
            </a:r>
            <a:r>
              <a:rPr lang="en-US" altLang="zh-CN" b="1">
                <a:ea typeface="黑体" pitchFamily="49" charset="-122"/>
              </a:rPr>
              <a:t>1</a:t>
            </a:r>
            <a:r>
              <a:rPr lang="zh-CN" altLang="en-US"/>
              <a:t>：</a:t>
            </a:r>
          </a:p>
        </p:txBody>
      </p:sp>
      <p:sp>
        <p:nvSpPr>
          <p:cNvPr id="90116" name="Text Box 7"/>
          <p:cNvSpPr txBox="1">
            <a:spLocks noChangeArrowheads="1"/>
          </p:cNvSpPr>
          <p:nvPr/>
        </p:nvSpPr>
        <p:spPr bwMode="auto">
          <a:xfrm>
            <a:off x="1447800" y="1219200"/>
            <a:ext cx="6553200" cy="955675"/>
          </a:xfrm>
          <a:prstGeom prst="rect">
            <a:avLst/>
          </a:prstGeom>
          <a:noFill/>
          <a:ln w="9525">
            <a:noFill/>
            <a:miter lim="800000"/>
            <a:headEnd/>
            <a:tailEnd/>
          </a:ln>
        </p:spPr>
        <p:txBody>
          <a:bodyPr>
            <a:spAutoFit/>
          </a:bodyPr>
          <a:lstStyle/>
          <a:p>
            <a:pPr>
              <a:lnSpc>
                <a:spcPct val="150000"/>
              </a:lnSpc>
            </a:pPr>
            <a:r>
              <a:rPr lang="en-US" altLang="zh-CN" sz="2000">
                <a:latin typeface="微软雅黑" pitchFamily="34" charset="-122"/>
                <a:ea typeface="微软雅黑" pitchFamily="34" charset="-122"/>
              </a:rPr>
              <a:t>a</a:t>
            </a:r>
            <a:r>
              <a:rPr lang="en-US" altLang="zh-CN" sz="2000" baseline="-25000">
                <a:latin typeface="微软雅黑" pitchFamily="34" charset="-122"/>
                <a:ea typeface="微软雅黑" pitchFamily="34" charset="-122"/>
              </a:rPr>
              <a:t>1</a:t>
            </a:r>
            <a:r>
              <a:rPr lang="zh-CN" altLang="en-US" sz="2000">
                <a:latin typeface="微软雅黑" pitchFamily="34" charset="-122"/>
                <a:ea typeface="微软雅黑" pitchFamily="34" charset="-122"/>
              </a:rPr>
              <a:t>和</a:t>
            </a:r>
            <a:r>
              <a:rPr lang="en-US" altLang="zh-CN" sz="2000">
                <a:latin typeface="微软雅黑" pitchFamily="34" charset="-122"/>
                <a:ea typeface="微软雅黑" pitchFamily="34" charset="-122"/>
              </a:rPr>
              <a:t>a</a:t>
            </a:r>
            <a:r>
              <a:rPr lang="en-US" altLang="zh-CN" sz="2000" baseline="-25000">
                <a:latin typeface="微软雅黑" pitchFamily="34" charset="-122"/>
                <a:ea typeface="微软雅黑" pitchFamily="34" charset="-122"/>
              </a:rPr>
              <a:t>2</a:t>
            </a:r>
            <a:r>
              <a:rPr lang="zh-CN" altLang="en-US" sz="2000">
                <a:latin typeface="微软雅黑" pitchFamily="34" charset="-122"/>
                <a:ea typeface="微软雅黑" pitchFamily="34" charset="-122"/>
              </a:rPr>
              <a:t>是布尔代数</a:t>
            </a:r>
            <a:r>
              <a:rPr lang="en-US" altLang="zh-CN" sz="2000">
                <a:latin typeface="微软雅黑" pitchFamily="34" charset="-122"/>
                <a:ea typeface="微软雅黑" pitchFamily="34" charset="-122"/>
              </a:rPr>
              <a:t>&lt; B</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cs typeface="Lucida Sans Unicode" pitchFamily="34" charset="0"/>
              </a:rPr>
              <a:t>∧</a:t>
            </a:r>
            <a:r>
              <a:rPr lang="zh-CN" altLang="en-US" sz="2000">
                <a:latin typeface="微软雅黑" pitchFamily="34" charset="-122"/>
                <a:ea typeface="微软雅黑" pitchFamily="34" charset="-122"/>
                <a:cs typeface="Lucida Sans Unicode" pitchFamily="34" charset="0"/>
              </a:rPr>
              <a:t>，</a:t>
            </a:r>
            <a:r>
              <a:rPr lang="en-US" altLang="zh-CN" sz="2000">
                <a:latin typeface="微软雅黑" pitchFamily="34" charset="-122"/>
                <a:ea typeface="微软雅黑" pitchFamily="34" charset="-122"/>
                <a:cs typeface="Lucida Sans Unicode" pitchFamily="34" charset="0"/>
              </a:rPr>
              <a:t>∨</a:t>
            </a:r>
            <a:r>
              <a:rPr lang="zh-CN" altLang="en-US" sz="2000">
                <a:latin typeface="微软雅黑" pitchFamily="34" charset="-122"/>
                <a:ea typeface="微软雅黑" pitchFamily="34" charset="-122"/>
              </a:rPr>
              <a:t>，</a:t>
            </a:r>
            <a:r>
              <a:rPr lang="zh-CN" altLang="en-US" sz="2000">
                <a:latin typeface="微软雅黑" pitchFamily="34" charset="-122"/>
                <a:ea typeface="微软雅黑" pitchFamily="34" charset="-122"/>
                <a:sym typeface="Symbol" pitchFamily="18" charset="2"/>
              </a:rPr>
              <a:t>，</a:t>
            </a:r>
            <a:r>
              <a:rPr lang="en-US" altLang="zh-CN" sz="2000">
                <a:latin typeface="微软雅黑" pitchFamily="34" charset="-122"/>
                <a:ea typeface="微软雅黑" pitchFamily="34" charset="-122"/>
              </a:rPr>
              <a:t>0</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1 &gt;</a:t>
            </a:r>
            <a:r>
              <a:rPr lang="zh-CN" altLang="en-US" sz="2000">
                <a:latin typeface="微软雅黑" pitchFamily="34" charset="-122"/>
                <a:ea typeface="微软雅黑" pitchFamily="34" charset="-122"/>
              </a:rPr>
              <a:t>中的两个原子，若</a:t>
            </a:r>
            <a:r>
              <a:rPr lang="en-US" altLang="zh-CN" sz="2000">
                <a:latin typeface="微软雅黑" pitchFamily="34" charset="-122"/>
                <a:ea typeface="微软雅黑" pitchFamily="34" charset="-122"/>
              </a:rPr>
              <a:t>a</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≠a</a:t>
            </a:r>
            <a:r>
              <a:rPr lang="en-US" altLang="zh-CN" sz="2000" baseline="-25000">
                <a:latin typeface="微软雅黑" pitchFamily="34" charset="-122"/>
                <a:ea typeface="微软雅黑" pitchFamily="34" charset="-122"/>
              </a:rPr>
              <a:t>2</a:t>
            </a:r>
            <a:r>
              <a:rPr lang="zh-CN" altLang="en-US" sz="2000">
                <a:latin typeface="微软雅黑" pitchFamily="34" charset="-122"/>
                <a:ea typeface="微软雅黑" pitchFamily="34" charset="-122"/>
              </a:rPr>
              <a:t>，则</a:t>
            </a:r>
            <a:r>
              <a:rPr lang="en-US" altLang="zh-CN" sz="2000">
                <a:latin typeface="微软雅黑" pitchFamily="34" charset="-122"/>
                <a:ea typeface="微软雅黑" pitchFamily="34" charset="-122"/>
              </a:rPr>
              <a:t>a</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 ∧ a</a:t>
            </a:r>
            <a:r>
              <a:rPr lang="en-US" altLang="zh-CN" sz="2000" baseline="-25000">
                <a:latin typeface="微软雅黑" pitchFamily="34" charset="-122"/>
                <a:ea typeface="微软雅黑" pitchFamily="34" charset="-122"/>
              </a:rPr>
              <a:t>2</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0</a:t>
            </a:r>
            <a:r>
              <a:rPr lang="zh-CN" altLang="en-US" sz="2000">
                <a:latin typeface="微软雅黑" pitchFamily="34" charset="-122"/>
                <a:ea typeface="微软雅黑" pitchFamily="34" charset="-122"/>
              </a:rPr>
              <a:t>。</a:t>
            </a:r>
            <a:endParaRPr lang="en-US" altLang="zh-CN" sz="2000">
              <a:latin typeface="微软雅黑" pitchFamily="34" charset="-122"/>
              <a:ea typeface="微软雅黑" pitchFamily="34" charset="-122"/>
            </a:endParaRPr>
          </a:p>
        </p:txBody>
      </p:sp>
      <p:sp>
        <p:nvSpPr>
          <p:cNvPr id="6" name="Rectangle 5" descr="新闻纸"/>
          <p:cNvSpPr>
            <a:spLocks noChangeArrowheads="1"/>
          </p:cNvSpPr>
          <p:nvPr/>
        </p:nvSpPr>
        <p:spPr bwMode="auto">
          <a:xfrm>
            <a:off x="533400" y="2438400"/>
            <a:ext cx="80010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90118" name="Text Box 6"/>
          <p:cNvSpPr txBox="1">
            <a:spLocks noChangeArrowheads="1"/>
          </p:cNvSpPr>
          <p:nvPr/>
        </p:nvSpPr>
        <p:spPr bwMode="auto">
          <a:xfrm>
            <a:off x="533400" y="2514600"/>
            <a:ext cx="1017588" cy="369888"/>
          </a:xfrm>
          <a:prstGeom prst="rect">
            <a:avLst/>
          </a:prstGeom>
          <a:noFill/>
          <a:ln w="9525">
            <a:noFill/>
            <a:miter lim="800000"/>
            <a:headEnd/>
            <a:tailEnd/>
          </a:ln>
        </p:spPr>
        <p:txBody>
          <a:bodyPr wrap="none">
            <a:spAutoFit/>
          </a:bodyPr>
          <a:lstStyle/>
          <a:p>
            <a:r>
              <a:rPr lang="zh-CN" altLang="en-US" b="1">
                <a:ea typeface="黑体" pitchFamily="49" charset="-122"/>
              </a:rPr>
              <a:t>引理</a:t>
            </a:r>
            <a:r>
              <a:rPr lang="en-US" altLang="zh-CN" b="1">
                <a:ea typeface="黑体" pitchFamily="49" charset="-122"/>
              </a:rPr>
              <a:t>2</a:t>
            </a:r>
            <a:r>
              <a:rPr lang="zh-CN" altLang="en-US"/>
              <a:t>：</a:t>
            </a:r>
          </a:p>
        </p:txBody>
      </p:sp>
      <p:sp>
        <p:nvSpPr>
          <p:cNvPr id="90119" name="Text Box 7"/>
          <p:cNvSpPr txBox="1">
            <a:spLocks noChangeArrowheads="1"/>
          </p:cNvSpPr>
          <p:nvPr/>
        </p:nvSpPr>
        <p:spPr bwMode="auto">
          <a:xfrm>
            <a:off x="1447800" y="2438400"/>
            <a:ext cx="7010400" cy="871538"/>
          </a:xfrm>
          <a:prstGeom prst="rect">
            <a:avLst/>
          </a:prstGeom>
          <a:noFill/>
          <a:ln w="9525">
            <a:noFill/>
            <a:miter lim="800000"/>
            <a:headEnd/>
            <a:tailEnd/>
          </a:ln>
        </p:spPr>
        <p:txBody>
          <a:bodyPr>
            <a:spAutoFit/>
          </a:bodyPr>
          <a:lstStyle/>
          <a:p>
            <a:pPr>
              <a:lnSpc>
                <a:spcPct val="150000"/>
              </a:lnSpc>
            </a:pPr>
            <a:r>
              <a:rPr lang="zh-CN" altLang="en-US">
                <a:latin typeface="微软雅黑" pitchFamily="34" charset="-122"/>
                <a:ea typeface="微软雅黑" pitchFamily="34" charset="-122"/>
              </a:rPr>
              <a:t>设</a:t>
            </a:r>
            <a:r>
              <a:rPr lang="en-US" altLang="zh-CN">
                <a:latin typeface="微软雅黑" pitchFamily="34" charset="-122"/>
                <a:ea typeface="微软雅黑" pitchFamily="34" charset="-122"/>
              </a:rPr>
              <a:t>&lt; B</a:t>
            </a:r>
            <a:r>
              <a:rPr lang="zh-CN" altLang="en-US">
                <a:latin typeface="微软雅黑" pitchFamily="34" charset="-122"/>
                <a:ea typeface="微软雅黑" pitchFamily="34" charset="-122"/>
              </a:rPr>
              <a:t>，</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a:t>
            </a:r>
            <a:r>
              <a:rPr lang="zh-CN" altLang="en-US">
                <a:latin typeface="微软雅黑" pitchFamily="34" charset="-122"/>
                <a:ea typeface="微软雅黑" pitchFamily="34" charset="-122"/>
                <a:sym typeface="Symbol" pitchFamily="18" charset="2"/>
              </a:rPr>
              <a:t>，</a:t>
            </a:r>
            <a:r>
              <a:rPr lang="en-US" altLang="zh-CN">
                <a:latin typeface="微软雅黑" pitchFamily="34" charset="-122"/>
                <a:ea typeface="微软雅黑" pitchFamily="34" charset="-122"/>
              </a:rPr>
              <a:t>0</a:t>
            </a:r>
            <a:r>
              <a:rPr lang="zh-CN" altLang="en-US">
                <a:latin typeface="微软雅黑" pitchFamily="34" charset="-122"/>
                <a:ea typeface="微软雅黑" pitchFamily="34" charset="-122"/>
              </a:rPr>
              <a:t>，</a:t>
            </a:r>
            <a:r>
              <a:rPr lang="en-US" altLang="zh-CN">
                <a:latin typeface="微软雅黑" pitchFamily="34" charset="-122"/>
                <a:ea typeface="微软雅黑" pitchFamily="34" charset="-122"/>
              </a:rPr>
              <a:t>1 &gt;</a:t>
            </a:r>
            <a:r>
              <a:rPr lang="zh-CN" altLang="en-US">
                <a:latin typeface="微软雅黑" pitchFamily="34" charset="-122"/>
                <a:ea typeface="微软雅黑" pitchFamily="34" charset="-122"/>
              </a:rPr>
              <a:t>是有限布尔代数，</a:t>
            </a:r>
            <a:r>
              <a:rPr lang="en-US" altLang="zh-CN">
                <a:latin typeface="微软雅黑" pitchFamily="34" charset="-122"/>
                <a:ea typeface="微软雅黑" pitchFamily="34" charset="-122"/>
              </a:rPr>
              <a:t>x</a:t>
            </a:r>
            <a:r>
              <a:rPr lang="zh-CN" altLang="en-US">
                <a:latin typeface="微软雅黑" pitchFamily="34" charset="-122"/>
                <a:ea typeface="微软雅黑" pitchFamily="34" charset="-122"/>
              </a:rPr>
              <a:t>是</a:t>
            </a:r>
            <a:r>
              <a:rPr lang="en-US" altLang="zh-CN">
                <a:latin typeface="微软雅黑" pitchFamily="34" charset="-122"/>
                <a:ea typeface="微软雅黑" pitchFamily="34" charset="-122"/>
              </a:rPr>
              <a:t>B</a:t>
            </a:r>
            <a:r>
              <a:rPr lang="zh-CN" altLang="en-US">
                <a:latin typeface="微软雅黑" pitchFamily="34" charset="-122"/>
                <a:ea typeface="微软雅黑" pitchFamily="34" charset="-122"/>
              </a:rPr>
              <a:t>中任意非</a:t>
            </a:r>
            <a:r>
              <a:rPr lang="en-US" altLang="zh-CN">
                <a:latin typeface="微软雅黑" pitchFamily="34" charset="-122"/>
                <a:ea typeface="微软雅黑" pitchFamily="34" charset="-122"/>
              </a:rPr>
              <a:t>0</a:t>
            </a:r>
            <a:r>
              <a:rPr lang="zh-CN" altLang="en-US">
                <a:latin typeface="微软雅黑" pitchFamily="34" charset="-122"/>
                <a:ea typeface="微软雅黑" pitchFamily="34" charset="-122"/>
              </a:rPr>
              <a:t>元素，</a:t>
            </a:r>
            <a:r>
              <a:rPr lang="en-US" altLang="zh-CN">
                <a:latin typeface="微软雅黑" pitchFamily="34" charset="-122"/>
                <a:ea typeface="微软雅黑" pitchFamily="34" charset="-122"/>
              </a:rPr>
              <a:t>a</a:t>
            </a:r>
            <a:r>
              <a:rPr lang="en-US" altLang="zh-CN" baseline="-25000">
                <a:latin typeface="微软雅黑" pitchFamily="34" charset="-122"/>
                <a:ea typeface="微软雅黑" pitchFamily="34" charset="-122"/>
              </a:rPr>
              <a:t>1</a:t>
            </a:r>
            <a:r>
              <a:rPr lang="en-US" altLang="zh-CN">
                <a:latin typeface="微软雅黑" pitchFamily="34" charset="-122"/>
                <a:ea typeface="微软雅黑" pitchFamily="34" charset="-122"/>
              </a:rPr>
              <a:t>,a</a:t>
            </a:r>
            <a:r>
              <a:rPr lang="en-US" altLang="zh-CN" baseline="-25000">
                <a:latin typeface="微软雅黑" pitchFamily="34" charset="-122"/>
                <a:ea typeface="微软雅黑" pitchFamily="34" charset="-122"/>
              </a:rPr>
              <a:t>2</a:t>
            </a:r>
            <a:r>
              <a:rPr lang="en-US" altLang="zh-CN">
                <a:latin typeface="微软雅黑" pitchFamily="34" charset="-122"/>
                <a:ea typeface="微软雅黑" pitchFamily="34" charset="-122"/>
              </a:rPr>
              <a:t>,…a</a:t>
            </a:r>
            <a:r>
              <a:rPr lang="en-US" altLang="zh-CN" baseline="-25000">
                <a:latin typeface="微软雅黑" pitchFamily="34" charset="-122"/>
                <a:ea typeface="微软雅黑" pitchFamily="34" charset="-122"/>
              </a:rPr>
              <a:t>k</a:t>
            </a:r>
            <a:r>
              <a:rPr lang="zh-CN" altLang="en-US">
                <a:latin typeface="微软雅黑" pitchFamily="34" charset="-122"/>
                <a:ea typeface="微软雅黑" pitchFamily="34" charset="-122"/>
              </a:rPr>
              <a:t>是满足</a:t>
            </a:r>
            <a:r>
              <a:rPr lang="en-US" altLang="zh-CN">
                <a:latin typeface="微软雅黑" pitchFamily="34" charset="-122"/>
                <a:ea typeface="微软雅黑" pitchFamily="34" charset="-122"/>
              </a:rPr>
              <a:t>a</a:t>
            </a:r>
            <a:r>
              <a:rPr lang="en-US" altLang="zh-CN" baseline="-25000">
                <a:latin typeface="微软雅黑" pitchFamily="34" charset="-122"/>
                <a:ea typeface="微软雅黑" pitchFamily="34" charset="-122"/>
              </a:rPr>
              <a:t>i</a:t>
            </a:r>
            <a:r>
              <a:rPr kumimoji="1" lang="zh-CN" altLang="en-US">
                <a:latin typeface="微软雅黑" pitchFamily="34" charset="-122"/>
                <a:ea typeface="微软雅黑" pitchFamily="34" charset="-122"/>
              </a:rPr>
              <a:t> ≼ </a:t>
            </a:r>
            <a:r>
              <a:rPr lang="en-US" altLang="zh-CN">
                <a:latin typeface="微软雅黑" pitchFamily="34" charset="-122"/>
                <a:ea typeface="微软雅黑" pitchFamily="34" charset="-122"/>
              </a:rPr>
              <a:t>x</a:t>
            </a:r>
            <a:r>
              <a:rPr lang="zh-CN" altLang="en-US">
                <a:latin typeface="微软雅黑" pitchFamily="34" charset="-122"/>
                <a:ea typeface="微软雅黑" pitchFamily="34" charset="-122"/>
              </a:rPr>
              <a:t>的所有原子</a:t>
            </a:r>
            <a:r>
              <a:rPr lang="en-US" altLang="zh-CN">
                <a:latin typeface="微软雅黑" pitchFamily="34" charset="-122"/>
                <a:ea typeface="微软雅黑" pitchFamily="34" charset="-122"/>
              </a:rPr>
              <a:t>(i=1,2,…,k),</a:t>
            </a:r>
            <a:r>
              <a:rPr lang="zh-CN" altLang="en-US">
                <a:latin typeface="微软雅黑" pitchFamily="34" charset="-122"/>
                <a:ea typeface="微软雅黑" pitchFamily="34" charset="-122"/>
              </a:rPr>
              <a:t>则 </a:t>
            </a:r>
            <a:r>
              <a:rPr lang="en-US" altLang="zh-CN">
                <a:latin typeface="微软雅黑" pitchFamily="34" charset="-122"/>
                <a:ea typeface="微软雅黑" pitchFamily="34" charset="-122"/>
              </a:rPr>
              <a:t>x=a</a:t>
            </a:r>
            <a:r>
              <a:rPr lang="en-US" altLang="zh-CN" baseline="-25000">
                <a:latin typeface="微软雅黑" pitchFamily="34" charset="-122"/>
                <a:ea typeface="微软雅黑" pitchFamily="34" charset="-122"/>
              </a:rPr>
              <a:t>1</a:t>
            </a:r>
            <a:r>
              <a:rPr lang="en-US" altLang="zh-CN">
                <a:latin typeface="微软雅黑" pitchFamily="34" charset="-122"/>
                <a:ea typeface="微软雅黑" pitchFamily="34" charset="-122"/>
              </a:rPr>
              <a:t>∨a</a:t>
            </a:r>
            <a:r>
              <a:rPr lang="en-US" altLang="zh-CN" baseline="-25000">
                <a:latin typeface="微软雅黑" pitchFamily="34" charset="-122"/>
                <a:ea typeface="微软雅黑" pitchFamily="34" charset="-122"/>
              </a:rPr>
              <a:t>2</a:t>
            </a:r>
            <a:r>
              <a:rPr lang="en-US" altLang="zh-CN">
                <a:latin typeface="微软雅黑" pitchFamily="34" charset="-122"/>
                <a:ea typeface="微软雅黑" pitchFamily="34" charset="-122"/>
              </a:rPr>
              <a:t>∨</a:t>
            </a:r>
            <a:r>
              <a:rPr lang="en-US" altLang="zh-CN">
                <a:latin typeface="微软雅黑" pitchFamily="34" charset="-122"/>
                <a:ea typeface="微软雅黑" pitchFamily="34" charset="-122"/>
                <a:sym typeface="Symbol" pitchFamily="18" charset="2"/>
              </a:rPr>
              <a:t>…</a:t>
            </a:r>
            <a:r>
              <a:rPr lang="en-US" altLang="zh-CN">
                <a:latin typeface="微软雅黑" pitchFamily="34" charset="-122"/>
                <a:ea typeface="微软雅黑" pitchFamily="34" charset="-122"/>
              </a:rPr>
              <a:t>∨a</a:t>
            </a:r>
            <a:r>
              <a:rPr lang="en-US" altLang="zh-CN" baseline="-25000">
                <a:latin typeface="微软雅黑" pitchFamily="34" charset="-122"/>
                <a:ea typeface="微软雅黑" pitchFamily="34" charset="-122"/>
              </a:rPr>
              <a:t>k</a:t>
            </a:r>
          </a:p>
        </p:txBody>
      </p:sp>
      <p:sp>
        <p:nvSpPr>
          <p:cNvPr id="9" name="TextBox 8"/>
          <p:cNvSpPr txBox="1">
            <a:spLocks noChangeArrowheads="1"/>
          </p:cNvSpPr>
          <p:nvPr/>
        </p:nvSpPr>
        <p:spPr bwMode="auto">
          <a:xfrm>
            <a:off x="838200" y="3581400"/>
            <a:ext cx="7620000" cy="2308225"/>
          </a:xfrm>
          <a:prstGeom prst="rect">
            <a:avLst/>
          </a:prstGeom>
          <a:noFill/>
          <a:ln w="9525">
            <a:noFill/>
            <a:miter lim="800000"/>
            <a:headEnd/>
            <a:tailEnd/>
          </a:ln>
        </p:spPr>
        <p:txBody>
          <a:bodyPr>
            <a:spAutoFit/>
          </a:bodyPr>
          <a:lstStyle/>
          <a:p>
            <a:r>
              <a:rPr lang="zh-CN" altLang="en-US">
                <a:latin typeface="Arial" charset="0"/>
                <a:ea typeface="仿宋_GB2312"/>
                <a:cs typeface="仿宋_GB2312"/>
              </a:rPr>
              <a:t>令</a:t>
            </a:r>
            <a:r>
              <a:rPr lang="en-US" altLang="zh-CN">
                <a:latin typeface="Arial" charset="0"/>
                <a:ea typeface="仿宋_GB2312"/>
                <a:cs typeface="仿宋_GB2312"/>
              </a:rPr>
              <a:t>y=</a:t>
            </a:r>
            <a:r>
              <a:rPr lang="en-US" altLang="zh-CN">
                <a:ea typeface="仿宋_GB2312"/>
                <a:cs typeface="仿宋_GB2312"/>
              </a:rPr>
              <a:t> a</a:t>
            </a:r>
            <a:r>
              <a:rPr lang="en-US" altLang="zh-CN" baseline="-25000">
                <a:ea typeface="仿宋_GB2312"/>
                <a:cs typeface="仿宋_GB2312"/>
              </a:rPr>
              <a:t>1</a:t>
            </a:r>
            <a:r>
              <a:rPr lang="en-US" altLang="zh-CN">
                <a:ea typeface="仿宋_GB2312"/>
                <a:cs typeface="仿宋_GB2312"/>
              </a:rPr>
              <a:t>∨a</a:t>
            </a:r>
            <a:r>
              <a:rPr lang="en-US" altLang="zh-CN" baseline="-25000">
                <a:ea typeface="仿宋_GB2312"/>
                <a:cs typeface="仿宋_GB2312"/>
              </a:rPr>
              <a:t>2</a:t>
            </a:r>
            <a:r>
              <a:rPr lang="en-US" altLang="zh-CN">
                <a:ea typeface="仿宋_GB2312"/>
                <a:cs typeface="仿宋_GB2312"/>
              </a:rPr>
              <a:t>∨</a:t>
            </a:r>
            <a:r>
              <a:rPr lang="en-US" altLang="zh-CN">
                <a:ea typeface="仿宋_GB2312"/>
                <a:cs typeface="仿宋_GB2312"/>
                <a:sym typeface="Symbol" pitchFamily="18" charset="2"/>
              </a:rPr>
              <a:t>…</a:t>
            </a:r>
            <a:r>
              <a:rPr lang="en-US" altLang="zh-CN">
                <a:ea typeface="仿宋_GB2312"/>
                <a:cs typeface="仿宋_GB2312"/>
              </a:rPr>
              <a:t>∨a</a:t>
            </a:r>
            <a:r>
              <a:rPr lang="en-US" altLang="zh-CN" baseline="-25000">
                <a:ea typeface="仿宋_GB2312"/>
                <a:cs typeface="仿宋_GB2312"/>
              </a:rPr>
              <a:t>k</a:t>
            </a:r>
            <a:endParaRPr lang="en-US" altLang="zh-CN">
              <a:latin typeface="Arial" charset="0"/>
              <a:ea typeface="仿宋_GB2312"/>
              <a:cs typeface="仿宋_GB2312"/>
            </a:endParaRPr>
          </a:p>
          <a:p>
            <a:r>
              <a:rPr lang="zh-CN" altLang="en-US">
                <a:latin typeface="Arial" charset="0"/>
                <a:ea typeface="仿宋_GB2312"/>
                <a:cs typeface="仿宋_GB2312"/>
              </a:rPr>
              <a:t>因为</a:t>
            </a:r>
            <a:r>
              <a:rPr lang="en-US" altLang="zh-CN">
                <a:latin typeface="Arial" charset="0"/>
                <a:ea typeface="仿宋_GB2312"/>
                <a:cs typeface="仿宋_GB2312"/>
              </a:rPr>
              <a:t>a</a:t>
            </a:r>
            <a:r>
              <a:rPr lang="en-US" altLang="zh-CN" baseline="-25000">
                <a:latin typeface="Arial" charset="0"/>
                <a:ea typeface="仿宋_GB2312"/>
                <a:cs typeface="仿宋_GB2312"/>
              </a:rPr>
              <a:t>i</a:t>
            </a:r>
            <a:r>
              <a:rPr kumimoji="1" lang="zh-CN" altLang="en-US">
                <a:latin typeface="Arial" charset="0"/>
              </a:rPr>
              <a:t> ≼ </a:t>
            </a:r>
            <a:r>
              <a:rPr lang="en-US" altLang="zh-CN">
                <a:latin typeface="Arial" charset="0"/>
                <a:ea typeface="仿宋_GB2312"/>
                <a:cs typeface="仿宋_GB2312"/>
              </a:rPr>
              <a:t>x(i=1,2,…,k)</a:t>
            </a:r>
            <a:r>
              <a:rPr lang="zh-CN" altLang="en-US">
                <a:latin typeface="Arial" charset="0"/>
                <a:ea typeface="仿宋_GB2312"/>
                <a:cs typeface="仿宋_GB2312"/>
              </a:rPr>
              <a:t>，所以，</a:t>
            </a:r>
            <a:r>
              <a:rPr lang="en-US" altLang="zh-CN">
                <a:latin typeface="Arial" charset="0"/>
                <a:ea typeface="仿宋_GB2312"/>
                <a:cs typeface="仿宋_GB2312"/>
              </a:rPr>
              <a:t>y</a:t>
            </a:r>
            <a:r>
              <a:rPr kumimoji="1" lang="zh-CN" altLang="en-US">
                <a:latin typeface="Arial" charset="0"/>
              </a:rPr>
              <a:t> ≼ </a:t>
            </a:r>
            <a:r>
              <a:rPr lang="en-US" altLang="zh-CN">
                <a:latin typeface="Arial" charset="0"/>
                <a:ea typeface="仿宋_GB2312"/>
                <a:cs typeface="仿宋_GB2312"/>
              </a:rPr>
              <a:t>x</a:t>
            </a:r>
            <a:r>
              <a:rPr lang="zh-CN" altLang="en-US">
                <a:latin typeface="Arial" charset="0"/>
                <a:ea typeface="仿宋_GB2312"/>
                <a:cs typeface="仿宋_GB2312"/>
              </a:rPr>
              <a:t>。</a:t>
            </a:r>
            <a:endParaRPr lang="en-US" altLang="zh-CN">
              <a:latin typeface="Arial" charset="0"/>
              <a:ea typeface="仿宋_GB2312"/>
              <a:cs typeface="仿宋_GB2312"/>
            </a:endParaRPr>
          </a:p>
          <a:p>
            <a:r>
              <a:rPr lang="zh-CN" altLang="en-US">
                <a:latin typeface="Arial" charset="0"/>
                <a:ea typeface="仿宋_GB2312"/>
                <a:cs typeface="仿宋_GB2312"/>
              </a:rPr>
              <a:t>下面证明</a:t>
            </a:r>
            <a:r>
              <a:rPr lang="en-US" altLang="zh-CN">
                <a:latin typeface="Arial" charset="0"/>
                <a:ea typeface="仿宋_GB2312"/>
                <a:cs typeface="仿宋_GB2312"/>
              </a:rPr>
              <a:t>x</a:t>
            </a:r>
            <a:r>
              <a:rPr kumimoji="1" lang="zh-CN" altLang="en-US">
                <a:latin typeface="Arial" charset="0"/>
              </a:rPr>
              <a:t> ≼ </a:t>
            </a:r>
            <a:r>
              <a:rPr lang="en-US" altLang="zh-CN">
                <a:latin typeface="Arial" charset="0"/>
                <a:ea typeface="仿宋_GB2312"/>
                <a:cs typeface="仿宋_GB2312"/>
              </a:rPr>
              <a:t>y,</a:t>
            </a:r>
            <a:r>
              <a:rPr lang="zh-CN" altLang="en-US">
                <a:latin typeface="Arial" charset="0"/>
                <a:ea typeface="仿宋_GB2312"/>
                <a:cs typeface="仿宋_GB2312"/>
              </a:rPr>
              <a:t>只需证明</a:t>
            </a:r>
            <a:r>
              <a:rPr lang="en-US" altLang="zh-CN">
                <a:latin typeface="Arial" charset="0"/>
                <a:ea typeface="仿宋_GB2312"/>
                <a:cs typeface="仿宋_GB2312"/>
              </a:rPr>
              <a:t>x</a:t>
            </a:r>
            <a:r>
              <a:rPr lang="en-US" altLang="zh-CN">
                <a:latin typeface="Arial" charset="0"/>
                <a:ea typeface="仿宋_GB2312"/>
                <a:cs typeface="Lucida Sans Unicode" pitchFamily="34" charset="0"/>
              </a:rPr>
              <a:t> ∧ </a:t>
            </a:r>
            <a:r>
              <a:rPr lang="en-US" altLang="zh-CN">
                <a:latin typeface="Arial" charset="0"/>
                <a:ea typeface="仿宋_GB2312"/>
                <a:cs typeface="仿宋_GB2312"/>
              </a:rPr>
              <a:t>y</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=0</a:t>
            </a:r>
            <a:r>
              <a:rPr lang="zh-CN" altLang="en-US">
                <a:latin typeface="Arial" charset="0"/>
                <a:ea typeface="仿宋_GB2312"/>
                <a:cs typeface="仿宋_GB2312"/>
              </a:rPr>
              <a:t>就可以了。</a:t>
            </a:r>
            <a:endParaRPr lang="en-US" altLang="zh-CN">
              <a:latin typeface="Arial" charset="0"/>
              <a:ea typeface="仿宋_GB2312"/>
              <a:cs typeface="仿宋_GB2312"/>
            </a:endParaRPr>
          </a:p>
          <a:p>
            <a:r>
              <a:rPr lang="zh-CN" altLang="en-US">
                <a:latin typeface="Arial" charset="0"/>
                <a:ea typeface="仿宋_GB2312"/>
                <a:cs typeface="仿宋_GB2312"/>
              </a:rPr>
              <a:t>设</a:t>
            </a:r>
            <a:r>
              <a:rPr lang="en-US" altLang="zh-CN">
                <a:latin typeface="Arial" charset="0"/>
                <a:ea typeface="仿宋_GB2312"/>
                <a:cs typeface="仿宋_GB2312"/>
              </a:rPr>
              <a:t>x ∧ y</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≠0</a:t>
            </a:r>
            <a:r>
              <a:rPr lang="zh-CN" altLang="en-US">
                <a:latin typeface="Arial" charset="0"/>
                <a:ea typeface="仿宋_GB2312"/>
                <a:cs typeface="仿宋_GB2312"/>
              </a:rPr>
              <a:t>，于是必有一个原子</a:t>
            </a:r>
            <a:r>
              <a:rPr lang="en-US" altLang="zh-CN">
                <a:latin typeface="Arial" charset="0"/>
                <a:ea typeface="仿宋_GB2312"/>
                <a:cs typeface="仿宋_GB2312"/>
              </a:rPr>
              <a:t>a</a:t>
            </a:r>
            <a:r>
              <a:rPr lang="zh-CN" altLang="en-US">
                <a:latin typeface="Arial" charset="0"/>
                <a:ea typeface="仿宋_GB2312"/>
                <a:cs typeface="仿宋_GB2312"/>
              </a:rPr>
              <a:t>，使</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x ∧ y</a:t>
            </a:r>
            <a:r>
              <a:rPr lang="en-US" altLang="zh-CN">
                <a:latin typeface="Arial" charset="0"/>
                <a:ea typeface="仿宋_GB2312"/>
                <a:cs typeface="仿宋_GB2312"/>
                <a:sym typeface="Symbol" pitchFamily="18" charset="2"/>
              </a:rPr>
              <a:t></a:t>
            </a:r>
            <a:r>
              <a:rPr lang="zh-CN" altLang="en-US">
                <a:latin typeface="Arial" charset="0"/>
                <a:ea typeface="仿宋_GB2312"/>
                <a:cs typeface="仿宋_GB2312"/>
              </a:rPr>
              <a:t>，</a:t>
            </a:r>
            <a:endParaRPr lang="en-US" altLang="zh-CN">
              <a:latin typeface="Arial" charset="0"/>
              <a:ea typeface="仿宋_GB2312"/>
              <a:cs typeface="仿宋_GB2312"/>
            </a:endParaRPr>
          </a:p>
          <a:p>
            <a:r>
              <a:rPr lang="zh-CN" altLang="en-US">
                <a:latin typeface="Arial" charset="0"/>
                <a:ea typeface="仿宋_GB2312"/>
                <a:cs typeface="仿宋_GB2312"/>
              </a:rPr>
              <a:t>又因</a:t>
            </a:r>
            <a:r>
              <a:rPr lang="en-US" altLang="zh-CN">
                <a:latin typeface="Arial" charset="0"/>
                <a:ea typeface="仿宋_GB2312"/>
                <a:cs typeface="仿宋_GB2312"/>
              </a:rPr>
              <a:t>x ∧ y</a:t>
            </a:r>
            <a:r>
              <a:rPr lang="en-US" altLang="zh-CN">
                <a:latin typeface="Arial" charset="0"/>
                <a:ea typeface="仿宋_GB2312"/>
                <a:cs typeface="仿宋_GB2312"/>
                <a:sym typeface="Symbol" pitchFamily="18" charset="2"/>
              </a:rPr>
              <a:t></a:t>
            </a:r>
            <a:r>
              <a:rPr kumimoji="1" lang="zh-CN" altLang="en-US"/>
              <a:t> ≼ </a:t>
            </a:r>
            <a:r>
              <a:rPr lang="en-US" altLang="zh-CN">
                <a:latin typeface="Arial" charset="0"/>
                <a:ea typeface="仿宋_GB2312"/>
                <a:cs typeface="仿宋_GB2312"/>
              </a:rPr>
              <a:t>x</a:t>
            </a:r>
            <a:r>
              <a:rPr lang="zh-CN" altLang="en-US">
                <a:latin typeface="Arial" charset="0"/>
                <a:ea typeface="仿宋_GB2312"/>
                <a:cs typeface="仿宋_GB2312"/>
              </a:rPr>
              <a:t>和</a:t>
            </a:r>
            <a:r>
              <a:rPr lang="en-US" altLang="zh-CN">
                <a:latin typeface="Arial" charset="0"/>
                <a:ea typeface="仿宋_GB2312"/>
                <a:cs typeface="仿宋_GB2312"/>
              </a:rPr>
              <a:t>x ∧ y</a:t>
            </a:r>
            <a:r>
              <a:rPr lang="en-US" altLang="zh-CN">
                <a:latin typeface="Arial" charset="0"/>
                <a:ea typeface="仿宋_GB2312"/>
                <a:cs typeface="仿宋_GB2312"/>
                <a:sym typeface="Symbol" pitchFamily="18" charset="2"/>
              </a:rPr>
              <a:t></a:t>
            </a:r>
            <a:r>
              <a:rPr kumimoji="1" lang="zh-CN" altLang="en-US"/>
              <a:t> ≼ </a:t>
            </a:r>
            <a:r>
              <a:rPr lang="en-US" altLang="zh-CN">
                <a:latin typeface="Arial" charset="0"/>
                <a:ea typeface="仿宋_GB2312"/>
                <a:cs typeface="仿宋_GB2312"/>
              </a:rPr>
              <a:t>y</a:t>
            </a:r>
            <a:r>
              <a:rPr lang="en-US" altLang="zh-CN">
                <a:latin typeface="Arial" charset="0"/>
                <a:ea typeface="仿宋_GB2312"/>
                <a:cs typeface="仿宋_GB2312"/>
                <a:sym typeface="Symbol" pitchFamily="18" charset="2"/>
              </a:rPr>
              <a:t></a:t>
            </a:r>
            <a:r>
              <a:rPr lang="zh-CN" altLang="en-US">
                <a:latin typeface="Arial" charset="0"/>
                <a:ea typeface="仿宋_GB2312"/>
                <a:cs typeface="仿宋_GB2312"/>
              </a:rPr>
              <a:t>，由传递性有</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x</a:t>
            </a:r>
            <a:r>
              <a:rPr lang="zh-CN" altLang="en-US">
                <a:latin typeface="Arial" charset="0"/>
                <a:ea typeface="仿宋_GB2312"/>
                <a:cs typeface="仿宋_GB2312"/>
              </a:rPr>
              <a:t>和</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y</a:t>
            </a:r>
            <a:r>
              <a:rPr lang="en-US" altLang="zh-CN">
                <a:latin typeface="Arial" charset="0"/>
                <a:ea typeface="仿宋_GB2312"/>
                <a:cs typeface="仿宋_GB2312"/>
                <a:sym typeface="Symbol" pitchFamily="18" charset="2"/>
              </a:rPr>
              <a:t></a:t>
            </a:r>
            <a:endParaRPr lang="en-US" altLang="zh-CN">
              <a:latin typeface="Arial" charset="0"/>
              <a:ea typeface="仿宋_GB2312"/>
              <a:cs typeface="仿宋_GB2312"/>
            </a:endParaRPr>
          </a:p>
          <a:p>
            <a:r>
              <a:rPr lang="zh-CN" altLang="en-US">
                <a:latin typeface="Arial" charset="0"/>
                <a:ea typeface="仿宋_GB2312"/>
                <a:cs typeface="仿宋_GB2312"/>
              </a:rPr>
              <a:t>因为</a:t>
            </a:r>
            <a:r>
              <a:rPr lang="en-US" altLang="zh-CN">
                <a:latin typeface="Arial" charset="0"/>
                <a:ea typeface="仿宋_GB2312"/>
                <a:cs typeface="仿宋_GB2312"/>
              </a:rPr>
              <a:t>a</a:t>
            </a:r>
            <a:r>
              <a:rPr lang="zh-CN" altLang="en-US">
                <a:latin typeface="Arial" charset="0"/>
                <a:ea typeface="仿宋_GB2312"/>
                <a:cs typeface="仿宋_GB2312"/>
              </a:rPr>
              <a:t>是一个原子，且满足</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x</a:t>
            </a:r>
            <a:r>
              <a:rPr lang="zh-CN" altLang="en-US">
                <a:latin typeface="Arial" charset="0"/>
                <a:ea typeface="仿宋_GB2312"/>
                <a:cs typeface="仿宋_GB2312"/>
              </a:rPr>
              <a:t>，所以</a:t>
            </a:r>
            <a:r>
              <a:rPr lang="en-US" altLang="zh-CN">
                <a:latin typeface="Arial" charset="0"/>
                <a:ea typeface="仿宋_GB2312"/>
                <a:cs typeface="仿宋_GB2312"/>
              </a:rPr>
              <a:t>a</a:t>
            </a:r>
            <a:r>
              <a:rPr lang="zh-CN" altLang="en-US">
                <a:latin typeface="Arial" charset="0"/>
                <a:ea typeface="仿宋_GB2312"/>
                <a:cs typeface="仿宋_GB2312"/>
              </a:rPr>
              <a:t>必是</a:t>
            </a:r>
            <a:r>
              <a:rPr lang="en-US" altLang="zh-CN">
                <a:latin typeface="Arial" charset="0"/>
                <a:ea typeface="仿宋_GB2312"/>
                <a:cs typeface="仿宋_GB2312"/>
              </a:rPr>
              <a:t>a</a:t>
            </a:r>
            <a:r>
              <a:rPr lang="en-US" altLang="zh-CN" baseline="-25000">
                <a:latin typeface="Arial" charset="0"/>
                <a:ea typeface="仿宋_GB2312"/>
                <a:cs typeface="仿宋_GB2312"/>
              </a:rPr>
              <a:t>1</a:t>
            </a:r>
            <a:r>
              <a:rPr lang="en-US" altLang="zh-CN">
                <a:latin typeface="Arial" charset="0"/>
                <a:ea typeface="仿宋_GB2312"/>
                <a:cs typeface="仿宋_GB2312"/>
                <a:sym typeface="Symbol" pitchFamily="18" charset="2"/>
              </a:rPr>
              <a:t>, </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sym typeface="Symbol" pitchFamily="18" charset="2"/>
              </a:rPr>
              <a:t>, …, </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zh-CN" altLang="en-US">
                <a:latin typeface="Arial" charset="0"/>
                <a:ea typeface="仿宋_GB2312"/>
                <a:cs typeface="仿宋_GB2312"/>
              </a:rPr>
              <a:t>中的一个，</a:t>
            </a:r>
            <a:endParaRPr lang="en-US" altLang="zh-CN">
              <a:latin typeface="Arial" charset="0"/>
              <a:ea typeface="仿宋_GB2312"/>
              <a:cs typeface="仿宋_GB2312"/>
            </a:endParaRPr>
          </a:p>
          <a:p>
            <a:r>
              <a:rPr lang="zh-CN" altLang="en-US">
                <a:latin typeface="Arial" charset="0"/>
                <a:ea typeface="仿宋_GB2312"/>
                <a:cs typeface="仿宋_GB2312"/>
              </a:rPr>
              <a:t>因此</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y</a:t>
            </a:r>
            <a:r>
              <a:rPr lang="zh-CN" altLang="en-US">
                <a:latin typeface="Arial" charset="0"/>
                <a:ea typeface="仿宋_GB2312"/>
                <a:cs typeface="仿宋_GB2312"/>
              </a:rPr>
              <a:t>。但这与</a:t>
            </a:r>
            <a:r>
              <a:rPr lang="en-US" altLang="zh-CN">
                <a:latin typeface="Arial" charset="0"/>
                <a:ea typeface="仿宋_GB2312"/>
                <a:cs typeface="仿宋_GB2312"/>
              </a:rPr>
              <a:t>a</a:t>
            </a:r>
            <a:r>
              <a:rPr kumimoji="1" lang="zh-CN" altLang="en-US"/>
              <a:t> ≼ </a:t>
            </a:r>
            <a:r>
              <a:rPr lang="en-US" altLang="zh-CN">
                <a:latin typeface="Arial" charset="0"/>
                <a:ea typeface="仿宋_GB2312"/>
                <a:cs typeface="仿宋_GB2312"/>
              </a:rPr>
              <a:t>y</a:t>
            </a:r>
            <a:r>
              <a:rPr lang="en-US" altLang="zh-CN">
                <a:latin typeface="Arial" charset="0"/>
                <a:ea typeface="仿宋_GB2312"/>
                <a:cs typeface="仿宋_GB2312"/>
                <a:sym typeface="Symbol" pitchFamily="18" charset="2"/>
              </a:rPr>
              <a:t></a:t>
            </a:r>
            <a:r>
              <a:rPr lang="zh-CN" altLang="en-US">
                <a:latin typeface="Arial" charset="0"/>
                <a:ea typeface="仿宋_GB2312"/>
                <a:cs typeface="仿宋_GB2312"/>
              </a:rPr>
              <a:t>矛盾。</a:t>
            </a:r>
            <a:endParaRPr lang="en-US" altLang="zh-CN">
              <a:latin typeface="Arial" charset="0"/>
              <a:ea typeface="仿宋_GB2312"/>
              <a:cs typeface="仿宋_GB2312"/>
            </a:endParaRPr>
          </a:p>
          <a:p>
            <a:r>
              <a:rPr lang="zh-CN" altLang="en-US">
                <a:latin typeface="Arial" charset="0"/>
                <a:ea typeface="仿宋_GB2312"/>
                <a:cs typeface="仿宋_GB2312"/>
              </a:rPr>
              <a:t>故</a:t>
            </a:r>
            <a:r>
              <a:rPr lang="en-US" altLang="zh-CN">
                <a:latin typeface="Arial" charset="0"/>
                <a:ea typeface="仿宋_GB2312"/>
                <a:cs typeface="仿宋_GB2312"/>
              </a:rPr>
              <a:t>x ∧ y’=0</a:t>
            </a:r>
            <a:r>
              <a:rPr lang="zh-CN" altLang="en-US">
                <a:latin typeface="Arial" charset="0"/>
                <a:ea typeface="仿宋_GB2312"/>
                <a:cs typeface="仿宋_GB2312"/>
              </a:rPr>
              <a:t>，即</a:t>
            </a:r>
            <a:r>
              <a:rPr lang="en-US" altLang="zh-CN">
                <a:latin typeface="Arial" charset="0"/>
                <a:ea typeface="仿宋_GB2312"/>
                <a:cs typeface="仿宋_GB2312"/>
              </a:rPr>
              <a:t>x</a:t>
            </a:r>
            <a:r>
              <a:rPr kumimoji="1" lang="zh-CN" altLang="en-US"/>
              <a:t> ≼ </a:t>
            </a:r>
            <a:r>
              <a:rPr lang="en-US" altLang="zh-CN">
                <a:latin typeface="Arial" charset="0"/>
                <a:ea typeface="仿宋_GB2312"/>
                <a:cs typeface="仿宋_GB2312"/>
              </a:rPr>
              <a:t>y</a:t>
            </a:r>
            <a:r>
              <a:rPr lang="zh-CN" altLang="en-US">
                <a:latin typeface="Arial" charset="0"/>
                <a:ea typeface="仿宋_GB2312"/>
                <a:cs typeface="仿宋_GB231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heckerboard(across)">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heckerboard(across)">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checkerboard(across)">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checkerboard(across)">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checkerboard(across)">
                                      <p:cBhvr>
                                        <p:cTn id="30" dur="500"/>
                                        <p:tgtEl>
                                          <p:spTgt spid="9">
                                            <p:txEl>
                                              <p:pRg st="5" end="5"/>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checkerboard(across)">
                                      <p:cBhvr>
                                        <p:cTn id="33" dur="500"/>
                                        <p:tgtEl>
                                          <p:spTgt spid="9">
                                            <p:txEl>
                                              <p:pRg st="6" end="6"/>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checkerboard(across)">
                                      <p:cBhvr>
                                        <p:cTn id="3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新闻纸"/>
          <p:cNvSpPr>
            <a:spLocks noChangeArrowheads="1"/>
          </p:cNvSpPr>
          <p:nvPr/>
        </p:nvSpPr>
        <p:spPr bwMode="auto">
          <a:xfrm>
            <a:off x="457200" y="1219200"/>
            <a:ext cx="8153400" cy="10668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2" name="Text Box 4"/>
          <p:cNvSpPr txBox="1">
            <a:spLocks noChangeArrowheads="1"/>
          </p:cNvSpPr>
          <p:nvPr/>
        </p:nvSpPr>
        <p:spPr bwMode="auto">
          <a:xfrm>
            <a:off x="146050" y="327025"/>
            <a:ext cx="50355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有限布尔代数表示定理</a:t>
            </a:r>
          </a:p>
        </p:txBody>
      </p:sp>
      <p:sp>
        <p:nvSpPr>
          <p:cNvPr id="3" name="TextBox 2"/>
          <p:cNvSpPr txBox="1"/>
          <p:nvPr/>
        </p:nvSpPr>
        <p:spPr>
          <a:xfrm>
            <a:off x="1371600" y="1295400"/>
            <a:ext cx="7162800" cy="923925"/>
          </a:xfrm>
          <a:prstGeom prst="rect">
            <a:avLst/>
          </a:prstGeom>
          <a:noFill/>
        </p:spPr>
        <p:txBody>
          <a:bodyPr>
            <a:spAutoFit/>
          </a:bodyPr>
          <a:lstStyle/>
          <a:p>
            <a:pPr>
              <a:defRPr/>
            </a:pPr>
            <a:r>
              <a:rPr lang="zh-CN" altLang="en-US" dirty="0">
                <a:latin typeface="+mj-lt"/>
                <a:ea typeface="仿宋_GB2312" pitchFamily="49" charset="-122"/>
                <a:cs typeface="+mn-cs"/>
              </a:rPr>
              <a:t>设</a:t>
            </a:r>
            <a:r>
              <a:rPr lang="en-US" altLang="zh-CN" dirty="0">
                <a:latin typeface="+mj-lt"/>
                <a:ea typeface="仿宋_GB2312" pitchFamily="49" charset="-122"/>
                <a:cs typeface="+mn-cs"/>
              </a:rPr>
              <a:t>&lt;B</a:t>
            </a:r>
            <a:r>
              <a:rPr lang="zh-CN" altLang="en-US" dirty="0">
                <a:latin typeface="+mj-lt"/>
                <a:ea typeface="仿宋_GB2312" pitchFamily="49" charset="-122"/>
                <a:cs typeface="+mn-cs"/>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Lucida Sans Unicode"/>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仿宋_GB2312" pitchFamily="49" charset="-122"/>
                <a:cs typeface="+mn-cs"/>
              </a:rPr>
              <a:t>0</a:t>
            </a:r>
            <a:r>
              <a:rPr lang="zh-CN" altLang="en-US" dirty="0">
                <a:latin typeface="+mj-lt"/>
                <a:ea typeface="仿宋_GB2312" pitchFamily="49" charset="-122"/>
                <a:cs typeface="+mn-cs"/>
              </a:rPr>
              <a:t>，</a:t>
            </a:r>
            <a:r>
              <a:rPr lang="en-US" altLang="zh-CN" dirty="0">
                <a:latin typeface="+mj-lt"/>
                <a:ea typeface="仿宋_GB2312" pitchFamily="49" charset="-122"/>
                <a:cs typeface="+mn-cs"/>
              </a:rPr>
              <a:t>1&gt;</a:t>
            </a:r>
            <a:r>
              <a:rPr lang="zh-CN" altLang="en-US" dirty="0">
                <a:latin typeface="+mj-lt"/>
                <a:ea typeface="仿宋_GB2312" pitchFamily="49" charset="-122"/>
                <a:cs typeface="+mn-cs"/>
              </a:rPr>
              <a:t>是一个有限布尔代数，</a:t>
            </a:r>
            <a:r>
              <a:rPr lang="en-US" altLang="zh-CN" dirty="0">
                <a:latin typeface="+mj-lt"/>
                <a:ea typeface="仿宋_GB2312" pitchFamily="49" charset="-122"/>
                <a:cs typeface="+mn-cs"/>
              </a:rPr>
              <a:t>S</a:t>
            </a:r>
            <a:r>
              <a:rPr lang="zh-CN" altLang="en-US" dirty="0">
                <a:latin typeface="+mj-lt"/>
                <a:ea typeface="仿宋_GB2312" pitchFamily="49" charset="-122"/>
                <a:cs typeface="+mn-cs"/>
              </a:rPr>
              <a:t>是此代数中的所有原子的集合，则</a:t>
            </a:r>
            <a:r>
              <a:rPr lang="en-US" altLang="zh-CN" dirty="0">
                <a:latin typeface="+mj-lt"/>
                <a:ea typeface="仿宋_GB2312" pitchFamily="49" charset="-122"/>
                <a:cs typeface="+mn-cs"/>
              </a:rPr>
              <a:t>&lt; B</a:t>
            </a:r>
            <a:r>
              <a:rPr lang="zh-CN" altLang="en-US" dirty="0">
                <a:latin typeface="+mj-lt"/>
                <a:ea typeface="仿宋_GB2312" pitchFamily="49" charset="-122"/>
                <a:cs typeface="+mn-cs"/>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Lucida Sans Unicode"/>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仿宋_GB2312" pitchFamily="49" charset="-122"/>
                <a:cs typeface="+mn-cs"/>
              </a:rPr>
              <a:t>0</a:t>
            </a:r>
            <a:r>
              <a:rPr lang="zh-CN" altLang="en-US" dirty="0">
                <a:latin typeface="+mj-lt"/>
                <a:ea typeface="仿宋_GB2312" pitchFamily="49" charset="-122"/>
                <a:cs typeface="+mn-cs"/>
              </a:rPr>
              <a:t>，</a:t>
            </a:r>
            <a:r>
              <a:rPr lang="en-US" altLang="zh-CN" dirty="0">
                <a:latin typeface="+mj-lt"/>
                <a:ea typeface="仿宋_GB2312" pitchFamily="49" charset="-122"/>
                <a:cs typeface="+mn-cs"/>
              </a:rPr>
              <a:t>1 &gt;</a:t>
            </a:r>
            <a:r>
              <a:rPr lang="zh-CN" altLang="en-US" dirty="0">
                <a:latin typeface="+mj-lt"/>
                <a:ea typeface="仿宋_GB2312" pitchFamily="49" charset="-122"/>
                <a:cs typeface="+mn-cs"/>
              </a:rPr>
              <a:t>同构于幂集代数</a:t>
            </a:r>
            <a:r>
              <a:rPr lang="en-US" altLang="zh-CN" dirty="0">
                <a:latin typeface="+mj-lt"/>
                <a:ea typeface="仿宋_GB2312" pitchFamily="49" charset="-122"/>
                <a:cs typeface="+mn-cs"/>
              </a:rPr>
              <a:t>&lt;P(S)</a:t>
            </a:r>
            <a:r>
              <a:rPr lang="zh-CN" altLang="en-US" dirty="0">
                <a:latin typeface="+mj-lt"/>
                <a:ea typeface="仿宋_GB2312" pitchFamily="49" charset="-122"/>
                <a:cs typeface="+mn-cs"/>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宋体" pitchFamily="2" charset="-122"/>
                <a:cs typeface="Times New Roman" pitchFamily="18" charset="0"/>
              </a:rPr>
              <a:t>Ø</a:t>
            </a:r>
            <a:r>
              <a:rPr lang="zh-CN" altLang="en-US" dirty="0">
                <a:latin typeface="+mj-lt"/>
                <a:ea typeface="宋体" pitchFamily="2" charset="-122"/>
                <a:cs typeface="Times New Roman" pitchFamily="18" charset="0"/>
              </a:rPr>
              <a:t>，</a:t>
            </a:r>
            <a:r>
              <a:rPr lang="en-US" altLang="zh-CN" dirty="0">
                <a:latin typeface="+mj-lt"/>
                <a:ea typeface="仿宋_GB2312" pitchFamily="49" charset="-122"/>
                <a:cs typeface="+mn-cs"/>
              </a:rPr>
              <a:t>S&gt;</a:t>
            </a:r>
            <a:endParaRPr lang="zh-CN" altLang="en-US" dirty="0">
              <a:latin typeface="+mj-lt"/>
              <a:ea typeface="宋体" pitchFamily="2" charset="-122"/>
              <a:cs typeface="+mn-cs"/>
            </a:endParaRPr>
          </a:p>
        </p:txBody>
      </p:sp>
      <p:sp>
        <p:nvSpPr>
          <p:cNvPr id="91140" name="Text Box 6"/>
          <p:cNvSpPr txBox="1">
            <a:spLocks noChangeArrowheads="1"/>
          </p:cNvSpPr>
          <p:nvPr/>
        </p:nvSpPr>
        <p:spPr bwMode="auto">
          <a:xfrm>
            <a:off x="457200" y="1295400"/>
            <a:ext cx="1038225" cy="369888"/>
          </a:xfrm>
          <a:prstGeom prst="rect">
            <a:avLst/>
          </a:prstGeom>
          <a:noFill/>
          <a:ln w="9525">
            <a:noFill/>
            <a:miter lim="800000"/>
            <a:headEnd/>
            <a:tailEnd/>
          </a:ln>
        </p:spPr>
        <p:txBody>
          <a:bodyPr>
            <a:spAutoFit/>
          </a:bodyPr>
          <a:lstStyle/>
          <a:p>
            <a:r>
              <a:rPr lang="zh-CN" altLang="en-US" b="1">
                <a:ea typeface="黑体" pitchFamily="49" charset="-122"/>
              </a:rPr>
              <a:t>定理</a:t>
            </a:r>
            <a:r>
              <a:rPr lang="en-US" altLang="zh-CN" b="1">
                <a:ea typeface="黑体" pitchFamily="49" charset="-122"/>
              </a:rPr>
              <a:t>8</a:t>
            </a:r>
            <a:r>
              <a:rPr lang="zh-CN" altLang="en-US"/>
              <a:t>：</a:t>
            </a:r>
          </a:p>
        </p:txBody>
      </p:sp>
      <p:sp>
        <p:nvSpPr>
          <p:cNvPr id="91141" name="TextBox 5"/>
          <p:cNvSpPr txBox="1">
            <a:spLocks noChangeArrowheads="1"/>
          </p:cNvSpPr>
          <p:nvPr/>
        </p:nvSpPr>
        <p:spPr bwMode="auto">
          <a:xfrm>
            <a:off x="457200" y="2438400"/>
            <a:ext cx="8229600" cy="1200150"/>
          </a:xfrm>
          <a:prstGeom prst="rect">
            <a:avLst/>
          </a:prstGeom>
          <a:noFill/>
          <a:ln w="9525">
            <a:noFill/>
            <a:miter lim="800000"/>
            <a:headEnd/>
            <a:tailEnd/>
          </a:ln>
        </p:spPr>
        <p:txBody>
          <a:bodyPr>
            <a:spAutoFit/>
          </a:bodyPr>
          <a:lstStyle/>
          <a:p>
            <a:r>
              <a:rPr lang="zh-CN" altLang="en-US" dirty="0">
                <a:latin typeface="仿宋_GB2312"/>
                <a:ea typeface="仿宋_GB2312"/>
                <a:cs typeface="仿宋_GB2312"/>
              </a:rPr>
              <a:t>作一映射</a:t>
            </a:r>
            <a:r>
              <a:rPr lang="en-US" altLang="zh-CN" dirty="0">
                <a:latin typeface="仿宋_GB2312"/>
                <a:ea typeface="仿宋_GB2312"/>
                <a:cs typeface="仿宋_GB2312"/>
              </a:rPr>
              <a:t>f:B→</a:t>
            </a:r>
            <a:r>
              <a:rPr lang="en-US" altLang="zh-CN" dirty="0">
                <a:latin typeface="Times New Roman" pitchFamily="18" charset="0"/>
                <a:ea typeface="仿宋_GB2312"/>
                <a:cs typeface="仿宋_GB2312"/>
              </a:rPr>
              <a:t> P(</a:t>
            </a:r>
            <a:r>
              <a:rPr lang="en-US" altLang="zh-CN" dirty="0">
                <a:latin typeface="仿宋_GB2312"/>
                <a:ea typeface="仿宋_GB2312"/>
                <a:cs typeface="仿宋_GB2312"/>
              </a:rPr>
              <a:t>S</a:t>
            </a:r>
            <a:r>
              <a:rPr lang="en-US" altLang="zh-CN" dirty="0">
                <a:latin typeface="Times New Roman" pitchFamily="18" charset="0"/>
                <a:ea typeface="仿宋_GB2312"/>
                <a:cs typeface="仿宋_GB2312"/>
              </a:rPr>
              <a:t>)</a:t>
            </a:r>
            <a:r>
              <a:rPr lang="zh-CN" altLang="en-US" dirty="0">
                <a:latin typeface="Times New Roman" pitchFamily="18" charset="0"/>
                <a:ea typeface="仿宋_GB2312"/>
                <a:cs typeface="仿宋_GB2312"/>
              </a:rPr>
              <a:t>满足</a:t>
            </a:r>
            <a:endParaRPr lang="en-US" altLang="zh-CN" dirty="0">
              <a:latin typeface="Times New Roman" pitchFamily="18" charset="0"/>
              <a:ea typeface="仿宋_GB2312"/>
              <a:cs typeface="仿宋_GB2312"/>
            </a:endParaRPr>
          </a:p>
          <a:p>
            <a:pPr>
              <a:buFont typeface="Wingdings" pitchFamily="2" charset="2"/>
              <a:buNone/>
            </a:pPr>
            <a:r>
              <a:rPr lang="en-US" altLang="zh-CN" b="1" dirty="0">
                <a:latin typeface="Times New Roman" pitchFamily="18" charset="0"/>
                <a:ea typeface="仿宋_GB2312"/>
                <a:cs typeface="仿宋_GB2312"/>
              </a:rPr>
              <a:t>              		</a:t>
            </a:r>
            <a:endParaRPr lang="en-US" altLang="zh-CN" dirty="0">
              <a:latin typeface="仿宋_GB2312"/>
              <a:ea typeface="仿宋_GB2312"/>
              <a:cs typeface="仿宋_GB2312"/>
            </a:endParaRPr>
          </a:p>
          <a:p>
            <a:pPr>
              <a:buFont typeface="Wingdings" pitchFamily="2" charset="2"/>
              <a:buNone/>
            </a:pPr>
            <a:r>
              <a:rPr lang="en-US" altLang="zh-CN" dirty="0">
                <a:latin typeface="仿宋_GB2312"/>
                <a:ea typeface="仿宋_GB2312"/>
                <a:cs typeface="仿宋_GB2312"/>
              </a:rPr>
              <a:t>             		</a:t>
            </a:r>
          </a:p>
          <a:p>
            <a:endParaRPr lang="zh-CN" altLang="en-US" dirty="0"/>
          </a:p>
        </p:txBody>
      </p:sp>
      <p:grpSp>
        <p:nvGrpSpPr>
          <p:cNvPr id="91142" name="组合 13"/>
          <p:cNvGrpSpPr>
            <a:grpSpLocks/>
          </p:cNvGrpSpPr>
          <p:nvPr/>
        </p:nvGrpSpPr>
        <p:grpSpPr bwMode="auto">
          <a:xfrm>
            <a:off x="2971800" y="2667000"/>
            <a:ext cx="4191000" cy="979488"/>
            <a:chOff x="2895600" y="4191000"/>
            <a:chExt cx="4191000" cy="978932"/>
          </a:xfrm>
        </p:grpSpPr>
        <p:sp>
          <p:nvSpPr>
            <p:cNvPr id="91146" name="TextBox 7"/>
            <p:cNvSpPr txBox="1">
              <a:spLocks noChangeArrowheads="1"/>
            </p:cNvSpPr>
            <p:nvPr/>
          </p:nvSpPr>
          <p:spPr bwMode="auto">
            <a:xfrm>
              <a:off x="2895600" y="4495800"/>
              <a:ext cx="795411" cy="369332"/>
            </a:xfrm>
            <a:prstGeom prst="rect">
              <a:avLst/>
            </a:prstGeom>
            <a:noFill/>
            <a:ln w="9525">
              <a:noFill/>
              <a:miter lim="800000"/>
              <a:headEnd/>
              <a:tailEnd/>
            </a:ln>
          </p:spPr>
          <p:txBody>
            <a:bodyPr wrap="none">
              <a:spAutoFit/>
            </a:bodyPr>
            <a:lstStyle/>
            <a:p>
              <a:r>
                <a:rPr lang="en-US" altLang="zh-CN"/>
                <a:t>f(x) = </a:t>
              </a:r>
              <a:endParaRPr lang="zh-CN" altLang="en-US"/>
            </a:p>
          </p:txBody>
        </p:sp>
        <p:sp>
          <p:nvSpPr>
            <p:cNvPr id="11" name="左大括号 10"/>
            <p:cNvSpPr/>
            <p:nvPr/>
          </p:nvSpPr>
          <p:spPr>
            <a:xfrm>
              <a:off x="3581400" y="4267157"/>
              <a:ext cx="304800" cy="837724"/>
            </a:xfrm>
            <a:prstGeom prst="leftBrace">
              <a:avLst>
                <a:gd name="adj1" fmla="val 12037"/>
                <a:gd name="adj2" fmla="val 48653"/>
              </a:avLst>
            </a:prstGeom>
            <a:no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2" name="TextBox 11"/>
            <p:cNvSpPr txBox="1"/>
            <p:nvPr/>
          </p:nvSpPr>
          <p:spPr>
            <a:xfrm>
              <a:off x="3962400" y="4191000"/>
              <a:ext cx="2590800" cy="369678"/>
            </a:xfrm>
            <a:prstGeom prst="rect">
              <a:avLst/>
            </a:prstGeom>
            <a:noFill/>
          </p:spPr>
          <p:txBody>
            <a:bodyPr>
              <a:spAutoFit/>
            </a:bodyPr>
            <a:lstStyle/>
            <a:p>
              <a:pPr>
                <a:defRPr/>
              </a:pPr>
              <a:r>
                <a:rPr lang="en-US" altLang="zh-CN" dirty="0">
                  <a:latin typeface="+mj-lt"/>
                  <a:ea typeface="仿宋_GB2312" pitchFamily="49" charset="-122"/>
                  <a:cs typeface="+mn-cs"/>
                </a:rPr>
                <a:t>Ø		</a:t>
              </a:r>
              <a:r>
                <a:rPr lang="zh-CN" altLang="en-US" dirty="0">
                  <a:latin typeface="+mj-lt"/>
                  <a:ea typeface="仿宋_GB2312" pitchFamily="49" charset="-122"/>
                  <a:cs typeface="+mn-cs"/>
                </a:rPr>
                <a:t> </a:t>
              </a:r>
              <a:r>
                <a:rPr lang="en-US" altLang="zh-CN" dirty="0">
                  <a:latin typeface="+mj-lt"/>
                  <a:ea typeface="仿宋_GB2312" pitchFamily="49" charset="-122"/>
                  <a:cs typeface="+mn-cs"/>
                </a:rPr>
                <a:t>x=0</a:t>
              </a:r>
              <a:endParaRPr lang="zh-CN" altLang="en-US" dirty="0">
                <a:latin typeface="+mj-lt"/>
                <a:ea typeface="宋体" pitchFamily="2" charset="-122"/>
                <a:cs typeface="+mn-cs"/>
              </a:endParaRPr>
            </a:p>
          </p:txBody>
        </p:sp>
        <p:sp>
          <p:nvSpPr>
            <p:cNvPr id="13" name="TextBox 12"/>
            <p:cNvSpPr txBox="1"/>
            <p:nvPr/>
          </p:nvSpPr>
          <p:spPr>
            <a:xfrm>
              <a:off x="3962400" y="4800254"/>
              <a:ext cx="3124200" cy="369678"/>
            </a:xfrm>
            <a:prstGeom prst="rect">
              <a:avLst/>
            </a:prstGeom>
            <a:noFill/>
          </p:spPr>
          <p:txBody>
            <a:bodyPr>
              <a:spAutoFit/>
            </a:bodyPr>
            <a:lstStyle/>
            <a:p>
              <a:pPr>
                <a:defRPr/>
              </a:pPr>
              <a:r>
                <a:rPr lang="en-US" altLang="zh-CN" dirty="0">
                  <a:latin typeface="+mj-lt"/>
                  <a:ea typeface="仿宋_GB2312" pitchFamily="49" charset="-122"/>
                  <a:cs typeface="+mn-cs"/>
                </a:rPr>
                <a:t>{</a:t>
              </a:r>
              <a:r>
                <a:rPr lang="en-US" altLang="zh-CN" dirty="0" err="1">
                  <a:latin typeface="+mj-lt"/>
                  <a:ea typeface="仿宋_GB2312" pitchFamily="49" charset="-122"/>
                  <a:cs typeface="+mn-cs"/>
                </a:rPr>
                <a:t>a|a∈S</a:t>
              </a:r>
              <a:r>
                <a:rPr lang="zh-CN" altLang="en-US" dirty="0">
                  <a:latin typeface="+mj-lt"/>
                  <a:ea typeface="仿宋_GB2312" pitchFamily="49" charset="-122"/>
                  <a:cs typeface="+mn-cs"/>
                </a:rPr>
                <a:t>且</a:t>
              </a:r>
              <a:r>
                <a:rPr lang="en-US" altLang="zh-CN" dirty="0">
                  <a:latin typeface="+mj-lt"/>
                  <a:ea typeface="仿宋_GB2312" pitchFamily="49" charset="-122"/>
                  <a:cs typeface="+mn-cs"/>
                </a:rPr>
                <a:t>a</a:t>
              </a:r>
              <a:r>
                <a:rPr kumimoji="1" lang="zh-CN" altLang="en-US" dirty="0">
                  <a:latin typeface="Arial Rounded MT Bold" pitchFamily="34" charset="0"/>
                  <a:ea typeface="宋体" pitchFamily="2" charset="-122"/>
                  <a:cs typeface="+mn-cs"/>
                </a:rPr>
                <a:t> ≼ </a:t>
              </a:r>
              <a:r>
                <a:rPr lang="en-US" altLang="zh-CN" dirty="0">
                  <a:latin typeface="+mj-lt"/>
                  <a:ea typeface="仿宋_GB2312" pitchFamily="49" charset="-122"/>
                  <a:cs typeface="+mn-cs"/>
                </a:rPr>
                <a:t>x}  	 x≠0</a:t>
              </a:r>
              <a:endParaRPr lang="zh-CN" altLang="en-US" dirty="0">
                <a:latin typeface="+mj-lt"/>
                <a:ea typeface="宋体" pitchFamily="2" charset="-122"/>
                <a:cs typeface="+mn-cs"/>
              </a:endParaRPr>
            </a:p>
          </p:txBody>
        </p:sp>
      </p:grpSp>
      <p:sp>
        <p:nvSpPr>
          <p:cNvPr id="91143" name="矩形 15"/>
          <p:cNvSpPr>
            <a:spLocks noChangeArrowheads="1"/>
          </p:cNvSpPr>
          <p:nvPr/>
        </p:nvSpPr>
        <p:spPr bwMode="auto">
          <a:xfrm>
            <a:off x="457200" y="3505200"/>
            <a:ext cx="2392363" cy="369888"/>
          </a:xfrm>
          <a:prstGeom prst="rect">
            <a:avLst/>
          </a:prstGeom>
          <a:noFill/>
          <a:ln w="9525">
            <a:noFill/>
            <a:miter lim="800000"/>
            <a:headEnd/>
            <a:tailEnd/>
          </a:ln>
        </p:spPr>
        <p:txBody>
          <a:bodyPr wrap="none">
            <a:spAutoFit/>
          </a:bodyPr>
          <a:lstStyle/>
          <a:p>
            <a:r>
              <a:rPr lang="zh-CN" altLang="en-US" dirty="0">
                <a:latin typeface="Times New Roman" pitchFamily="18" charset="0"/>
                <a:ea typeface="仿宋_GB2312"/>
                <a:cs typeface="仿宋_GB2312"/>
              </a:rPr>
              <a:t>首先证明</a:t>
            </a:r>
            <a:r>
              <a:rPr lang="en-US" altLang="zh-CN" dirty="0">
                <a:latin typeface="仿宋_GB2312"/>
                <a:ea typeface="仿宋_GB2312"/>
                <a:cs typeface="仿宋_GB2312"/>
              </a:rPr>
              <a:t>f</a:t>
            </a:r>
            <a:r>
              <a:rPr lang="zh-CN" altLang="en-US" dirty="0">
                <a:latin typeface="Times New Roman" pitchFamily="18" charset="0"/>
                <a:ea typeface="仿宋_GB2312"/>
                <a:cs typeface="仿宋_GB2312"/>
              </a:rPr>
              <a:t>是双射函数</a:t>
            </a:r>
            <a:endParaRPr lang="zh-CN" altLang="en-US" dirty="0"/>
          </a:p>
        </p:txBody>
      </p:sp>
      <p:sp>
        <p:nvSpPr>
          <p:cNvPr id="17" name="矩形 16"/>
          <p:cNvSpPr/>
          <p:nvPr/>
        </p:nvSpPr>
        <p:spPr>
          <a:xfrm>
            <a:off x="457200" y="3886200"/>
            <a:ext cx="8610600" cy="646113"/>
          </a:xfrm>
          <a:prstGeom prst="rect">
            <a:avLst/>
          </a:prstGeom>
        </p:spPr>
        <p:txBody>
          <a:bodyPr>
            <a:spAutoFit/>
          </a:bodyPr>
          <a:lstStyle/>
          <a:p>
            <a:pPr>
              <a:defRPr/>
            </a:pPr>
            <a:r>
              <a:rPr lang="zh-CN" altLang="en-US" dirty="0">
                <a:latin typeface="+mj-lt"/>
                <a:ea typeface="仿宋_GB2312" pitchFamily="49" charset="-122"/>
                <a:cs typeface="+mn-cs"/>
              </a:rPr>
              <a:t>由于</a:t>
            </a:r>
            <a:r>
              <a:rPr lang="en-US" altLang="zh-CN" dirty="0">
                <a:latin typeface="+mj-lt"/>
                <a:ea typeface="仿宋_GB2312" pitchFamily="49" charset="-122"/>
                <a:cs typeface="+mn-cs"/>
              </a:rPr>
              <a:t>B</a:t>
            </a:r>
            <a:r>
              <a:rPr lang="zh-CN" altLang="en-US" dirty="0">
                <a:latin typeface="+mj-lt"/>
                <a:ea typeface="仿宋_GB2312" pitchFamily="49" charset="-122"/>
                <a:cs typeface="+mn-cs"/>
              </a:rPr>
              <a:t>对运算</a:t>
            </a:r>
            <a:r>
              <a:rPr lang="en-US" altLang="zh-CN" dirty="0">
                <a:latin typeface="+mj-lt"/>
                <a:ea typeface="仿宋_GB2312" pitchFamily="49" charset="-122"/>
                <a:cs typeface="Lucida Sans Unicode"/>
              </a:rPr>
              <a:t>∨</a:t>
            </a:r>
            <a:r>
              <a:rPr lang="zh-CN" altLang="en-US" dirty="0">
                <a:latin typeface="+mj-lt"/>
                <a:ea typeface="仿宋_GB2312" pitchFamily="49" charset="-122"/>
                <a:cs typeface="+mn-cs"/>
              </a:rPr>
              <a:t>封闭，对</a:t>
            </a:r>
            <a:r>
              <a:rPr lang="en-US" altLang="zh-CN" dirty="0">
                <a:latin typeface="+mj-lt"/>
                <a:ea typeface="仿宋_GB2312" pitchFamily="49" charset="-122"/>
                <a:cs typeface="+mn-cs"/>
              </a:rPr>
              <a:t>S</a:t>
            </a:r>
            <a:r>
              <a:rPr lang="zh-CN" altLang="en-US" dirty="0">
                <a:latin typeface="+mj-lt"/>
                <a:ea typeface="仿宋_GB2312" pitchFamily="49" charset="-122"/>
                <a:cs typeface="+mn-cs"/>
              </a:rPr>
              <a:t>的任一子集</a:t>
            </a:r>
            <a:r>
              <a:rPr lang="en-US" altLang="zh-CN" dirty="0">
                <a:latin typeface="+mj-lt"/>
                <a:ea typeface="仿宋_GB2312" pitchFamily="49" charset="-122"/>
                <a:cs typeface="+mn-cs"/>
              </a:rPr>
              <a:t>S</a:t>
            </a:r>
            <a:r>
              <a:rPr lang="en-US" altLang="zh-CN" baseline="-25000" dirty="0">
                <a:latin typeface="+mj-lt"/>
                <a:ea typeface="仿宋_GB2312" pitchFamily="49" charset="-122"/>
                <a:cs typeface="+mn-cs"/>
              </a:rPr>
              <a:t>1</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1</a:t>
            </a:r>
            <a:r>
              <a:rPr lang="en-US" altLang="zh-CN" dirty="0">
                <a:latin typeface="+mj-lt"/>
                <a:ea typeface="仿宋_GB2312" pitchFamily="49" charset="-122"/>
                <a:cs typeface="+mn-cs"/>
                <a:sym typeface="Symbol" pitchFamily="18" charset="2"/>
              </a:rPr>
              <a:t>, </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2</a:t>
            </a:r>
            <a:r>
              <a:rPr lang="en-US" altLang="zh-CN" dirty="0">
                <a:latin typeface="+mj-lt"/>
                <a:ea typeface="仿宋_GB2312" pitchFamily="49" charset="-122"/>
                <a:cs typeface="+mn-cs"/>
                <a:sym typeface="Symbol" pitchFamily="18" charset="2"/>
              </a:rPr>
              <a:t>, …, </a:t>
            </a:r>
            <a:r>
              <a:rPr lang="en-US" altLang="zh-CN" dirty="0" err="1">
                <a:latin typeface="+mj-lt"/>
                <a:ea typeface="仿宋_GB2312" pitchFamily="49" charset="-122"/>
                <a:cs typeface="+mn-cs"/>
              </a:rPr>
              <a:t>a</a:t>
            </a:r>
            <a:r>
              <a:rPr lang="en-US" altLang="zh-CN" baseline="-25000" dirty="0" err="1">
                <a:latin typeface="+mj-lt"/>
                <a:ea typeface="仿宋_GB2312" pitchFamily="49" charset="-122"/>
                <a:cs typeface="+mn-cs"/>
              </a:rPr>
              <a:t>k</a:t>
            </a:r>
            <a:r>
              <a:rPr lang="en-US" altLang="zh-CN" dirty="0">
                <a:latin typeface="+mj-lt"/>
                <a:ea typeface="仿宋_GB2312" pitchFamily="49" charset="-122"/>
                <a:cs typeface="+mn-cs"/>
              </a:rPr>
              <a:t>}</a:t>
            </a:r>
            <a:r>
              <a:rPr lang="zh-CN" altLang="en-US" dirty="0">
                <a:latin typeface="+mj-lt"/>
                <a:ea typeface="仿宋_GB2312" pitchFamily="49" charset="-122"/>
                <a:cs typeface="+mn-cs"/>
              </a:rPr>
              <a:t>都存在</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1</a:t>
            </a:r>
            <a:r>
              <a:rPr lang="en-US" altLang="zh-CN" dirty="0">
                <a:latin typeface="+mj-lt"/>
                <a:ea typeface="仿宋_GB2312" pitchFamily="49" charset="-122"/>
                <a:cs typeface="Lucida Sans Unicode"/>
              </a:rPr>
              <a:t>∨</a:t>
            </a:r>
            <a:r>
              <a:rPr lang="en-US" altLang="zh-CN" dirty="0">
                <a:latin typeface="+mj-lt"/>
                <a:ea typeface="仿宋_GB2312" pitchFamily="49" charset="-122"/>
                <a:cs typeface="+mn-cs"/>
              </a:rPr>
              <a:t>a</a:t>
            </a:r>
            <a:r>
              <a:rPr lang="en-US" altLang="zh-CN" baseline="-25000" dirty="0">
                <a:latin typeface="+mj-lt"/>
                <a:ea typeface="仿宋_GB2312" pitchFamily="49" charset="-122"/>
                <a:cs typeface="+mn-cs"/>
              </a:rPr>
              <a:t>2</a:t>
            </a:r>
            <a:r>
              <a:rPr lang="en-US" altLang="zh-CN" dirty="0">
                <a:latin typeface="+mj-lt"/>
                <a:ea typeface="仿宋_GB2312" pitchFamily="49" charset="-122"/>
                <a:cs typeface="Lucida Sans Unicode"/>
              </a:rPr>
              <a:t>∨</a:t>
            </a:r>
            <a:r>
              <a:rPr lang="en-US" altLang="zh-CN" dirty="0">
                <a:latin typeface="+mj-lt"/>
                <a:ea typeface="仿宋_GB2312" pitchFamily="49" charset="-122"/>
                <a:cs typeface="+mn-cs"/>
                <a:sym typeface="Symbol" pitchFamily="18" charset="2"/>
              </a:rPr>
              <a:t>…</a:t>
            </a:r>
            <a:r>
              <a:rPr lang="en-US" altLang="zh-CN" dirty="0">
                <a:latin typeface="+mj-lt"/>
                <a:ea typeface="仿宋_GB2312" pitchFamily="49" charset="-122"/>
                <a:cs typeface="Lucida Sans Unicode"/>
              </a:rPr>
              <a:t>∨</a:t>
            </a:r>
            <a:r>
              <a:rPr lang="en-US" altLang="zh-CN" dirty="0" err="1">
                <a:latin typeface="+mj-lt"/>
                <a:ea typeface="仿宋_GB2312" pitchFamily="49" charset="-122"/>
                <a:cs typeface="+mn-cs"/>
              </a:rPr>
              <a:t>a</a:t>
            </a:r>
            <a:r>
              <a:rPr lang="en-US" altLang="zh-CN" baseline="-25000" dirty="0" err="1">
                <a:latin typeface="+mj-lt"/>
                <a:ea typeface="仿宋_GB2312" pitchFamily="49" charset="-122"/>
                <a:cs typeface="+mn-cs"/>
              </a:rPr>
              <a:t>k</a:t>
            </a:r>
            <a:r>
              <a:rPr lang="en-US" altLang="zh-CN" dirty="0">
                <a:latin typeface="+mj-lt"/>
                <a:ea typeface="仿宋_GB2312" pitchFamily="49" charset="-122"/>
                <a:cs typeface="+mn-cs"/>
              </a:rPr>
              <a:t>=</a:t>
            </a:r>
            <a:r>
              <a:rPr lang="en-US" altLang="zh-CN" dirty="0" err="1">
                <a:latin typeface="+mj-lt"/>
                <a:ea typeface="仿宋_GB2312" pitchFamily="49" charset="-122"/>
                <a:cs typeface="+mn-cs"/>
              </a:rPr>
              <a:t>x∈B</a:t>
            </a:r>
            <a:r>
              <a:rPr lang="zh-CN" altLang="en-US" dirty="0">
                <a:latin typeface="+mj-lt"/>
                <a:ea typeface="仿宋_GB2312" pitchFamily="49" charset="-122"/>
                <a:cs typeface="+mn-cs"/>
              </a:rPr>
              <a:t>，使</a:t>
            </a:r>
            <a:r>
              <a:rPr lang="en-US" altLang="zh-CN" dirty="0">
                <a:latin typeface="+mj-lt"/>
                <a:ea typeface="仿宋_GB2312" pitchFamily="49" charset="-122"/>
                <a:cs typeface="+mn-cs"/>
              </a:rPr>
              <a:t>f(x)= S</a:t>
            </a:r>
            <a:r>
              <a:rPr lang="en-US" altLang="zh-CN" baseline="-25000" dirty="0">
                <a:latin typeface="+mj-lt"/>
                <a:ea typeface="仿宋_GB2312" pitchFamily="49" charset="-122"/>
                <a:cs typeface="+mn-cs"/>
              </a:rPr>
              <a:t>1</a:t>
            </a:r>
            <a:r>
              <a:rPr lang="en-US" altLang="zh-CN" dirty="0">
                <a:latin typeface="+mj-lt"/>
                <a:ea typeface="仿宋_GB2312" pitchFamily="49" charset="-122"/>
                <a:cs typeface="+mn-cs"/>
              </a:rPr>
              <a:t>,</a:t>
            </a:r>
            <a:r>
              <a:rPr lang="zh-CN" altLang="en-US" dirty="0">
                <a:latin typeface="+mj-lt"/>
                <a:ea typeface="仿宋_GB2312" pitchFamily="49" charset="-122"/>
                <a:cs typeface="+mn-cs"/>
              </a:rPr>
              <a:t>所以，</a:t>
            </a:r>
            <a:r>
              <a:rPr lang="en-US" altLang="zh-CN" dirty="0">
                <a:latin typeface="+mj-lt"/>
                <a:ea typeface="仿宋_GB2312" pitchFamily="49" charset="-122"/>
                <a:cs typeface="+mn-cs"/>
              </a:rPr>
              <a:t>f</a:t>
            </a:r>
            <a:r>
              <a:rPr lang="zh-CN" altLang="en-US" dirty="0">
                <a:latin typeface="+mj-lt"/>
                <a:ea typeface="仿宋_GB2312" pitchFamily="49" charset="-122"/>
                <a:cs typeface="+mn-cs"/>
              </a:rPr>
              <a:t>是满射的。</a:t>
            </a:r>
            <a:endParaRPr lang="zh-CN" altLang="en-US" dirty="0">
              <a:latin typeface="+mj-lt"/>
              <a:ea typeface="宋体" pitchFamily="2" charset="-122"/>
              <a:cs typeface="+mn-cs"/>
            </a:endParaRPr>
          </a:p>
        </p:txBody>
      </p:sp>
      <p:sp>
        <p:nvSpPr>
          <p:cNvPr id="91145" name="矩形 17"/>
          <p:cNvSpPr>
            <a:spLocks noChangeArrowheads="1"/>
          </p:cNvSpPr>
          <p:nvPr/>
        </p:nvSpPr>
        <p:spPr bwMode="auto">
          <a:xfrm>
            <a:off x="457200" y="4495800"/>
            <a:ext cx="8534400" cy="1338263"/>
          </a:xfrm>
          <a:prstGeom prst="rect">
            <a:avLst/>
          </a:prstGeom>
          <a:noFill/>
          <a:ln w="9525">
            <a:noFill/>
            <a:miter lim="800000"/>
            <a:headEnd/>
            <a:tailEnd/>
          </a:ln>
        </p:spPr>
        <p:txBody>
          <a:bodyPr>
            <a:spAutoFit/>
          </a:bodyPr>
          <a:lstStyle/>
          <a:p>
            <a:pPr>
              <a:lnSpc>
                <a:spcPct val="90000"/>
              </a:lnSpc>
              <a:buFont typeface="Wingdings" pitchFamily="2" charset="2"/>
              <a:buNone/>
            </a:pPr>
            <a:r>
              <a:rPr lang="zh-CN" altLang="en-US" dirty="0">
                <a:latin typeface="Arial" charset="0"/>
                <a:ea typeface="仿宋_GB2312"/>
                <a:cs typeface="仿宋_GB2312"/>
              </a:rPr>
              <a:t>设</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zh-CN" altLang="en-US" dirty="0">
                <a:latin typeface="Arial" charset="0"/>
                <a:ea typeface="仿宋_GB2312"/>
                <a:cs typeface="仿宋_GB2312"/>
              </a:rPr>
              <a:t>和</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zh-CN" altLang="en-US" dirty="0">
                <a:latin typeface="Arial" charset="0"/>
                <a:ea typeface="仿宋_GB2312"/>
                <a:cs typeface="仿宋_GB2312"/>
              </a:rPr>
              <a:t>是</a:t>
            </a:r>
            <a:r>
              <a:rPr lang="en-US" altLang="zh-CN" dirty="0">
                <a:latin typeface="Arial" charset="0"/>
                <a:ea typeface="仿宋_GB2312"/>
                <a:cs typeface="仿宋_GB2312"/>
              </a:rPr>
              <a:t>B</a:t>
            </a:r>
            <a:r>
              <a:rPr lang="zh-CN" altLang="en-US" dirty="0">
                <a:latin typeface="Arial" charset="0"/>
                <a:ea typeface="仿宋_GB2312"/>
                <a:cs typeface="仿宋_GB2312"/>
              </a:rPr>
              <a:t>的任意两元素，</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zh-CN" altLang="en-US" dirty="0">
                <a:latin typeface="Arial" charset="0"/>
                <a:ea typeface="仿宋_GB2312"/>
                <a:cs typeface="仿宋_GB2312"/>
              </a:rPr>
              <a:t>，则</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kumimoji="1" lang="zh-CN" altLang="en-US" dirty="0">
                <a:latin typeface="Arial" charset="0"/>
              </a:rPr>
              <a:t> ≼ </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zh-CN" altLang="en-US" dirty="0">
                <a:latin typeface="Arial" charset="0"/>
                <a:ea typeface="仿宋_GB2312"/>
                <a:cs typeface="仿宋_GB2312"/>
              </a:rPr>
              <a:t>和</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kumimoji="1" lang="zh-CN" altLang="en-US" dirty="0">
                <a:latin typeface="Arial" charset="0"/>
              </a:rPr>
              <a:t> ≼ </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zh-CN" altLang="en-US" dirty="0">
                <a:latin typeface="Arial" charset="0"/>
                <a:ea typeface="仿宋_GB2312"/>
                <a:cs typeface="仿宋_GB2312"/>
              </a:rPr>
              <a:t>不能同时成立，不妨设</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kumimoji="1" lang="zh-CN" altLang="en-US" dirty="0">
                <a:latin typeface="Arial" charset="0"/>
              </a:rPr>
              <a:t>≼ </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zh-CN" altLang="en-US" dirty="0">
                <a:latin typeface="Arial" charset="0"/>
                <a:ea typeface="仿宋_GB2312"/>
                <a:cs typeface="仿宋_GB2312"/>
              </a:rPr>
              <a:t>不成立，于是</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en-US" altLang="zh-CN" dirty="0">
                <a:latin typeface="Arial" charset="0"/>
                <a:ea typeface="仿宋_GB2312"/>
                <a:cs typeface="Lucida Sans Unicode" pitchFamily="34" charset="0"/>
              </a:rPr>
              <a:t> ∧ </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a:t>
            </a:r>
            <a:r>
              <a:rPr lang="en-US" altLang="zh-CN" dirty="0">
                <a:latin typeface="Arial" charset="0"/>
                <a:ea typeface="仿宋_GB2312"/>
                <a:cs typeface="仿宋_GB2312"/>
              </a:rPr>
              <a:t>≠0</a:t>
            </a:r>
            <a:r>
              <a:rPr lang="zh-CN" altLang="en-US" dirty="0">
                <a:latin typeface="Arial" charset="0"/>
                <a:ea typeface="仿宋_GB2312"/>
                <a:cs typeface="仿宋_GB2312"/>
              </a:rPr>
              <a:t>，存在一原子</a:t>
            </a:r>
            <a:r>
              <a:rPr lang="en-US" altLang="zh-CN" dirty="0">
                <a:latin typeface="Arial" charset="0"/>
                <a:ea typeface="仿宋_GB2312"/>
                <a:cs typeface="仿宋_GB2312"/>
              </a:rPr>
              <a:t>a</a:t>
            </a:r>
            <a:r>
              <a:rPr lang="zh-CN" altLang="en-US" dirty="0">
                <a:latin typeface="Arial" charset="0"/>
                <a:ea typeface="仿宋_GB2312"/>
                <a:cs typeface="仿宋_GB2312"/>
              </a:rPr>
              <a:t>，使</a:t>
            </a:r>
            <a:r>
              <a:rPr lang="en-US" altLang="zh-CN" dirty="0">
                <a:latin typeface="Arial" charset="0"/>
                <a:ea typeface="仿宋_GB2312"/>
                <a:cs typeface="仿宋_GB2312"/>
              </a:rPr>
              <a:t>a</a:t>
            </a:r>
            <a:r>
              <a:rPr kumimoji="1" lang="zh-CN" altLang="en-US" dirty="0">
                <a:latin typeface="Arial" charset="0"/>
              </a:rPr>
              <a:t> ≼</a:t>
            </a:r>
            <a:r>
              <a:rPr lang="en-US" altLang="zh-CN" dirty="0">
                <a:latin typeface="Arial" charset="0"/>
                <a:ea typeface="仿宋_GB2312"/>
                <a:cs typeface="仿宋_GB2312"/>
              </a:rPr>
              <a:t> x</a:t>
            </a:r>
            <a:r>
              <a:rPr lang="en-US" altLang="zh-CN" baseline="-25000" dirty="0">
                <a:latin typeface="Arial" charset="0"/>
                <a:ea typeface="仿宋_GB2312"/>
                <a:cs typeface="仿宋_GB2312"/>
              </a:rPr>
              <a:t>1</a:t>
            </a:r>
            <a:r>
              <a:rPr lang="en-US" altLang="zh-CN" dirty="0">
                <a:latin typeface="Arial" charset="0"/>
                <a:ea typeface="仿宋_GB2312"/>
                <a:cs typeface="仿宋_GB2312"/>
              </a:rPr>
              <a:t> ∧ 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a:t>
            </a:r>
            <a:r>
              <a:rPr lang="zh-CN" altLang="en-US" dirty="0">
                <a:latin typeface="Arial" charset="0"/>
                <a:ea typeface="仿宋_GB2312"/>
                <a:cs typeface="仿宋_GB2312"/>
              </a:rPr>
              <a:t>。</a:t>
            </a:r>
            <a:endParaRPr lang="en-US" altLang="zh-CN" dirty="0">
              <a:latin typeface="Arial" charset="0"/>
              <a:ea typeface="仿宋_GB2312"/>
              <a:cs typeface="仿宋_GB2312"/>
            </a:endParaRPr>
          </a:p>
          <a:p>
            <a:pPr>
              <a:lnSpc>
                <a:spcPct val="90000"/>
              </a:lnSpc>
              <a:buFont typeface="Wingdings" pitchFamily="2" charset="2"/>
              <a:buNone/>
            </a:pPr>
            <a:r>
              <a:rPr lang="zh-CN" altLang="en-US" dirty="0">
                <a:latin typeface="Arial" charset="0"/>
                <a:ea typeface="仿宋_GB2312"/>
                <a:cs typeface="仿宋_GB2312"/>
              </a:rPr>
              <a:t>由于</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en-US" altLang="zh-CN" dirty="0">
                <a:latin typeface="Arial" charset="0"/>
                <a:ea typeface="仿宋_GB2312"/>
                <a:cs typeface="仿宋_GB2312"/>
              </a:rPr>
              <a:t> ∧ 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 </a:t>
            </a:r>
            <a:r>
              <a:rPr kumimoji="1" lang="zh-CN" altLang="en-US" dirty="0">
                <a:latin typeface="Arial" charset="0"/>
              </a:rPr>
              <a:t>≼ </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zh-CN" altLang="en-US" dirty="0">
                <a:latin typeface="Arial" charset="0"/>
                <a:ea typeface="仿宋_GB2312"/>
                <a:cs typeface="仿宋_GB2312"/>
              </a:rPr>
              <a:t>和</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en-US" altLang="zh-CN" dirty="0">
                <a:latin typeface="Arial" charset="0"/>
                <a:ea typeface="仿宋_GB2312"/>
                <a:cs typeface="仿宋_GB2312"/>
              </a:rPr>
              <a:t> ∧ 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 </a:t>
            </a:r>
            <a:r>
              <a:rPr kumimoji="1" lang="zh-CN" altLang="en-US" dirty="0">
                <a:latin typeface="Arial" charset="0"/>
              </a:rPr>
              <a:t>≼ </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 </a:t>
            </a:r>
            <a:r>
              <a:rPr lang="zh-CN" altLang="en-US" dirty="0">
                <a:latin typeface="Arial" charset="0"/>
                <a:ea typeface="仿宋_GB2312"/>
                <a:cs typeface="仿宋_GB2312"/>
              </a:rPr>
              <a:t>，所以</a:t>
            </a:r>
            <a:r>
              <a:rPr lang="en-US" altLang="zh-CN" dirty="0">
                <a:latin typeface="Arial" charset="0"/>
                <a:ea typeface="仿宋_GB2312"/>
                <a:cs typeface="仿宋_GB2312"/>
              </a:rPr>
              <a:t>a</a:t>
            </a:r>
            <a:r>
              <a:rPr kumimoji="1" lang="zh-CN" altLang="en-US" dirty="0">
                <a:latin typeface="Arial" charset="0"/>
              </a:rPr>
              <a:t>≼</a:t>
            </a:r>
            <a:r>
              <a:rPr lang="en-US" altLang="zh-CN" dirty="0">
                <a:latin typeface="Arial" charset="0"/>
                <a:ea typeface="仿宋_GB2312"/>
                <a:cs typeface="仿宋_GB2312"/>
              </a:rPr>
              <a:t> x</a:t>
            </a:r>
            <a:r>
              <a:rPr lang="en-US" altLang="zh-CN" baseline="-25000" dirty="0">
                <a:latin typeface="Arial" charset="0"/>
                <a:ea typeface="仿宋_GB2312"/>
                <a:cs typeface="仿宋_GB2312"/>
              </a:rPr>
              <a:t>1</a:t>
            </a:r>
            <a:r>
              <a:rPr lang="zh-CN" altLang="en-US" dirty="0">
                <a:latin typeface="Arial" charset="0"/>
                <a:ea typeface="仿宋_GB2312"/>
                <a:cs typeface="仿宋_GB2312"/>
              </a:rPr>
              <a:t>且</a:t>
            </a:r>
            <a:r>
              <a:rPr lang="en-US" altLang="zh-CN" dirty="0">
                <a:latin typeface="Arial" charset="0"/>
                <a:ea typeface="仿宋_GB2312"/>
                <a:cs typeface="仿宋_GB2312"/>
              </a:rPr>
              <a:t>a</a:t>
            </a:r>
            <a:r>
              <a:rPr kumimoji="1" lang="zh-CN" altLang="en-US" dirty="0">
                <a:latin typeface="Arial" charset="0"/>
              </a:rPr>
              <a:t> ≼</a:t>
            </a:r>
            <a:r>
              <a:rPr lang="en-US" altLang="zh-CN" dirty="0">
                <a:latin typeface="Arial" charset="0"/>
                <a:ea typeface="仿宋_GB2312"/>
                <a:cs typeface="仿宋_GB2312"/>
              </a:rPr>
              <a:t> 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a:t>
            </a:r>
            <a:r>
              <a:rPr lang="zh-CN" altLang="en-US" dirty="0">
                <a:latin typeface="Arial" charset="0"/>
                <a:ea typeface="仿宋_GB2312"/>
                <a:cs typeface="仿宋_GB2312"/>
              </a:rPr>
              <a:t>  </a:t>
            </a:r>
            <a:endParaRPr lang="en-US" altLang="zh-CN" dirty="0">
              <a:latin typeface="Arial" charset="0"/>
              <a:ea typeface="仿宋_GB2312"/>
              <a:cs typeface="仿宋_GB2312"/>
            </a:endParaRPr>
          </a:p>
          <a:p>
            <a:pPr>
              <a:lnSpc>
                <a:spcPct val="90000"/>
              </a:lnSpc>
              <a:buFont typeface="Wingdings" pitchFamily="2" charset="2"/>
              <a:buNone/>
            </a:pPr>
            <a:r>
              <a:rPr lang="zh-CN" altLang="en-US" dirty="0">
                <a:latin typeface="Arial" charset="0"/>
                <a:ea typeface="仿宋_GB2312"/>
                <a:cs typeface="仿宋_GB2312"/>
              </a:rPr>
              <a:t>根据函数</a:t>
            </a:r>
            <a:r>
              <a:rPr lang="en-US" altLang="zh-CN" dirty="0">
                <a:latin typeface="Arial" charset="0"/>
                <a:ea typeface="仿宋_GB2312"/>
                <a:cs typeface="仿宋_GB2312"/>
              </a:rPr>
              <a:t>f(x)</a:t>
            </a:r>
            <a:r>
              <a:rPr lang="zh-CN" altLang="en-US" dirty="0">
                <a:latin typeface="Arial" charset="0"/>
                <a:ea typeface="仿宋_GB2312"/>
                <a:cs typeface="仿宋_GB2312"/>
              </a:rPr>
              <a:t>的定义，</a:t>
            </a:r>
            <a:r>
              <a:rPr lang="en-US" altLang="zh-CN" dirty="0" err="1">
                <a:latin typeface="Arial" charset="0"/>
                <a:ea typeface="仿宋_GB2312"/>
                <a:cs typeface="仿宋_GB2312"/>
              </a:rPr>
              <a:t>a∈f</a:t>
            </a:r>
            <a:r>
              <a:rPr lang="en-US" altLang="zh-CN" dirty="0">
                <a:latin typeface="Arial" charset="0"/>
                <a:ea typeface="仿宋_GB2312"/>
                <a:cs typeface="仿宋_GB2312"/>
              </a:rPr>
              <a:t>(x</a:t>
            </a:r>
            <a:r>
              <a:rPr lang="en-US" altLang="zh-CN" baseline="-25000" dirty="0">
                <a:latin typeface="Arial" charset="0"/>
                <a:ea typeface="仿宋_GB2312"/>
                <a:cs typeface="仿宋_GB2312"/>
              </a:rPr>
              <a:t>1</a:t>
            </a:r>
            <a:r>
              <a:rPr lang="en-US" altLang="zh-CN" dirty="0">
                <a:latin typeface="Arial" charset="0"/>
                <a:ea typeface="仿宋_GB2312"/>
                <a:cs typeface="仿宋_GB2312"/>
              </a:rPr>
              <a:t>)</a:t>
            </a:r>
            <a:r>
              <a:rPr lang="zh-CN" altLang="en-US" dirty="0">
                <a:latin typeface="Arial" charset="0"/>
                <a:ea typeface="仿宋_GB2312"/>
                <a:cs typeface="仿宋_GB2312"/>
              </a:rPr>
              <a:t>和</a:t>
            </a:r>
            <a:r>
              <a:rPr lang="en-US" altLang="zh-CN" dirty="0" err="1">
                <a:latin typeface="Arial" charset="0"/>
                <a:ea typeface="仿宋_GB2312"/>
                <a:cs typeface="仿宋_GB2312"/>
              </a:rPr>
              <a:t>a∈f</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en-US" altLang="zh-CN" dirty="0">
                <a:latin typeface="Arial" charset="0"/>
                <a:ea typeface="仿宋_GB2312"/>
                <a:cs typeface="仿宋_GB2312"/>
                <a:sym typeface="Symbol" pitchFamily="18" charset="2"/>
              </a:rPr>
              <a:t></a:t>
            </a:r>
            <a:r>
              <a:rPr lang="en-US" altLang="zh-CN" dirty="0">
                <a:latin typeface="Arial" charset="0"/>
                <a:ea typeface="仿宋_GB2312"/>
                <a:cs typeface="仿宋_GB2312"/>
              </a:rPr>
              <a:t>)</a:t>
            </a:r>
            <a:r>
              <a:rPr lang="zh-CN" altLang="en-US" dirty="0">
                <a:latin typeface="Arial" charset="0"/>
                <a:ea typeface="仿宋_GB2312"/>
                <a:cs typeface="仿宋_GB2312"/>
              </a:rPr>
              <a:t>，其中后者可得</a:t>
            </a:r>
            <a:r>
              <a:rPr lang="en-US" altLang="zh-CN" dirty="0">
                <a:latin typeface="Arial" charset="0"/>
                <a:ea typeface="仿宋_GB2312"/>
                <a:cs typeface="仿宋_GB2312"/>
              </a:rPr>
              <a:t> </a:t>
            </a:r>
            <a:r>
              <a:rPr lang="en-US" altLang="zh-CN" dirty="0" err="1">
                <a:latin typeface="Arial" charset="0"/>
                <a:ea typeface="仿宋_GB2312"/>
                <a:cs typeface="仿宋_GB2312"/>
              </a:rPr>
              <a:t>a</a:t>
            </a:r>
            <a:r>
              <a:rPr lang="en-US" altLang="zh-CN" dirty="0" err="1">
                <a:latin typeface="Arial" charset="0"/>
                <a:sym typeface="Symbol" pitchFamily="18" charset="2"/>
              </a:rPr>
              <a:t></a:t>
            </a:r>
            <a:r>
              <a:rPr lang="en-US" altLang="zh-CN" dirty="0" err="1">
                <a:latin typeface="Arial" charset="0"/>
                <a:ea typeface="仿宋_GB2312"/>
                <a:cs typeface="仿宋_GB2312"/>
              </a:rPr>
              <a:t>f</a:t>
            </a:r>
            <a:r>
              <a:rPr lang="en-US" altLang="zh-CN" dirty="0">
                <a:latin typeface="Arial" charset="0"/>
                <a:ea typeface="仿宋_GB2312"/>
                <a:cs typeface="仿宋_GB2312"/>
              </a:rPr>
              <a:t>(x</a:t>
            </a:r>
            <a:r>
              <a:rPr lang="en-US" altLang="zh-CN" baseline="-25000" dirty="0">
                <a:latin typeface="Arial" charset="0"/>
                <a:ea typeface="仿宋_GB2312"/>
                <a:cs typeface="仿宋_GB2312"/>
              </a:rPr>
              <a:t>2</a:t>
            </a:r>
            <a:r>
              <a:rPr lang="en-US" altLang="zh-CN" dirty="0">
                <a:latin typeface="Arial" charset="0"/>
                <a:ea typeface="仿宋_GB2312"/>
                <a:cs typeface="仿宋_GB2312"/>
              </a:rPr>
              <a:t>)</a:t>
            </a:r>
            <a:r>
              <a:rPr lang="zh-CN" altLang="en-US" dirty="0">
                <a:latin typeface="Arial" charset="0"/>
                <a:ea typeface="仿宋_GB2312"/>
                <a:cs typeface="仿宋_GB2312"/>
              </a:rPr>
              <a:t>，即</a:t>
            </a:r>
            <a:r>
              <a:rPr lang="en-US" altLang="zh-CN" dirty="0">
                <a:latin typeface="Arial" charset="0"/>
                <a:ea typeface="仿宋_GB2312"/>
                <a:cs typeface="仿宋_GB2312"/>
              </a:rPr>
              <a:t>f(x</a:t>
            </a:r>
            <a:r>
              <a:rPr lang="en-US" altLang="zh-CN" baseline="-25000" dirty="0">
                <a:latin typeface="Arial" charset="0"/>
                <a:ea typeface="仿宋_GB2312"/>
                <a:cs typeface="仿宋_GB2312"/>
              </a:rPr>
              <a:t>1</a:t>
            </a:r>
            <a:r>
              <a:rPr lang="en-US" altLang="zh-CN" dirty="0">
                <a:latin typeface="Arial" charset="0"/>
                <a:ea typeface="仿宋_GB2312"/>
                <a:cs typeface="仿宋_GB2312"/>
              </a:rPr>
              <a:t>) ≠ f(x</a:t>
            </a:r>
            <a:r>
              <a:rPr lang="en-US" altLang="zh-CN" baseline="-25000" dirty="0">
                <a:latin typeface="Arial" charset="0"/>
                <a:ea typeface="仿宋_GB2312"/>
                <a:cs typeface="仿宋_GB2312"/>
              </a:rPr>
              <a:t>2</a:t>
            </a:r>
            <a:r>
              <a:rPr lang="en-US" altLang="zh-CN" dirty="0">
                <a:latin typeface="Arial" charset="0"/>
                <a:ea typeface="仿宋_GB2312"/>
                <a:cs typeface="仿宋_GB2312"/>
              </a:rPr>
              <a:t>)</a:t>
            </a:r>
          </a:p>
          <a:p>
            <a:pPr>
              <a:lnSpc>
                <a:spcPct val="90000"/>
              </a:lnSpc>
              <a:buFont typeface="Wingdings" pitchFamily="2" charset="2"/>
              <a:buNone/>
            </a:pPr>
            <a:r>
              <a:rPr lang="zh-CN" altLang="en-US" dirty="0">
                <a:latin typeface="Arial" charset="0"/>
                <a:ea typeface="仿宋_GB2312"/>
                <a:cs typeface="仿宋_GB2312"/>
              </a:rPr>
              <a:t>因此，</a:t>
            </a:r>
            <a:r>
              <a:rPr lang="en-US" altLang="zh-CN" dirty="0">
                <a:latin typeface="Arial" charset="0"/>
                <a:ea typeface="仿宋_GB2312"/>
                <a:cs typeface="仿宋_GB2312"/>
              </a:rPr>
              <a:t>f</a:t>
            </a:r>
            <a:r>
              <a:rPr lang="zh-CN" altLang="en-US" dirty="0">
                <a:latin typeface="Arial" charset="0"/>
                <a:ea typeface="仿宋_GB2312"/>
                <a:cs typeface="仿宋_GB2312"/>
              </a:rPr>
              <a:t>是也单射的。</a:t>
            </a:r>
            <a:endParaRPr lang="en-US" altLang="zh-CN" dirty="0">
              <a:latin typeface="Arial" charset="0"/>
              <a:ea typeface="仿宋_GB2312"/>
              <a:cs typeface="仿宋_GB23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3" grpId="0"/>
      <p:bldP spid="17" grpId="0"/>
      <p:bldP spid="9114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50355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有限布尔代数表示定理</a:t>
            </a:r>
          </a:p>
        </p:txBody>
      </p:sp>
      <p:sp>
        <p:nvSpPr>
          <p:cNvPr id="92162" name="矩形 2"/>
          <p:cNvSpPr>
            <a:spLocks noChangeArrowheads="1"/>
          </p:cNvSpPr>
          <p:nvPr/>
        </p:nvSpPr>
        <p:spPr bwMode="auto">
          <a:xfrm>
            <a:off x="228600" y="1295400"/>
            <a:ext cx="8458200" cy="3970338"/>
          </a:xfrm>
          <a:prstGeom prst="rect">
            <a:avLst/>
          </a:prstGeom>
          <a:noFill/>
          <a:ln w="9525">
            <a:noFill/>
            <a:miter lim="800000"/>
            <a:headEnd/>
            <a:tailEnd/>
          </a:ln>
        </p:spPr>
        <p:txBody>
          <a:bodyPr>
            <a:spAutoFit/>
          </a:bodyPr>
          <a:lstStyle/>
          <a:p>
            <a:pPr>
              <a:buFont typeface="Wingdings" pitchFamily="2" charset="2"/>
              <a:buNone/>
            </a:pPr>
            <a:r>
              <a:rPr lang="zh-CN" altLang="en-US">
                <a:latin typeface="Arial" charset="0"/>
                <a:ea typeface="仿宋_GB2312"/>
                <a:cs typeface="仿宋_GB2312"/>
              </a:rPr>
              <a:t>其次证明</a:t>
            </a:r>
            <a:r>
              <a:rPr lang="en-US" altLang="zh-CN">
                <a:latin typeface="Arial" charset="0"/>
                <a:ea typeface="仿宋_GB2312"/>
                <a:cs typeface="仿宋_GB2312"/>
              </a:rPr>
              <a:t>f</a:t>
            </a:r>
            <a:r>
              <a:rPr lang="zh-CN" altLang="en-US">
                <a:latin typeface="Arial" charset="0"/>
                <a:ea typeface="仿宋_GB2312"/>
                <a:cs typeface="仿宋_GB2312"/>
              </a:rPr>
              <a:t>是布尔同态</a:t>
            </a:r>
            <a:endParaRPr lang="en-US" altLang="zh-CN">
              <a:latin typeface="Arial" charset="0"/>
              <a:ea typeface="仿宋_GB2312"/>
              <a:cs typeface="仿宋_GB2312"/>
            </a:endParaRPr>
          </a:p>
          <a:p>
            <a:pPr>
              <a:buFont typeface="Wingdings" pitchFamily="2" charset="2"/>
              <a:buNone/>
            </a:pPr>
            <a:endParaRPr lang="zh-CN" altLang="en-US">
              <a:latin typeface="Arial" charset="0"/>
              <a:ea typeface="仿宋_GB2312"/>
              <a:cs typeface="仿宋_GB2312"/>
            </a:endParaRPr>
          </a:p>
          <a:p>
            <a:pPr>
              <a:buFont typeface="Wingdings" pitchFamily="2" charset="2"/>
              <a:buNone/>
            </a:pPr>
            <a:r>
              <a:rPr lang="en-US" altLang="zh-CN">
                <a:latin typeface="Arial" charset="0"/>
                <a:ea typeface="仿宋_GB2312"/>
                <a:cs typeface="仿宋_GB2312"/>
              </a:rPr>
              <a:t>1</a:t>
            </a:r>
            <a:r>
              <a:rPr lang="zh-CN" altLang="en-US">
                <a:latin typeface="Arial" charset="0"/>
                <a:ea typeface="仿宋_GB2312"/>
                <a:cs typeface="仿宋_GB2312"/>
              </a:rPr>
              <a:t>）设</a:t>
            </a:r>
            <a:r>
              <a:rPr lang="en-US" altLang="zh-CN">
                <a:latin typeface="Arial" charset="0"/>
                <a:ea typeface="仿宋_GB2312"/>
                <a:cs typeface="仿宋_GB2312"/>
              </a:rPr>
              <a:t>x</a:t>
            </a:r>
            <a:r>
              <a:rPr lang="zh-CN" altLang="en-US">
                <a:latin typeface="Arial" charset="0"/>
                <a:ea typeface="仿宋_GB2312"/>
                <a:cs typeface="仿宋_GB2312"/>
              </a:rPr>
              <a:t>和</a:t>
            </a:r>
            <a:r>
              <a:rPr lang="en-US" altLang="zh-CN">
                <a:latin typeface="Arial" charset="0"/>
                <a:ea typeface="仿宋_GB2312"/>
                <a:cs typeface="仿宋_GB2312"/>
              </a:rPr>
              <a:t>y</a:t>
            </a:r>
            <a:r>
              <a:rPr lang="zh-CN" altLang="en-US">
                <a:latin typeface="Arial" charset="0"/>
                <a:ea typeface="仿宋_GB2312"/>
                <a:cs typeface="仿宋_GB2312"/>
              </a:rPr>
              <a:t>是</a:t>
            </a:r>
            <a:r>
              <a:rPr lang="en-US" altLang="zh-CN">
                <a:latin typeface="Arial" charset="0"/>
                <a:ea typeface="仿宋_GB2312"/>
                <a:cs typeface="仿宋_GB2312"/>
              </a:rPr>
              <a:t>B</a:t>
            </a:r>
            <a:r>
              <a:rPr lang="zh-CN" altLang="en-US">
                <a:latin typeface="Arial" charset="0"/>
                <a:ea typeface="仿宋_GB2312"/>
                <a:cs typeface="仿宋_GB2312"/>
              </a:rPr>
              <a:t>的任意元素，其原子表示为</a:t>
            </a:r>
          </a:p>
          <a:p>
            <a:pPr algn="ctr"/>
            <a:r>
              <a:rPr lang="zh-CN" altLang="en-US">
                <a:latin typeface="Arial" charset="0"/>
                <a:ea typeface="仿宋_GB2312"/>
                <a:cs typeface="仿宋_GB2312"/>
              </a:rPr>
              <a:t>  </a:t>
            </a:r>
            <a:r>
              <a:rPr lang="en-US" altLang="zh-CN">
                <a:latin typeface="Arial" charset="0"/>
                <a:ea typeface="仿宋_GB2312"/>
                <a:cs typeface="仿宋_GB2312"/>
              </a:rPr>
              <a:t>x=a</a:t>
            </a:r>
            <a:r>
              <a:rPr lang="en-US" altLang="zh-CN" baseline="-25000">
                <a:latin typeface="Arial" charset="0"/>
                <a:ea typeface="仿宋_GB2312"/>
                <a:cs typeface="仿宋_GB2312"/>
              </a:rPr>
              <a:t>1</a:t>
            </a:r>
            <a:r>
              <a:rPr lang="en-US" altLang="zh-CN">
                <a:latin typeface="Arial" charset="0"/>
                <a:ea typeface="仿宋_GB2312"/>
                <a:cs typeface="Lucida Sans Unicode" pitchFamily="34" charset="0"/>
              </a:rPr>
              <a:t>∨</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      </a:t>
            </a:r>
            <a:r>
              <a:rPr lang="en-US" altLang="zh-CN">
                <a:latin typeface="Arial" charset="0"/>
                <a:ea typeface="仿宋_GB2312"/>
                <a:cs typeface="仿宋_GB2312"/>
              </a:rPr>
              <a:t>y=b</a:t>
            </a:r>
            <a:r>
              <a:rPr lang="en-US" altLang="zh-CN" baseline="-25000">
                <a:latin typeface="Arial" charset="0"/>
                <a:ea typeface="仿宋_GB2312"/>
                <a:cs typeface="仿宋_GB2312"/>
              </a:rPr>
              <a:t>1</a:t>
            </a:r>
            <a:r>
              <a:rPr lang="en-US" altLang="zh-CN">
                <a:latin typeface="Arial" charset="0"/>
                <a:ea typeface="仿宋_GB2312"/>
                <a:cs typeface="仿宋_GB2312"/>
              </a:rPr>
              <a:t>∨b</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 …</a:t>
            </a:r>
            <a:r>
              <a:rPr lang="en-US" altLang="zh-CN">
                <a:latin typeface="Arial" charset="0"/>
                <a:ea typeface="仿宋_GB2312"/>
                <a:cs typeface="仿宋_GB2312"/>
              </a:rPr>
              <a:t>∨b</a:t>
            </a:r>
            <a:r>
              <a:rPr lang="en-US" altLang="zh-CN" baseline="-25000">
                <a:latin typeface="Arial" charset="0"/>
                <a:ea typeface="仿宋_GB2312"/>
                <a:cs typeface="仿宋_GB2312"/>
              </a:rPr>
              <a:t>t</a:t>
            </a:r>
          </a:p>
          <a:p>
            <a:pPr algn="ctr"/>
            <a:r>
              <a:rPr lang="en-US" altLang="zh-CN">
                <a:latin typeface="Arial" charset="0"/>
                <a:ea typeface="仿宋_GB2312"/>
                <a:cs typeface="仿宋_GB2312"/>
              </a:rPr>
              <a:t>  x∨y=a</a:t>
            </a:r>
            <a:r>
              <a:rPr lang="en-US" altLang="zh-CN" baseline="-25000">
                <a:latin typeface="Arial" charset="0"/>
                <a:ea typeface="仿宋_GB2312"/>
                <a:cs typeface="仿宋_GB2312"/>
              </a:rPr>
              <a:t>1</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∨b</a:t>
            </a:r>
            <a:r>
              <a:rPr lang="en-US" altLang="zh-CN" baseline="-25000">
                <a:latin typeface="Arial" charset="0"/>
                <a:ea typeface="仿宋_GB2312"/>
                <a:cs typeface="仿宋_GB2312"/>
              </a:rPr>
              <a:t>1</a:t>
            </a:r>
            <a:r>
              <a:rPr lang="en-US" altLang="zh-CN">
                <a:latin typeface="Arial" charset="0"/>
                <a:ea typeface="仿宋_GB2312"/>
                <a:cs typeface="仿宋_GB2312"/>
              </a:rPr>
              <a:t>∨b</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∨b</a:t>
            </a:r>
            <a:r>
              <a:rPr lang="en-US" altLang="zh-CN" baseline="-25000">
                <a:latin typeface="Arial" charset="0"/>
                <a:ea typeface="仿宋_GB2312"/>
                <a:cs typeface="仿宋_GB2312"/>
              </a:rPr>
              <a:t>t</a:t>
            </a:r>
            <a:endParaRPr lang="en-US" altLang="zh-CN">
              <a:latin typeface="Arial" charset="0"/>
              <a:ea typeface="仿宋_GB2312"/>
              <a:cs typeface="仿宋_GB2312"/>
            </a:endParaRPr>
          </a:p>
          <a:p>
            <a:pPr>
              <a:buFont typeface="Wingdings" pitchFamily="2" charset="2"/>
              <a:buNone/>
            </a:pPr>
            <a:r>
              <a:rPr lang="zh-CN" altLang="en-US">
                <a:latin typeface="Arial" charset="0"/>
                <a:ea typeface="仿宋_GB2312"/>
                <a:cs typeface="仿宋_GB2312"/>
              </a:rPr>
              <a:t>      根据函数</a:t>
            </a:r>
            <a:r>
              <a:rPr lang="en-US" altLang="zh-CN">
                <a:latin typeface="Arial" charset="0"/>
                <a:ea typeface="仿宋_GB2312"/>
                <a:cs typeface="仿宋_GB2312"/>
              </a:rPr>
              <a:t>f</a:t>
            </a:r>
            <a:r>
              <a:rPr lang="zh-CN" altLang="en-US">
                <a:latin typeface="Arial" charset="0"/>
                <a:ea typeface="仿宋_GB2312"/>
                <a:cs typeface="仿宋_GB2312"/>
              </a:rPr>
              <a:t>的定义有</a:t>
            </a:r>
            <a:endParaRPr lang="en-US" altLang="zh-CN">
              <a:latin typeface="Arial" charset="0"/>
              <a:ea typeface="仿宋_GB2312"/>
              <a:cs typeface="仿宋_GB2312"/>
            </a:endParaRPr>
          </a:p>
          <a:p>
            <a:pPr algn="ctr">
              <a:buFont typeface="Wingdings" pitchFamily="2" charset="2"/>
              <a:buNone/>
            </a:pPr>
            <a:r>
              <a:rPr lang="en-US" altLang="zh-CN">
                <a:latin typeface="Arial" charset="0"/>
                <a:ea typeface="仿宋_GB2312"/>
                <a:cs typeface="仿宋_GB2312"/>
              </a:rPr>
              <a:t>f(x)={a</a:t>
            </a:r>
            <a:r>
              <a:rPr lang="en-US" altLang="zh-CN" baseline="-25000">
                <a:latin typeface="Arial" charset="0"/>
                <a:ea typeface="仿宋_GB2312"/>
                <a:cs typeface="仿宋_GB2312"/>
              </a:rPr>
              <a:t>1</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sym typeface="Symbol" pitchFamily="18" charset="2"/>
              </a:rPr>
              <a:t>, …,</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}=S</a:t>
            </a:r>
            <a:r>
              <a:rPr lang="en-US" altLang="zh-CN" baseline="-25000">
                <a:latin typeface="Arial" charset="0"/>
                <a:ea typeface="仿宋_GB2312"/>
                <a:cs typeface="仿宋_GB2312"/>
              </a:rPr>
              <a:t>1</a:t>
            </a:r>
            <a:r>
              <a:rPr lang="zh-CN" altLang="en-US">
                <a:latin typeface="Arial" charset="0"/>
                <a:ea typeface="仿宋_GB2312"/>
                <a:cs typeface="仿宋_GB2312"/>
              </a:rPr>
              <a:t>     </a:t>
            </a:r>
            <a:r>
              <a:rPr lang="en-US" altLang="zh-CN">
                <a:latin typeface="Arial" charset="0"/>
                <a:ea typeface="仿宋_GB2312"/>
                <a:cs typeface="仿宋_GB2312"/>
              </a:rPr>
              <a:t> f(y)={b</a:t>
            </a:r>
            <a:r>
              <a:rPr lang="en-US" altLang="zh-CN" baseline="-25000">
                <a:latin typeface="Arial" charset="0"/>
                <a:ea typeface="仿宋_GB2312"/>
                <a:cs typeface="仿宋_GB2312"/>
              </a:rPr>
              <a:t>1</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b</a:t>
            </a:r>
            <a:r>
              <a:rPr lang="en-US" altLang="zh-CN" baseline="-25000">
                <a:latin typeface="Arial" charset="0"/>
                <a:ea typeface="仿宋_GB2312"/>
                <a:cs typeface="仿宋_GB2312"/>
              </a:rPr>
              <a:t>2</a:t>
            </a:r>
            <a:r>
              <a:rPr lang="en-US" altLang="zh-CN">
                <a:latin typeface="Arial" charset="0"/>
                <a:ea typeface="仿宋_GB2312"/>
                <a:cs typeface="仿宋_GB2312"/>
                <a:sym typeface="Symbol" pitchFamily="18" charset="2"/>
              </a:rPr>
              <a:t>, …,</a:t>
            </a:r>
            <a:r>
              <a:rPr lang="en-US" altLang="zh-CN">
                <a:latin typeface="Arial" charset="0"/>
                <a:ea typeface="仿宋_GB2312"/>
                <a:cs typeface="仿宋_GB2312"/>
              </a:rPr>
              <a:t>b</a:t>
            </a:r>
            <a:r>
              <a:rPr lang="en-US" altLang="zh-CN" baseline="-25000">
                <a:latin typeface="Arial" charset="0"/>
                <a:ea typeface="仿宋_GB2312"/>
                <a:cs typeface="仿宋_GB2312"/>
              </a:rPr>
              <a:t>t</a:t>
            </a:r>
            <a:r>
              <a:rPr lang="en-US" altLang="zh-CN">
                <a:latin typeface="Arial" charset="0"/>
                <a:ea typeface="仿宋_GB2312"/>
                <a:cs typeface="仿宋_GB2312"/>
              </a:rPr>
              <a:t>}=S</a:t>
            </a:r>
            <a:r>
              <a:rPr lang="en-US" altLang="zh-CN" baseline="-25000">
                <a:latin typeface="Arial" charset="0"/>
                <a:ea typeface="仿宋_GB2312"/>
                <a:cs typeface="仿宋_GB2312"/>
              </a:rPr>
              <a:t>2</a:t>
            </a:r>
            <a:endParaRPr lang="en-US" altLang="zh-CN">
              <a:latin typeface="Arial" charset="0"/>
              <a:ea typeface="仿宋_GB2312"/>
              <a:cs typeface="仿宋_GB2312"/>
            </a:endParaRPr>
          </a:p>
          <a:p>
            <a:pPr algn="ctr"/>
            <a:r>
              <a:rPr lang="zh-CN" altLang="en-US">
                <a:latin typeface="Arial" charset="0"/>
                <a:ea typeface="仿宋_GB2312"/>
                <a:cs typeface="仿宋_GB2312"/>
              </a:rPr>
              <a:t>根据引理</a:t>
            </a:r>
            <a:r>
              <a:rPr lang="en-US" altLang="zh-CN">
                <a:latin typeface="Arial" charset="0"/>
                <a:ea typeface="仿宋_GB2312"/>
                <a:cs typeface="仿宋_GB2312"/>
              </a:rPr>
              <a:t>2</a:t>
            </a:r>
            <a:r>
              <a:rPr lang="zh-CN" altLang="en-US">
                <a:latin typeface="Arial" charset="0"/>
                <a:ea typeface="仿宋_GB2312"/>
                <a:cs typeface="仿宋_GB2312"/>
              </a:rPr>
              <a:t>有</a:t>
            </a:r>
            <a:r>
              <a:rPr lang="en-US" altLang="zh-CN">
                <a:latin typeface="Arial" charset="0"/>
                <a:ea typeface="仿宋_GB2312"/>
                <a:cs typeface="仿宋_GB2312"/>
              </a:rPr>
              <a:t>	</a:t>
            </a:r>
            <a:r>
              <a:rPr lang="zh-CN" altLang="en-US">
                <a:latin typeface="Arial" charset="0"/>
                <a:ea typeface="仿宋_GB2312"/>
                <a:cs typeface="仿宋_GB2312"/>
              </a:rPr>
              <a:t>         </a:t>
            </a:r>
            <a:r>
              <a:rPr lang="en-US" altLang="zh-CN">
                <a:latin typeface="Arial" charset="0"/>
                <a:ea typeface="仿宋_GB2312"/>
                <a:cs typeface="仿宋_GB2312"/>
              </a:rPr>
              <a:t>f(x∨y)=f(a</a:t>
            </a:r>
            <a:r>
              <a:rPr lang="en-US" altLang="zh-CN" baseline="-25000">
                <a:latin typeface="Arial" charset="0"/>
                <a:ea typeface="仿宋_GB2312"/>
                <a:cs typeface="仿宋_GB2312"/>
              </a:rPr>
              <a:t>1</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∨b</a:t>
            </a:r>
            <a:r>
              <a:rPr lang="en-US" altLang="zh-CN" baseline="-25000">
                <a:latin typeface="Arial" charset="0"/>
                <a:ea typeface="仿宋_GB2312"/>
                <a:cs typeface="仿宋_GB2312"/>
              </a:rPr>
              <a:t>1</a:t>
            </a:r>
            <a:r>
              <a:rPr lang="en-US" altLang="zh-CN">
                <a:latin typeface="Arial" charset="0"/>
                <a:ea typeface="仿宋_GB2312"/>
                <a:cs typeface="仿宋_GB2312"/>
              </a:rPr>
              <a:t>∨b</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∨b</a:t>
            </a:r>
            <a:r>
              <a:rPr lang="en-US" altLang="zh-CN" baseline="-25000">
                <a:latin typeface="Arial" charset="0"/>
                <a:ea typeface="仿宋_GB2312"/>
                <a:cs typeface="仿宋_GB2312"/>
              </a:rPr>
              <a:t>t</a:t>
            </a:r>
            <a:r>
              <a:rPr lang="en-US" altLang="zh-CN">
                <a:latin typeface="Arial" charset="0"/>
                <a:ea typeface="仿宋_GB2312"/>
                <a:cs typeface="仿宋_GB2312"/>
              </a:rPr>
              <a:t>)=S</a:t>
            </a:r>
            <a:r>
              <a:rPr lang="en-US" altLang="zh-CN" baseline="-25000">
                <a:latin typeface="Arial" charset="0"/>
                <a:ea typeface="仿宋_GB2312"/>
                <a:cs typeface="仿宋_GB2312"/>
              </a:rPr>
              <a:t>1</a:t>
            </a:r>
            <a:r>
              <a:rPr lang="en-US" altLang="zh-CN">
                <a:latin typeface="Arial" charset="0"/>
                <a:ea typeface="仿宋_GB2312"/>
                <a:cs typeface="仿宋_GB2312"/>
              </a:rPr>
              <a:t>∪S</a:t>
            </a:r>
            <a:r>
              <a:rPr lang="en-US" altLang="zh-CN" baseline="-25000">
                <a:latin typeface="Arial" charset="0"/>
                <a:ea typeface="仿宋_GB2312"/>
                <a:cs typeface="仿宋_GB2312"/>
              </a:rPr>
              <a:t>2</a:t>
            </a:r>
            <a:endParaRPr lang="en-US" altLang="zh-CN">
              <a:latin typeface="Arial" charset="0"/>
              <a:ea typeface="仿宋_GB2312"/>
              <a:cs typeface="仿宋_GB2312"/>
            </a:endParaRPr>
          </a:p>
          <a:p>
            <a:pPr>
              <a:buFont typeface="Wingdings" pitchFamily="2" charset="2"/>
              <a:buNone/>
            </a:pPr>
            <a:r>
              <a:rPr lang="zh-CN" altLang="en-US">
                <a:latin typeface="Arial" charset="0"/>
                <a:ea typeface="仿宋_GB2312"/>
                <a:cs typeface="仿宋_GB2312"/>
              </a:rPr>
              <a:t>      这就证明了</a:t>
            </a:r>
            <a:r>
              <a:rPr lang="en-US" altLang="zh-CN">
                <a:latin typeface="Arial" charset="0"/>
                <a:ea typeface="仿宋_GB2312"/>
                <a:cs typeface="仿宋_GB2312"/>
              </a:rPr>
              <a:t>f</a:t>
            </a:r>
            <a:r>
              <a:rPr lang="zh-CN" altLang="en-US">
                <a:latin typeface="Arial" charset="0"/>
                <a:ea typeface="仿宋_GB2312"/>
                <a:cs typeface="仿宋_GB2312"/>
              </a:rPr>
              <a:t>保持</a:t>
            </a:r>
            <a:r>
              <a:rPr lang="en-US" altLang="zh-CN">
                <a:latin typeface="Arial" charset="0"/>
                <a:ea typeface="仿宋_GB2312"/>
                <a:cs typeface="仿宋_GB2312"/>
              </a:rPr>
              <a:t>B</a:t>
            </a:r>
            <a:r>
              <a:rPr lang="zh-CN" altLang="en-US">
                <a:latin typeface="Arial" charset="0"/>
                <a:ea typeface="仿宋_GB2312"/>
                <a:cs typeface="仿宋_GB2312"/>
              </a:rPr>
              <a:t>中的</a:t>
            </a:r>
            <a:r>
              <a:rPr lang="en-US" altLang="zh-CN">
                <a:latin typeface="Arial" charset="0"/>
                <a:ea typeface="仿宋_GB2312"/>
                <a:cs typeface="仿宋_GB2312"/>
              </a:rPr>
              <a:t>∨</a:t>
            </a:r>
            <a:r>
              <a:rPr lang="zh-CN" altLang="en-US">
                <a:latin typeface="Arial" charset="0"/>
                <a:ea typeface="仿宋_GB2312"/>
                <a:cs typeface="仿宋_GB2312"/>
              </a:rPr>
              <a:t>运算</a:t>
            </a:r>
            <a:endParaRPr lang="en-US" altLang="zh-CN">
              <a:latin typeface="Arial" charset="0"/>
              <a:ea typeface="仿宋_GB2312"/>
              <a:cs typeface="仿宋_GB2312"/>
            </a:endParaRPr>
          </a:p>
          <a:p>
            <a:pPr>
              <a:buFont typeface="Wingdings" pitchFamily="2" charset="2"/>
              <a:buNone/>
            </a:pPr>
            <a:r>
              <a:rPr lang="zh-CN" altLang="en-US">
                <a:latin typeface="Arial" charset="0"/>
                <a:ea typeface="仿宋_GB2312"/>
                <a:cs typeface="仿宋_GB2312"/>
              </a:rPr>
              <a:t>      根据</a:t>
            </a:r>
            <a:r>
              <a:rPr lang="en-US" altLang="zh-CN">
                <a:latin typeface="Arial" charset="0"/>
                <a:ea typeface="仿宋_GB2312"/>
                <a:cs typeface="仿宋_GB2312"/>
              </a:rPr>
              <a:t>∧</a:t>
            </a:r>
            <a:r>
              <a:rPr lang="zh-CN" altLang="en-US">
                <a:latin typeface="Arial" charset="0"/>
                <a:ea typeface="仿宋_GB2312"/>
                <a:cs typeface="仿宋_GB2312"/>
              </a:rPr>
              <a:t>和</a:t>
            </a:r>
            <a:r>
              <a:rPr lang="en-US" altLang="zh-CN">
                <a:latin typeface="Arial" charset="0"/>
                <a:ea typeface="仿宋_GB2312"/>
                <a:cs typeface="仿宋_GB2312"/>
              </a:rPr>
              <a:t>∨</a:t>
            </a:r>
            <a:r>
              <a:rPr lang="zh-CN" altLang="en-US">
                <a:latin typeface="Arial" charset="0"/>
                <a:ea typeface="仿宋_GB2312"/>
                <a:cs typeface="仿宋_GB2312"/>
              </a:rPr>
              <a:t>运算的分配律，</a:t>
            </a:r>
            <a:r>
              <a:rPr lang="en-US" altLang="zh-CN">
                <a:latin typeface="Arial" charset="0"/>
                <a:ea typeface="仿宋_GB2312"/>
                <a:cs typeface="仿宋_GB2312"/>
              </a:rPr>
              <a:t> </a:t>
            </a:r>
          </a:p>
          <a:p>
            <a:pPr algn="ctr">
              <a:buFont typeface="Wingdings" pitchFamily="2" charset="2"/>
              <a:buNone/>
            </a:pPr>
            <a:r>
              <a:rPr lang="en-US" altLang="zh-CN">
                <a:latin typeface="Arial" charset="0"/>
                <a:ea typeface="仿宋_GB2312"/>
                <a:cs typeface="仿宋_GB2312"/>
              </a:rPr>
              <a:t>       x ∧ y=(a</a:t>
            </a:r>
            <a:r>
              <a:rPr lang="en-US" altLang="zh-CN" baseline="-25000">
                <a:latin typeface="Arial" charset="0"/>
                <a:ea typeface="仿宋_GB2312"/>
                <a:cs typeface="仿宋_GB2312"/>
              </a:rPr>
              <a:t>1</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)∧(b</a:t>
            </a:r>
            <a:r>
              <a:rPr lang="en-US" altLang="zh-CN" baseline="-25000">
                <a:latin typeface="Arial" charset="0"/>
                <a:ea typeface="仿宋_GB2312"/>
                <a:cs typeface="仿宋_GB2312"/>
              </a:rPr>
              <a:t>1</a:t>
            </a:r>
            <a:r>
              <a:rPr lang="en-US" altLang="zh-CN">
                <a:latin typeface="Arial" charset="0"/>
                <a:ea typeface="仿宋_GB2312"/>
                <a:cs typeface="仿宋_GB2312"/>
              </a:rPr>
              <a:t>∨b</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 …</a:t>
            </a:r>
            <a:r>
              <a:rPr lang="en-US" altLang="zh-CN">
                <a:latin typeface="Arial" charset="0"/>
                <a:ea typeface="仿宋_GB2312"/>
                <a:cs typeface="仿宋_GB2312"/>
              </a:rPr>
              <a:t>∨b</a:t>
            </a:r>
            <a:r>
              <a:rPr lang="en-US" altLang="zh-CN" baseline="-25000">
                <a:latin typeface="Arial" charset="0"/>
                <a:ea typeface="仿宋_GB2312"/>
                <a:cs typeface="仿宋_GB2312"/>
              </a:rPr>
              <a:t>t</a:t>
            </a:r>
            <a:r>
              <a:rPr lang="en-US" altLang="zh-CN">
                <a:latin typeface="Arial" charset="0"/>
                <a:ea typeface="仿宋_GB2312"/>
                <a:cs typeface="仿宋_GB2312"/>
              </a:rPr>
              <a:t>)</a:t>
            </a:r>
          </a:p>
          <a:p>
            <a:pPr algn="ctr">
              <a:buFont typeface="Wingdings" pitchFamily="2" charset="2"/>
              <a:buNone/>
            </a:pPr>
            <a:r>
              <a:rPr lang="en-US" altLang="zh-CN">
                <a:latin typeface="Arial" charset="0"/>
                <a:ea typeface="仿宋_GB2312"/>
                <a:cs typeface="仿宋_GB2312"/>
              </a:rPr>
              <a:t>=((a</a:t>
            </a:r>
            <a:r>
              <a:rPr lang="en-US" altLang="zh-CN" baseline="-25000">
                <a:latin typeface="Arial" charset="0"/>
                <a:ea typeface="仿宋_GB2312"/>
                <a:cs typeface="仿宋_GB2312"/>
              </a:rPr>
              <a:t>1</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 ∧b</a:t>
            </a:r>
            <a:r>
              <a:rPr lang="en-US" altLang="zh-CN" baseline="-25000">
                <a:latin typeface="Arial" charset="0"/>
                <a:ea typeface="仿宋_GB2312"/>
                <a:cs typeface="仿宋_GB2312"/>
              </a:rPr>
              <a:t>1</a:t>
            </a:r>
            <a:r>
              <a:rPr lang="en-US" altLang="zh-CN">
                <a:latin typeface="Arial" charset="0"/>
                <a:ea typeface="仿宋_GB2312"/>
                <a:cs typeface="仿宋_GB2312"/>
              </a:rPr>
              <a:t>) ∨((a</a:t>
            </a:r>
            <a:r>
              <a:rPr lang="en-US" altLang="zh-CN" baseline="-25000">
                <a:latin typeface="Arial" charset="0"/>
                <a:ea typeface="仿宋_GB2312"/>
                <a:cs typeface="仿宋_GB2312"/>
              </a:rPr>
              <a:t>1</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 ∧b</a:t>
            </a:r>
            <a:r>
              <a:rPr lang="en-US" altLang="zh-CN" baseline="-25000">
                <a:latin typeface="Arial" charset="0"/>
                <a:ea typeface="仿宋_GB2312"/>
                <a:cs typeface="仿宋_GB2312"/>
              </a:rPr>
              <a:t>2</a:t>
            </a:r>
            <a:r>
              <a:rPr lang="en-US" altLang="zh-CN">
                <a:latin typeface="Arial" charset="0"/>
                <a:ea typeface="仿宋_GB2312"/>
                <a:cs typeface="仿宋_GB2312"/>
              </a:rPr>
              <a:t>)…((a</a:t>
            </a:r>
            <a:r>
              <a:rPr lang="en-US" altLang="zh-CN" baseline="-25000">
                <a:latin typeface="Arial" charset="0"/>
                <a:ea typeface="仿宋_GB2312"/>
                <a:cs typeface="仿宋_GB2312"/>
              </a:rPr>
              <a:t>1</a:t>
            </a:r>
            <a:r>
              <a:rPr lang="en-US" altLang="zh-CN">
                <a:latin typeface="Arial" charset="0"/>
                <a:ea typeface="仿宋_GB2312"/>
                <a:cs typeface="仿宋_GB2312"/>
              </a:rPr>
              <a:t>∨a</a:t>
            </a:r>
            <a:r>
              <a:rPr lang="en-US" altLang="zh-CN" baseline="-25000">
                <a:latin typeface="Arial" charset="0"/>
                <a:ea typeface="仿宋_GB2312"/>
                <a:cs typeface="仿宋_GB2312"/>
              </a:rPr>
              <a:t>2</a:t>
            </a:r>
            <a:r>
              <a:rPr lang="en-US" altLang="zh-CN">
                <a:latin typeface="Arial" charset="0"/>
                <a:ea typeface="仿宋_GB2312"/>
                <a:cs typeface="仿宋_GB2312"/>
              </a:rPr>
              <a:t>∨</a:t>
            </a:r>
            <a:r>
              <a:rPr lang="en-US" altLang="zh-CN">
                <a:latin typeface="Arial" charset="0"/>
                <a:ea typeface="仿宋_GB2312"/>
                <a:cs typeface="仿宋_GB2312"/>
                <a:sym typeface="Symbol" pitchFamily="18" charset="2"/>
              </a:rPr>
              <a:t>…</a:t>
            </a:r>
            <a:r>
              <a:rPr lang="en-US" altLang="zh-CN">
                <a:latin typeface="Arial" charset="0"/>
                <a:ea typeface="仿宋_GB2312"/>
                <a:cs typeface="仿宋_GB2312"/>
              </a:rPr>
              <a:t>∨a</a:t>
            </a:r>
            <a:r>
              <a:rPr lang="en-US" altLang="zh-CN" baseline="-25000">
                <a:latin typeface="Arial" charset="0"/>
                <a:ea typeface="仿宋_GB2312"/>
                <a:cs typeface="仿宋_GB2312"/>
              </a:rPr>
              <a:t>k</a:t>
            </a:r>
            <a:r>
              <a:rPr lang="en-US" altLang="zh-CN">
                <a:latin typeface="Arial" charset="0"/>
                <a:ea typeface="仿宋_GB2312"/>
                <a:cs typeface="仿宋_GB2312"/>
              </a:rPr>
              <a:t>) ∧b</a:t>
            </a:r>
            <a:r>
              <a:rPr lang="en-US" altLang="zh-CN" baseline="-25000">
                <a:latin typeface="Arial" charset="0"/>
                <a:ea typeface="仿宋_GB2312"/>
                <a:cs typeface="仿宋_GB2312"/>
              </a:rPr>
              <a:t>t</a:t>
            </a:r>
            <a:r>
              <a:rPr lang="en-US" altLang="zh-CN">
                <a:latin typeface="Arial" charset="0"/>
                <a:ea typeface="仿宋_GB2312"/>
                <a:cs typeface="仿宋_GB2312"/>
              </a:rPr>
              <a:t>)</a:t>
            </a:r>
          </a:p>
          <a:p>
            <a:pPr>
              <a:buFont typeface="Wingdings" pitchFamily="2" charset="2"/>
              <a:buNone/>
            </a:pPr>
            <a:r>
              <a:rPr lang="zh-CN" altLang="en-US">
                <a:latin typeface="Arial" charset="0"/>
                <a:ea typeface="仿宋_GB2312"/>
                <a:cs typeface="仿宋_GB2312"/>
              </a:rPr>
              <a:t>      根据引理</a:t>
            </a:r>
            <a:r>
              <a:rPr lang="en-US" altLang="zh-CN">
                <a:latin typeface="Arial" charset="0"/>
                <a:ea typeface="仿宋_GB2312"/>
                <a:cs typeface="仿宋_GB2312"/>
              </a:rPr>
              <a:t>1</a:t>
            </a:r>
            <a:r>
              <a:rPr lang="zh-CN" altLang="en-US">
                <a:latin typeface="Arial" charset="0"/>
                <a:ea typeface="仿宋_GB2312"/>
                <a:cs typeface="仿宋_GB2312"/>
              </a:rPr>
              <a:t>有</a:t>
            </a:r>
            <a:r>
              <a:rPr lang="en-US" altLang="zh-CN">
                <a:latin typeface="Arial" charset="0"/>
                <a:ea typeface="仿宋_GB2312"/>
                <a:cs typeface="仿宋_GB2312"/>
              </a:rPr>
              <a:t>		f(x ∧ y)= S</a:t>
            </a:r>
            <a:r>
              <a:rPr lang="en-US" altLang="zh-CN" baseline="-25000">
                <a:latin typeface="Arial" charset="0"/>
                <a:ea typeface="仿宋_GB2312"/>
                <a:cs typeface="仿宋_GB2312"/>
              </a:rPr>
              <a:t>1</a:t>
            </a:r>
            <a:r>
              <a:rPr lang="en-US" altLang="zh-CN">
                <a:latin typeface="Arial" charset="0"/>
                <a:ea typeface="仿宋_GB2312"/>
                <a:cs typeface="仿宋_GB2312"/>
              </a:rPr>
              <a:t> ∩ S</a:t>
            </a:r>
            <a:r>
              <a:rPr lang="en-US" altLang="zh-CN" baseline="-25000">
                <a:latin typeface="Arial" charset="0"/>
                <a:ea typeface="仿宋_GB2312"/>
                <a:cs typeface="仿宋_GB2312"/>
              </a:rPr>
              <a:t>2</a:t>
            </a:r>
          </a:p>
          <a:p>
            <a:pPr>
              <a:buFont typeface="Wingdings" pitchFamily="2" charset="2"/>
              <a:buNone/>
            </a:pPr>
            <a:r>
              <a:rPr lang="zh-CN" altLang="en-US">
                <a:ea typeface="仿宋_GB2312"/>
                <a:cs typeface="仿宋_GB2312"/>
              </a:rPr>
              <a:t>       这就证明了</a:t>
            </a:r>
            <a:r>
              <a:rPr lang="en-US" altLang="zh-CN">
                <a:ea typeface="仿宋_GB2312"/>
                <a:cs typeface="仿宋_GB2312"/>
              </a:rPr>
              <a:t>f</a:t>
            </a:r>
            <a:r>
              <a:rPr lang="zh-CN" altLang="en-US">
                <a:ea typeface="仿宋_GB2312"/>
                <a:cs typeface="仿宋_GB2312"/>
              </a:rPr>
              <a:t>保持</a:t>
            </a:r>
            <a:r>
              <a:rPr lang="en-US" altLang="zh-CN">
                <a:ea typeface="仿宋_GB2312"/>
                <a:cs typeface="仿宋_GB2312"/>
              </a:rPr>
              <a:t>B</a:t>
            </a:r>
            <a:r>
              <a:rPr lang="zh-CN" altLang="en-US">
                <a:ea typeface="仿宋_GB2312"/>
                <a:cs typeface="仿宋_GB2312"/>
              </a:rPr>
              <a:t>中的</a:t>
            </a:r>
            <a:r>
              <a:rPr lang="en-US" altLang="zh-CN">
                <a:ea typeface="仿宋_GB2312"/>
                <a:cs typeface="仿宋_GB2312"/>
              </a:rPr>
              <a:t>∧</a:t>
            </a:r>
            <a:r>
              <a:rPr lang="zh-CN" altLang="en-US">
                <a:ea typeface="仿宋_GB2312"/>
                <a:cs typeface="仿宋_GB2312"/>
              </a:rPr>
              <a:t>运算</a:t>
            </a:r>
            <a:endParaRPr lang="zh-CN" altLang="en-US">
              <a:latin typeface="Arial" charset="0"/>
              <a:ea typeface="仿宋_GB2312"/>
              <a:cs typeface="仿宋_GB231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50355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有限布尔代数表示定理</a:t>
            </a:r>
          </a:p>
        </p:txBody>
      </p:sp>
      <p:sp>
        <p:nvSpPr>
          <p:cNvPr id="4" name="矩形 3"/>
          <p:cNvSpPr/>
          <p:nvPr/>
        </p:nvSpPr>
        <p:spPr>
          <a:xfrm>
            <a:off x="609600" y="1371600"/>
            <a:ext cx="7848600" cy="923925"/>
          </a:xfrm>
          <a:prstGeom prst="rect">
            <a:avLst/>
          </a:prstGeom>
        </p:spPr>
        <p:txBody>
          <a:bodyPr>
            <a:spAutoFit/>
          </a:bodyPr>
          <a:lstStyle/>
          <a:p>
            <a:pPr>
              <a:defRPr/>
            </a:pPr>
            <a:r>
              <a:rPr lang="en-US" altLang="zh-CN" dirty="0">
                <a:latin typeface="+mj-lt"/>
                <a:ea typeface="仿宋_GB2312" pitchFamily="49" charset="-122"/>
                <a:cs typeface="+mn-cs"/>
              </a:rPr>
              <a:t>2</a:t>
            </a:r>
            <a:r>
              <a:rPr lang="zh-CN" altLang="en-US" dirty="0">
                <a:latin typeface="+mj-lt"/>
                <a:ea typeface="仿宋_GB2312" pitchFamily="49" charset="-122"/>
                <a:cs typeface="+mn-cs"/>
              </a:rPr>
              <a:t>）设</a:t>
            </a:r>
            <a:r>
              <a:rPr lang="en-US" altLang="zh-CN" dirty="0">
                <a:latin typeface="+mj-lt"/>
                <a:ea typeface="仿宋_GB2312" pitchFamily="49" charset="-122"/>
                <a:cs typeface="+mn-cs"/>
              </a:rPr>
              <a:t>a</a:t>
            </a:r>
            <a:r>
              <a:rPr lang="zh-CN" altLang="en-US" dirty="0">
                <a:latin typeface="+mj-lt"/>
                <a:ea typeface="仿宋_GB2312" pitchFamily="49" charset="-122"/>
                <a:cs typeface="+mn-cs"/>
              </a:rPr>
              <a:t>是</a:t>
            </a:r>
            <a:r>
              <a:rPr lang="en-US" altLang="zh-CN" dirty="0">
                <a:latin typeface="+mj-lt"/>
                <a:ea typeface="仿宋_GB2312" pitchFamily="49" charset="-122"/>
                <a:cs typeface="+mn-cs"/>
              </a:rPr>
              <a:t>&lt;B</a:t>
            </a:r>
            <a:r>
              <a:rPr lang="zh-CN" altLang="en-US" dirty="0">
                <a:latin typeface="+mj-lt"/>
                <a:ea typeface="仿宋_GB2312" pitchFamily="49" charset="-122"/>
                <a:cs typeface="+mn-cs"/>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Lucida Sans Unicode"/>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仿宋_GB2312" pitchFamily="49" charset="-122"/>
                <a:cs typeface="+mn-cs"/>
              </a:rPr>
              <a:t>0</a:t>
            </a:r>
            <a:r>
              <a:rPr lang="zh-CN" altLang="en-US" dirty="0">
                <a:latin typeface="+mj-lt"/>
                <a:ea typeface="仿宋_GB2312" pitchFamily="49" charset="-122"/>
                <a:cs typeface="+mn-cs"/>
              </a:rPr>
              <a:t>，</a:t>
            </a:r>
            <a:r>
              <a:rPr lang="en-US" altLang="zh-CN" dirty="0">
                <a:latin typeface="+mj-lt"/>
                <a:ea typeface="仿宋_GB2312" pitchFamily="49" charset="-122"/>
                <a:cs typeface="+mn-cs"/>
              </a:rPr>
              <a:t>1&gt;</a:t>
            </a:r>
            <a:r>
              <a:rPr lang="zh-CN" altLang="en-US" dirty="0">
                <a:latin typeface="+mj-lt"/>
                <a:ea typeface="仿宋_GB2312" pitchFamily="49" charset="-122"/>
                <a:cs typeface="+mn-cs"/>
              </a:rPr>
              <a:t>的任意原子，</a:t>
            </a:r>
            <a:r>
              <a:rPr lang="en-US" altLang="zh-CN" dirty="0">
                <a:latin typeface="+mj-lt"/>
                <a:ea typeface="仿宋_GB2312" pitchFamily="49" charset="-122"/>
                <a:cs typeface="+mn-cs"/>
              </a:rPr>
              <a:t>x</a:t>
            </a:r>
            <a:r>
              <a:rPr lang="zh-CN" altLang="en-US" dirty="0">
                <a:latin typeface="+mj-lt"/>
                <a:ea typeface="仿宋_GB2312" pitchFamily="49" charset="-122"/>
                <a:cs typeface="+mn-cs"/>
              </a:rPr>
              <a:t>是</a:t>
            </a:r>
            <a:r>
              <a:rPr lang="en-US" altLang="zh-CN" dirty="0">
                <a:latin typeface="+mj-lt"/>
                <a:ea typeface="仿宋_GB2312" pitchFamily="49" charset="-122"/>
                <a:cs typeface="+mn-cs"/>
              </a:rPr>
              <a:t>B</a:t>
            </a:r>
            <a:r>
              <a:rPr lang="zh-CN" altLang="en-US" dirty="0">
                <a:latin typeface="+mj-lt"/>
                <a:ea typeface="仿宋_GB2312" pitchFamily="49" charset="-122"/>
                <a:cs typeface="+mn-cs"/>
              </a:rPr>
              <a:t>的任意元素</a:t>
            </a:r>
          </a:p>
          <a:p>
            <a:pPr>
              <a:buFont typeface="Wingdings" pitchFamily="2" charset="2"/>
              <a:buNone/>
              <a:defRPr/>
            </a:pPr>
            <a:r>
              <a:rPr lang="zh-CN" altLang="en-US" dirty="0">
                <a:latin typeface="+mj-lt"/>
                <a:ea typeface="仿宋_GB2312" pitchFamily="49" charset="-122"/>
                <a:cs typeface="+mn-cs"/>
              </a:rPr>
              <a:t>   </a:t>
            </a:r>
            <a:r>
              <a:rPr lang="en-US" altLang="zh-CN" dirty="0">
                <a:latin typeface="+mj-lt"/>
                <a:ea typeface="仿宋_GB2312" pitchFamily="49" charset="-122"/>
                <a:cs typeface="+mn-cs"/>
              </a:rPr>
              <a:t>	</a:t>
            </a:r>
            <a:r>
              <a:rPr lang="en-US" altLang="zh-CN" dirty="0" err="1">
                <a:latin typeface="+mj-lt"/>
                <a:ea typeface="仿宋_GB2312" pitchFamily="49" charset="-122"/>
                <a:cs typeface="+mn-cs"/>
              </a:rPr>
              <a:t>a</a:t>
            </a:r>
            <a:r>
              <a:rPr lang="en-US" altLang="zh-CN" dirty="0" err="1">
                <a:latin typeface="+mj-lt"/>
                <a:ea typeface="仿宋_GB2312" pitchFamily="49" charset="-122"/>
                <a:cs typeface="+mn-cs"/>
                <a:sym typeface="Symbol"/>
              </a:rPr>
              <a:t></a:t>
            </a:r>
            <a:r>
              <a:rPr lang="en-US" altLang="zh-CN" dirty="0" err="1">
                <a:latin typeface="+mj-lt"/>
                <a:ea typeface="仿宋_GB2312" pitchFamily="49" charset="-122"/>
                <a:cs typeface="+mn-cs"/>
              </a:rPr>
              <a:t>f</a:t>
            </a:r>
            <a:r>
              <a:rPr lang="en-US" altLang="zh-CN" dirty="0">
                <a:latin typeface="+mj-lt"/>
                <a:ea typeface="仿宋_GB2312" pitchFamily="49" charset="-122"/>
                <a:cs typeface="+mn-cs"/>
              </a:rPr>
              <a:t>(x</a:t>
            </a:r>
            <a:r>
              <a:rPr lang="en-US" altLang="zh-CN" dirty="0">
                <a:latin typeface="+mj-lt"/>
                <a:ea typeface="仿宋_GB2312" pitchFamily="49" charset="-122"/>
                <a:cs typeface="+mn-cs"/>
                <a:sym typeface="Symbol"/>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 </a:t>
            </a:r>
            <a:r>
              <a:rPr lang="en-US" altLang="zh-CN" dirty="0">
                <a:latin typeface="+mj-lt"/>
                <a:ea typeface="仿宋_GB2312" pitchFamily="49" charset="-122"/>
                <a:cs typeface="+mn-cs"/>
                <a:sym typeface="Symbol" pitchFamily="18" charset="2"/>
              </a:rPr>
              <a:t></a:t>
            </a:r>
            <a:r>
              <a:rPr lang="zh-CN" altLang="en-US" dirty="0">
                <a:latin typeface="+mj-lt"/>
                <a:ea typeface="仿宋_GB2312" pitchFamily="49" charset="-122"/>
                <a:cs typeface="+mn-cs"/>
                <a:sym typeface="Symbol" pitchFamily="18" charset="2"/>
              </a:rPr>
              <a:t> </a:t>
            </a:r>
            <a:r>
              <a:rPr lang="en-US" altLang="zh-CN" dirty="0">
                <a:latin typeface="+mj-lt"/>
                <a:ea typeface="仿宋_GB2312" pitchFamily="49" charset="-122"/>
                <a:cs typeface="+mn-cs"/>
                <a:sym typeface="Symbol" pitchFamily="18" charset="2"/>
              </a:rPr>
              <a:t>a</a:t>
            </a:r>
            <a:r>
              <a:rPr kumimoji="1" lang="zh-CN" altLang="en-US" dirty="0">
                <a:latin typeface="Arial Rounded MT Bold" pitchFamily="34" charset="0"/>
                <a:ea typeface="宋体" pitchFamily="2" charset="-122"/>
                <a:cs typeface="+mn-cs"/>
              </a:rPr>
              <a:t> ≼ </a:t>
            </a:r>
            <a:r>
              <a:rPr lang="en-US" altLang="zh-CN" dirty="0">
                <a:latin typeface="+mj-lt"/>
                <a:ea typeface="仿宋_GB2312" pitchFamily="49" charset="-122"/>
                <a:cs typeface="+mn-cs"/>
                <a:sym typeface="Symbol" pitchFamily="18" charset="2"/>
              </a:rPr>
              <a:t>x﹁(a</a:t>
            </a:r>
            <a:r>
              <a:rPr kumimoji="1" lang="zh-CN" altLang="en-US" dirty="0">
                <a:latin typeface="Arial Rounded MT Bold" pitchFamily="34" charset="0"/>
                <a:ea typeface="宋体" pitchFamily="2" charset="-122"/>
                <a:cs typeface="+mn-cs"/>
              </a:rPr>
              <a:t> ≼ </a:t>
            </a:r>
            <a:r>
              <a:rPr lang="en-US" altLang="zh-CN" dirty="0">
                <a:latin typeface="+mj-lt"/>
                <a:ea typeface="仿宋_GB2312" pitchFamily="49" charset="-122"/>
                <a:cs typeface="+mn-cs"/>
                <a:sym typeface="Symbol" pitchFamily="18" charset="2"/>
              </a:rPr>
              <a:t>x) </a:t>
            </a:r>
            <a:r>
              <a:rPr lang="zh-CN" altLang="en-US" dirty="0">
                <a:latin typeface="+mj-lt"/>
                <a:ea typeface="仿宋_GB2312" pitchFamily="49" charset="-122"/>
                <a:cs typeface="+mn-cs"/>
                <a:sym typeface="Symbol" pitchFamily="18" charset="2"/>
              </a:rPr>
              <a:t> </a:t>
            </a:r>
            <a:r>
              <a:rPr lang="en-US" altLang="zh-CN" dirty="0" err="1">
                <a:latin typeface="+mj-lt"/>
                <a:ea typeface="仿宋_GB2312" pitchFamily="49" charset="-122"/>
                <a:cs typeface="+mn-cs"/>
                <a:sym typeface="Symbol" pitchFamily="18" charset="2"/>
              </a:rPr>
              <a:t>af</a:t>
            </a:r>
            <a:r>
              <a:rPr lang="en-US" altLang="zh-CN" dirty="0">
                <a:latin typeface="+mj-lt"/>
                <a:ea typeface="仿宋_GB2312" pitchFamily="49" charset="-122"/>
                <a:cs typeface="+mn-cs"/>
                <a:sym typeface="Symbol" pitchFamily="18" charset="2"/>
              </a:rPr>
              <a:t>(x)</a:t>
            </a:r>
            <a:r>
              <a:rPr lang="zh-CN" altLang="en-US" dirty="0">
                <a:latin typeface="+mj-lt"/>
                <a:ea typeface="仿宋_GB2312" pitchFamily="49" charset="-122"/>
                <a:cs typeface="+mn-cs"/>
                <a:sym typeface="Symbol" pitchFamily="18" charset="2"/>
              </a:rPr>
              <a:t> </a:t>
            </a:r>
            <a:r>
              <a:rPr lang="en-US" altLang="zh-CN" dirty="0">
                <a:latin typeface="+mj-lt"/>
                <a:ea typeface="仿宋_GB2312" pitchFamily="49" charset="-122"/>
                <a:cs typeface="+mn-cs"/>
                <a:sym typeface="Symbol" pitchFamily="18" charset="2"/>
              </a:rPr>
              <a:t></a:t>
            </a:r>
            <a:r>
              <a:rPr lang="zh-CN" altLang="en-US" dirty="0">
                <a:latin typeface="+mj-lt"/>
                <a:ea typeface="仿宋_GB2312" pitchFamily="49" charset="-122"/>
                <a:cs typeface="+mn-cs"/>
                <a:sym typeface="Symbol" pitchFamily="18" charset="2"/>
              </a:rPr>
              <a:t> </a:t>
            </a:r>
            <a:r>
              <a:rPr lang="en-US" altLang="zh-CN" dirty="0">
                <a:latin typeface="+mj-lt"/>
                <a:ea typeface="仿宋_GB2312" pitchFamily="49" charset="-122"/>
                <a:cs typeface="+mn-cs"/>
                <a:sym typeface="Symbol" pitchFamily="18" charset="2"/>
              </a:rPr>
              <a:t>a</a:t>
            </a:r>
            <a:r>
              <a:rPr lang="en-US" altLang="zh-CN" dirty="0">
                <a:latin typeface="+mj-lt"/>
                <a:ea typeface="仿宋_GB2312" pitchFamily="49" charset="-122"/>
                <a:cs typeface="+mn-cs"/>
                <a:sym typeface="Symbol"/>
              </a:rPr>
              <a:t></a:t>
            </a:r>
            <a:r>
              <a:rPr lang="en-US" altLang="zh-CN" dirty="0">
                <a:latin typeface="+mj-lt"/>
                <a:ea typeface="仿宋_GB2312" pitchFamily="49" charset="-122"/>
                <a:cs typeface="+mn-cs"/>
                <a:sym typeface="Symbol" pitchFamily="18" charset="2"/>
              </a:rPr>
              <a:t>f(x)</a:t>
            </a:r>
          </a:p>
          <a:p>
            <a:pPr>
              <a:defRPr/>
            </a:pPr>
            <a:r>
              <a:rPr lang="zh-CN" altLang="en-US" dirty="0">
                <a:latin typeface="+mj-lt"/>
                <a:ea typeface="仿宋_GB2312" pitchFamily="49" charset="-122"/>
                <a:cs typeface="+mn-cs"/>
              </a:rPr>
              <a:t>      所以，</a:t>
            </a:r>
            <a:r>
              <a:rPr lang="en-US" altLang="zh-CN" dirty="0">
                <a:latin typeface="+mj-lt"/>
                <a:ea typeface="仿宋_GB2312" pitchFamily="49" charset="-122"/>
                <a:cs typeface="+mn-cs"/>
              </a:rPr>
              <a:t>f(x</a:t>
            </a:r>
            <a:r>
              <a:rPr lang="en-US" altLang="zh-CN" dirty="0">
                <a:latin typeface="+mj-lt"/>
                <a:ea typeface="仿宋_GB2312" pitchFamily="49" charset="-122"/>
                <a:cs typeface="+mn-cs"/>
                <a:sym typeface="Symbol"/>
              </a:rPr>
              <a:t></a:t>
            </a:r>
            <a:r>
              <a:rPr lang="en-US" altLang="zh-CN" dirty="0">
                <a:latin typeface="+mj-lt"/>
                <a:ea typeface="仿宋_GB2312" pitchFamily="49" charset="-122"/>
                <a:cs typeface="+mn-cs"/>
              </a:rPr>
              <a:t>)=</a:t>
            </a:r>
            <a:r>
              <a:rPr lang="en-US" altLang="zh-CN" dirty="0">
                <a:latin typeface="+mj-lt"/>
                <a:ea typeface="仿宋_GB2312" pitchFamily="49" charset="-122"/>
                <a:cs typeface="+mn-cs"/>
                <a:sym typeface="Symbol"/>
              </a:rPr>
              <a:t></a:t>
            </a:r>
            <a:r>
              <a:rPr lang="en-US" altLang="zh-CN" dirty="0">
                <a:latin typeface="+mj-lt"/>
                <a:ea typeface="仿宋_GB2312" pitchFamily="49" charset="-122"/>
                <a:cs typeface="+mn-cs"/>
              </a:rPr>
              <a:t>f(x)</a:t>
            </a:r>
            <a:r>
              <a:rPr lang="zh-CN" altLang="en-US" dirty="0">
                <a:latin typeface="+mj-lt"/>
                <a:ea typeface="仿宋_GB2312" pitchFamily="49" charset="-122"/>
                <a:cs typeface="+mn-cs"/>
              </a:rPr>
              <a:t>。这就证明了</a:t>
            </a:r>
            <a:r>
              <a:rPr lang="en-US" altLang="zh-CN" dirty="0">
                <a:latin typeface="+mj-lt"/>
                <a:ea typeface="仿宋_GB2312" pitchFamily="49" charset="-122"/>
                <a:cs typeface="+mn-cs"/>
              </a:rPr>
              <a:t>f</a:t>
            </a:r>
            <a:r>
              <a:rPr lang="zh-CN" altLang="en-US" dirty="0">
                <a:latin typeface="+mj-lt"/>
                <a:ea typeface="仿宋_GB2312" pitchFamily="49" charset="-122"/>
                <a:cs typeface="+mn-cs"/>
              </a:rPr>
              <a:t>保持补运算。</a:t>
            </a:r>
          </a:p>
        </p:txBody>
      </p:sp>
      <p:sp>
        <p:nvSpPr>
          <p:cNvPr id="93187" name="矩形 4"/>
          <p:cNvSpPr>
            <a:spLocks noChangeArrowheads="1"/>
          </p:cNvSpPr>
          <p:nvPr/>
        </p:nvSpPr>
        <p:spPr bwMode="auto">
          <a:xfrm>
            <a:off x="609600" y="2286000"/>
            <a:ext cx="7848600" cy="369888"/>
          </a:xfrm>
          <a:prstGeom prst="rect">
            <a:avLst/>
          </a:prstGeom>
          <a:noFill/>
          <a:ln w="9525">
            <a:noFill/>
            <a:miter lim="800000"/>
            <a:headEnd/>
            <a:tailEnd/>
          </a:ln>
        </p:spPr>
        <p:txBody>
          <a:bodyPr>
            <a:spAutoFit/>
          </a:bodyPr>
          <a:lstStyle/>
          <a:p>
            <a:r>
              <a:rPr lang="zh-CN" altLang="en-US">
                <a:latin typeface="仿宋_GB2312"/>
                <a:ea typeface="仿宋_GB2312"/>
                <a:cs typeface="仿宋_GB2312"/>
              </a:rPr>
              <a:t>由</a:t>
            </a:r>
            <a:r>
              <a:rPr lang="en-US" altLang="zh-CN">
                <a:latin typeface="仿宋_GB2312"/>
                <a:ea typeface="仿宋_GB2312"/>
                <a:cs typeface="仿宋_GB2312"/>
              </a:rPr>
              <a:t>1)</a:t>
            </a:r>
            <a:r>
              <a:rPr lang="zh-CN" altLang="en-US">
                <a:latin typeface="仿宋_GB2312"/>
                <a:ea typeface="仿宋_GB2312"/>
                <a:cs typeface="仿宋_GB2312"/>
              </a:rPr>
              <a:t>和</a:t>
            </a:r>
            <a:r>
              <a:rPr lang="en-US" altLang="zh-CN">
                <a:latin typeface="仿宋_GB2312"/>
                <a:ea typeface="仿宋_GB2312"/>
                <a:cs typeface="仿宋_GB2312"/>
              </a:rPr>
              <a:t>2)</a:t>
            </a:r>
            <a:r>
              <a:rPr lang="zh-CN" altLang="en-US">
                <a:latin typeface="仿宋_GB2312"/>
                <a:ea typeface="仿宋_GB2312"/>
                <a:cs typeface="仿宋_GB2312"/>
              </a:rPr>
              <a:t>得</a:t>
            </a:r>
            <a:r>
              <a:rPr lang="en-US" altLang="zh-CN">
                <a:latin typeface="仿宋_GB2312"/>
                <a:ea typeface="仿宋_GB2312"/>
                <a:cs typeface="仿宋_GB2312"/>
              </a:rPr>
              <a:t>f</a:t>
            </a:r>
            <a:r>
              <a:rPr lang="zh-CN" altLang="en-US">
                <a:latin typeface="仿宋_GB2312"/>
                <a:ea typeface="仿宋_GB2312"/>
                <a:cs typeface="仿宋_GB2312"/>
              </a:rPr>
              <a:t>就是布尔同态，又因为</a:t>
            </a:r>
            <a:r>
              <a:rPr lang="en-US" altLang="zh-CN">
                <a:latin typeface="仿宋_GB2312"/>
                <a:ea typeface="仿宋_GB2312"/>
                <a:cs typeface="仿宋_GB2312"/>
              </a:rPr>
              <a:t>f</a:t>
            </a:r>
            <a:r>
              <a:rPr lang="zh-CN" altLang="en-US">
                <a:latin typeface="仿宋_GB2312"/>
                <a:ea typeface="仿宋_GB2312"/>
                <a:cs typeface="仿宋_GB2312"/>
              </a:rPr>
              <a:t>是双射函数，所以</a:t>
            </a:r>
            <a:r>
              <a:rPr lang="en-US" altLang="zh-CN">
                <a:latin typeface="仿宋_GB2312"/>
                <a:ea typeface="仿宋_GB2312"/>
                <a:cs typeface="仿宋_GB2312"/>
              </a:rPr>
              <a:t>f</a:t>
            </a:r>
            <a:r>
              <a:rPr lang="zh-CN" altLang="en-US">
                <a:latin typeface="仿宋_GB2312"/>
                <a:ea typeface="仿宋_GB2312"/>
                <a:cs typeface="仿宋_GB2312"/>
              </a:rPr>
              <a:t>是布尔同构。</a:t>
            </a:r>
          </a:p>
        </p:txBody>
      </p:sp>
      <p:sp>
        <p:nvSpPr>
          <p:cNvPr id="7" name="Rectangle 5" descr="新闻纸"/>
          <p:cNvSpPr>
            <a:spLocks noChangeArrowheads="1"/>
          </p:cNvSpPr>
          <p:nvPr/>
        </p:nvSpPr>
        <p:spPr bwMode="auto">
          <a:xfrm>
            <a:off x="457200" y="3200400"/>
            <a:ext cx="8153400" cy="7620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93189" name="Text Box 6"/>
          <p:cNvSpPr txBox="1">
            <a:spLocks noChangeArrowheads="1"/>
          </p:cNvSpPr>
          <p:nvPr/>
        </p:nvSpPr>
        <p:spPr bwMode="auto">
          <a:xfrm>
            <a:off x="457200" y="3276600"/>
            <a:ext cx="1038225" cy="369888"/>
          </a:xfrm>
          <a:prstGeom prst="rect">
            <a:avLst/>
          </a:prstGeom>
          <a:noFill/>
          <a:ln w="9525">
            <a:noFill/>
            <a:miter lim="800000"/>
            <a:headEnd/>
            <a:tailEnd/>
          </a:ln>
        </p:spPr>
        <p:txBody>
          <a:bodyPr>
            <a:spAutoFit/>
          </a:bodyPr>
          <a:lstStyle/>
          <a:p>
            <a:r>
              <a:rPr lang="zh-CN" altLang="en-US" b="1">
                <a:ea typeface="黑体" pitchFamily="49" charset="-122"/>
              </a:rPr>
              <a:t>推论</a:t>
            </a:r>
            <a:r>
              <a:rPr lang="en-US" altLang="zh-CN" b="1">
                <a:ea typeface="黑体" pitchFamily="49" charset="-122"/>
              </a:rPr>
              <a:t>1</a:t>
            </a:r>
            <a:r>
              <a:rPr lang="zh-CN" altLang="en-US"/>
              <a:t>：</a:t>
            </a:r>
          </a:p>
        </p:txBody>
      </p:sp>
      <p:sp>
        <p:nvSpPr>
          <p:cNvPr id="6" name="TextBox 5"/>
          <p:cNvSpPr txBox="1"/>
          <p:nvPr/>
        </p:nvSpPr>
        <p:spPr>
          <a:xfrm>
            <a:off x="1371600" y="3276600"/>
            <a:ext cx="7162800" cy="646113"/>
          </a:xfrm>
          <a:prstGeom prst="rect">
            <a:avLst/>
          </a:prstGeom>
          <a:noFill/>
        </p:spPr>
        <p:txBody>
          <a:bodyPr>
            <a:spAutoFit/>
          </a:bodyPr>
          <a:lstStyle/>
          <a:p>
            <a:pPr marL="0" lvl="1">
              <a:defRPr/>
            </a:pPr>
            <a:r>
              <a:rPr lang="en-US" altLang="zh-CN" dirty="0">
                <a:latin typeface="+mj-lt"/>
                <a:ea typeface="仿宋_GB2312" pitchFamily="49" charset="-122"/>
                <a:cs typeface="+mn-cs"/>
              </a:rPr>
              <a:t>&lt;B</a:t>
            </a:r>
            <a:r>
              <a:rPr lang="zh-CN" altLang="en-US" dirty="0">
                <a:latin typeface="+mj-lt"/>
                <a:ea typeface="仿宋_GB2312" pitchFamily="49" charset="-122"/>
                <a:cs typeface="+mn-cs"/>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Lucida Sans Unicode"/>
              </a:rPr>
              <a:t>，</a:t>
            </a:r>
            <a:r>
              <a:rPr lang="en-US" altLang="zh-CN" dirty="0">
                <a:latin typeface="+mj-lt"/>
                <a:ea typeface="仿宋_GB2312" pitchFamily="49" charset="-122"/>
                <a:cs typeface="Lucida Sans Unicode"/>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仿宋_GB2312" pitchFamily="49" charset="-122"/>
                <a:cs typeface="+mn-cs"/>
              </a:rPr>
              <a:t>0</a:t>
            </a:r>
            <a:r>
              <a:rPr lang="zh-CN" altLang="en-US" dirty="0">
                <a:latin typeface="+mj-lt"/>
                <a:ea typeface="仿宋_GB2312" pitchFamily="49" charset="-122"/>
                <a:cs typeface="+mn-cs"/>
              </a:rPr>
              <a:t>，</a:t>
            </a:r>
            <a:r>
              <a:rPr lang="en-US" altLang="zh-CN" dirty="0">
                <a:latin typeface="+mj-lt"/>
                <a:ea typeface="仿宋_GB2312" pitchFamily="49" charset="-122"/>
                <a:cs typeface="+mn-cs"/>
              </a:rPr>
              <a:t>1&gt;</a:t>
            </a:r>
            <a:r>
              <a:rPr lang="zh-CN" altLang="en-US" dirty="0">
                <a:latin typeface="+mj-lt"/>
                <a:ea typeface="仿宋_GB2312" pitchFamily="49" charset="-122"/>
                <a:cs typeface="+mn-cs"/>
              </a:rPr>
              <a:t>与</a:t>
            </a:r>
            <a:r>
              <a:rPr lang="en-US" altLang="zh-CN" dirty="0">
                <a:latin typeface="+mj-lt"/>
                <a:ea typeface="仿宋_GB2312" pitchFamily="49" charset="-122"/>
                <a:cs typeface="+mn-cs"/>
              </a:rPr>
              <a:t>&lt; P(S)</a:t>
            </a:r>
            <a:r>
              <a:rPr lang="zh-CN" altLang="en-US" dirty="0">
                <a:latin typeface="+mj-lt"/>
                <a:ea typeface="仿宋_GB2312" pitchFamily="49" charset="-122"/>
                <a:cs typeface="+mn-cs"/>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宋体" pitchFamily="2" charset="-122"/>
                <a:cs typeface="Times New Roman" pitchFamily="18" charset="0"/>
              </a:rPr>
              <a:t>Ø</a:t>
            </a:r>
            <a:r>
              <a:rPr lang="zh-CN" altLang="en-US" dirty="0">
                <a:latin typeface="+mj-lt"/>
                <a:ea typeface="宋体" pitchFamily="2" charset="-122"/>
                <a:cs typeface="Times New Roman" pitchFamily="18" charset="0"/>
              </a:rPr>
              <a:t>，</a:t>
            </a:r>
            <a:r>
              <a:rPr lang="en-US" altLang="zh-CN" dirty="0">
                <a:latin typeface="+mj-lt"/>
                <a:ea typeface="仿宋_GB2312" pitchFamily="49" charset="-122"/>
                <a:cs typeface="+mn-cs"/>
              </a:rPr>
              <a:t>S&gt;</a:t>
            </a:r>
            <a:r>
              <a:rPr lang="zh-CN" altLang="en-US" dirty="0">
                <a:latin typeface="+mj-lt"/>
                <a:ea typeface="仿宋_GB2312" pitchFamily="49" charset="-122"/>
                <a:cs typeface="+mn-cs"/>
              </a:rPr>
              <a:t>同构，</a:t>
            </a:r>
            <a:r>
              <a:rPr lang="en-US" altLang="zh-CN" dirty="0">
                <a:latin typeface="+mj-lt"/>
                <a:ea typeface="仿宋_GB2312" pitchFamily="49" charset="-122"/>
                <a:cs typeface="+mn-cs"/>
              </a:rPr>
              <a:t>|P(S)|=2</a:t>
            </a:r>
            <a:r>
              <a:rPr lang="en-US" altLang="zh-CN" baseline="30000" dirty="0">
                <a:latin typeface="+mj-lt"/>
                <a:ea typeface="仿宋_GB2312" pitchFamily="49" charset="-122"/>
                <a:cs typeface="+mn-cs"/>
              </a:rPr>
              <a:t>|s|</a:t>
            </a:r>
            <a:r>
              <a:rPr lang="zh-CN" altLang="en-US" dirty="0">
                <a:latin typeface="+mj-lt"/>
                <a:ea typeface="仿宋_GB2312" pitchFamily="49" charset="-122"/>
                <a:cs typeface="+mn-cs"/>
              </a:rPr>
              <a:t>所以，</a:t>
            </a:r>
            <a:r>
              <a:rPr lang="en-US" altLang="zh-CN" dirty="0">
                <a:latin typeface="+mj-lt"/>
                <a:ea typeface="仿宋_GB2312" pitchFamily="49" charset="-122"/>
                <a:cs typeface="+mn-cs"/>
              </a:rPr>
              <a:t>|B|=2</a:t>
            </a:r>
            <a:r>
              <a:rPr lang="en-US" altLang="zh-CN" baseline="30000" dirty="0">
                <a:latin typeface="+mj-lt"/>
                <a:ea typeface="仿宋_GB2312" pitchFamily="49" charset="-122"/>
                <a:cs typeface="+mn-cs"/>
              </a:rPr>
              <a:t>|s|</a:t>
            </a:r>
            <a:r>
              <a:rPr lang="en-US" altLang="zh-CN" dirty="0">
                <a:latin typeface="+mj-lt"/>
                <a:ea typeface="仿宋_GB2312" pitchFamily="49" charset="-122"/>
                <a:cs typeface="+mn-cs"/>
              </a:rPr>
              <a:t> </a:t>
            </a:r>
            <a:r>
              <a:rPr lang="zh-CN" altLang="en-US" dirty="0">
                <a:latin typeface="+mj-lt"/>
                <a:ea typeface="仿宋_GB2312" pitchFamily="49" charset="-122"/>
                <a:cs typeface="+mn-cs"/>
              </a:rPr>
              <a:t>，故任一有限布尔代数载体的基数是</a:t>
            </a:r>
            <a:r>
              <a:rPr lang="en-US" altLang="zh-CN" dirty="0">
                <a:latin typeface="+mj-lt"/>
                <a:ea typeface="仿宋_GB2312" pitchFamily="49" charset="-122"/>
                <a:cs typeface="+mn-cs"/>
              </a:rPr>
              <a:t>2</a:t>
            </a:r>
            <a:r>
              <a:rPr lang="zh-CN" altLang="en-US" dirty="0">
                <a:latin typeface="+mj-lt"/>
                <a:ea typeface="仿宋_GB2312" pitchFamily="49" charset="-122"/>
                <a:cs typeface="+mn-cs"/>
              </a:rPr>
              <a:t>的幂</a:t>
            </a:r>
            <a:endParaRPr lang="en-US" altLang="zh-CN" dirty="0">
              <a:latin typeface="+mj-lt"/>
              <a:ea typeface="仿宋_GB2312" pitchFamily="49" charset="-122"/>
              <a:cs typeface="+mn-cs"/>
            </a:endParaRPr>
          </a:p>
        </p:txBody>
      </p:sp>
      <p:sp>
        <p:nvSpPr>
          <p:cNvPr id="9" name="Rectangle 5" descr="新闻纸"/>
          <p:cNvSpPr>
            <a:spLocks noChangeArrowheads="1"/>
          </p:cNvSpPr>
          <p:nvPr/>
        </p:nvSpPr>
        <p:spPr bwMode="auto">
          <a:xfrm>
            <a:off x="457200" y="4267200"/>
            <a:ext cx="8153400" cy="1143000"/>
          </a:xfrm>
          <a:prstGeom prst="rect">
            <a:avLst/>
          </a:prstGeom>
          <a:solidFill>
            <a:srgbClr val="FFEDB3"/>
          </a:solidFill>
          <a:ln w="9525">
            <a:solidFill>
              <a:srgbClr val="C0C0C0"/>
            </a:solidFill>
            <a:miter lim="800000"/>
            <a:headEnd/>
            <a:tailEnd/>
          </a:ln>
          <a:effectLst>
            <a:outerShdw dist="53882" dir="2700000" algn="ctr" rotWithShape="0">
              <a:schemeClr val="bg2"/>
            </a:outerShdw>
          </a:effectLst>
        </p:spPr>
        <p:txBody>
          <a:bodyPr wrap="none" anchor="ctr"/>
          <a:lstStyle/>
          <a:p>
            <a:pPr algn="ctr">
              <a:defRPr/>
            </a:pPr>
            <a:endParaRPr lang="zh-CN" altLang="zh-CN">
              <a:latin typeface="Arial Rounded MT Bold" pitchFamily="34" charset="0"/>
              <a:ea typeface="宋体" pitchFamily="2" charset="-122"/>
              <a:cs typeface="+mn-cs"/>
            </a:endParaRPr>
          </a:p>
        </p:txBody>
      </p:sp>
      <p:sp>
        <p:nvSpPr>
          <p:cNvPr id="93192" name="Text Box 6"/>
          <p:cNvSpPr txBox="1">
            <a:spLocks noChangeArrowheads="1"/>
          </p:cNvSpPr>
          <p:nvPr/>
        </p:nvSpPr>
        <p:spPr bwMode="auto">
          <a:xfrm>
            <a:off x="457200" y="4343400"/>
            <a:ext cx="1038225" cy="369888"/>
          </a:xfrm>
          <a:prstGeom prst="rect">
            <a:avLst/>
          </a:prstGeom>
          <a:noFill/>
          <a:ln w="9525">
            <a:noFill/>
            <a:miter lim="800000"/>
            <a:headEnd/>
            <a:tailEnd/>
          </a:ln>
        </p:spPr>
        <p:txBody>
          <a:bodyPr>
            <a:spAutoFit/>
          </a:bodyPr>
          <a:lstStyle/>
          <a:p>
            <a:r>
              <a:rPr lang="zh-CN" altLang="en-US" b="1">
                <a:ea typeface="黑体" pitchFamily="49" charset="-122"/>
              </a:rPr>
              <a:t>推论</a:t>
            </a:r>
            <a:r>
              <a:rPr lang="en-US" altLang="zh-CN" b="1">
                <a:ea typeface="黑体" pitchFamily="49" charset="-122"/>
              </a:rPr>
              <a:t>2</a:t>
            </a:r>
            <a:r>
              <a:rPr lang="zh-CN" altLang="en-US"/>
              <a:t>：</a:t>
            </a:r>
          </a:p>
        </p:txBody>
      </p:sp>
      <p:sp>
        <p:nvSpPr>
          <p:cNvPr id="12" name="TextBox 11"/>
          <p:cNvSpPr txBox="1"/>
          <p:nvPr/>
        </p:nvSpPr>
        <p:spPr>
          <a:xfrm>
            <a:off x="1371600" y="4343400"/>
            <a:ext cx="7086600" cy="1200150"/>
          </a:xfrm>
          <a:prstGeom prst="rect">
            <a:avLst/>
          </a:prstGeom>
          <a:noFill/>
        </p:spPr>
        <p:txBody>
          <a:bodyPr>
            <a:spAutoFit/>
          </a:bodyPr>
          <a:lstStyle/>
          <a:p>
            <a:pPr marL="0" lvl="1">
              <a:defRPr/>
            </a:pPr>
            <a:r>
              <a:rPr lang="zh-CN" altLang="en-US" dirty="0">
                <a:latin typeface="+mj-lt"/>
                <a:ea typeface="仿宋_GB2312" pitchFamily="49" charset="-122"/>
                <a:cs typeface="+mn-cs"/>
              </a:rPr>
              <a:t>任一有限布尔代数和它的原子集合</a:t>
            </a:r>
            <a:r>
              <a:rPr lang="en-US" altLang="zh-CN" dirty="0">
                <a:latin typeface="+mj-lt"/>
                <a:ea typeface="仿宋_GB2312" pitchFamily="49" charset="-122"/>
                <a:cs typeface="+mn-cs"/>
              </a:rPr>
              <a:t>S</a:t>
            </a:r>
            <a:r>
              <a:rPr lang="zh-CN" altLang="en-US" dirty="0">
                <a:latin typeface="+mj-lt"/>
                <a:ea typeface="仿宋_GB2312" pitchFamily="49" charset="-122"/>
                <a:cs typeface="+mn-cs"/>
              </a:rPr>
              <a:t>构成的幂集集合代数</a:t>
            </a:r>
            <a:r>
              <a:rPr lang="en-US" altLang="zh-CN" dirty="0">
                <a:latin typeface="+mj-lt"/>
                <a:ea typeface="仿宋_GB2312" pitchFamily="49" charset="-122"/>
                <a:cs typeface="+mn-cs"/>
              </a:rPr>
              <a:t>&lt; P(S)</a:t>
            </a:r>
            <a:r>
              <a:rPr lang="zh-CN" altLang="en-US" dirty="0">
                <a:latin typeface="+mj-lt"/>
                <a:ea typeface="仿宋_GB2312" pitchFamily="49" charset="-122"/>
                <a:cs typeface="+mn-cs"/>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a:t>
            </a:r>
            <a:r>
              <a:rPr lang="en-US" altLang="zh-CN" dirty="0">
                <a:latin typeface="+mj-lt"/>
                <a:ea typeface="仿宋_GB2312" pitchFamily="49" charset="-122"/>
                <a:cs typeface="+mn-cs"/>
              </a:rPr>
              <a:t>∪</a:t>
            </a:r>
            <a:r>
              <a:rPr lang="zh-CN" altLang="en-US" dirty="0">
                <a:latin typeface="+mj-lt"/>
                <a:ea typeface="仿宋_GB2312" pitchFamily="49" charset="-122"/>
                <a:cs typeface="+mn-cs"/>
              </a:rPr>
              <a:t>，</a:t>
            </a:r>
            <a:r>
              <a:rPr lang="zh-CN" altLang="en-US" dirty="0">
                <a:latin typeface="+mj-lt"/>
                <a:ea typeface="仿宋_GB2312" pitchFamily="49" charset="-122"/>
                <a:cs typeface="+mn-cs"/>
                <a:sym typeface="Symbol"/>
              </a:rPr>
              <a:t>，</a:t>
            </a:r>
            <a:r>
              <a:rPr lang="en-US" altLang="zh-CN" dirty="0">
                <a:latin typeface="+mj-lt"/>
                <a:ea typeface="宋体" pitchFamily="2" charset="-122"/>
                <a:cs typeface="Times New Roman" pitchFamily="18" charset="0"/>
              </a:rPr>
              <a:t>Ø</a:t>
            </a:r>
            <a:r>
              <a:rPr lang="zh-CN" altLang="en-US" dirty="0">
                <a:latin typeface="+mj-lt"/>
                <a:ea typeface="宋体" pitchFamily="2" charset="-122"/>
                <a:cs typeface="Times New Roman" pitchFamily="18" charset="0"/>
              </a:rPr>
              <a:t>，</a:t>
            </a:r>
            <a:r>
              <a:rPr lang="en-US" altLang="zh-CN" dirty="0">
                <a:latin typeface="+mj-lt"/>
                <a:ea typeface="仿宋_GB2312" pitchFamily="49" charset="-122"/>
                <a:cs typeface="+mn-cs"/>
              </a:rPr>
              <a:t>S&gt;</a:t>
            </a:r>
            <a:r>
              <a:rPr lang="zh-CN" altLang="en-US" dirty="0">
                <a:latin typeface="+mj-lt"/>
                <a:ea typeface="仿宋_GB2312" pitchFamily="49" charset="-122"/>
                <a:cs typeface="+mn-cs"/>
              </a:rPr>
              <a:t>同构，但后者又与任一基数相同的幂集集合代数同构，故具有相同载体基数的有限布尔代数都同构 </a:t>
            </a:r>
          </a:p>
          <a:p>
            <a:pPr>
              <a:defRPr/>
            </a:pPr>
            <a:endParaRPr lang="zh-CN" altLang="en-US" dirty="0">
              <a:latin typeface="Arial Rounded MT Bold" pitchFamily="34" charset="0"/>
              <a:ea typeface="宋体" pitchFamily="2" charset="-122"/>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050" y="327025"/>
            <a:ext cx="5035550" cy="64633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CN" alt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rPr>
              <a:t>例子</a:t>
            </a:r>
            <a:endPar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黑体" pitchFamily="2" charset="-122"/>
              <a:cs typeface="+mn-cs"/>
            </a:endParaRPr>
          </a:p>
        </p:txBody>
      </p:sp>
      <p:grpSp>
        <p:nvGrpSpPr>
          <p:cNvPr id="94210" name="组合 73"/>
          <p:cNvGrpSpPr>
            <a:grpSpLocks/>
          </p:cNvGrpSpPr>
          <p:nvPr/>
        </p:nvGrpSpPr>
        <p:grpSpPr bwMode="auto">
          <a:xfrm>
            <a:off x="304800" y="1295400"/>
            <a:ext cx="3629025" cy="2514600"/>
            <a:chOff x="304800" y="1295400"/>
            <a:chExt cx="3629025" cy="2514600"/>
          </a:xfrm>
        </p:grpSpPr>
        <p:sp>
          <p:nvSpPr>
            <p:cNvPr id="34" name="矩形 33"/>
            <p:cNvSpPr/>
            <p:nvPr/>
          </p:nvSpPr>
          <p:spPr>
            <a:xfrm>
              <a:off x="304800" y="1295400"/>
              <a:ext cx="3505200" cy="25146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4254" name="Group 8"/>
            <p:cNvGrpSpPr>
              <a:grpSpLocks/>
            </p:cNvGrpSpPr>
            <p:nvPr/>
          </p:nvGrpSpPr>
          <p:grpSpPr bwMode="auto">
            <a:xfrm>
              <a:off x="657225" y="2000250"/>
              <a:ext cx="2437577" cy="1735948"/>
              <a:chOff x="600" y="1809"/>
              <a:chExt cx="1883" cy="1341"/>
            </a:xfrm>
          </p:grpSpPr>
          <p:grpSp>
            <p:nvGrpSpPr>
              <p:cNvPr id="94256" name="Group 9"/>
              <p:cNvGrpSpPr>
                <a:grpSpLocks/>
              </p:cNvGrpSpPr>
              <p:nvPr/>
            </p:nvGrpSpPr>
            <p:grpSpPr bwMode="auto">
              <a:xfrm>
                <a:off x="720" y="1872"/>
                <a:ext cx="1694" cy="1200"/>
                <a:chOff x="3730" y="2640"/>
                <a:chExt cx="1694" cy="1200"/>
              </a:xfrm>
            </p:grpSpPr>
            <p:sp>
              <p:nvSpPr>
                <p:cNvPr id="94265"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94266"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94267"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94268"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94269"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94270"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94271"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94272"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94273"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94274"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94275"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94276"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94277"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78"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79"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80"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81"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82"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83"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84"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94257" name="Rectangle 30"/>
              <p:cNvSpPr>
                <a:spLocks noChangeArrowheads="1"/>
              </p:cNvSpPr>
              <p:nvPr/>
            </p:nvSpPr>
            <p:spPr bwMode="auto">
              <a:xfrm>
                <a:off x="1625" y="1809"/>
                <a:ext cx="309" cy="238"/>
              </a:xfrm>
              <a:prstGeom prst="rect">
                <a:avLst/>
              </a:prstGeom>
              <a:noFill/>
              <a:ln w="9525">
                <a:noFill/>
                <a:miter lim="800000"/>
                <a:headEnd/>
                <a:tailEnd/>
              </a:ln>
            </p:spPr>
            <p:txBody>
              <a:bodyPr wrap="none">
                <a:spAutoFit/>
              </a:bodyPr>
              <a:lstStyle/>
              <a:p>
                <a:r>
                  <a:rPr lang="en-US" altLang="zh-CN" sz="1400"/>
                  <a:t>30</a:t>
                </a:r>
              </a:p>
            </p:txBody>
          </p:sp>
          <p:sp>
            <p:nvSpPr>
              <p:cNvPr id="94258" name="Rectangle 31"/>
              <p:cNvSpPr>
                <a:spLocks noChangeArrowheads="1"/>
              </p:cNvSpPr>
              <p:nvPr/>
            </p:nvSpPr>
            <p:spPr bwMode="auto">
              <a:xfrm>
                <a:off x="600" y="2050"/>
                <a:ext cx="309" cy="238"/>
              </a:xfrm>
              <a:prstGeom prst="rect">
                <a:avLst/>
              </a:prstGeom>
              <a:noFill/>
              <a:ln w="9525">
                <a:noFill/>
                <a:miter lim="800000"/>
                <a:headEnd/>
                <a:tailEnd/>
              </a:ln>
            </p:spPr>
            <p:txBody>
              <a:bodyPr wrap="none">
                <a:spAutoFit/>
              </a:bodyPr>
              <a:lstStyle/>
              <a:p>
                <a:r>
                  <a:rPr lang="en-US" altLang="zh-CN" sz="1400"/>
                  <a:t>15</a:t>
                </a:r>
              </a:p>
            </p:txBody>
          </p:sp>
          <p:sp>
            <p:nvSpPr>
              <p:cNvPr id="94259" name="Rectangle 32"/>
              <p:cNvSpPr>
                <a:spLocks noChangeArrowheads="1"/>
              </p:cNvSpPr>
              <p:nvPr/>
            </p:nvSpPr>
            <p:spPr bwMode="auto">
              <a:xfrm>
                <a:off x="1306" y="2064"/>
                <a:ext cx="226" cy="238"/>
              </a:xfrm>
              <a:prstGeom prst="rect">
                <a:avLst/>
              </a:prstGeom>
              <a:noFill/>
              <a:ln w="9525">
                <a:noFill/>
                <a:miter lim="800000"/>
                <a:headEnd/>
                <a:tailEnd/>
              </a:ln>
            </p:spPr>
            <p:txBody>
              <a:bodyPr wrap="none">
                <a:spAutoFit/>
              </a:bodyPr>
              <a:lstStyle/>
              <a:p>
                <a:r>
                  <a:rPr lang="en-US" altLang="zh-CN" sz="1400"/>
                  <a:t>6</a:t>
                </a:r>
              </a:p>
            </p:txBody>
          </p:sp>
          <p:sp>
            <p:nvSpPr>
              <p:cNvPr id="94260" name="Rectangle 33"/>
              <p:cNvSpPr>
                <a:spLocks noChangeArrowheads="1"/>
              </p:cNvSpPr>
              <p:nvPr/>
            </p:nvSpPr>
            <p:spPr bwMode="auto">
              <a:xfrm>
                <a:off x="2174" y="2064"/>
                <a:ext cx="309" cy="238"/>
              </a:xfrm>
              <a:prstGeom prst="rect">
                <a:avLst/>
              </a:prstGeom>
              <a:noFill/>
              <a:ln w="9525">
                <a:noFill/>
                <a:miter lim="800000"/>
                <a:headEnd/>
                <a:tailEnd/>
              </a:ln>
            </p:spPr>
            <p:txBody>
              <a:bodyPr wrap="none">
                <a:spAutoFit/>
              </a:bodyPr>
              <a:lstStyle/>
              <a:p>
                <a:r>
                  <a:rPr lang="en-US" altLang="zh-CN" sz="1400"/>
                  <a:t>10</a:t>
                </a:r>
              </a:p>
            </p:txBody>
          </p:sp>
          <p:sp>
            <p:nvSpPr>
              <p:cNvPr id="94261" name="Rectangle 34"/>
              <p:cNvSpPr>
                <a:spLocks noChangeArrowheads="1"/>
              </p:cNvSpPr>
              <p:nvPr/>
            </p:nvSpPr>
            <p:spPr bwMode="auto">
              <a:xfrm>
                <a:off x="653" y="2688"/>
                <a:ext cx="226" cy="238"/>
              </a:xfrm>
              <a:prstGeom prst="rect">
                <a:avLst/>
              </a:prstGeom>
              <a:noFill/>
              <a:ln w="9525">
                <a:noFill/>
                <a:miter lim="800000"/>
                <a:headEnd/>
                <a:tailEnd/>
              </a:ln>
            </p:spPr>
            <p:txBody>
              <a:bodyPr wrap="none">
                <a:spAutoFit/>
              </a:bodyPr>
              <a:lstStyle/>
              <a:p>
                <a:r>
                  <a:rPr lang="en-US" altLang="zh-CN" sz="1400"/>
                  <a:t>3</a:t>
                </a:r>
              </a:p>
            </p:txBody>
          </p:sp>
          <p:sp>
            <p:nvSpPr>
              <p:cNvPr id="94262" name="Rectangle 35"/>
              <p:cNvSpPr>
                <a:spLocks noChangeArrowheads="1"/>
              </p:cNvSpPr>
              <p:nvPr/>
            </p:nvSpPr>
            <p:spPr bwMode="auto">
              <a:xfrm>
                <a:off x="1563" y="2689"/>
                <a:ext cx="226" cy="238"/>
              </a:xfrm>
              <a:prstGeom prst="rect">
                <a:avLst/>
              </a:prstGeom>
              <a:noFill/>
              <a:ln w="9525">
                <a:noFill/>
                <a:miter lim="800000"/>
                <a:headEnd/>
                <a:tailEnd/>
              </a:ln>
            </p:spPr>
            <p:txBody>
              <a:bodyPr wrap="none">
                <a:spAutoFit/>
              </a:bodyPr>
              <a:lstStyle/>
              <a:p>
                <a:r>
                  <a:rPr lang="en-US" altLang="zh-CN" sz="1400"/>
                  <a:t>5</a:t>
                </a:r>
              </a:p>
            </p:txBody>
          </p:sp>
          <p:sp>
            <p:nvSpPr>
              <p:cNvPr id="94263" name="Rectangle 36"/>
              <p:cNvSpPr>
                <a:spLocks noChangeArrowheads="1"/>
              </p:cNvSpPr>
              <p:nvPr/>
            </p:nvSpPr>
            <p:spPr bwMode="auto">
              <a:xfrm>
                <a:off x="2222" y="2688"/>
                <a:ext cx="226" cy="238"/>
              </a:xfrm>
              <a:prstGeom prst="rect">
                <a:avLst/>
              </a:prstGeom>
              <a:noFill/>
              <a:ln w="9525">
                <a:noFill/>
                <a:miter lim="800000"/>
                <a:headEnd/>
                <a:tailEnd/>
              </a:ln>
            </p:spPr>
            <p:txBody>
              <a:bodyPr wrap="none">
                <a:spAutoFit/>
              </a:bodyPr>
              <a:lstStyle/>
              <a:p>
                <a:r>
                  <a:rPr lang="en-US" altLang="zh-CN" sz="1400"/>
                  <a:t>2</a:t>
                </a:r>
              </a:p>
            </p:txBody>
          </p:sp>
          <p:sp>
            <p:nvSpPr>
              <p:cNvPr id="94264" name="Rectangle 37"/>
              <p:cNvSpPr>
                <a:spLocks noChangeArrowheads="1"/>
              </p:cNvSpPr>
              <p:nvPr/>
            </p:nvSpPr>
            <p:spPr bwMode="auto">
              <a:xfrm>
                <a:off x="1262" y="2912"/>
                <a:ext cx="226" cy="238"/>
              </a:xfrm>
              <a:prstGeom prst="rect">
                <a:avLst/>
              </a:prstGeom>
              <a:noFill/>
              <a:ln w="9525">
                <a:noFill/>
                <a:miter lim="800000"/>
                <a:headEnd/>
                <a:tailEnd/>
              </a:ln>
            </p:spPr>
            <p:txBody>
              <a:bodyPr wrap="none">
                <a:spAutoFit/>
              </a:bodyPr>
              <a:lstStyle/>
              <a:p>
                <a:r>
                  <a:rPr lang="en-US" altLang="zh-CN" sz="1400" b="1">
                    <a:sym typeface="Symbol" pitchFamily="18" charset="2"/>
                  </a:rPr>
                  <a:t>1</a:t>
                </a:r>
              </a:p>
            </p:txBody>
          </p:sp>
        </p:grpSp>
        <p:sp>
          <p:nvSpPr>
            <p:cNvPr id="94255" name="TextBox 32"/>
            <p:cNvSpPr txBox="1">
              <a:spLocks noChangeArrowheads="1"/>
            </p:cNvSpPr>
            <p:nvPr/>
          </p:nvSpPr>
          <p:spPr bwMode="auto">
            <a:xfrm>
              <a:off x="352425" y="1314450"/>
              <a:ext cx="3581400" cy="646331"/>
            </a:xfrm>
            <a:prstGeom prst="rect">
              <a:avLst/>
            </a:prstGeom>
            <a:noFill/>
            <a:ln w="9525">
              <a:noFill/>
              <a:miter lim="800000"/>
              <a:headEnd/>
              <a:tailEnd/>
            </a:ln>
          </p:spPr>
          <p:txBody>
            <a:bodyPr>
              <a:spAutoFit/>
            </a:bodyPr>
            <a:lstStyle/>
            <a:p>
              <a:r>
                <a:rPr lang="en-US" altLang="zh-CN">
                  <a:ea typeface="仿宋_GB2312"/>
                  <a:cs typeface="仿宋_GB2312"/>
                </a:rPr>
                <a:t>&lt;B</a:t>
              </a:r>
              <a:r>
                <a:rPr lang="zh-CN" altLang="en-US">
                  <a:ea typeface="仿宋_GB2312"/>
                  <a:cs typeface="仿宋_GB2312"/>
                </a:rPr>
                <a:t>， *，</a:t>
              </a:r>
              <a:r>
                <a:rPr lang="zh-CN" altLang="en-US">
                  <a:ea typeface="仿宋_GB2312"/>
                  <a:cs typeface="仿宋_GB2312"/>
                  <a:sym typeface="Symbol" pitchFamily="18" charset="2"/>
                </a:rPr>
                <a:t>  </a:t>
              </a:r>
              <a:r>
                <a:rPr lang="zh-CN" altLang="en-US">
                  <a:ea typeface="仿宋_GB2312"/>
                  <a:cs typeface="仿宋_GB2312"/>
                </a:rPr>
                <a:t>，</a:t>
              </a:r>
              <a:r>
                <a:rPr lang="zh-CN" altLang="en-US">
                  <a:ea typeface="仿宋_GB2312"/>
                  <a:cs typeface="仿宋_GB2312"/>
                  <a:sym typeface="Symbol" pitchFamily="18" charset="2"/>
                </a:rPr>
                <a:t>，</a:t>
              </a:r>
              <a:r>
                <a:rPr lang="en-US" altLang="zh-CN">
                  <a:ea typeface="仿宋_GB2312"/>
                  <a:cs typeface="仿宋_GB2312"/>
                  <a:sym typeface="Symbol" pitchFamily="18" charset="2"/>
                </a:rPr>
                <a:t>1</a:t>
              </a:r>
              <a:r>
                <a:rPr lang="zh-CN" altLang="en-US">
                  <a:ea typeface="仿宋_GB2312"/>
                  <a:cs typeface="仿宋_GB2312"/>
                </a:rPr>
                <a:t>，</a:t>
              </a:r>
              <a:r>
                <a:rPr lang="en-US" altLang="zh-CN">
                  <a:ea typeface="仿宋_GB2312"/>
                  <a:cs typeface="仿宋_GB2312"/>
                </a:rPr>
                <a:t>30&gt;</a:t>
              </a:r>
              <a:r>
                <a:rPr lang="zh-CN" altLang="en-US">
                  <a:ea typeface="仿宋_GB2312"/>
                  <a:cs typeface="仿宋_GB2312"/>
                </a:rPr>
                <a:t>运算分别为最小公倍数、最大公约数</a:t>
              </a:r>
            </a:p>
          </p:txBody>
        </p:sp>
      </p:grpSp>
      <p:grpSp>
        <p:nvGrpSpPr>
          <p:cNvPr id="75" name="组合 74"/>
          <p:cNvGrpSpPr>
            <a:grpSpLocks/>
          </p:cNvGrpSpPr>
          <p:nvPr/>
        </p:nvGrpSpPr>
        <p:grpSpPr bwMode="auto">
          <a:xfrm>
            <a:off x="304800" y="3962400"/>
            <a:ext cx="3505200" cy="1828800"/>
            <a:chOff x="304800" y="3962400"/>
            <a:chExt cx="3505200" cy="1828800"/>
          </a:xfrm>
        </p:grpSpPr>
        <p:sp>
          <p:nvSpPr>
            <p:cNvPr id="35" name="下箭头 34"/>
            <p:cNvSpPr/>
            <p:nvPr/>
          </p:nvSpPr>
          <p:spPr>
            <a:xfrm>
              <a:off x="1752600" y="3962400"/>
              <a:ext cx="533400" cy="37306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矩形 35"/>
            <p:cNvSpPr/>
            <p:nvPr/>
          </p:nvSpPr>
          <p:spPr>
            <a:xfrm>
              <a:off x="304800" y="4495800"/>
              <a:ext cx="3505200" cy="1295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4252" name="TextBox 36"/>
            <p:cNvSpPr txBox="1">
              <a:spLocks noChangeArrowheads="1"/>
            </p:cNvSpPr>
            <p:nvPr/>
          </p:nvSpPr>
          <p:spPr bwMode="auto">
            <a:xfrm>
              <a:off x="381000" y="4572000"/>
              <a:ext cx="3429000" cy="1200329"/>
            </a:xfrm>
            <a:prstGeom prst="rect">
              <a:avLst/>
            </a:prstGeom>
            <a:noFill/>
            <a:ln w="9525">
              <a:noFill/>
              <a:miter lim="800000"/>
              <a:headEnd/>
              <a:tailEnd/>
            </a:ln>
          </p:spPr>
          <p:txBody>
            <a:bodyPr>
              <a:spAutoFit/>
            </a:bodyPr>
            <a:lstStyle/>
            <a:p>
              <a:r>
                <a:rPr lang="zh-CN" altLang="en-US"/>
                <a:t>原子为</a:t>
              </a:r>
              <a:r>
                <a:rPr lang="en-US" altLang="zh-CN"/>
                <a:t>2,3,5</a:t>
              </a:r>
              <a:r>
                <a:rPr lang="zh-CN" altLang="en-US"/>
                <a:t>三个元素</a:t>
              </a:r>
              <a:r>
                <a:rPr lang="en-US" altLang="zh-CN"/>
                <a:t>,</a:t>
              </a:r>
              <a:r>
                <a:rPr lang="zh-CN" altLang="en-US"/>
                <a:t>构成集合</a:t>
              </a:r>
              <a:r>
                <a:rPr lang="en-US" altLang="zh-CN"/>
                <a:t>S={2,3,5},</a:t>
              </a:r>
              <a:r>
                <a:rPr lang="zh-CN" altLang="en-US"/>
                <a:t>则</a:t>
              </a:r>
              <a:r>
                <a:rPr lang="en-US" altLang="zh-CN"/>
                <a:t>S</a:t>
              </a:r>
              <a:r>
                <a:rPr lang="zh-CN" altLang="en-US"/>
                <a:t>的幂集为</a:t>
              </a:r>
              <a:r>
                <a:rPr lang="en-US" altLang="zh-CN"/>
                <a:t>P(S)={</a:t>
              </a:r>
              <a:r>
                <a:rPr lang="en-US" altLang="zh-CN">
                  <a:ea typeface="仿宋_GB2312"/>
                  <a:cs typeface="仿宋_GB2312"/>
                </a:rPr>
                <a:t>Ø,{2},{3},{5},{2,3},{2,5},{3,5},{2,3,5}</a:t>
              </a:r>
              <a:r>
                <a:rPr lang="en-US" altLang="zh-CN"/>
                <a:t>}</a:t>
              </a:r>
              <a:endParaRPr lang="zh-CN" altLang="en-US"/>
            </a:p>
          </p:txBody>
        </p:sp>
      </p:grpSp>
      <p:grpSp>
        <p:nvGrpSpPr>
          <p:cNvPr id="76" name="组合 75"/>
          <p:cNvGrpSpPr>
            <a:grpSpLocks/>
          </p:cNvGrpSpPr>
          <p:nvPr/>
        </p:nvGrpSpPr>
        <p:grpSpPr bwMode="auto">
          <a:xfrm>
            <a:off x="3886200" y="4495800"/>
            <a:ext cx="4495800" cy="1295400"/>
            <a:chOff x="3886200" y="4495800"/>
            <a:chExt cx="4495800" cy="1295400"/>
          </a:xfrm>
        </p:grpSpPr>
        <p:sp>
          <p:nvSpPr>
            <p:cNvPr id="38" name="下箭头 37"/>
            <p:cNvSpPr/>
            <p:nvPr/>
          </p:nvSpPr>
          <p:spPr>
            <a:xfrm rot="16200000">
              <a:off x="3806032" y="5033168"/>
              <a:ext cx="533400" cy="37306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矩形 38"/>
            <p:cNvSpPr/>
            <p:nvPr/>
          </p:nvSpPr>
          <p:spPr>
            <a:xfrm>
              <a:off x="4343400" y="4495800"/>
              <a:ext cx="4038600" cy="1295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4249" name="TextBox 39"/>
            <p:cNvSpPr txBox="1">
              <a:spLocks noChangeArrowheads="1"/>
            </p:cNvSpPr>
            <p:nvPr/>
          </p:nvSpPr>
          <p:spPr bwMode="auto">
            <a:xfrm>
              <a:off x="4419600" y="4572000"/>
              <a:ext cx="3886200" cy="923330"/>
            </a:xfrm>
            <a:prstGeom prst="rect">
              <a:avLst/>
            </a:prstGeom>
            <a:noFill/>
            <a:ln w="9525">
              <a:noFill/>
              <a:miter lim="800000"/>
              <a:headEnd/>
              <a:tailEnd/>
            </a:ln>
          </p:spPr>
          <p:txBody>
            <a:bodyPr>
              <a:spAutoFit/>
            </a:bodyPr>
            <a:lstStyle/>
            <a:p>
              <a:r>
                <a:rPr lang="en-US" altLang="zh-CN">
                  <a:ea typeface="仿宋_GB2312"/>
                  <a:cs typeface="仿宋_GB2312"/>
                </a:rPr>
                <a:t>&lt;P(S)</a:t>
              </a:r>
              <a:r>
                <a:rPr lang="zh-CN" altLang="en-US">
                  <a:ea typeface="仿宋_GB2312"/>
                  <a:cs typeface="仿宋_GB2312"/>
                </a:rPr>
                <a:t>，</a:t>
              </a:r>
              <a:r>
                <a:rPr lang="en-US" altLang="zh-CN">
                  <a:ea typeface="仿宋_GB2312"/>
                  <a:cs typeface="仿宋_GB2312"/>
                </a:rPr>
                <a:t>∩</a:t>
              </a:r>
              <a:r>
                <a:rPr lang="zh-CN" altLang="en-US">
                  <a:ea typeface="仿宋_GB2312"/>
                  <a:cs typeface="仿宋_GB2312"/>
                </a:rPr>
                <a:t>，</a:t>
              </a:r>
              <a:r>
                <a:rPr lang="en-US" altLang="zh-CN">
                  <a:ea typeface="仿宋_GB2312"/>
                  <a:cs typeface="仿宋_GB2312"/>
                </a:rPr>
                <a:t>∪</a:t>
              </a:r>
              <a:r>
                <a:rPr lang="zh-CN" altLang="en-US">
                  <a:ea typeface="仿宋_GB2312"/>
                  <a:cs typeface="仿宋_GB2312"/>
                </a:rPr>
                <a:t>，</a:t>
              </a:r>
              <a:r>
                <a:rPr lang="zh-CN" altLang="en-US">
                  <a:ea typeface="仿宋_GB2312"/>
                  <a:cs typeface="仿宋_GB2312"/>
                  <a:sym typeface="Symbol" pitchFamily="18" charset="2"/>
                </a:rPr>
                <a:t>，</a:t>
              </a:r>
              <a:r>
                <a:rPr lang="en-US" altLang="zh-CN">
                  <a:cs typeface="Times New Roman" pitchFamily="18" charset="0"/>
                </a:rPr>
                <a:t>Ø</a:t>
              </a:r>
              <a:r>
                <a:rPr lang="zh-CN" altLang="en-US">
                  <a:cs typeface="Times New Roman" pitchFamily="18" charset="0"/>
                </a:rPr>
                <a:t>，</a:t>
              </a:r>
              <a:r>
                <a:rPr lang="en-US" altLang="zh-CN">
                  <a:ea typeface="仿宋_GB2312"/>
                  <a:cs typeface="Times New Roman" pitchFamily="18" charset="0"/>
                </a:rPr>
                <a:t>{2,3,5}</a:t>
              </a:r>
              <a:r>
                <a:rPr lang="en-US" altLang="zh-CN">
                  <a:ea typeface="仿宋_GB2312"/>
                  <a:cs typeface="仿宋_GB2312"/>
                </a:rPr>
                <a:t>&gt;</a:t>
              </a:r>
            </a:p>
            <a:p>
              <a:r>
                <a:rPr lang="zh-CN" altLang="en-US">
                  <a:ea typeface="仿宋_GB2312"/>
                  <a:cs typeface="仿宋_GB2312"/>
                </a:rPr>
                <a:t>也构成一个布尔代数</a:t>
              </a:r>
              <a:r>
                <a:rPr lang="en-US" altLang="zh-CN">
                  <a:ea typeface="仿宋_GB2312"/>
                  <a:cs typeface="仿宋_GB2312"/>
                </a:rPr>
                <a:t>,</a:t>
              </a:r>
              <a:r>
                <a:rPr lang="zh-CN" altLang="en-US">
                  <a:ea typeface="仿宋_GB2312"/>
                  <a:cs typeface="仿宋_GB2312"/>
                </a:rPr>
                <a:t>那么</a:t>
              </a:r>
              <a:r>
                <a:rPr lang="en-US" altLang="zh-CN">
                  <a:ea typeface="仿宋_GB2312"/>
                  <a:cs typeface="仿宋_GB2312"/>
                </a:rPr>
                <a:t>,</a:t>
              </a:r>
              <a:r>
                <a:rPr lang="zh-CN" altLang="en-US">
                  <a:ea typeface="仿宋_GB2312"/>
                  <a:cs typeface="仿宋_GB2312"/>
                </a:rPr>
                <a:t>它与</a:t>
              </a:r>
              <a:r>
                <a:rPr lang="en-US" altLang="zh-CN">
                  <a:ea typeface="仿宋_GB2312"/>
                  <a:cs typeface="仿宋_GB2312"/>
                </a:rPr>
                <a:t>&lt;B</a:t>
              </a:r>
              <a:r>
                <a:rPr lang="zh-CN" altLang="en-US">
                  <a:ea typeface="仿宋_GB2312"/>
                  <a:cs typeface="仿宋_GB2312"/>
                </a:rPr>
                <a:t>，*，</a:t>
              </a:r>
              <a:r>
                <a:rPr lang="zh-CN" altLang="en-US">
                  <a:ea typeface="仿宋_GB2312"/>
                  <a:cs typeface="仿宋_GB2312"/>
                  <a:sym typeface="Symbol" pitchFamily="18" charset="2"/>
                </a:rPr>
                <a:t>  </a:t>
              </a:r>
              <a:r>
                <a:rPr lang="zh-CN" altLang="en-US">
                  <a:ea typeface="仿宋_GB2312"/>
                  <a:cs typeface="仿宋_GB2312"/>
                </a:rPr>
                <a:t>，</a:t>
              </a:r>
              <a:r>
                <a:rPr lang="zh-CN" altLang="en-US">
                  <a:ea typeface="仿宋_GB2312"/>
                  <a:cs typeface="仿宋_GB2312"/>
                  <a:sym typeface="Symbol" pitchFamily="18" charset="2"/>
                </a:rPr>
                <a:t>，</a:t>
              </a:r>
              <a:r>
                <a:rPr lang="en-US" altLang="zh-CN">
                  <a:ea typeface="仿宋_GB2312"/>
                  <a:cs typeface="仿宋_GB2312"/>
                  <a:sym typeface="Symbol" pitchFamily="18" charset="2"/>
                </a:rPr>
                <a:t>1</a:t>
              </a:r>
              <a:r>
                <a:rPr lang="zh-CN" altLang="en-US">
                  <a:ea typeface="仿宋_GB2312"/>
                  <a:cs typeface="仿宋_GB2312"/>
                </a:rPr>
                <a:t>，</a:t>
              </a:r>
              <a:r>
                <a:rPr lang="en-US" altLang="zh-CN">
                  <a:ea typeface="仿宋_GB2312"/>
                  <a:cs typeface="仿宋_GB2312"/>
                </a:rPr>
                <a:t>30&gt;</a:t>
              </a:r>
              <a:r>
                <a:rPr lang="zh-CN" altLang="en-US">
                  <a:ea typeface="仿宋_GB2312"/>
                  <a:cs typeface="仿宋_GB2312"/>
                </a:rPr>
                <a:t>是否同构呢</a:t>
              </a:r>
              <a:r>
                <a:rPr lang="en-US" altLang="zh-CN">
                  <a:ea typeface="仿宋_GB2312"/>
                  <a:cs typeface="仿宋_GB2312"/>
                </a:rPr>
                <a:t>?</a:t>
              </a:r>
            </a:p>
          </p:txBody>
        </p:sp>
      </p:grpSp>
      <p:grpSp>
        <p:nvGrpSpPr>
          <p:cNvPr id="77" name="组合 76"/>
          <p:cNvGrpSpPr>
            <a:grpSpLocks/>
          </p:cNvGrpSpPr>
          <p:nvPr/>
        </p:nvGrpSpPr>
        <p:grpSpPr bwMode="auto">
          <a:xfrm>
            <a:off x="4724400" y="1295400"/>
            <a:ext cx="3581400" cy="3040063"/>
            <a:chOff x="4724400" y="1295400"/>
            <a:chExt cx="3581400" cy="3040380"/>
          </a:xfrm>
        </p:grpSpPr>
        <p:sp>
          <p:nvSpPr>
            <p:cNvPr id="41" name="下箭头 40"/>
            <p:cNvSpPr/>
            <p:nvPr/>
          </p:nvSpPr>
          <p:spPr>
            <a:xfrm rot="10800000">
              <a:off x="6172200" y="3962678"/>
              <a:ext cx="533400" cy="37310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矩形 41"/>
            <p:cNvSpPr/>
            <p:nvPr/>
          </p:nvSpPr>
          <p:spPr>
            <a:xfrm>
              <a:off x="4724400" y="1295400"/>
              <a:ext cx="3505200" cy="251486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4216" name="Group 8"/>
            <p:cNvGrpSpPr>
              <a:grpSpLocks/>
            </p:cNvGrpSpPr>
            <p:nvPr/>
          </p:nvGrpSpPr>
          <p:grpSpPr bwMode="auto">
            <a:xfrm>
              <a:off x="5257800" y="1981200"/>
              <a:ext cx="2630459" cy="1735948"/>
              <a:chOff x="600" y="1809"/>
              <a:chExt cx="2032" cy="1341"/>
            </a:xfrm>
          </p:grpSpPr>
          <p:grpSp>
            <p:nvGrpSpPr>
              <p:cNvPr id="94218" name="Group 9"/>
              <p:cNvGrpSpPr>
                <a:grpSpLocks/>
              </p:cNvGrpSpPr>
              <p:nvPr/>
            </p:nvGrpSpPr>
            <p:grpSpPr bwMode="auto">
              <a:xfrm>
                <a:off x="720" y="1872"/>
                <a:ext cx="1694" cy="1200"/>
                <a:chOff x="3730" y="2640"/>
                <a:chExt cx="1694" cy="1200"/>
              </a:xfrm>
            </p:grpSpPr>
            <p:sp>
              <p:nvSpPr>
                <p:cNvPr id="94227" name="Line 10"/>
                <p:cNvSpPr>
                  <a:spLocks noChangeShapeType="1"/>
                </p:cNvSpPr>
                <p:nvPr/>
              </p:nvSpPr>
              <p:spPr bwMode="auto">
                <a:xfrm flipH="1">
                  <a:off x="3881" y="3074"/>
                  <a:ext cx="648" cy="304"/>
                </a:xfrm>
                <a:prstGeom prst="line">
                  <a:avLst/>
                </a:prstGeom>
                <a:noFill/>
                <a:ln w="38100">
                  <a:solidFill>
                    <a:srgbClr val="993300"/>
                  </a:solidFill>
                  <a:round/>
                  <a:headEnd/>
                  <a:tailEnd/>
                </a:ln>
              </p:spPr>
              <p:txBody>
                <a:bodyPr/>
                <a:lstStyle/>
                <a:p>
                  <a:endParaRPr lang="zh-CN" altLang="en-US"/>
                </a:p>
              </p:txBody>
            </p:sp>
            <p:sp>
              <p:nvSpPr>
                <p:cNvPr id="94228" name="Line 11"/>
                <p:cNvSpPr>
                  <a:spLocks noChangeShapeType="1"/>
                </p:cNvSpPr>
                <p:nvPr/>
              </p:nvSpPr>
              <p:spPr bwMode="auto">
                <a:xfrm>
                  <a:off x="4643" y="3071"/>
                  <a:ext cx="648" cy="325"/>
                </a:xfrm>
                <a:prstGeom prst="line">
                  <a:avLst/>
                </a:prstGeom>
                <a:noFill/>
                <a:ln w="38100">
                  <a:solidFill>
                    <a:srgbClr val="993300"/>
                  </a:solidFill>
                  <a:round/>
                  <a:headEnd/>
                  <a:tailEnd/>
                </a:ln>
              </p:spPr>
              <p:txBody>
                <a:bodyPr/>
                <a:lstStyle/>
                <a:p>
                  <a:endParaRPr lang="zh-CN" altLang="en-US"/>
                </a:p>
              </p:txBody>
            </p:sp>
            <p:sp>
              <p:nvSpPr>
                <p:cNvPr id="94229" name="Line 12"/>
                <p:cNvSpPr>
                  <a:spLocks noChangeShapeType="1"/>
                </p:cNvSpPr>
                <p:nvPr/>
              </p:nvSpPr>
              <p:spPr bwMode="auto">
                <a:xfrm>
                  <a:off x="3830" y="3446"/>
                  <a:ext cx="720" cy="303"/>
                </a:xfrm>
                <a:prstGeom prst="line">
                  <a:avLst/>
                </a:prstGeom>
                <a:noFill/>
                <a:ln w="38100">
                  <a:solidFill>
                    <a:srgbClr val="993300"/>
                  </a:solidFill>
                  <a:round/>
                  <a:headEnd/>
                  <a:tailEnd/>
                </a:ln>
              </p:spPr>
              <p:txBody>
                <a:bodyPr/>
                <a:lstStyle/>
                <a:p>
                  <a:endParaRPr lang="zh-CN" altLang="en-US"/>
                </a:p>
              </p:txBody>
            </p:sp>
            <p:sp>
              <p:nvSpPr>
                <p:cNvPr id="94230" name="Line 13"/>
                <p:cNvSpPr>
                  <a:spLocks noChangeShapeType="1"/>
                </p:cNvSpPr>
                <p:nvPr/>
              </p:nvSpPr>
              <p:spPr bwMode="auto">
                <a:xfrm flipH="1">
                  <a:off x="4601" y="3449"/>
                  <a:ext cx="720" cy="303"/>
                </a:xfrm>
                <a:prstGeom prst="line">
                  <a:avLst/>
                </a:prstGeom>
                <a:noFill/>
                <a:ln w="38100">
                  <a:solidFill>
                    <a:srgbClr val="993300"/>
                  </a:solidFill>
                  <a:round/>
                  <a:headEnd/>
                  <a:tailEnd/>
                </a:ln>
              </p:spPr>
              <p:txBody>
                <a:bodyPr/>
                <a:lstStyle/>
                <a:p>
                  <a:endParaRPr lang="zh-CN" altLang="en-US"/>
                </a:p>
              </p:txBody>
            </p:sp>
            <p:sp>
              <p:nvSpPr>
                <p:cNvPr id="94231" name="Line 14"/>
                <p:cNvSpPr>
                  <a:spLocks noChangeShapeType="1"/>
                </p:cNvSpPr>
                <p:nvPr/>
              </p:nvSpPr>
              <p:spPr bwMode="auto">
                <a:xfrm flipH="1">
                  <a:off x="3881" y="2750"/>
                  <a:ext cx="648" cy="303"/>
                </a:xfrm>
                <a:prstGeom prst="line">
                  <a:avLst/>
                </a:prstGeom>
                <a:noFill/>
                <a:ln w="38100">
                  <a:solidFill>
                    <a:srgbClr val="993300"/>
                  </a:solidFill>
                  <a:round/>
                  <a:headEnd/>
                  <a:tailEnd/>
                </a:ln>
              </p:spPr>
              <p:txBody>
                <a:bodyPr/>
                <a:lstStyle/>
                <a:p>
                  <a:endParaRPr lang="zh-CN" altLang="en-US"/>
                </a:p>
              </p:txBody>
            </p:sp>
            <p:sp>
              <p:nvSpPr>
                <p:cNvPr id="94232" name="Line 15"/>
                <p:cNvSpPr>
                  <a:spLocks noChangeShapeType="1"/>
                </p:cNvSpPr>
                <p:nvPr/>
              </p:nvSpPr>
              <p:spPr bwMode="auto">
                <a:xfrm>
                  <a:off x="4643" y="2747"/>
                  <a:ext cx="648" cy="324"/>
                </a:xfrm>
                <a:prstGeom prst="line">
                  <a:avLst/>
                </a:prstGeom>
                <a:noFill/>
                <a:ln w="38100">
                  <a:solidFill>
                    <a:srgbClr val="993300"/>
                  </a:solidFill>
                  <a:round/>
                  <a:headEnd/>
                  <a:tailEnd/>
                </a:ln>
              </p:spPr>
              <p:txBody>
                <a:bodyPr/>
                <a:lstStyle/>
                <a:p>
                  <a:endParaRPr lang="zh-CN" altLang="en-US"/>
                </a:p>
              </p:txBody>
            </p:sp>
            <p:sp>
              <p:nvSpPr>
                <p:cNvPr id="94233" name="Line 16"/>
                <p:cNvSpPr>
                  <a:spLocks noChangeShapeType="1"/>
                </p:cNvSpPr>
                <p:nvPr/>
              </p:nvSpPr>
              <p:spPr bwMode="auto">
                <a:xfrm>
                  <a:off x="3830" y="3121"/>
                  <a:ext cx="720" cy="303"/>
                </a:xfrm>
                <a:prstGeom prst="line">
                  <a:avLst/>
                </a:prstGeom>
                <a:noFill/>
                <a:ln w="38100">
                  <a:solidFill>
                    <a:srgbClr val="993300"/>
                  </a:solidFill>
                  <a:round/>
                  <a:headEnd/>
                  <a:tailEnd/>
                </a:ln>
              </p:spPr>
              <p:txBody>
                <a:bodyPr/>
                <a:lstStyle/>
                <a:p>
                  <a:endParaRPr lang="zh-CN" altLang="en-US"/>
                </a:p>
              </p:txBody>
            </p:sp>
            <p:sp>
              <p:nvSpPr>
                <p:cNvPr id="94234" name="Line 17"/>
                <p:cNvSpPr>
                  <a:spLocks noChangeShapeType="1"/>
                </p:cNvSpPr>
                <p:nvPr/>
              </p:nvSpPr>
              <p:spPr bwMode="auto">
                <a:xfrm flipH="1">
                  <a:off x="4601" y="3124"/>
                  <a:ext cx="720" cy="303"/>
                </a:xfrm>
                <a:prstGeom prst="line">
                  <a:avLst/>
                </a:prstGeom>
                <a:noFill/>
                <a:ln w="38100">
                  <a:solidFill>
                    <a:srgbClr val="993300"/>
                  </a:solidFill>
                  <a:round/>
                  <a:headEnd/>
                  <a:tailEnd/>
                </a:ln>
              </p:spPr>
              <p:txBody>
                <a:bodyPr/>
                <a:lstStyle/>
                <a:p>
                  <a:endParaRPr lang="zh-CN" altLang="en-US"/>
                </a:p>
              </p:txBody>
            </p:sp>
            <p:sp>
              <p:nvSpPr>
                <p:cNvPr id="94235" name="Line 18"/>
                <p:cNvSpPr>
                  <a:spLocks noChangeShapeType="1"/>
                </p:cNvSpPr>
                <p:nvPr/>
              </p:nvSpPr>
              <p:spPr bwMode="auto">
                <a:xfrm>
                  <a:off x="3768" y="3121"/>
                  <a:ext cx="0" cy="260"/>
                </a:xfrm>
                <a:prstGeom prst="line">
                  <a:avLst/>
                </a:prstGeom>
                <a:noFill/>
                <a:ln w="38100">
                  <a:solidFill>
                    <a:srgbClr val="993300"/>
                  </a:solidFill>
                  <a:round/>
                  <a:headEnd/>
                  <a:tailEnd/>
                </a:ln>
              </p:spPr>
              <p:txBody>
                <a:bodyPr/>
                <a:lstStyle/>
                <a:p>
                  <a:endParaRPr lang="zh-CN" altLang="en-US"/>
                </a:p>
              </p:txBody>
            </p:sp>
            <p:sp>
              <p:nvSpPr>
                <p:cNvPr id="94236" name="Line 19"/>
                <p:cNvSpPr>
                  <a:spLocks noChangeShapeType="1"/>
                </p:cNvSpPr>
                <p:nvPr/>
              </p:nvSpPr>
              <p:spPr bwMode="auto">
                <a:xfrm>
                  <a:off x="4581" y="2753"/>
                  <a:ext cx="0" cy="260"/>
                </a:xfrm>
                <a:prstGeom prst="line">
                  <a:avLst/>
                </a:prstGeom>
                <a:noFill/>
                <a:ln w="38100">
                  <a:solidFill>
                    <a:srgbClr val="993300"/>
                  </a:solidFill>
                  <a:round/>
                  <a:headEnd/>
                  <a:tailEnd/>
                </a:ln>
              </p:spPr>
              <p:txBody>
                <a:bodyPr/>
                <a:lstStyle/>
                <a:p>
                  <a:endParaRPr lang="zh-CN" altLang="en-US"/>
                </a:p>
              </p:txBody>
            </p:sp>
            <p:sp>
              <p:nvSpPr>
                <p:cNvPr id="94237" name="Line 20"/>
                <p:cNvSpPr>
                  <a:spLocks noChangeShapeType="1"/>
                </p:cNvSpPr>
                <p:nvPr/>
              </p:nvSpPr>
              <p:spPr bwMode="auto">
                <a:xfrm>
                  <a:off x="5363" y="3127"/>
                  <a:ext cx="0" cy="260"/>
                </a:xfrm>
                <a:prstGeom prst="line">
                  <a:avLst/>
                </a:prstGeom>
                <a:noFill/>
                <a:ln w="38100">
                  <a:solidFill>
                    <a:srgbClr val="993300"/>
                  </a:solidFill>
                  <a:round/>
                  <a:headEnd/>
                  <a:tailEnd/>
                </a:ln>
              </p:spPr>
              <p:txBody>
                <a:bodyPr/>
                <a:lstStyle/>
                <a:p>
                  <a:endParaRPr lang="zh-CN" altLang="en-US"/>
                </a:p>
              </p:txBody>
            </p:sp>
            <p:sp>
              <p:nvSpPr>
                <p:cNvPr id="94238" name="Line 21"/>
                <p:cNvSpPr>
                  <a:spLocks noChangeShapeType="1"/>
                </p:cNvSpPr>
                <p:nvPr/>
              </p:nvSpPr>
              <p:spPr bwMode="auto">
                <a:xfrm>
                  <a:off x="4592" y="3467"/>
                  <a:ext cx="0" cy="260"/>
                </a:xfrm>
                <a:prstGeom prst="line">
                  <a:avLst/>
                </a:prstGeom>
                <a:noFill/>
                <a:ln w="38100">
                  <a:solidFill>
                    <a:srgbClr val="993300"/>
                  </a:solidFill>
                  <a:round/>
                  <a:headEnd/>
                  <a:tailEnd/>
                </a:ln>
              </p:spPr>
              <p:txBody>
                <a:bodyPr/>
                <a:lstStyle/>
                <a:p>
                  <a:endParaRPr lang="zh-CN" altLang="en-US"/>
                </a:p>
              </p:txBody>
            </p:sp>
            <p:sp>
              <p:nvSpPr>
                <p:cNvPr id="94239" name="Oval 22"/>
                <p:cNvSpPr>
                  <a:spLocks noChangeArrowheads="1"/>
                </p:cNvSpPr>
                <p:nvPr/>
              </p:nvSpPr>
              <p:spPr bwMode="auto">
                <a:xfrm>
                  <a:off x="4512" y="264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0" name="Oval 23"/>
                <p:cNvSpPr>
                  <a:spLocks noChangeArrowheads="1"/>
                </p:cNvSpPr>
                <p:nvPr/>
              </p:nvSpPr>
              <p:spPr bwMode="auto">
                <a:xfrm>
                  <a:off x="3730" y="299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1" name="Oval 24"/>
                <p:cNvSpPr>
                  <a:spLocks noChangeArrowheads="1"/>
                </p:cNvSpPr>
                <p:nvPr/>
              </p:nvSpPr>
              <p:spPr bwMode="auto">
                <a:xfrm>
                  <a:off x="4512" y="297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2" name="Oval 25"/>
                <p:cNvSpPr>
                  <a:spLocks noChangeArrowheads="1"/>
                </p:cNvSpPr>
                <p:nvPr/>
              </p:nvSpPr>
              <p:spPr bwMode="auto">
                <a:xfrm>
                  <a:off x="5280" y="301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3" name="Oval 26"/>
                <p:cNvSpPr>
                  <a:spLocks noChangeArrowheads="1"/>
                </p:cNvSpPr>
                <p:nvPr/>
              </p:nvSpPr>
              <p:spPr bwMode="auto">
                <a:xfrm>
                  <a:off x="373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4" name="Oval 27"/>
                <p:cNvSpPr>
                  <a:spLocks noChangeArrowheads="1"/>
                </p:cNvSpPr>
                <p:nvPr/>
              </p:nvSpPr>
              <p:spPr bwMode="auto">
                <a:xfrm>
                  <a:off x="4512"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5" name="Oval 28"/>
                <p:cNvSpPr>
                  <a:spLocks noChangeArrowheads="1"/>
                </p:cNvSpPr>
                <p:nvPr/>
              </p:nvSpPr>
              <p:spPr bwMode="auto">
                <a:xfrm>
                  <a:off x="5280" y="3360"/>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sp>
              <p:nvSpPr>
                <p:cNvPr id="94246" name="Oval 29"/>
                <p:cNvSpPr>
                  <a:spLocks noChangeArrowheads="1"/>
                </p:cNvSpPr>
                <p:nvPr/>
              </p:nvSpPr>
              <p:spPr bwMode="auto">
                <a:xfrm>
                  <a:off x="4512" y="3696"/>
                  <a:ext cx="144" cy="144"/>
                </a:xfrm>
                <a:prstGeom prst="ellipse">
                  <a:avLst/>
                </a:prstGeom>
                <a:gradFill rotWithShape="1">
                  <a:gsLst>
                    <a:gs pos="0">
                      <a:schemeClr val="bg1"/>
                    </a:gs>
                    <a:gs pos="100000">
                      <a:srgbClr val="F68100"/>
                    </a:gs>
                  </a:gsLst>
                  <a:path path="shape">
                    <a:fillToRect l="50000" t="50000" r="50000" b="50000"/>
                  </a:path>
                </a:gradFill>
                <a:ln w="9525">
                  <a:solidFill>
                    <a:srgbClr val="FF6600"/>
                  </a:solidFill>
                  <a:round/>
                  <a:headEnd/>
                  <a:tailEnd/>
                </a:ln>
              </p:spPr>
              <p:txBody>
                <a:bodyPr wrap="none" anchor="ctr"/>
                <a:lstStyle/>
                <a:p>
                  <a:endParaRPr lang="zh-CN" altLang="en-US"/>
                </a:p>
              </p:txBody>
            </p:sp>
          </p:grpSp>
          <p:sp>
            <p:nvSpPr>
              <p:cNvPr id="94219" name="Rectangle 30"/>
              <p:cNvSpPr>
                <a:spLocks noChangeArrowheads="1"/>
              </p:cNvSpPr>
              <p:nvPr/>
            </p:nvSpPr>
            <p:spPr bwMode="auto">
              <a:xfrm>
                <a:off x="1625" y="1809"/>
                <a:ext cx="585" cy="238"/>
              </a:xfrm>
              <a:prstGeom prst="rect">
                <a:avLst/>
              </a:prstGeom>
              <a:noFill/>
              <a:ln w="9525">
                <a:noFill/>
                <a:miter lim="800000"/>
                <a:headEnd/>
                <a:tailEnd/>
              </a:ln>
            </p:spPr>
            <p:txBody>
              <a:bodyPr wrap="none">
                <a:spAutoFit/>
              </a:bodyPr>
              <a:lstStyle/>
              <a:p>
                <a:r>
                  <a:rPr lang="en-US" altLang="zh-CN" sz="1400"/>
                  <a:t>{2,3,5}</a:t>
                </a:r>
              </a:p>
            </p:txBody>
          </p:sp>
          <p:sp>
            <p:nvSpPr>
              <p:cNvPr id="94220" name="Rectangle 31"/>
              <p:cNvSpPr>
                <a:spLocks noChangeArrowheads="1"/>
              </p:cNvSpPr>
              <p:nvPr/>
            </p:nvSpPr>
            <p:spPr bwMode="auto">
              <a:xfrm>
                <a:off x="600" y="2050"/>
                <a:ext cx="458" cy="238"/>
              </a:xfrm>
              <a:prstGeom prst="rect">
                <a:avLst/>
              </a:prstGeom>
              <a:noFill/>
              <a:ln w="9525">
                <a:noFill/>
                <a:miter lim="800000"/>
                <a:headEnd/>
                <a:tailEnd/>
              </a:ln>
            </p:spPr>
            <p:txBody>
              <a:bodyPr wrap="none">
                <a:spAutoFit/>
              </a:bodyPr>
              <a:lstStyle/>
              <a:p>
                <a:r>
                  <a:rPr lang="en-US" altLang="zh-CN" sz="1400"/>
                  <a:t>{3,5}</a:t>
                </a:r>
              </a:p>
            </p:txBody>
          </p:sp>
          <p:sp>
            <p:nvSpPr>
              <p:cNvPr id="94221" name="Rectangle 32"/>
              <p:cNvSpPr>
                <a:spLocks noChangeArrowheads="1"/>
              </p:cNvSpPr>
              <p:nvPr/>
            </p:nvSpPr>
            <p:spPr bwMode="auto">
              <a:xfrm>
                <a:off x="1306" y="2064"/>
                <a:ext cx="458" cy="238"/>
              </a:xfrm>
              <a:prstGeom prst="rect">
                <a:avLst/>
              </a:prstGeom>
              <a:noFill/>
              <a:ln w="9525">
                <a:noFill/>
                <a:miter lim="800000"/>
                <a:headEnd/>
                <a:tailEnd/>
              </a:ln>
            </p:spPr>
            <p:txBody>
              <a:bodyPr wrap="none">
                <a:spAutoFit/>
              </a:bodyPr>
              <a:lstStyle/>
              <a:p>
                <a:r>
                  <a:rPr lang="en-US" altLang="zh-CN" sz="1400"/>
                  <a:t>{3,2}</a:t>
                </a:r>
              </a:p>
            </p:txBody>
          </p:sp>
          <p:sp>
            <p:nvSpPr>
              <p:cNvPr id="94222" name="Rectangle 33"/>
              <p:cNvSpPr>
                <a:spLocks noChangeArrowheads="1"/>
              </p:cNvSpPr>
              <p:nvPr/>
            </p:nvSpPr>
            <p:spPr bwMode="auto">
              <a:xfrm>
                <a:off x="2174" y="2064"/>
                <a:ext cx="458" cy="238"/>
              </a:xfrm>
              <a:prstGeom prst="rect">
                <a:avLst/>
              </a:prstGeom>
              <a:noFill/>
              <a:ln w="9525">
                <a:noFill/>
                <a:miter lim="800000"/>
                <a:headEnd/>
                <a:tailEnd/>
              </a:ln>
            </p:spPr>
            <p:txBody>
              <a:bodyPr wrap="none">
                <a:spAutoFit/>
              </a:bodyPr>
              <a:lstStyle/>
              <a:p>
                <a:r>
                  <a:rPr lang="en-US" altLang="zh-CN" sz="1400"/>
                  <a:t>{2,5}</a:t>
                </a:r>
              </a:p>
            </p:txBody>
          </p:sp>
          <p:sp>
            <p:nvSpPr>
              <p:cNvPr id="94223" name="Rectangle 34"/>
              <p:cNvSpPr>
                <a:spLocks noChangeArrowheads="1"/>
              </p:cNvSpPr>
              <p:nvPr/>
            </p:nvSpPr>
            <p:spPr bwMode="auto">
              <a:xfrm>
                <a:off x="653" y="2688"/>
                <a:ext cx="332" cy="238"/>
              </a:xfrm>
              <a:prstGeom prst="rect">
                <a:avLst/>
              </a:prstGeom>
              <a:noFill/>
              <a:ln w="9525">
                <a:noFill/>
                <a:miter lim="800000"/>
                <a:headEnd/>
                <a:tailEnd/>
              </a:ln>
            </p:spPr>
            <p:txBody>
              <a:bodyPr wrap="none">
                <a:spAutoFit/>
              </a:bodyPr>
              <a:lstStyle/>
              <a:p>
                <a:r>
                  <a:rPr lang="en-US" altLang="zh-CN" sz="1400"/>
                  <a:t>{3}</a:t>
                </a:r>
              </a:p>
            </p:txBody>
          </p:sp>
          <p:sp>
            <p:nvSpPr>
              <p:cNvPr id="94224" name="Rectangle 35"/>
              <p:cNvSpPr>
                <a:spLocks noChangeArrowheads="1"/>
              </p:cNvSpPr>
              <p:nvPr/>
            </p:nvSpPr>
            <p:spPr bwMode="auto">
              <a:xfrm>
                <a:off x="1563" y="2689"/>
                <a:ext cx="332" cy="238"/>
              </a:xfrm>
              <a:prstGeom prst="rect">
                <a:avLst/>
              </a:prstGeom>
              <a:noFill/>
              <a:ln w="9525">
                <a:noFill/>
                <a:miter lim="800000"/>
                <a:headEnd/>
                <a:tailEnd/>
              </a:ln>
            </p:spPr>
            <p:txBody>
              <a:bodyPr wrap="none">
                <a:spAutoFit/>
              </a:bodyPr>
              <a:lstStyle/>
              <a:p>
                <a:r>
                  <a:rPr lang="en-US" altLang="zh-CN" sz="1400"/>
                  <a:t>{5}</a:t>
                </a:r>
              </a:p>
            </p:txBody>
          </p:sp>
          <p:sp>
            <p:nvSpPr>
              <p:cNvPr id="94225" name="Rectangle 36"/>
              <p:cNvSpPr>
                <a:spLocks noChangeArrowheads="1"/>
              </p:cNvSpPr>
              <p:nvPr/>
            </p:nvSpPr>
            <p:spPr bwMode="auto">
              <a:xfrm>
                <a:off x="2222" y="2688"/>
                <a:ext cx="332" cy="238"/>
              </a:xfrm>
              <a:prstGeom prst="rect">
                <a:avLst/>
              </a:prstGeom>
              <a:noFill/>
              <a:ln w="9525">
                <a:noFill/>
                <a:miter lim="800000"/>
                <a:headEnd/>
                <a:tailEnd/>
              </a:ln>
            </p:spPr>
            <p:txBody>
              <a:bodyPr wrap="none">
                <a:spAutoFit/>
              </a:bodyPr>
              <a:lstStyle/>
              <a:p>
                <a:r>
                  <a:rPr lang="en-US" altLang="zh-CN" sz="1400"/>
                  <a:t>{2}</a:t>
                </a:r>
              </a:p>
            </p:txBody>
          </p:sp>
          <p:sp>
            <p:nvSpPr>
              <p:cNvPr id="94226" name="Rectangle 37"/>
              <p:cNvSpPr>
                <a:spLocks noChangeArrowheads="1"/>
              </p:cNvSpPr>
              <p:nvPr/>
            </p:nvSpPr>
            <p:spPr bwMode="auto">
              <a:xfrm>
                <a:off x="1262" y="2912"/>
                <a:ext cx="253" cy="238"/>
              </a:xfrm>
              <a:prstGeom prst="rect">
                <a:avLst/>
              </a:prstGeom>
              <a:noFill/>
              <a:ln w="9525">
                <a:noFill/>
                <a:miter lim="800000"/>
                <a:headEnd/>
                <a:tailEnd/>
              </a:ln>
            </p:spPr>
            <p:txBody>
              <a:bodyPr wrap="none">
                <a:spAutoFit/>
              </a:bodyPr>
              <a:lstStyle/>
              <a:p>
                <a:r>
                  <a:rPr lang="en-US" altLang="zh-CN" sz="1400">
                    <a:ea typeface="仿宋_GB2312"/>
                    <a:cs typeface="仿宋_GB2312"/>
                  </a:rPr>
                  <a:t>Ø</a:t>
                </a:r>
                <a:endParaRPr lang="en-US" altLang="zh-CN" sz="1400" b="1">
                  <a:sym typeface="Symbol" pitchFamily="18" charset="2"/>
                </a:endParaRPr>
              </a:p>
            </p:txBody>
          </p:sp>
        </p:grpSp>
        <p:sp>
          <p:nvSpPr>
            <p:cNvPr id="94217" name="TextBox 72"/>
            <p:cNvSpPr txBox="1">
              <a:spLocks noChangeArrowheads="1"/>
            </p:cNvSpPr>
            <p:nvPr/>
          </p:nvSpPr>
          <p:spPr bwMode="auto">
            <a:xfrm>
              <a:off x="4724400" y="1371600"/>
              <a:ext cx="3581400" cy="646331"/>
            </a:xfrm>
            <a:prstGeom prst="rect">
              <a:avLst/>
            </a:prstGeom>
            <a:noFill/>
            <a:ln w="9525">
              <a:noFill/>
              <a:miter lim="800000"/>
              <a:headEnd/>
              <a:tailEnd/>
            </a:ln>
          </p:spPr>
          <p:txBody>
            <a:bodyPr>
              <a:spAutoFit/>
            </a:bodyPr>
            <a:lstStyle/>
            <a:p>
              <a:r>
                <a:rPr lang="zh-CN" altLang="en-US">
                  <a:ea typeface="仿宋_GB2312"/>
                  <a:cs typeface="仿宋_GB2312"/>
                </a:rPr>
                <a:t>要证明同构就需要证明可以构造一个映射函数</a:t>
              </a:r>
              <a:r>
                <a:rPr lang="en-US" altLang="zh-CN">
                  <a:ea typeface="仿宋_GB2312"/>
                  <a:cs typeface="仿宋_GB2312"/>
                </a:rPr>
                <a:t>f:B-&gt;P(S)</a:t>
              </a:r>
              <a:endParaRPr lang="zh-CN" altLang="en-US">
                <a:ea typeface="仿宋_GB2312"/>
                <a:cs typeface="仿宋_GB231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heckerboard(across)">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checkerboard(across)">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checkerboard(across)">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p:cNvSpPr txBox="1">
            <a:spLocks noChangeArrowheads="1"/>
          </p:cNvSpPr>
          <p:nvPr/>
        </p:nvSpPr>
        <p:spPr bwMode="auto">
          <a:xfrm>
            <a:off x="228600" y="1676400"/>
            <a:ext cx="2743200" cy="369888"/>
          </a:xfrm>
          <a:prstGeom prst="rect">
            <a:avLst/>
          </a:prstGeom>
          <a:noFill/>
          <a:ln w="9525">
            <a:noFill/>
            <a:miter lim="800000"/>
            <a:headEnd/>
            <a:tailEnd/>
          </a:ln>
        </p:spPr>
        <p:txBody>
          <a:bodyPr>
            <a:spAutoFit/>
          </a:bodyPr>
          <a:lstStyle/>
          <a:p>
            <a:r>
              <a:rPr lang="zh-CN" altLang="en-US">
                <a:latin typeface="仿宋_GB2312"/>
                <a:ea typeface="仿宋_GB2312"/>
                <a:cs typeface="仿宋_GB2312"/>
              </a:rPr>
              <a:t>作一映射</a:t>
            </a:r>
            <a:r>
              <a:rPr lang="en-US" altLang="zh-CN">
                <a:latin typeface="仿宋_GB2312"/>
                <a:ea typeface="仿宋_GB2312"/>
                <a:cs typeface="仿宋_GB2312"/>
              </a:rPr>
              <a:t>f:B→</a:t>
            </a:r>
            <a:r>
              <a:rPr lang="en-US" altLang="zh-CN">
                <a:latin typeface="Times New Roman" pitchFamily="18" charset="0"/>
                <a:ea typeface="仿宋_GB2312"/>
                <a:cs typeface="仿宋_GB2312"/>
              </a:rPr>
              <a:t> P(</a:t>
            </a:r>
            <a:r>
              <a:rPr lang="en-US" altLang="zh-CN">
                <a:latin typeface="仿宋_GB2312"/>
                <a:ea typeface="仿宋_GB2312"/>
                <a:cs typeface="仿宋_GB2312"/>
              </a:rPr>
              <a:t>S</a:t>
            </a:r>
            <a:r>
              <a:rPr lang="en-US" altLang="zh-CN">
                <a:latin typeface="Times New Roman" pitchFamily="18" charset="0"/>
                <a:ea typeface="仿宋_GB2312"/>
                <a:cs typeface="仿宋_GB2312"/>
              </a:rPr>
              <a:t>)</a:t>
            </a:r>
            <a:r>
              <a:rPr lang="zh-CN" altLang="en-US">
                <a:latin typeface="Times New Roman" pitchFamily="18" charset="0"/>
                <a:ea typeface="仿宋_GB2312"/>
                <a:cs typeface="仿宋_GB2312"/>
              </a:rPr>
              <a:t>满足</a:t>
            </a:r>
            <a:endParaRPr lang="en-US" altLang="zh-CN">
              <a:latin typeface="Times New Roman" pitchFamily="18" charset="0"/>
              <a:ea typeface="仿宋_GB2312"/>
              <a:cs typeface="仿宋_GB2312"/>
            </a:endParaRPr>
          </a:p>
        </p:txBody>
      </p:sp>
      <p:grpSp>
        <p:nvGrpSpPr>
          <p:cNvPr id="95234" name="组合 2"/>
          <p:cNvGrpSpPr>
            <a:grpSpLocks/>
          </p:cNvGrpSpPr>
          <p:nvPr/>
        </p:nvGrpSpPr>
        <p:grpSpPr bwMode="auto">
          <a:xfrm>
            <a:off x="2819400" y="1371600"/>
            <a:ext cx="4191000" cy="979488"/>
            <a:chOff x="2895600" y="4191000"/>
            <a:chExt cx="4191000" cy="978932"/>
          </a:xfrm>
        </p:grpSpPr>
        <p:sp>
          <p:nvSpPr>
            <p:cNvPr id="95271" name="TextBox 3"/>
            <p:cNvSpPr txBox="1">
              <a:spLocks noChangeArrowheads="1"/>
            </p:cNvSpPr>
            <p:nvPr/>
          </p:nvSpPr>
          <p:spPr bwMode="auto">
            <a:xfrm>
              <a:off x="2895600" y="4495800"/>
              <a:ext cx="795411" cy="369332"/>
            </a:xfrm>
            <a:prstGeom prst="rect">
              <a:avLst/>
            </a:prstGeom>
            <a:noFill/>
            <a:ln w="9525">
              <a:noFill/>
              <a:miter lim="800000"/>
              <a:headEnd/>
              <a:tailEnd/>
            </a:ln>
          </p:spPr>
          <p:txBody>
            <a:bodyPr wrap="none">
              <a:spAutoFit/>
            </a:bodyPr>
            <a:lstStyle/>
            <a:p>
              <a:r>
                <a:rPr lang="en-US" altLang="zh-CN"/>
                <a:t>f(x) = </a:t>
              </a:r>
              <a:endParaRPr lang="zh-CN" altLang="en-US"/>
            </a:p>
          </p:txBody>
        </p:sp>
        <p:sp>
          <p:nvSpPr>
            <p:cNvPr id="5" name="左大括号 4"/>
            <p:cNvSpPr/>
            <p:nvPr/>
          </p:nvSpPr>
          <p:spPr>
            <a:xfrm>
              <a:off x="3581400" y="4267157"/>
              <a:ext cx="304800" cy="837724"/>
            </a:xfrm>
            <a:prstGeom prst="leftBrace">
              <a:avLst>
                <a:gd name="adj1" fmla="val 12037"/>
                <a:gd name="adj2" fmla="val 48653"/>
              </a:avLst>
            </a:prstGeom>
            <a:noFill/>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6" name="TextBox 5"/>
            <p:cNvSpPr txBox="1"/>
            <p:nvPr/>
          </p:nvSpPr>
          <p:spPr>
            <a:xfrm>
              <a:off x="3962400" y="4191000"/>
              <a:ext cx="2590800" cy="369678"/>
            </a:xfrm>
            <a:prstGeom prst="rect">
              <a:avLst/>
            </a:prstGeom>
            <a:noFill/>
          </p:spPr>
          <p:txBody>
            <a:bodyPr>
              <a:spAutoFit/>
            </a:bodyPr>
            <a:lstStyle/>
            <a:p>
              <a:pPr>
                <a:defRPr/>
              </a:pPr>
              <a:r>
                <a:rPr lang="en-US" altLang="zh-CN" dirty="0">
                  <a:latin typeface="+mj-lt"/>
                  <a:ea typeface="仿宋_GB2312" pitchFamily="49" charset="-122"/>
                  <a:cs typeface="+mn-cs"/>
                </a:rPr>
                <a:t>Ø		</a:t>
              </a:r>
              <a:r>
                <a:rPr lang="zh-CN" altLang="en-US" dirty="0">
                  <a:latin typeface="+mj-lt"/>
                  <a:ea typeface="仿宋_GB2312" pitchFamily="49" charset="-122"/>
                  <a:cs typeface="+mn-cs"/>
                </a:rPr>
                <a:t> </a:t>
              </a:r>
              <a:r>
                <a:rPr lang="en-US" altLang="zh-CN" dirty="0">
                  <a:latin typeface="+mj-lt"/>
                  <a:ea typeface="仿宋_GB2312" pitchFamily="49" charset="-122"/>
                  <a:cs typeface="+mn-cs"/>
                </a:rPr>
                <a:t>x=0</a:t>
              </a:r>
              <a:endParaRPr lang="zh-CN" altLang="en-US" dirty="0">
                <a:latin typeface="+mj-lt"/>
                <a:ea typeface="宋体" pitchFamily="2" charset="-122"/>
                <a:cs typeface="+mn-cs"/>
              </a:endParaRPr>
            </a:p>
          </p:txBody>
        </p:sp>
        <p:sp>
          <p:nvSpPr>
            <p:cNvPr id="7" name="TextBox 6"/>
            <p:cNvSpPr txBox="1"/>
            <p:nvPr/>
          </p:nvSpPr>
          <p:spPr>
            <a:xfrm>
              <a:off x="3962400" y="4800254"/>
              <a:ext cx="3124200" cy="369678"/>
            </a:xfrm>
            <a:prstGeom prst="rect">
              <a:avLst/>
            </a:prstGeom>
            <a:noFill/>
          </p:spPr>
          <p:txBody>
            <a:bodyPr>
              <a:spAutoFit/>
            </a:bodyPr>
            <a:lstStyle/>
            <a:p>
              <a:pPr>
                <a:defRPr/>
              </a:pPr>
              <a:r>
                <a:rPr lang="en-US" altLang="zh-CN" dirty="0">
                  <a:latin typeface="+mj-lt"/>
                  <a:ea typeface="仿宋_GB2312" pitchFamily="49" charset="-122"/>
                  <a:cs typeface="+mn-cs"/>
                </a:rPr>
                <a:t>{</a:t>
              </a:r>
              <a:r>
                <a:rPr lang="en-US" altLang="zh-CN" dirty="0" err="1">
                  <a:latin typeface="+mj-lt"/>
                  <a:ea typeface="仿宋_GB2312" pitchFamily="49" charset="-122"/>
                  <a:cs typeface="+mn-cs"/>
                </a:rPr>
                <a:t>a|a∈S</a:t>
              </a:r>
              <a:r>
                <a:rPr lang="zh-CN" altLang="en-US" dirty="0">
                  <a:latin typeface="+mj-lt"/>
                  <a:ea typeface="仿宋_GB2312" pitchFamily="49" charset="-122"/>
                  <a:cs typeface="+mn-cs"/>
                </a:rPr>
                <a:t>且</a:t>
              </a:r>
              <a:r>
                <a:rPr lang="en-US" altLang="zh-CN" dirty="0">
                  <a:latin typeface="+mj-lt"/>
                  <a:ea typeface="仿宋_GB2312" pitchFamily="49" charset="-122"/>
                  <a:cs typeface="+mn-cs"/>
                </a:rPr>
                <a:t>a</a:t>
              </a:r>
              <a:r>
                <a:rPr kumimoji="1" lang="zh-CN" altLang="en-US" dirty="0">
                  <a:latin typeface="Arial Rounded MT Bold" pitchFamily="34" charset="0"/>
                  <a:ea typeface="宋体" pitchFamily="2" charset="-122"/>
                  <a:cs typeface="+mn-cs"/>
                </a:rPr>
                <a:t> ≼ </a:t>
              </a:r>
              <a:r>
                <a:rPr lang="en-US" altLang="zh-CN" dirty="0">
                  <a:latin typeface="+mj-lt"/>
                  <a:ea typeface="仿宋_GB2312" pitchFamily="49" charset="-122"/>
                  <a:cs typeface="+mn-cs"/>
                </a:rPr>
                <a:t>x}  	 x≠0</a:t>
              </a:r>
              <a:endParaRPr lang="zh-CN" altLang="en-US" dirty="0">
                <a:latin typeface="+mj-lt"/>
                <a:ea typeface="宋体" pitchFamily="2" charset="-122"/>
                <a:cs typeface="+mn-cs"/>
              </a:endParaRPr>
            </a:p>
          </p:txBody>
        </p:sp>
      </p:grpSp>
      <p:sp>
        <p:nvSpPr>
          <p:cNvPr id="95235" name="TextBox 7"/>
          <p:cNvSpPr txBox="1">
            <a:spLocks noChangeArrowheads="1"/>
          </p:cNvSpPr>
          <p:nvPr/>
        </p:nvSpPr>
        <p:spPr bwMode="auto">
          <a:xfrm>
            <a:off x="304800" y="2362200"/>
            <a:ext cx="4038600" cy="369888"/>
          </a:xfrm>
          <a:prstGeom prst="rect">
            <a:avLst/>
          </a:prstGeom>
          <a:noFill/>
          <a:ln w="9525">
            <a:noFill/>
            <a:miter lim="800000"/>
            <a:headEnd/>
            <a:tailEnd/>
          </a:ln>
        </p:spPr>
        <p:txBody>
          <a:bodyPr>
            <a:spAutoFit/>
          </a:bodyPr>
          <a:lstStyle/>
          <a:p>
            <a:r>
              <a:rPr lang="zh-CN" altLang="en-US">
                <a:latin typeface="仿宋_GB2312"/>
                <a:ea typeface="仿宋_GB2312"/>
                <a:cs typeface="仿宋_GB2312"/>
              </a:rPr>
              <a:t>可以得到对应关系</a:t>
            </a:r>
            <a:r>
              <a:rPr lang="en-US" altLang="zh-CN">
                <a:latin typeface="仿宋_GB2312"/>
                <a:ea typeface="仿宋_GB2312"/>
                <a:cs typeface="仿宋_GB2312"/>
              </a:rPr>
              <a:t>f:B→</a:t>
            </a:r>
            <a:r>
              <a:rPr lang="en-US" altLang="zh-CN">
                <a:latin typeface="Times New Roman" pitchFamily="18" charset="0"/>
                <a:ea typeface="仿宋_GB2312"/>
                <a:cs typeface="仿宋_GB2312"/>
              </a:rPr>
              <a:t> P(</a:t>
            </a:r>
            <a:r>
              <a:rPr lang="en-US" altLang="zh-CN">
                <a:latin typeface="仿宋_GB2312"/>
                <a:ea typeface="仿宋_GB2312"/>
                <a:cs typeface="仿宋_GB2312"/>
              </a:rPr>
              <a:t>S</a:t>
            </a:r>
            <a:r>
              <a:rPr lang="en-US" altLang="zh-CN">
                <a:latin typeface="Times New Roman" pitchFamily="18" charset="0"/>
                <a:ea typeface="仿宋_GB2312"/>
                <a:cs typeface="仿宋_GB2312"/>
              </a:rPr>
              <a:t>)</a:t>
            </a:r>
            <a:r>
              <a:rPr lang="zh-CN" altLang="en-US">
                <a:latin typeface="Times New Roman" pitchFamily="18" charset="0"/>
                <a:ea typeface="仿宋_GB2312"/>
                <a:cs typeface="仿宋_GB2312"/>
              </a:rPr>
              <a:t>满足</a:t>
            </a:r>
            <a:endParaRPr lang="en-US" altLang="zh-CN">
              <a:latin typeface="Times New Roman" pitchFamily="18" charset="0"/>
              <a:ea typeface="仿宋_GB2312"/>
              <a:cs typeface="仿宋_GB2312"/>
            </a:endParaRPr>
          </a:p>
        </p:txBody>
      </p:sp>
      <p:graphicFrame>
        <p:nvGraphicFramePr>
          <p:cNvPr id="9" name="表格 8"/>
          <p:cNvGraphicFramePr>
            <a:graphicFrameLocks noGrp="1"/>
          </p:cNvGraphicFramePr>
          <p:nvPr/>
        </p:nvGraphicFramePr>
        <p:xfrm>
          <a:off x="533400" y="2743200"/>
          <a:ext cx="2209800" cy="2966720"/>
        </p:xfrm>
        <a:graphic>
          <a:graphicData uri="http://schemas.openxmlformats.org/drawingml/2006/table">
            <a:tbl>
              <a:tblPr firstRow="1" bandRow="1">
                <a:tableStyleId>{F5AB1C69-6EDB-4FF4-983F-18BD219EF322}</a:tableStyleId>
              </a:tblPr>
              <a:tblGrid>
                <a:gridCol w="1104900"/>
                <a:gridCol w="1104900"/>
              </a:tblGrid>
              <a:tr h="370840">
                <a:tc>
                  <a:txBody>
                    <a:bodyPr/>
                    <a:lstStyle/>
                    <a:p>
                      <a:pPr algn="ctr"/>
                      <a:r>
                        <a:rPr lang="en-US" altLang="zh-CN" smtClean="0">
                          <a:solidFill>
                            <a:srgbClr val="002060"/>
                          </a:solidFill>
                        </a:rPr>
                        <a:t>1</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1" kern="1200" smtClean="0">
                          <a:solidFill>
                            <a:srgbClr val="002060"/>
                          </a:solidFill>
                          <a:latin typeface="+mn-lt"/>
                          <a:ea typeface="仿宋_GB2312" pitchFamily="49" charset="-122"/>
                          <a:cs typeface="+mn-cs"/>
                        </a:rPr>
                        <a:t>Ø</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2</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{2}</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5</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{5}</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3</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{3}</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15</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{3,5}</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6</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{2,3}</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10</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{2,5}</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zh-CN" smtClean="0">
                          <a:solidFill>
                            <a:srgbClr val="002060"/>
                          </a:solidFill>
                        </a:rPr>
                        <a:t>30</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mtClean="0">
                          <a:solidFill>
                            <a:srgbClr val="002060"/>
                          </a:solidFill>
                        </a:rPr>
                        <a:t>{2,3,5}</a:t>
                      </a:r>
                      <a:endParaRPr lang="zh-CN" altLang="en-US">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矩形 9"/>
          <p:cNvSpPr/>
          <p:nvPr/>
        </p:nvSpPr>
        <p:spPr>
          <a:xfrm>
            <a:off x="3048000" y="2743200"/>
            <a:ext cx="5791200" cy="1143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266" name="TextBox 10"/>
          <p:cNvSpPr txBox="1">
            <a:spLocks noChangeArrowheads="1"/>
          </p:cNvSpPr>
          <p:nvPr/>
        </p:nvSpPr>
        <p:spPr bwMode="auto">
          <a:xfrm>
            <a:off x="3124200" y="2743200"/>
            <a:ext cx="5638800" cy="584200"/>
          </a:xfrm>
          <a:prstGeom prst="rect">
            <a:avLst/>
          </a:prstGeom>
          <a:noFill/>
          <a:ln w="9525">
            <a:noFill/>
            <a:miter lim="800000"/>
            <a:headEnd/>
            <a:tailEnd/>
          </a:ln>
        </p:spPr>
        <p:txBody>
          <a:bodyPr>
            <a:spAutoFit/>
          </a:bodyPr>
          <a:lstStyle/>
          <a:p>
            <a:r>
              <a:rPr lang="zh-CN" altLang="en-US" sz="1600"/>
              <a:t>对于任意</a:t>
            </a:r>
            <a:r>
              <a:rPr lang="en-US" altLang="zh-CN" sz="1600">
                <a:ea typeface="仿宋_GB2312"/>
                <a:cs typeface="仿宋_GB2312"/>
              </a:rPr>
              <a:t>S</a:t>
            </a:r>
            <a:r>
              <a:rPr lang="zh-CN" altLang="en-US" sz="1600">
                <a:ea typeface="仿宋_GB2312"/>
                <a:cs typeface="仿宋_GB2312"/>
              </a:rPr>
              <a:t>的任一子集</a:t>
            </a:r>
            <a:r>
              <a:rPr lang="en-US" altLang="zh-CN" sz="1600">
                <a:ea typeface="仿宋_GB2312"/>
                <a:cs typeface="仿宋_GB2312"/>
              </a:rPr>
              <a:t>S</a:t>
            </a:r>
            <a:r>
              <a:rPr lang="en-US" altLang="zh-CN" sz="1600" baseline="-25000">
                <a:ea typeface="仿宋_GB2312"/>
                <a:cs typeface="仿宋_GB2312"/>
              </a:rPr>
              <a:t>1</a:t>
            </a:r>
            <a:r>
              <a:rPr lang="en-US" altLang="zh-CN" sz="1600">
                <a:ea typeface="仿宋_GB2312"/>
                <a:cs typeface="仿宋_GB2312"/>
              </a:rPr>
              <a:t>={a</a:t>
            </a:r>
            <a:r>
              <a:rPr lang="en-US" altLang="zh-CN" sz="1600" baseline="-25000">
                <a:ea typeface="仿宋_GB2312"/>
                <a:cs typeface="仿宋_GB2312"/>
              </a:rPr>
              <a:t>1</a:t>
            </a:r>
            <a:r>
              <a:rPr lang="en-US" altLang="zh-CN" sz="1600">
                <a:ea typeface="仿宋_GB2312"/>
                <a:cs typeface="仿宋_GB2312"/>
                <a:sym typeface="Symbol" pitchFamily="18" charset="2"/>
              </a:rPr>
              <a:t>, </a:t>
            </a:r>
            <a:r>
              <a:rPr lang="en-US" altLang="zh-CN" sz="1600">
                <a:ea typeface="仿宋_GB2312"/>
                <a:cs typeface="仿宋_GB2312"/>
              </a:rPr>
              <a:t>a</a:t>
            </a:r>
            <a:r>
              <a:rPr lang="en-US" altLang="zh-CN" sz="1600" baseline="-25000">
                <a:ea typeface="仿宋_GB2312"/>
                <a:cs typeface="仿宋_GB2312"/>
              </a:rPr>
              <a:t>2</a:t>
            </a:r>
            <a:r>
              <a:rPr lang="en-US" altLang="zh-CN" sz="1600">
                <a:ea typeface="仿宋_GB2312"/>
                <a:cs typeface="仿宋_GB2312"/>
                <a:sym typeface="Symbol" pitchFamily="18" charset="2"/>
              </a:rPr>
              <a:t>, …, </a:t>
            </a:r>
            <a:r>
              <a:rPr lang="en-US" altLang="zh-CN" sz="1600">
                <a:ea typeface="仿宋_GB2312"/>
                <a:cs typeface="仿宋_GB2312"/>
              </a:rPr>
              <a:t>a</a:t>
            </a:r>
            <a:r>
              <a:rPr lang="en-US" altLang="zh-CN" sz="1600" baseline="-25000">
                <a:ea typeface="仿宋_GB2312"/>
                <a:cs typeface="仿宋_GB2312"/>
              </a:rPr>
              <a:t>k</a:t>
            </a:r>
            <a:r>
              <a:rPr lang="en-US" altLang="zh-CN" sz="1600">
                <a:ea typeface="仿宋_GB2312"/>
                <a:cs typeface="仿宋_GB2312"/>
              </a:rPr>
              <a:t>} ,</a:t>
            </a:r>
            <a:r>
              <a:rPr lang="zh-CN" altLang="en-US" sz="1600">
                <a:ea typeface="仿宋_GB2312"/>
                <a:cs typeface="仿宋_GB2312"/>
              </a:rPr>
              <a:t>都存在</a:t>
            </a:r>
            <a:r>
              <a:rPr lang="en-US" altLang="zh-CN" sz="1600">
                <a:ea typeface="仿宋_GB2312"/>
                <a:cs typeface="仿宋_GB2312"/>
              </a:rPr>
              <a:t>a</a:t>
            </a:r>
            <a:r>
              <a:rPr lang="en-US" altLang="zh-CN" sz="1600" baseline="-25000">
                <a:ea typeface="仿宋_GB2312"/>
                <a:cs typeface="仿宋_GB2312"/>
              </a:rPr>
              <a:t>1</a:t>
            </a:r>
            <a:r>
              <a:rPr lang="en-US" altLang="zh-CN" sz="1600">
                <a:ea typeface="仿宋_GB2312"/>
                <a:cs typeface="Lucida Sans Unicode" pitchFamily="34" charset="0"/>
              </a:rPr>
              <a:t>∨</a:t>
            </a:r>
            <a:r>
              <a:rPr lang="en-US" altLang="zh-CN" sz="1600">
                <a:ea typeface="仿宋_GB2312"/>
                <a:cs typeface="仿宋_GB2312"/>
              </a:rPr>
              <a:t>a</a:t>
            </a:r>
            <a:r>
              <a:rPr lang="en-US" altLang="zh-CN" sz="1600" baseline="-25000">
                <a:ea typeface="仿宋_GB2312"/>
                <a:cs typeface="仿宋_GB2312"/>
              </a:rPr>
              <a:t>2</a:t>
            </a:r>
            <a:r>
              <a:rPr lang="en-US" altLang="zh-CN" sz="1600">
                <a:ea typeface="仿宋_GB2312"/>
                <a:cs typeface="仿宋_GB2312"/>
              </a:rPr>
              <a:t>∨</a:t>
            </a:r>
            <a:r>
              <a:rPr lang="en-US" altLang="zh-CN" sz="1600">
                <a:ea typeface="仿宋_GB2312"/>
                <a:cs typeface="仿宋_GB2312"/>
                <a:sym typeface="Symbol" pitchFamily="18" charset="2"/>
              </a:rPr>
              <a:t>…</a:t>
            </a:r>
            <a:r>
              <a:rPr lang="en-US" altLang="zh-CN" sz="1600">
                <a:ea typeface="仿宋_GB2312"/>
                <a:cs typeface="仿宋_GB2312"/>
              </a:rPr>
              <a:t>∨a</a:t>
            </a:r>
            <a:r>
              <a:rPr lang="en-US" altLang="zh-CN" sz="1600" baseline="-25000">
                <a:ea typeface="仿宋_GB2312"/>
                <a:cs typeface="仿宋_GB2312"/>
              </a:rPr>
              <a:t>k</a:t>
            </a:r>
            <a:r>
              <a:rPr lang="en-US" altLang="zh-CN" sz="1600">
                <a:ea typeface="仿宋_GB2312"/>
                <a:cs typeface="仿宋_GB2312"/>
              </a:rPr>
              <a:t>=x∈B</a:t>
            </a:r>
            <a:r>
              <a:rPr lang="zh-CN" altLang="en-US" sz="1600">
                <a:ea typeface="仿宋_GB2312"/>
                <a:cs typeface="仿宋_GB2312"/>
              </a:rPr>
              <a:t>，使</a:t>
            </a:r>
            <a:r>
              <a:rPr lang="en-US" altLang="zh-CN" sz="1600">
                <a:ea typeface="仿宋_GB2312"/>
                <a:cs typeface="仿宋_GB2312"/>
              </a:rPr>
              <a:t>f(x)= S</a:t>
            </a:r>
            <a:r>
              <a:rPr lang="en-US" altLang="zh-CN" sz="1600" baseline="-25000">
                <a:ea typeface="仿宋_GB2312"/>
                <a:cs typeface="仿宋_GB2312"/>
              </a:rPr>
              <a:t>1</a:t>
            </a:r>
            <a:r>
              <a:rPr lang="en-US" altLang="zh-CN" sz="1600">
                <a:ea typeface="仿宋_GB2312"/>
                <a:cs typeface="仿宋_GB2312"/>
              </a:rPr>
              <a:t>,</a:t>
            </a:r>
            <a:r>
              <a:rPr lang="zh-CN" altLang="en-US" sz="1600">
                <a:ea typeface="仿宋_GB2312"/>
                <a:cs typeface="仿宋_GB2312"/>
              </a:rPr>
              <a:t>所以，</a:t>
            </a:r>
            <a:r>
              <a:rPr lang="en-US" altLang="zh-CN" sz="1600" b="1">
                <a:solidFill>
                  <a:srgbClr val="C00000"/>
                </a:solidFill>
                <a:ea typeface="仿宋_GB2312"/>
                <a:cs typeface="仿宋_GB2312"/>
              </a:rPr>
              <a:t>f</a:t>
            </a:r>
            <a:r>
              <a:rPr lang="zh-CN" altLang="en-US" sz="1600" b="1">
                <a:solidFill>
                  <a:srgbClr val="C00000"/>
                </a:solidFill>
                <a:ea typeface="仿宋_GB2312"/>
                <a:cs typeface="仿宋_GB2312"/>
              </a:rPr>
              <a:t>是满射的</a:t>
            </a:r>
            <a:r>
              <a:rPr lang="zh-CN" altLang="en-US" sz="1600">
                <a:ea typeface="仿宋_GB2312"/>
                <a:cs typeface="仿宋_GB2312"/>
              </a:rPr>
              <a:t>。</a:t>
            </a:r>
            <a:endParaRPr lang="zh-CN" altLang="en-US" sz="1600"/>
          </a:p>
        </p:txBody>
      </p:sp>
      <p:sp>
        <p:nvSpPr>
          <p:cNvPr id="95267" name="TextBox 11"/>
          <p:cNvSpPr txBox="1">
            <a:spLocks noChangeArrowheads="1"/>
          </p:cNvSpPr>
          <p:nvPr/>
        </p:nvSpPr>
        <p:spPr bwMode="auto">
          <a:xfrm>
            <a:off x="3124200" y="3302000"/>
            <a:ext cx="5638800" cy="584200"/>
          </a:xfrm>
          <a:prstGeom prst="rect">
            <a:avLst/>
          </a:prstGeom>
          <a:noFill/>
          <a:ln w="9525">
            <a:noFill/>
            <a:miter lim="800000"/>
            <a:headEnd/>
            <a:tailEnd/>
          </a:ln>
        </p:spPr>
        <p:txBody>
          <a:bodyPr>
            <a:spAutoFit/>
          </a:bodyPr>
          <a:lstStyle/>
          <a:p>
            <a:r>
              <a:rPr lang="zh-CN" altLang="en-US" sz="1600" b="1">
                <a:solidFill>
                  <a:srgbClr val="2464C2"/>
                </a:solidFill>
              </a:rPr>
              <a:t>例如，</a:t>
            </a:r>
            <a:r>
              <a:rPr lang="en-US" altLang="zh-CN" sz="1600" b="1">
                <a:solidFill>
                  <a:srgbClr val="2464C2"/>
                </a:solidFill>
              </a:rPr>
              <a:t>S</a:t>
            </a:r>
            <a:r>
              <a:rPr lang="zh-CN" altLang="en-US" sz="1600" b="1">
                <a:solidFill>
                  <a:srgbClr val="2464C2"/>
                </a:solidFill>
              </a:rPr>
              <a:t>的子集</a:t>
            </a:r>
            <a:r>
              <a:rPr lang="en-US" altLang="zh-CN" sz="1600" b="1">
                <a:solidFill>
                  <a:srgbClr val="2464C2"/>
                </a:solidFill>
              </a:rPr>
              <a:t>{2</a:t>
            </a:r>
            <a:r>
              <a:rPr lang="zh-CN" altLang="en-US" sz="1600" b="1">
                <a:solidFill>
                  <a:srgbClr val="2464C2"/>
                </a:solidFill>
              </a:rPr>
              <a:t>，</a:t>
            </a:r>
            <a:r>
              <a:rPr lang="en-US" altLang="zh-CN" sz="1600" b="1">
                <a:solidFill>
                  <a:srgbClr val="2464C2"/>
                </a:solidFill>
              </a:rPr>
              <a:t>5}</a:t>
            </a:r>
            <a:r>
              <a:rPr lang="zh-CN" altLang="en-US" sz="1600" b="1">
                <a:solidFill>
                  <a:srgbClr val="2464C2"/>
                </a:solidFill>
              </a:rPr>
              <a:t>对应</a:t>
            </a:r>
            <a:r>
              <a:rPr lang="en-US" altLang="zh-CN" sz="1600" b="1">
                <a:solidFill>
                  <a:srgbClr val="2464C2"/>
                </a:solidFill>
              </a:rPr>
              <a:t>B</a:t>
            </a:r>
            <a:r>
              <a:rPr lang="zh-CN" altLang="en-US" sz="1600" b="1">
                <a:solidFill>
                  <a:srgbClr val="2464C2"/>
                </a:solidFill>
              </a:rPr>
              <a:t>中的元素</a:t>
            </a:r>
            <a:r>
              <a:rPr lang="en-US" altLang="zh-CN" sz="1600" b="1">
                <a:solidFill>
                  <a:srgbClr val="2464C2"/>
                </a:solidFill>
              </a:rPr>
              <a:t>10=2</a:t>
            </a:r>
            <a:r>
              <a:rPr lang="en-US" altLang="zh-CN" sz="1600" b="1">
                <a:solidFill>
                  <a:srgbClr val="2464C2"/>
                </a:solidFill>
                <a:ea typeface="仿宋_GB2312"/>
                <a:cs typeface="Lucida Sans Unicode" pitchFamily="34" charset="0"/>
              </a:rPr>
              <a:t>∨5</a:t>
            </a:r>
            <a:r>
              <a:rPr lang="zh-CN" altLang="en-US" sz="1600" b="1">
                <a:solidFill>
                  <a:srgbClr val="2464C2"/>
                </a:solidFill>
                <a:ea typeface="仿宋_GB2312"/>
                <a:cs typeface="Lucida Sans Unicode" pitchFamily="34" charset="0"/>
              </a:rPr>
              <a:t>，也就是</a:t>
            </a:r>
            <a:r>
              <a:rPr lang="en-US" altLang="zh-CN" sz="1600" b="1">
                <a:solidFill>
                  <a:srgbClr val="2464C2"/>
                </a:solidFill>
                <a:ea typeface="仿宋_GB2312"/>
                <a:cs typeface="Lucida Sans Unicode" pitchFamily="34" charset="0"/>
              </a:rPr>
              <a:t>2</a:t>
            </a:r>
            <a:r>
              <a:rPr lang="zh-CN" altLang="en-US" sz="1600" b="1">
                <a:solidFill>
                  <a:srgbClr val="2464C2"/>
                </a:solidFill>
                <a:ea typeface="仿宋_GB2312"/>
                <a:cs typeface="Lucida Sans Unicode" pitchFamily="34" charset="0"/>
              </a:rPr>
              <a:t>和</a:t>
            </a:r>
            <a:r>
              <a:rPr lang="en-US" altLang="zh-CN" sz="1600" b="1">
                <a:solidFill>
                  <a:srgbClr val="2464C2"/>
                </a:solidFill>
                <a:ea typeface="仿宋_GB2312"/>
                <a:cs typeface="Lucida Sans Unicode" pitchFamily="34" charset="0"/>
              </a:rPr>
              <a:t>5</a:t>
            </a:r>
            <a:r>
              <a:rPr lang="zh-CN" altLang="en-US" sz="1600" b="1">
                <a:solidFill>
                  <a:srgbClr val="2464C2"/>
                </a:solidFill>
                <a:ea typeface="仿宋_GB2312"/>
                <a:cs typeface="Lucida Sans Unicode" pitchFamily="34" charset="0"/>
              </a:rPr>
              <a:t>两个原子的最小公倍数。</a:t>
            </a:r>
            <a:endParaRPr lang="zh-CN" altLang="en-US" sz="1600" b="1">
              <a:solidFill>
                <a:srgbClr val="2464C2"/>
              </a:solidFill>
            </a:endParaRPr>
          </a:p>
        </p:txBody>
      </p:sp>
      <p:sp>
        <p:nvSpPr>
          <p:cNvPr id="13" name="矩形 12"/>
          <p:cNvSpPr/>
          <p:nvPr/>
        </p:nvSpPr>
        <p:spPr>
          <a:xfrm>
            <a:off x="3048000" y="3962400"/>
            <a:ext cx="5791200" cy="2133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269" name="矩形 13"/>
          <p:cNvSpPr>
            <a:spLocks noChangeArrowheads="1"/>
          </p:cNvSpPr>
          <p:nvPr/>
        </p:nvSpPr>
        <p:spPr bwMode="auto">
          <a:xfrm>
            <a:off x="3048000" y="3962400"/>
            <a:ext cx="5791200" cy="701675"/>
          </a:xfrm>
          <a:prstGeom prst="rect">
            <a:avLst/>
          </a:prstGeom>
          <a:noFill/>
          <a:ln w="9525">
            <a:noFill/>
            <a:miter lim="800000"/>
            <a:headEnd/>
            <a:tailEnd/>
          </a:ln>
        </p:spPr>
        <p:txBody>
          <a:bodyPr>
            <a:spAutoFit/>
          </a:bodyPr>
          <a:lstStyle/>
          <a:p>
            <a:pPr>
              <a:lnSpc>
                <a:spcPct val="90000"/>
              </a:lnSpc>
              <a:buFont typeface="Wingdings" pitchFamily="2" charset="2"/>
              <a:buNone/>
            </a:pPr>
            <a:r>
              <a:rPr lang="zh-CN" altLang="en-US" sz="1400">
                <a:ea typeface="仿宋_GB2312"/>
                <a:cs typeface="仿宋_GB2312"/>
              </a:rPr>
              <a:t>设</a:t>
            </a:r>
            <a:r>
              <a:rPr lang="en-US" altLang="zh-CN" sz="1400">
                <a:ea typeface="仿宋_GB2312"/>
                <a:cs typeface="仿宋_GB2312"/>
              </a:rPr>
              <a:t>x</a:t>
            </a:r>
            <a:r>
              <a:rPr lang="en-US" altLang="zh-CN" sz="1400" baseline="-25000">
                <a:ea typeface="仿宋_GB2312"/>
                <a:cs typeface="仿宋_GB2312"/>
              </a:rPr>
              <a:t>1</a:t>
            </a:r>
            <a:r>
              <a:rPr lang="zh-CN" altLang="en-US" sz="1400">
                <a:ea typeface="仿宋_GB2312"/>
                <a:cs typeface="仿宋_GB2312"/>
              </a:rPr>
              <a:t>和</a:t>
            </a:r>
            <a:r>
              <a:rPr lang="en-US" altLang="zh-CN" sz="1400">
                <a:ea typeface="仿宋_GB2312"/>
                <a:cs typeface="仿宋_GB2312"/>
              </a:rPr>
              <a:t>x</a:t>
            </a:r>
            <a:r>
              <a:rPr lang="en-US" altLang="zh-CN" sz="1400" baseline="-25000">
                <a:ea typeface="仿宋_GB2312"/>
                <a:cs typeface="仿宋_GB2312"/>
              </a:rPr>
              <a:t>2</a:t>
            </a:r>
            <a:r>
              <a:rPr lang="zh-CN" altLang="en-US" sz="1400">
                <a:ea typeface="仿宋_GB2312"/>
                <a:cs typeface="仿宋_GB2312"/>
              </a:rPr>
              <a:t>是</a:t>
            </a:r>
            <a:r>
              <a:rPr lang="en-US" altLang="zh-CN" sz="1400">
                <a:ea typeface="仿宋_GB2312"/>
                <a:cs typeface="仿宋_GB2312"/>
              </a:rPr>
              <a:t>B</a:t>
            </a:r>
            <a:r>
              <a:rPr lang="zh-CN" altLang="en-US" sz="1400">
                <a:ea typeface="仿宋_GB2312"/>
                <a:cs typeface="仿宋_GB2312"/>
              </a:rPr>
              <a:t>的任意两元素，</a:t>
            </a:r>
            <a:r>
              <a:rPr lang="en-US" altLang="zh-CN" sz="1400">
                <a:ea typeface="仿宋_GB2312"/>
                <a:cs typeface="仿宋_GB2312"/>
              </a:rPr>
              <a:t>x</a:t>
            </a:r>
            <a:r>
              <a:rPr lang="en-US" altLang="zh-CN" sz="1400" baseline="-25000">
                <a:ea typeface="仿宋_GB2312"/>
                <a:cs typeface="仿宋_GB2312"/>
              </a:rPr>
              <a:t>1</a:t>
            </a:r>
            <a:r>
              <a:rPr lang="en-US" altLang="zh-CN" sz="1400">
                <a:ea typeface="仿宋_GB2312"/>
                <a:cs typeface="仿宋_GB2312"/>
              </a:rPr>
              <a:t>≠x</a:t>
            </a:r>
            <a:r>
              <a:rPr lang="en-US" altLang="zh-CN" sz="1400" baseline="-25000">
                <a:ea typeface="仿宋_GB2312"/>
                <a:cs typeface="仿宋_GB2312"/>
              </a:rPr>
              <a:t>2</a:t>
            </a:r>
            <a:r>
              <a:rPr lang="zh-CN" altLang="en-US" sz="1400">
                <a:ea typeface="仿宋_GB2312"/>
                <a:cs typeface="仿宋_GB2312"/>
              </a:rPr>
              <a:t>，则</a:t>
            </a:r>
            <a:r>
              <a:rPr lang="en-US" altLang="zh-CN" sz="1400">
                <a:ea typeface="仿宋_GB2312"/>
                <a:cs typeface="仿宋_GB2312"/>
              </a:rPr>
              <a:t>x</a:t>
            </a:r>
            <a:r>
              <a:rPr lang="en-US" altLang="zh-CN" sz="1400" baseline="-25000">
                <a:ea typeface="仿宋_GB2312"/>
                <a:cs typeface="仿宋_GB2312"/>
              </a:rPr>
              <a:t>1</a:t>
            </a:r>
            <a:r>
              <a:rPr kumimoji="1" lang="zh-CN" altLang="en-US" sz="1400"/>
              <a:t> ≼ </a:t>
            </a:r>
            <a:r>
              <a:rPr lang="en-US" altLang="zh-CN" sz="1400">
                <a:ea typeface="仿宋_GB2312"/>
                <a:cs typeface="仿宋_GB2312"/>
              </a:rPr>
              <a:t>x</a:t>
            </a:r>
            <a:r>
              <a:rPr lang="en-US" altLang="zh-CN" sz="1400" baseline="-25000">
                <a:ea typeface="仿宋_GB2312"/>
                <a:cs typeface="仿宋_GB2312"/>
              </a:rPr>
              <a:t>2</a:t>
            </a:r>
            <a:r>
              <a:rPr lang="zh-CN" altLang="en-US" sz="1400">
                <a:ea typeface="仿宋_GB2312"/>
                <a:cs typeface="仿宋_GB2312"/>
              </a:rPr>
              <a:t>和</a:t>
            </a:r>
            <a:r>
              <a:rPr lang="en-US" altLang="zh-CN" sz="1400">
                <a:ea typeface="仿宋_GB2312"/>
                <a:cs typeface="仿宋_GB2312"/>
              </a:rPr>
              <a:t>x</a:t>
            </a:r>
            <a:r>
              <a:rPr lang="en-US" altLang="zh-CN" sz="1400" baseline="-25000">
                <a:ea typeface="仿宋_GB2312"/>
                <a:cs typeface="仿宋_GB2312"/>
              </a:rPr>
              <a:t>2</a:t>
            </a:r>
            <a:r>
              <a:rPr kumimoji="1" lang="zh-CN" altLang="en-US" sz="1400"/>
              <a:t> ≼ </a:t>
            </a:r>
            <a:r>
              <a:rPr lang="en-US" altLang="zh-CN" sz="1400">
                <a:ea typeface="仿宋_GB2312"/>
                <a:cs typeface="仿宋_GB2312"/>
              </a:rPr>
              <a:t>x</a:t>
            </a:r>
            <a:r>
              <a:rPr lang="en-US" altLang="zh-CN" sz="1400" baseline="-25000">
                <a:ea typeface="仿宋_GB2312"/>
                <a:cs typeface="仿宋_GB2312"/>
              </a:rPr>
              <a:t>1</a:t>
            </a:r>
            <a:r>
              <a:rPr lang="zh-CN" altLang="en-US" sz="1400">
                <a:ea typeface="仿宋_GB2312"/>
                <a:cs typeface="仿宋_GB2312"/>
              </a:rPr>
              <a:t>不能同时成立，（</a:t>
            </a:r>
            <a:r>
              <a:rPr lang="zh-CN" altLang="en-US" sz="1400" b="1">
                <a:solidFill>
                  <a:srgbClr val="C00000"/>
                </a:solidFill>
                <a:ea typeface="仿宋_GB2312"/>
                <a:cs typeface="仿宋_GB2312"/>
              </a:rPr>
              <a:t>当然，也可能都不成立，并不影响证明</a:t>
            </a:r>
            <a:r>
              <a:rPr lang="zh-CN" altLang="en-US" sz="1400">
                <a:ea typeface="仿宋_GB2312"/>
                <a:cs typeface="仿宋_GB2312"/>
              </a:rPr>
              <a:t>）不妨设</a:t>
            </a:r>
            <a:r>
              <a:rPr lang="en-US" altLang="zh-CN" sz="1400">
                <a:ea typeface="仿宋_GB2312"/>
                <a:cs typeface="仿宋_GB2312"/>
              </a:rPr>
              <a:t>x</a:t>
            </a:r>
            <a:r>
              <a:rPr lang="en-US" altLang="zh-CN" sz="1400" baseline="-25000">
                <a:ea typeface="仿宋_GB2312"/>
                <a:cs typeface="仿宋_GB2312"/>
              </a:rPr>
              <a:t>1</a:t>
            </a:r>
            <a:r>
              <a:rPr kumimoji="1" lang="zh-CN" altLang="en-US" sz="1400"/>
              <a:t>≼ </a:t>
            </a:r>
            <a:r>
              <a:rPr lang="en-US" altLang="zh-CN" sz="1400">
                <a:ea typeface="仿宋_GB2312"/>
                <a:cs typeface="仿宋_GB2312"/>
              </a:rPr>
              <a:t>x</a:t>
            </a:r>
            <a:r>
              <a:rPr lang="en-US" altLang="zh-CN" sz="1400" baseline="-25000">
                <a:ea typeface="仿宋_GB2312"/>
                <a:cs typeface="仿宋_GB2312"/>
              </a:rPr>
              <a:t>2</a:t>
            </a:r>
            <a:r>
              <a:rPr lang="zh-CN" altLang="en-US" sz="1400">
                <a:ea typeface="仿宋_GB2312"/>
                <a:cs typeface="仿宋_GB2312"/>
              </a:rPr>
              <a:t>不成立，于是</a:t>
            </a:r>
            <a:r>
              <a:rPr lang="en-US" altLang="zh-CN" sz="1400">
                <a:ea typeface="仿宋_GB2312"/>
                <a:cs typeface="仿宋_GB2312"/>
              </a:rPr>
              <a:t>x</a:t>
            </a:r>
            <a:r>
              <a:rPr lang="en-US" altLang="zh-CN" sz="1400" baseline="-25000">
                <a:ea typeface="仿宋_GB2312"/>
                <a:cs typeface="仿宋_GB2312"/>
              </a:rPr>
              <a:t>1</a:t>
            </a:r>
            <a:r>
              <a:rPr lang="en-US" altLang="zh-CN" sz="1400">
                <a:ea typeface="仿宋_GB2312"/>
                <a:cs typeface="Lucida Sans Unicode" pitchFamily="34" charset="0"/>
              </a:rPr>
              <a:t> ∧ </a:t>
            </a:r>
            <a:r>
              <a:rPr lang="en-US" altLang="zh-CN" sz="1400">
                <a:ea typeface="仿宋_GB2312"/>
                <a:cs typeface="仿宋_GB2312"/>
              </a:rPr>
              <a:t>x</a:t>
            </a:r>
            <a:r>
              <a:rPr lang="en-US" altLang="zh-CN" sz="1400" baseline="-25000">
                <a:ea typeface="仿宋_GB2312"/>
                <a:cs typeface="仿宋_GB2312"/>
              </a:rPr>
              <a:t>2</a:t>
            </a:r>
            <a:r>
              <a:rPr lang="en-US" altLang="zh-CN" sz="1400">
                <a:ea typeface="仿宋_GB2312"/>
                <a:cs typeface="仿宋_GB2312"/>
                <a:sym typeface="Symbol" pitchFamily="18" charset="2"/>
              </a:rPr>
              <a:t></a:t>
            </a:r>
            <a:r>
              <a:rPr lang="en-US" altLang="zh-CN" sz="1400">
                <a:ea typeface="仿宋_GB2312"/>
                <a:cs typeface="仿宋_GB2312"/>
              </a:rPr>
              <a:t>≠0</a:t>
            </a:r>
            <a:r>
              <a:rPr lang="zh-CN" altLang="en-US" sz="1400">
                <a:ea typeface="仿宋_GB2312"/>
                <a:cs typeface="仿宋_GB2312"/>
              </a:rPr>
              <a:t>，存在一原子</a:t>
            </a:r>
            <a:r>
              <a:rPr lang="en-US" altLang="zh-CN" sz="1400">
                <a:ea typeface="仿宋_GB2312"/>
                <a:cs typeface="仿宋_GB2312"/>
              </a:rPr>
              <a:t>a</a:t>
            </a:r>
            <a:r>
              <a:rPr lang="zh-CN" altLang="en-US" sz="1400">
                <a:ea typeface="仿宋_GB2312"/>
                <a:cs typeface="仿宋_GB2312"/>
              </a:rPr>
              <a:t>，使</a:t>
            </a:r>
            <a:r>
              <a:rPr lang="en-US" altLang="zh-CN" sz="1400">
                <a:ea typeface="仿宋_GB2312"/>
                <a:cs typeface="仿宋_GB2312"/>
              </a:rPr>
              <a:t>a</a:t>
            </a:r>
            <a:r>
              <a:rPr kumimoji="1" lang="zh-CN" altLang="en-US" sz="1400"/>
              <a:t> ≼</a:t>
            </a:r>
            <a:r>
              <a:rPr lang="en-US" altLang="zh-CN" sz="1400">
                <a:ea typeface="仿宋_GB2312"/>
                <a:cs typeface="仿宋_GB2312"/>
              </a:rPr>
              <a:t> x</a:t>
            </a:r>
            <a:r>
              <a:rPr lang="en-US" altLang="zh-CN" sz="1400" baseline="-25000">
                <a:ea typeface="仿宋_GB2312"/>
                <a:cs typeface="仿宋_GB2312"/>
              </a:rPr>
              <a:t>1</a:t>
            </a:r>
            <a:r>
              <a:rPr lang="en-US" altLang="zh-CN" sz="1400">
                <a:ea typeface="仿宋_GB2312"/>
                <a:cs typeface="仿宋_GB2312"/>
              </a:rPr>
              <a:t> ∧ x</a:t>
            </a:r>
            <a:r>
              <a:rPr lang="en-US" altLang="zh-CN" sz="1400" baseline="-25000">
                <a:ea typeface="仿宋_GB2312"/>
                <a:cs typeface="仿宋_GB2312"/>
              </a:rPr>
              <a:t>2</a:t>
            </a:r>
            <a:r>
              <a:rPr lang="en-US" altLang="zh-CN" sz="1400">
                <a:ea typeface="仿宋_GB2312"/>
                <a:cs typeface="仿宋_GB2312"/>
                <a:sym typeface="Symbol" pitchFamily="18" charset="2"/>
              </a:rPr>
              <a:t></a:t>
            </a:r>
            <a:r>
              <a:rPr lang="zh-CN" altLang="en-US" sz="1600">
                <a:ea typeface="仿宋_GB2312"/>
                <a:cs typeface="仿宋_GB2312"/>
              </a:rPr>
              <a:t>。</a:t>
            </a:r>
            <a:endParaRPr lang="en-US" altLang="zh-CN" sz="1600">
              <a:ea typeface="仿宋_GB2312"/>
              <a:cs typeface="仿宋_GB2312"/>
            </a:endParaRPr>
          </a:p>
        </p:txBody>
      </p:sp>
      <p:sp>
        <p:nvSpPr>
          <p:cNvPr id="95270" name="矩形 15"/>
          <p:cNvSpPr>
            <a:spLocks noChangeArrowheads="1"/>
          </p:cNvSpPr>
          <p:nvPr/>
        </p:nvSpPr>
        <p:spPr bwMode="auto">
          <a:xfrm>
            <a:off x="3048000" y="4648200"/>
            <a:ext cx="5715000" cy="1169988"/>
          </a:xfrm>
          <a:prstGeom prst="rect">
            <a:avLst/>
          </a:prstGeom>
          <a:noFill/>
          <a:ln w="9525">
            <a:noFill/>
            <a:miter lim="800000"/>
            <a:headEnd/>
            <a:tailEnd/>
          </a:ln>
        </p:spPr>
        <p:txBody>
          <a:bodyPr>
            <a:spAutoFit/>
          </a:bodyPr>
          <a:lstStyle/>
          <a:p>
            <a:r>
              <a:rPr lang="zh-CN" altLang="en-US" sz="1400" b="1">
                <a:solidFill>
                  <a:srgbClr val="2464C2"/>
                </a:solidFill>
              </a:rPr>
              <a:t>例如，</a:t>
            </a:r>
            <a:r>
              <a:rPr lang="en-US" altLang="zh-CN" sz="1400" b="1">
                <a:solidFill>
                  <a:srgbClr val="2464C2"/>
                </a:solidFill>
              </a:rPr>
              <a:t>15</a:t>
            </a:r>
            <a:r>
              <a:rPr lang="zh-CN" altLang="en-US" sz="1400" b="1">
                <a:solidFill>
                  <a:srgbClr val="2464C2"/>
                </a:solidFill>
              </a:rPr>
              <a:t>，</a:t>
            </a:r>
            <a:r>
              <a:rPr lang="en-US" altLang="zh-CN" sz="1400" b="1">
                <a:solidFill>
                  <a:srgbClr val="2464C2"/>
                </a:solidFill>
              </a:rPr>
              <a:t>10</a:t>
            </a:r>
            <a:r>
              <a:rPr lang="zh-CN" altLang="en-US" sz="1400" b="1">
                <a:solidFill>
                  <a:srgbClr val="2464C2"/>
                </a:solidFill>
              </a:rPr>
              <a:t>，分别对应</a:t>
            </a:r>
            <a:r>
              <a:rPr lang="en-US" altLang="zh-CN" sz="1400" b="1">
                <a:solidFill>
                  <a:srgbClr val="2464C2"/>
                </a:solidFill>
              </a:rPr>
              <a:t>{3</a:t>
            </a:r>
            <a:r>
              <a:rPr lang="zh-CN" altLang="en-US" sz="1400" b="1">
                <a:solidFill>
                  <a:srgbClr val="2464C2"/>
                </a:solidFill>
              </a:rPr>
              <a:t>，</a:t>
            </a:r>
            <a:r>
              <a:rPr lang="en-US" altLang="zh-CN" sz="1400" b="1">
                <a:solidFill>
                  <a:srgbClr val="2464C2"/>
                </a:solidFill>
              </a:rPr>
              <a:t>5}</a:t>
            </a:r>
            <a:r>
              <a:rPr lang="zh-CN" altLang="en-US" sz="1400" b="1">
                <a:solidFill>
                  <a:srgbClr val="2464C2"/>
                </a:solidFill>
              </a:rPr>
              <a:t>和</a:t>
            </a:r>
            <a:r>
              <a:rPr lang="en-US" altLang="zh-CN" sz="1400" b="1">
                <a:solidFill>
                  <a:srgbClr val="2464C2"/>
                </a:solidFill>
              </a:rPr>
              <a:t>{2</a:t>
            </a:r>
            <a:r>
              <a:rPr lang="zh-CN" altLang="en-US" sz="1400" b="1">
                <a:solidFill>
                  <a:srgbClr val="2464C2"/>
                </a:solidFill>
              </a:rPr>
              <a:t>，</a:t>
            </a:r>
            <a:r>
              <a:rPr lang="en-US" altLang="zh-CN" sz="1400" b="1">
                <a:solidFill>
                  <a:srgbClr val="2464C2"/>
                </a:solidFill>
              </a:rPr>
              <a:t>5}</a:t>
            </a:r>
            <a:r>
              <a:rPr lang="zh-CN" altLang="en-US" sz="1400" b="1">
                <a:solidFill>
                  <a:srgbClr val="2464C2"/>
                </a:solidFill>
              </a:rPr>
              <a:t>彼此之间必然存在不相同的元素，这是因为</a:t>
            </a:r>
            <a:r>
              <a:rPr lang="en-US" altLang="zh-CN" sz="1400" b="1">
                <a:solidFill>
                  <a:srgbClr val="2464C2"/>
                </a:solidFill>
              </a:rPr>
              <a:t>15</a:t>
            </a:r>
            <a:r>
              <a:rPr lang="zh-CN" altLang="en-US" sz="1400" b="1">
                <a:solidFill>
                  <a:srgbClr val="2464C2"/>
                </a:solidFill>
              </a:rPr>
              <a:t>和</a:t>
            </a:r>
            <a:r>
              <a:rPr lang="en-US" altLang="zh-CN" sz="1400" b="1">
                <a:solidFill>
                  <a:srgbClr val="2464C2"/>
                </a:solidFill>
              </a:rPr>
              <a:t>10</a:t>
            </a:r>
            <a:r>
              <a:rPr lang="zh-CN" altLang="en-US" sz="1400" b="1">
                <a:solidFill>
                  <a:srgbClr val="2464C2"/>
                </a:solidFill>
              </a:rPr>
              <a:t>之间必然存在</a:t>
            </a:r>
            <a:r>
              <a:rPr lang="en-US" altLang="zh-CN" sz="1400" b="1">
                <a:solidFill>
                  <a:srgbClr val="2464C2"/>
                </a:solidFill>
              </a:rPr>
              <a:t>15</a:t>
            </a:r>
            <a:r>
              <a:rPr lang="zh-CN" altLang="en-US" sz="1400" b="1">
                <a:solidFill>
                  <a:srgbClr val="2464C2"/>
                </a:solidFill>
              </a:rPr>
              <a:t> ≼</a:t>
            </a:r>
            <a:r>
              <a:rPr lang="en-US" altLang="zh-CN" sz="1400" b="1">
                <a:solidFill>
                  <a:srgbClr val="2464C2"/>
                </a:solidFill>
              </a:rPr>
              <a:t>10</a:t>
            </a:r>
            <a:r>
              <a:rPr lang="zh-CN" altLang="en-US" sz="1400" b="1">
                <a:solidFill>
                  <a:srgbClr val="2464C2"/>
                </a:solidFill>
              </a:rPr>
              <a:t>和</a:t>
            </a:r>
            <a:r>
              <a:rPr lang="en-US" altLang="zh-CN" sz="1400" b="1">
                <a:solidFill>
                  <a:srgbClr val="2464C2"/>
                </a:solidFill>
              </a:rPr>
              <a:t>10</a:t>
            </a:r>
            <a:r>
              <a:rPr lang="zh-CN" altLang="en-US" sz="1400" b="1">
                <a:solidFill>
                  <a:srgbClr val="2464C2"/>
                </a:solidFill>
              </a:rPr>
              <a:t> ≼</a:t>
            </a:r>
            <a:r>
              <a:rPr lang="en-US" altLang="zh-CN" sz="1400" b="1">
                <a:solidFill>
                  <a:srgbClr val="2464C2"/>
                </a:solidFill>
              </a:rPr>
              <a:t>15</a:t>
            </a:r>
            <a:r>
              <a:rPr lang="zh-CN" altLang="en-US" sz="1400" b="1">
                <a:solidFill>
                  <a:srgbClr val="2464C2"/>
                </a:solidFill>
              </a:rPr>
              <a:t>不同时成立或均不成立。考虑</a:t>
            </a:r>
            <a:r>
              <a:rPr lang="en-US" altLang="zh-CN" sz="1400" b="1">
                <a:solidFill>
                  <a:srgbClr val="2464C2"/>
                </a:solidFill>
              </a:rPr>
              <a:t>15</a:t>
            </a:r>
            <a:r>
              <a:rPr lang="zh-CN" altLang="en-US" sz="1400" b="1">
                <a:solidFill>
                  <a:srgbClr val="2464C2"/>
                </a:solidFill>
              </a:rPr>
              <a:t> ≼</a:t>
            </a:r>
            <a:r>
              <a:rPr lang="en-US" altLang="zh-CN" sz="1400" b="1">
                <a:solidFill>
                  <a:srgbClr val="2464C2"/>
                </a:solidFill>
              </a:rPr>
              <a:t>10</a:t>
            </a:r>
            <a:r>
              <a:rPr lang="zh-CN" altLang="en-US" sz="1400" b="1">
                <a:solidFill>
                  <a:srgbClr val="2464C2"/>
                </a:solidFill>
              </a:rPr>
              <a:t>不成立的情况，根据定理</a:t>
            </a:r>
            <a:r>
              <a:rPr lang="en-US" altLang="zh-CN" sz="1400" b="1">
                <a:solidFill>
                  <a:srgbClr val="2464C2"/>
                </a:solidFill>
              </a:rPr>
              <a:t>7</a:t>
            </a:r>
            <a:r>
              <a:rPr lang="zh-CN" altLang="en-US" sz="1400" b="1">
                <a:solidFill>
                  <a:srgbClr val="2464C2"/>
                </a:solidFill>
              </a:rPr>
              <a:t>的推论有，必然存在一个原子</a:t>
            </a:r>
            <a:r>
              <a:rPr lang="en-US" altLang="zh-CN" sz="1400" b="1">
                <a:solidFill>
                  <a:srgbClr val="2464C2"/>
                </a:solidFill>
              </a:rPr>
              <a:t>a</a:t>
            </a:r>
            <a:r>
              <a:rPr lang="zh-CN" altLang="en-US" sz="1400" b="1">
                <a:solidFill>
                  <a:srgbClr val="2464C2"/>
                </a:solidFill>
              </a:rPr>
              <a:t>满足</a:t>
            </a:r>
            <a:r>
              <a:rPr lang="en-US" altLang="zh-CN" sz="1400" b="1">
                <a:solidFill>
                  <a:srgbClr val="2464C2"/>
                </a:solidFill>
              </a:rPr>
              <a:t>a</a:t>
            </a:r>
            <a:r>
              <a:rPr lang="zh-CN" altLang="en-US" sz="1400" b="1">
                <a:solidFill>
                  <a:srgbClr val="2464C2"/>
                </a:solidFill>
              </a:rPr>
              <a:t> ≼</a:t>
            </a:r>
            <a:r>
              <a:rPr lang="en-US" altLang="zh-CN" sz="1400" b="1">
                <a:solidFill>
                  <a:srgbClr val="2464C2"/>
                </a:solidFill>
              </a:rPr>
              <a:t>15∧10’</a:t>
            </a:r>
            <a:r>
              <a:rPr lang="zh-CN" altLang="en-US" sz="1400" b="1">
                <a:solidFill>
                  <a:srgbClr val="2464C2"/>
                </a:solidFill>
              </a:rPr>
              <a:t>，这里</a:t>
            </a:r>
            <a:r>
              <a:rPr lang="en-US" altLang="zh-CN" sz="1400" b="1">
                <a:solidFill>
                  <a:srgbClr val="2464C2"/>
                </a:solidFill>
              </a:rPr>
              <a:t>a</a:t>
            </a:r>
            <a:r>
              <a:rPr lang="zh-CN" altLang="en-US" sz="1400" b="1">
                <a:solidFill>
                  <a:srgbClr val="2464C2"/>
                </a:solidFill>
              </a:rPr>
              <a:t>就是</a:t>
            </a:r>
            <a:r>
              <a:rPr lang="en-US" altLang="zh-CN" sz="1400" b="1">
                <a:solidFill>
                  <a:srgbClr val="2464C2"/>
                </a:solidFill>
              </a:rPr>
              <a:t>3</a:t>
            </a:r>
            <a:r>
              <a:rPr lang="zh-CN" altLang="en-US" sz="1400" b="1">
                <a:solidFill>
                  <a:srgbClr val="2464C2"/>
                </a:solidFill>
              </a:rPr>
              <a:t>，也就是存在于</a:t>
            </a:r>
            <a:r>
              <a:rPr lang="en-US" altLang="zh-CN" sz="1400" b="1">
                <a:solidFill>
                  <a:srgbClr val="2464C2"/>
                </a:solidFill>
              </a:rPr>
              <a:t>f(15)</a:t>
            </a:r>
            <a:r>
              <a:rPr lang="zh-CN" altLang="en-US" sz="1400" b="1">
                <a:solidFill>
                  <a:srgbClr val="2464C2"/>
                </a:solidFill>
              </a:rPr>
              <a:t>却不存在于</a:t>
            </a:r>
            <a:r>
              <a:rPr lang="en-US" altLang="zh-CN" sz="1400" b="1">
                <a:solidFill>
                  <a:srgbClr val="2464C2"/>
                </a:solidFill>
              </a:rPr>
              <a:t>f(10)</a:t>
            </a:r>
            <a:r>
              <a:rPr lang="zh-CN" altLang="en-US" sz="1400" b="1">
                <a:solidFill>
                  <a:srgbClr val="2464C2"/>
                </a:solidFill>
              </a:rPr>
              <a:t>中的那个元素，</a:t>
            </a:r>
            <a:r>
              <a:rPr lang="zh-CN" altLang="en-US" sz="1400" b="1">
                <a:solidFill>
                  <a:srgbClr val="C00000"/>
                </a:solidFill>
              </a:rPr>
              <a:t>所以</a:t>
            </a:r>
            <a:r>
              <a:rPr lang="en-US" altLang="zh-CN" sz="1400" b="1">
                <a:solidFill>
                  <a:srgbClr val="C00000"/>
                </a:solidFill>
              </a:rPr>
              <a:t>f</a:t>
            </a:r>
            <a:r>
              <a:rPr lang="zh-CN" altLang="en-US" sz="1400" b="1">
                <a:solidFill>
                  <a:srgbClr val="C00000"/>
                </a:solidFill>
              </a:rPr>
              <a:t>是单射</a:t>
            </a:r>
            <a:endParaRPr lang="en-US" altLang="zh-CN" sz="1400" b="1">
              <a:solidFill>
                <a:srgbClr val="C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p:txBody>
          <a:bodyPr lIns="0"/>
          <a:lstStyle/>
          <a:p>
            <a:r>
              <a:rPr lang="zh-CN" altLang="en-US" smtClean="0"/>
              <a:t>小结</a:t>
            </a:r>
          </a:p>
        </p:txBody>
      </p:sp>
      <p:sp>
        <p:nvSpPr>
          <p:cNvPr id="97282" name="Content Placeholder 2"/>
          <p:cNvSpPr>
            <a:spLocks noGrp="1"/>
          </p:cNvSpPr>
          <p:nvPr>
            <p:ph idx="4294967295"/>
          </p:nvPr>
        </p:nvSpPr>
        <p:spPr/>
        <p:txBody>
          <a:bodyPr/>
          <a:lstStyle/>
          <a:p>
            <a:pPr marL="0" indent="0">
              <a:buFontTx/>
              <a:buNone/>
            </a:pPr>
            <a:r>
              <a:rPr lang="zh-CN" altLang="en-US" b="1" smtClean="0">
                <a:latin typeface="仿宋_GB2312"/>
              </a:rPr>
              <a:t>格：定义，基本性质。</a:t>
            </a:r>
          </a:p>
          <a:p>
            <a:pPr marL="0" indent="0">
              <a:buFontTx/>
              <a:buNone/>
            </a:pPr>
            <a:r>
              <a:rPr lang="zh-CN" altLang="en-US" b="1" smtClean="0">
                <a:latin typeface="仿宋_GB2312"/>
              </a:rPr>
              <a:t>从代数系统角度看格：格代数系统定义，子格，格同态，积代数。</a:t>
            </a:r>
          </a:p>
          <a:p>
            <a:pPr marL="0" indent="0">
              <a:buFontTx/>
              <a:buNone/>
            </a:pPr>
            <a:r>
              <a:rPr lang="zh-CN" altLang="en-US" b="1" smtClean="0">
                <a:latin typeface="仿宋_GB2312"/>
              </a:rPr>
              <a:t>特殊的格：分配格，有界格，有补格，有补分配格。</a:t>
            </a:r>
          </a:p>
          <a:p>
            <a:pPr marL="0" indent="0">
              <a:buFontTx/>
              <a:buNone/>
            </a:pPr>
            <a:r>
              <a:rPr lang="zh-CN" altLang="en-US" b="1" smtClean="0">
                <a:latin typeface="仿宋_GB2312"/>
              </a:rPr>
              <a:t>布尔代数：定义，性质，子布尔代数，布尔同态，有限布尔代数的原子表示。</a:t>
            </a:r>
          </a:p>
          <a:p>
            <a:pPr marL="0" indent="0">
              <a:buFontTx/>
              <a:buNone/>
            </a:pPr>
            <a:endParaRPr lang="zh-CN" altLang="en-US" b="1" smtClean="0"/>
          </a:p>
        </p:txBody>
      </p:sp>
      <p:sp>
        <p:nvSpPr>
          <p:cNvPr id="97283" name="Date Placeholder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D6926E6D-8DE0-41E0-AC67-D5FAA606B7D0}" type="datetime1">
              <a:rPr lang="zh-CN" altLang="en-US" sz="1600" b="1">
                <a:solidFill>
                  <a:srgbClr val="0000FF"/>
                </a:solidFill>
                <a:latin typeface="Arial" charset="0"/>
              </a:rPr>
              <a:pPr eaLnBrk="0" hangingPunct="0"/>
              <a:t>2016/10/9</a:t>
            </a:fld>
            <a:endParaRPr lang="en-US" altLang="zh-CN" sz="1600" b="1">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152400" y="1295400"/>
            <a:ext cx="6248400" cy="3617913"/>
            <a:chOff x="152400" y="1295400"/>
            <a:chExt cx="6248400" cy="3618131"/>
          </a:xfrm>
        </p:grpSpPr>
        <p:pic>
          <p:nvPicPr>
            <p:cNvPr id="66562" name="Picture 2" descr="http://t1.gstatic.com/images?q=tbn:ANd9GcRnEp1ZUP6r7hhRJRoySnjqhnqVQhyhZ9STxHr5aBi7ahBHjwv0"/>
            <p:cNvPicPr>
              <a:picLocks noChangeAspect="1" noChangeArrowheads="1"/>
            </p:cNvPicPr>
            <p:nvPr/>
          </p:nvPicPr>
          <p:blipFill>
            <a:blip r:embed="rId2"/>
            <a:srcRect/>
            <a:stretch>
              <a:fillRect/>
            </a:stretch>
          </p:blipFill>
          <p:spPr bwMode="auto">
            <a:xfrm>
              <a:off x="304800" y="1447800"/>
              <a:ext cx="1743075" cy="2619376"/>
            </a:xfrm>
            <a:prstGeom prst="rect">
              <a:avLst/>
            </a:prstGeom>
            <a:ln w="190500" cap="sq">
              <a:solidFill>
                <a:srgbClr val="F68100"/>
              </a:solidFill>
              <a:prstDash val="solid"/>
              <a:miter lim="800000"/>
            </a:ln>
            <a:effectLst>
              <a:outerShdw blurRad="317500" algn="bl" rotWithShape="0">
                <a:srgbClr val="F68100">
                  <a:alpha val="86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90" name="矩形 3"/>
            <p:cNvSpPr>
              <a:spLocks noChangeArrowheads="1"/>
            </p:cNvSpPr>
            <p:nvPr/>
          </p:nvSpPr>
          <p:spPr bwMode="auto">
            <a:xfrm>
              <a:off x="152400" y="4267200"/>
              <a:ext cx="2108269" cy="646331"/>
            </a:xfrm>
            <a:prstGeom prst="rect">
              <a:avLst/>
            </a:prstGeom>
            <a:noFill/>
            <a:ln w="9525">
              <a:noFill/>
              <a:miter lim="800000"/>
              <a:headEnd/>
              <a:tailEnd/>
            </a:ln>
          </p:spPr>
          <p:txBody>
            <a:bodyPr wrap="none">
              <a:spAutoFit/>
            </a:bodyPr>
            <a:lstStyle/>
            <a:p>
              <a:pPr algn="ctr"/>
              <a:r>
                <a:rPr lang="zh-CN" altLang="en-US"/>
                <a:t>埃瓦里斯特</a:t>
              </a:r>
              <a:r>
                <a:rPr lang="en-US" altLang="zh-CN"/>
                <a:t>·</a:t>
              </a:r>
              <a:r>
                <a:rPr lang="zh-CN" altLang="en-US"/>
                <a:t>伽罗华</a:t>
              </a:r>
              <a:endParaRPr lang="en-US" altLang="zh-CN"/>
            </a:p>
            <a:p>
              <a:pPr algn="ctr"/>
              <a:r>
                <a:rPr lang="en-US" altLang="zh-CN"/>
                <a:t>1811-1832</a:t>
              </a:r>
              <a:endParaRPr lang="zh-CN" altLang="en-US"/>
            </a:p>
          </p:txBody>
        </p:sp>
        <p:sp>
          <p:nvSpPr>
            <p:cNvPr id="19491" name="TextBox 4"/>
            <p:cNvSpPr txBox="1">
              <a:spLocks noChangeArrowheads="1"/>
            </p:cNvSpPr>
            <p:nvPr/>
          </p:nvSpPr>
          <p:spPr bwMode="auto">
            <a:xfrm>
              <a:off x="2286000" y="1295400"/>
              <a:ext cx="4114800" cy="2677656"/>
            </a:xfrm>
            <a:prstGeom prst="rect">
              <a:avLst/>
            </a:prstGeom>
            <a:noFill/>
            <a:ln w="9525">
              <a:noFill/>
              <a:miter lim="800000"/>
              <a:headEnd/>
              <a:tailEnd/>
            </a:ln>
          </p:spPr>
          <p:txBody>
            <a:bodyPr>
              <a:spAutoFit/>
            </a:bodyPr>
            <a:lstStyle/>
            <a:p>
              <a:pPr>
                <a:buFontTx/>
                <a:buBlip>
                  <a:blip r:embed="rId3"/>
                </a:buBlip>
              </a:pPr>
              <a:r>
                <a:rPr lang="zh-CN" altLang="en-US" sz="1400"/>
                <a:t>“父亲是我的一切”（福兮祸所伏）</a:t>
              </a:r>
              <a:endParaRPr lang="en-US" altLang="zh-CN" sz="1400"/>
            </a:p>
            <a:p>
              <a:pPr>
                <a:buFontTx/>
                <a:buBlip>
                  <a:blip r:embed="rId3"/>
                </a:buBlip>
              </a:pPr>
              <a:r>
                <a:rPr lang="zh-CN" altLang="en-US" sz="1400"/>
                <a:t> 中学二年级因体格不强壮留级（祸兮福所倚）</a:t>
              </a:r>
              <a:endParaRPr lang="en-US" altLang="zh-CN" sz="1400"/>
            </a:p>
            <a:p>
              <a:pPr>
                <a:buFontTx/>
                <a:buBlip>
                  <a:blip r:embed="rId3"/>
                </a:buBlip>
              </a:pPr>
              <a:r>
                <a:rPr lang="zh-CN" altLang="en-US" sz="1400"/>
                <a:t> “伽罗华只宜在数学的尖端领域中工作”</a:t>
              </a:r>
              <a:endParaRPr lang="en-US" altLang="zh-CN" sz="1400"/>
            </a:p>
            <a:p>
              <a:pPr>
                <a:buFontTx/>
                <a:buBlip>
                  <a:blip r:embed="rId3"/>
                </a:buBlip>
              </a:pPr>
              <a:r>
                <a:rPr lang="zh-CN" altLang="en-US" sz="1400"/>
                <a:t> 参加数学竞赛，论文被傅立叶评价为“不知所云”</a:t>
              </a:r>
              <a:endParaRPr lang="en-US" altLang="zh-CN" sz="1400"/>
            </a:p>
            <a:p>
              <a:pPr>
                <a:buFontTx/>
                <a:buBlip>
                  <a:blip r:embed="rId3"/>
                </a:buBlip>
              </a:pPr>
              <a:r>
                <a:rPr lang="zh-CN" altLang="en-US" sz="1400"/>
                <a:t> 参加学术交流，论文被柯西“丢失”</a:t>
              </a:r>
              <a:endParaRPr lang="en-US" altLang="zh-CN" sz="1400"/>
            </a:p>
            <a:p>
              <a:pPr>
                <a:buFontTx/>
                <a:buBlip>
                  <a:blip r:embed="rId3"/>
                </a:buBlip>
              </a:pPr>
              <a:r>
                <a:rPr lang="zh-CN" altLang="en-US" sz="1400"/>
                <a:t> 为“爱情”选择“自杀”（政治阴谋）</a:t>
              </a:r>
              <a:endParaRPr lang="en-US" altLang="zh-CN" sz="1400"/>
            </a:p>
            <a:p>
              <a:pPr>
                <a:buFontTx/>
                <a:buBlip>
                  <a:blip r:embed="rId3"/>
                </a:buBlip>
              </a:pPr>
              <a:r>
                <a:rPr lang="zh-CN" altLang="en-US" sz="1400"/>
                <a:t> “我没有时间，我没有时间”</a:t>
              </a:r>
              <a:endParaRPr lang="en-US" altLang="zh-CN" sz="1400"/>
            </a:p>
            <a:p>
              <a:pPr>
                <a:buFontTx/>
                <a:buBlip>
                  <a:blip r:embed="rId3"/>
                </a:buBlip>
              </a:pPr>
              <a:r>
                <a:rPr lang="zh-CN" altLang="en-US" sz="1400"/>
                <a:t> “请雅可比或高斯公开提出他们的意见，不是对这些定理的正确性，而是对它们的重要性。我希望以后会有人发现，辨读这一堆写得很潦草的东西，对他们是有益的。满怀激情地拥抱你。</a:t>
              </a:r>
              <a:r>
                <a:rPr lang="en-US" altLang="zh-CN" sz="1400"/>
                <a:t>E·</a:t>
              </a:r>
              <a:r>
                <a:rPr lang="zh-CN" altLang="en-US" sz="1400"/>
                <a:t>伽罗华。”（</a:t>
              </a:r>
              <a:r>
                <a:rPr lang="en-US" altLang="zh-CN" sz="1400"/>
                <a:t>14</a:t>
              </a:r>
              <a:r>
                <a:rPr lang="zh-CN" altLang="en-US" sz="1400"/>
                <a:t>年后被人读懂）</a:t>
              </a:r>
            </a:p>
          </p:txBody>
        </p:sp>
      </p:grpSp>
      <p:grpSp>
        <p:nvGrpSpPr>
          <p:cNvPr id="9" name="组合 8"/>
          <p:cNvGrpSpPr>
            <a:grpSpLocks/>
          </p:cNvGrpSpPr>
          <p:nvPr/>
        </p:nvGrpSpPr>
        <p:grpSpPr bwMode="auto">
          <a:xfrm>
            <a:off x="2286000" y="1447800"/>
            <a:ext cx="6553200" cy="4203700"/>
            <a:chOff x="2286000" y="1447800"/>
            <a:chExt cx="6553200" cy="4204395"/>
          </a:xfrm>
        </p:grpSpPr>
        <p:pic>
          <p:nvPicPr>
            <p:cNvPr id="66564" name="Picture 4" descr="阿贝尔"/>
            <p:cNvPicPr>
              <a:picLocks noChangeAspect="1" noChangeArrowheads="1"/>
            </p:cNvPicPr>
            <p:nvPr/>
          </p:nvPicPr>
          <p:blipFill>
            <a:blip r:embed="rId4"/>
            <a:srcRect/>
            <a:stretch>
              <a:fillRect/>
            </a:stretch>
          </p:blipFill>
          <p:spPr bwMode="auto">
            <a:xfrm>
              <a:off x="6781800" y="1447800"/>
              <a:ext cx="1957079" cy="2667000"/>
            </a:xfrm>
            <a:prstGeom prst="rect">
              <a:avLst/>
            </a:prstGeom>
            <a:ln w="190500" cap="sq">
              <a:solidFill>
                <a:srgbClr val="4482DC"/>
              </a:solidFill>
              <a:prstDash val="solid"/>
              <a:miter lim="800000"/>
            </a:ln>
            <a:effectLst>
              <a:outerShdw blurRad="266700" algn="bl" rotWithShape="0">
                <a:srgbClr val="4482DC"/>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87" name="矩形 6"/>
            <p:cNvSpPr>
              <a:spLocks noChangeArrowheads="1"/>
            </p:cNvSpPr>
            <p:nvPr/>
          </p:nvSpPr>
          <p:spPr bwMode="auto">
            <a:xfrm>
              <a:off x="6705600" y="4267200"/>
              <a:ext cx="2133600" cy="646331"/>
            </a:xfrm>
            <a:prstGeom prst="rect">
              <a:avLst/>
            </a:prstGeom>
            <a:noFill/>
            <a:ln w="9525">
              <a:noFill/>
              <a:miter lim="800000"/>
              <a:headEnd/>
              <a:tailEnd/>
            </a:ln>
          </p:spPr>
          <p:txBody>
            <a:bodyPr>
              <a:spAutoFit/>
            </a:bodyPr>
            <a:lstStyle/>
            <a:p>
              <a:pPr algn="ctr"/>
              <a:r>
                <a:rPr lang="zh-CN" altLang="en-US"/>
                <a:t>阿贝尔</a:t>
              </a:r>
              <a:endParaRPr lang="en-US" altLang="zh-CN"/>
            </a:p>
            <a:p>
              <a:pPr algn="ctr"/>
              <a:r>
                <a:rPr lang="en-US" altLang="zh-CN"/>
                <a:t>1802-1829</a:t>
              </a:r>
              <a:endParaRPr lang="zh-CN" altLang="en-US"/>
            </a:p>
          </p:txBody>
        </p:sp>
        <p:sp>
          <p:nvSpPr>
            <p:cNvPr id="19488" name="TextBox 7"/>
            <p:cNvSpPr txBox="1">
              <a:spLocks noChangeArrowheads="1"/>
            </p:cNvSpPr>
            <p:nvPr/>
          </p:nvSpPr>
          <p:spPr bwMode="auto">
            <a:xfrm>
              <a:off x="2286000" y="4267200"/>
              <a:ext cx="4114800" cy="1384995"/>
            </a:xfrm>
            <a:prstGeom prst="rect">
              <a:avLst/>
            </a:prstGeom>
            <a:noFill/>
            <a:ln w="9525">
              <a:noFill/>
              <a:miter lim="800000"/>
              <a:headEnd/>
              <a:tailEnd/>
            </a:ln>
          </p:spPr>
          <p:txBody>
            <a:bodyPr>
              <a:spAutoFit/>
            </a:bodyPr>
            <a:lstStyle/>
            <a:p>
              <a:pPr>
                <a:buFontTx/>
                <a:buBlip>
                  <a:blip r:embed="rId5"/>
                </a:buBlip>
              </a:pPr>
              <a:r>
                <a:rPr lang="zh-CN" altLang="en-US" sz="1400"/>
                <a:t> 出身挪威贫苦家庭靠朋友资助完成学业</a:t>
              </a:r>
              <a:endParaRPr lang="en-US" altLang="zh-CN" sz="1400"/>
            </a:p>
            <a:p>
              <a:pPr>
                <a:buFontTx/>
                <a:buBlip>
                  <a:blip r:embed="rId5"/>
                </a:buBlip>
              </a:pPr>
              <a:r>
                <a:rPr lang="zh-CN" altLang="en-US" sz="1400"/>
                <a:t> 提出“五次方程不可解”的证明，被高斯扔进废纸堆（困扰世界</a:t>
              </a:r>
              <a:r>
                <a:rPr lang="en-US" altLang="zh-CN" sz="1400"/>
                <a:t>300</a:t>
              </a:r>
              <a:r>
                <a:rPr lang="zh-CN" altLang="en-US" sz="1400"/>
                <a:t>年的问题）</a:t>
              </a:r>
              <a:endParaRPr lang="en-US" altLang="zh-CN" sz="1400"/>
            </a:p>
            <a:p>
              <a:pPr>
                <a:buFontTx/>
                <a:buBlip>
                  <a:blip r:embed="rId5"/>
                </a:buBlip>
              </a:pPr>
              <a:r>
                <a:rPr lang="zh-CN" altLang="en-US" sz="1400"/>
                <a:t> 开创椭圆函数，触碰学霸利益，成果被封锁</a:t>
              </a:r>
              <a:endParaRPr lang="en-US" altLang="zh-CN" sz="1400"/>
            </a:p>
            <a:p>
              <a:pPr>
                <a:buFontTx/>
                <a:buBlip>
                  <a:blip r:embed="rId5"/>
                </a:buBlip>
              </a:pPr>
              <a:r>
                <a:rPr lang="zh-CN" altLang="en-US" sz="1400"/>
                <a:t> 一生穷困潦倒，身患肺炎却无钱医治，吐血而亡</a:t>
              </a:r>
              <a:endParaRPr lang="en-US" altLang="zh-CN" sz="1400"/>
            </a:p>
            <a:p>
              <a:pPr>
                <a:buFontTx/>
                <a:buBlip>
                  <a:blip r:embed="rId5"/>
                </a:buBlip>
              </a:pPr>
              <a:r>
                <a:rPr lang="zh-CN" altLang="en-US" sz="1400"/>
                <a:t> 当今与诺贝尔奖齐名的数学奖项</a:t>
              </a:r>
              <a:r>
                <a:rPr lang="en-US" altLang="zh-CN" sz="1400"/>
                <a:t>——</a:t>
              </a:r>
              <a:r>
                <a:rPr lang="zh-CN" altLang="en-US" sz="1400"/>
                <a:t>阿贝尔奖</a:t>
              </a:r>
            </a:p>
          </p:txBody>
        </p:sp>
      </p:grpSp>
      <p:sp>
        <p:nvSpPr>
          <p:cNvPr id="11" name="矩形 10"/>
          <p:cNvSpPr/>
          <p:nvPr/>
        </p:nvSpPr>
        <p:spPr>
          <a:xfrm>
            <a:off x="25400" y="1295400"/>
            <a:ext cx="9067800" cy="4724400"/>
          </a:xfrm>
          <a:prstGeom prst="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 name="TextBox 11"/>
          <p:cNvSpPr txBox="1"/>
          <p:nvPr/>
        </p:nvSpPr>
        <p:spPr>
          <a:xfrm>
            <a:off x="1905000" y="1371600"/>
            <a:ext cx="5029200" cy="369888"/>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altLang="zh-CN" dirty="0"/>
              <a:t>16</a:t>
            </a:r>
            <a:r>
              <a:rPr lang="zh-CN" altLang="en-US" dirty="0"/>
              <a:t>世纪，四次以下方程根式解问题得以解决</a:t>
            </a:r>
          </a:p>
        </p:txBody>
      </p:sp>
      <p:grpSp>
        <p:nvGrpSpPr>
          <p:cNvPr id="15" name="组合 14"/>
          <p:cNvGrpSpPr>
            <a:grpSpLocks/>
          </p:cNvGrpSpPr>
          <p:nvPr/>
        </p:nvGrpSpPr>
        <p:grpSpPr bwMode="auto">
          <a:xfrm>
            <a:off x="4114800" y="1828800"/>
            <a:ext cx="3938588" cy="533400"/>
            <a:chOff x="4114800" y="2133600"/>
            <a:chExt cx="3938392" cy="533400"/>
          </a:xfrm>
        </p:grpSpPr>
        <p:sp>
          <p:nvSpPr>
            <p:cNvPr id="13" name="下箭头 12"/>
            <p:cNvSpPr/>
            <p:nvPr/>
          </p:nvSpPr>
          <p:spPr>
            <a:xfrm>
              <a:off x="4114800" y="2133600"/>
              <a:ext cx="457200" cy="53340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a:p>
          </p:txBody>
        </p:sp>
        <p:sp>
          <p:nvSpPr>
            <p:cNvPr id="19485" name="TextBox 13"/>
            <p:cNvSpPr txBox="1">
              <a:spLocks noChangeArrowheads="1"/>
            </p:cNvSpPr>
            <p:nvPr/>
          </p:nvSpPr>
          <p:spPr bwMode="auto">
            <a:xfrm>
              <a:off x="4395592" y="2181771"/>
              <a:ext cx="3657600" cy="307777"/>
            </a:xfrm>
            <a:prstGeom prst="rect">
              <a:avLst/>
            </a:prstGeom>
            <a:noFill/>
            <a:ln w="9525">
              <a:noFill/>
              <a:miter lim="800000"/>
              <a:headEnd/>
              <a:tailEnd/>
            </a:ln>
          </p:spPr>
          <p:txBody>
            <a:bodyPr>
              <a:spAutoFit/>
            </a:bodyPr>
            <a:lstStyle/>
            <a:p>
              <a:pPr algn="ctr"/>
              <a:r>
                <a:rPr lang="zh-CN" altLang="en-US" sz="1400">
                  <a:latin typeface="方正少儿简体"/>
                  <a:ea typeface="方正少儿简体"/>
                  <a:cs typeface="方正少儿简体"/>
                </a:rPr>
                <a:t>关于五次方程的解法，全世界摸索了</a:t>
              </a:r>
              <a:r>
                <a:rPr lang="en-US" altLang="zh-CN" sz="1400">
                  <a:latin typeface="方正少儿简体"/>
                  <a:ea typeface="方正少儿简体"/>
                  <a:cs typeface="方正少儿简体"/>
                </a:rPr>
                <a:t>300</a:t>
              </a:r>
              <a:r>
                <a:rPr lang="zh-CN" altLang="en-US" sz="1400">
                  <a:latin typeface="方正少儿简体"/>
                  <a:ea typeface="方正少儿简体"/>
                  <a:cs typeface="方正少儿简体"/>
                </a:rPr>
                <a:t>年</a:t>
              </a:r>
            </a:p>
          </p:txBody>
        </p:sp>
      </p:grpSp>
      <p:sp>
        <p:nvSpPr>
          <p:cNvPr id="17" name="TextBox 16"/>
          <p:cNvSpPr txBox="1"/>
          <p:nvPr/>
        </p:nvSpPr>
        <p:spPr>
          <a:xfrm>
            <a:off x="1905000" y="2362200"/>
            <a:ext cx="5029200" cy="369888"/>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CN" altLang="en-US" dirty="0"/>
              <a:t>阿贝尔给出了五次方程没有根式解的证明</a:t>
            </a:r>
          </a:p>
        </p:txBody>
      </p:sp>
      <p:grpSp>
        <p:nvGrpSpPr>
          <p:cNvPr id="18" name="组合 17"/>
          <p:cNvGrpSpPr>
            <a:grpSpLocks/>
          </p:cNvGrpSpPr>
          <p:nvPr/>
        </p:nvGrpSpPr>
        <p:grpSpPr bwMode="auto">
          <a:xfrm>
            <a:off x="4138613" y="2895600"/>
            <a:ext cx="3938587" cy="533400"/>
            <a:chOff x="4114800" y="2133600"/>
            <a:chExt cx="3938392" cy="533400"/>
          </a:xfrm>
        </p:grpSpPr>
        <p:sp>
          <p:nvSpPr>
            <p:cNvPr id="19" name="下箭头 18"/>
            <p:cNvSpPr/>
            <p:nvPr/>
          </p:nvSpPr>
          <p:spPr>
            <a:xfrm>
              <a:off x="4114800" y="2133600"/>
              <a:ext cx="457200" cy="53340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a:p>
          </p:txBody>
        </p:sp>
        <p:sp>
          <p:nvSpPr>
            <p:cNvPr id="19481" name="TextBox 19"/>
            <p:cNvSpPr txBox="1">
              <a:spLocks noChangeArrowheads="1"/>
            </p:cNvSpPr>
            <p:nvPr/>
          </p:nvSpPr>
          <p:spPr bwMode="auto">
            <a:xfrm>
              <a:off x="4395592" y="2181771"/>
              <a:ext cx="3657600" cy="307777"/>
            </a:xfrm>
            <a:prstGeom prst="rect">
              <a:avLst/>
            </a:prstGeom>
            <a:noFill/>
            <a:ln w="9525">
              <a:noFill/>
              <a:miter lim="800000"/>
              <a:headEnd/>
              <a:tailEnd/>
            </a:ln>
          </p:spPr>
          <p:txBody>
            <a:bodyPr>
              <a:spAutoFit/>
            </a:bodyPr>
            <a:lstStyle/>
            <a:p>
              <a:pPr algn="ctr"/>
              <a:r>
                <a:rPr lang="zh-CN" altLang="en-US" sz="1400">
                  <a:latin typeface="方正少儿简体"/>
                  <a:ea typeface="方正少儿简体"/>
                  <a:cs typeface="方正少儿简体"/>
                </a:rPr>
                <a:t>关于五次以上方程求解是否有一般性判定？</a:t>
              </a:r>
            </a:p>
          </p:txBody>
        </p:sp>
      </p:grpSp>
      <p:sp>
        <p:nvSpPr>
          <p:cNvPr id="21" name="TextBox 20"/>
          <p:cNvSpPr txBox="1"/>
          <p:nvPr/>
        </p:nvSpPr>
        <p:spPr>
          <a:xfrm>
            <a:off x="1905000" y="3429000"/>
            <a:ext cx="5029200" cy="369888"/>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CN" altLang="en-US" dirty="0"/>
              <a:t>伽罗瓦对代数运算进行抽象，提出“置换群”</a:t>
            </a:r>
          </a:p>
        </p:txBody>
      </p:sp>
      <p:grpSp>
        <p:nvGrpSpPr>
          <p:cNvPr id="22" name="组合 21"/>
          <p:cNvGrpSpPr>
            <a:grpSpLocks/>
          </p:cNvGrpSpPr>
          <p:nvPr/>
        </p:nvGrpSpPr>
        <p:grpSpPr bwMode="auto">
          <a:xfrm>
            <a:off x="4138613" y="3938588"/>
            <a:ext cx="3938587" cy="533400"/>
            <a:chOff x="4114800" y="2133600"/>
            <a:chExt cx="3938392" cy="533400"/>
          </a:xfrm>
        </p:grpSpPr>
        <p:sp>
          <p:nvSpPr>
            <p:cNvPr id="23" name="下箭头 22"/>
            <p:cNvSpPr/>
            <p:nvPr/>
          </p:nvSpPr>
          <p:spPr>
            <a:xfrm>
              <a:off x="4114800" y="2133600"/>
              <a:ext cx="457200" cy="53340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a:p>
          </p:txBody>
        </p:sp>
        <p:sp>
          <p:nvSpPr>
            <p:cNvPr id="19477" name="TextBox 23"/>
            <p:cNvSpPr txBox="1">
              <a:spLocks noChangeArrowheads="1"/>
            </p:cNvSpPr>
            <p:nvPr/>
          </p:nvSpPr>
          <p:spPr bwMode="auto">
            <a:xfrm>
              <a:off x="4395592" y="2181771"/>
              <a:ext cx="3657600" cy="307777"/>
            </a:xfrm>
            <a:prstGeom prst="rect">
              <a:avLst/>
            </a:prstGeom>
            <a:noFill/>
            <a:ln w="9525">
              <a:noFill/>
              <a:miter lim="800000"/>
              <a:headEnd/>
              <a:tailEnd/>
            </a:ln>
          </p:spPr>
          <p:txBody>
            <a:bodyPr>
              <a:spAutoFit/>
            </a:bodyPr>
            <a:lstStyle/>
            <a:p>
              <a:pPr algn="ctr"/>
              <a:r>
                <a:rPr lang="zh-CN" altLang="en-US" sz="1400">
                  <a:latin typeface="方正少儿简体"/>
                  <a:ea typeface="方正少儿简体"/>
                  <a:cs typeface="方正少儿简体"/>
                </a:rPr>
                <a:t>将解方程与</a:t>
              </a:r>
              <a:r>
                <a:rPr lang="en-US" altLang="zh-CN" sz="1400">
                  <a:latin typeface="方正少儿简体"/>
                  <a:ea typeface="方正少儿简体"/>
                  <a:cs typeface="方正少儿简体"/>
                </a:rPr>
                <a:t>N</a:t>
              </a:r>
              <a:r>
                <a:rPr lang="zh-CN" altLang="en-US" sz="1400">
                  <a:latin typeface="方正少儿简体"/>
                  <a:ea typeface="方正少儿简体"/>
                  <a:cs typeface="方正少儿简体"/>
                </a:rPr>
                <a:t>个文字的对称群对应</a:t>
              </a:r>
            </a:p>
          </p:txBody>
        </p:sp>
      </p:grpSp>
      <p:sp>
        <p:nvSpPr>
          <p:cNvPr id="25" name="TextBox 24"/>
          <p:cNvSpPr txBox="1"/>
          <p:nvPr/>
        </p:nvSpPr>
        <p:spPr>
          <a:xfrm>
            <a:off x="1905000" y="4495800"/>
            <a:ext cx="5029200" cy="369888"/>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altLang="zh-CN" dirty="0"/>
              <a:t>N</a:t>
            </a:r>
            <a:r>
              <a:rPr lang="zh-CN" altLang="en-US" dirty="0"/>
              <a:t>次方程可解充要条件：伽罗瓦群为可解群</a:t>
            </a:r>
          </a:p>
        </p:txBody>
      </p:sp>
      <p:grpSp>
        <p:nvGrpSpPr>
          <p:cNvPr id="26" name="组合 25"/>
          <p:cNvGrpSpPr>
            <a:grpSpLocks/>
          </p:cNvGrpSpPr>
          <p:nvPr/>
        </p:nvGrpSpPr>
        <p:grpSpPr bwMode="auto">
          <a:xfrm>
            <a:off x="4138613" y="4953000"/>
            <a:ext cx="4243387" cy="533400"/>
            <a:chOff x="4114800" y="2133600"/>
            <a:chExt cx="4243192" cy="533400"/>
          </a:xfrm>
        </p:grpSpPr>
        <p:sp>
          <p:nvSpPr>
            <p:cNvPr id="27" name="下箭头 26"/>
            <p:cNvSpPr/>
            <p:nvPr/>
          </p:nvSpPr>
          <p:spPr>
            <a:xfrm>
              <a:off x="4114800" y="2133600"/>
              <a:ext cx="457200" cy="533400"/>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a:p>
          </p:txBody>
        </p:sp>
        <p:sp>
          <p:nvSpPr>
            <p:cNvPr id="19473" name="TextBox 27"/>
            <p:cNvSpPr txBox="1">
              <a:spLocks noChangeArrowheads="1"/>
            </p:cNvSpPr>
            <p:nvPr/>
          </p:nvSpPr>
          <p:spPr bwMode="auto">
            <a:xfrm>
              <a:off x="4395592" y="2181771"/>
              <a:ext cx="3962400" cy="307777"/>
            </a:xfrm>
            <a:prstGeom prst="rect">
              <a:avLst/>
            </a:prstGeom>
            <a:noFill/>
            <a:ln w="9525">
              <a:noFill/>
              <a:miter lim="800000"/>
              <a:headEnd/>
              <a:tailEnd/>
            </a:ln>
          </p:spPr>
          <p:txBody>
            <a:bodyPr>
              <a:spAutoFit/>
            </a:bodyPr>
            <a:lstStyle/>
            <a:p>
              <a:pPr algn="ctr"/>
              <a:r>
                <a:rPr lang="en-US" altLang="zh-CN" sz="1400">
                  <a:latin typeface="方正少儿简体"/>
                  <a:ea typeface="方正少儿简体"/>
                  <a:cs typeface="方正少儿简体"/>
                </a:rPr>
                <a:t>100</a:t>
              </a:r>
              <a:r>
                <a:rPr lang="zh-CN" altLang="en-US" sz="1400">
                  <a:latin typeface="方正少儿简体"/>
                  <a:ea typeface="方正少儿简体"/>
                  <a:cs typeface="方正少儿简体"/>
                </a:rPr>
                <a:t>年间不同数学家采用相同思路解决各自问题</a:t>
              </a:r>
            </a:p>
          </p:txBody>
        </p:sp>
      </p:grpSp>
      <p:sp>
        <p:nvSpPr>
          <p:cNvPr id="29" name="TextBox 28"/>
          <p:cNvSpPr txBox="1"/>
          <p:nvPr/>
        </p:nvSpPr>
        <p:spPr>
          <a:xfrm>
            <a:off x="1905000" y="5486400"/>
            <a:ext cx="5029200" cy="369888"/>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CN" altLang="en-US" dirty="0"/>
              <a:t>二十世纪三十年代，将这种思想概括为代数结构</a:t>
            </a:r>
          </a:p>
        </p:txBody>
      </p:sp>
      <p:sp>
        <p:nvSpPr>
          <p:cNvPr id="30" name="Text Box 6"/>
          <p:cNvSpPr txBox="1">
            <a:spLocks noChangeArrowheads="1"/>
          </p:cNvSpPr>
          <p:nvPr/>
        </p:nvSpPr>
        <p:spPr bwMode="auto">
          <a:xfrm>
            <a:off x="146050" y="327025"/>
            <a:ext cx="7626350" cy="76944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12700" contourW="6350">
              <a:bevelT w="38100" h="25400"/>
              <a:contourClr>
                <a:schemeClr val="accent2">
                  <a:shade val="75000"/>
                </a:schemeClr>
              </a:contourClr>
            </a:sp3d>
          </a:bodyPr>
          <a:lstStyle/>
          <a:p>
            <a:pPr>
              <a:defRPr/>
            </a:pPr>
            <a:r>
              <a:rPr lang="zh-CN" altLang="en-US"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方正卡通简体" pitchFamily="65" charset="-122"/>
                <a:ea typeface="方正卡通简体" pitchFamily="65" charset="-122"/>
                <a:cs typeface="+mn-cs"/>
              </a:rPr>
              <a:t>“代数系统”由来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500"/>
                            </p:stCondLst>
                            <p:childTnLst>
                              <p:par>
                                <p:cTn id="46" presetID="5"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heckerboard(across)">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heckerboard(across)">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21" grpId="0" animBg="1"/>
      <p:bldP spid="25"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a:stretch>
            <a:fillRect/>
          </a:stretch>
        </p:blipFill>
        <p:spPr bwMode="auto">
          <a:xfrm>
            <a:off x="381000" y="1447800"/>
            <a:ext cx="3810000" cy="2543175"/>
          </a:xfrm>
          <a:prstGeom prst="rect">
            <a:avLst/>
          </a:prstGeom>
          <a:ln>
            <a:noFill/>
          </a:ln>
          <a:effectLst>
            <a:outerShdw blurRad="292100" dist="139700" dir="2700000" algn="tl" rotWithShape="0">
              <a:srgbClr val="333333">
                <a:alpha val="65000"/>
              </a:srgbClr>
            </a:outerShdw>
          </a:effectLst>
        </p:spPr>
      </p:pic>
      <p:pic>
        <p:nvPicPr>
          <p:cNvPr id="94211" name="Picture 3"/>
          <p:cNvPicPr>
            <a:picLocks noChangeAspect="1" noChangeArrowheads="1"/>
          </p:cNvPicPr>
          <p:nvPr/>
        </p:nvPicPr>
        <p:blipFill>
          <a:blip r:embed="rId4"/>
          <a:srcRect/>
          <a:stretch>
            <a:fillRect/>
          </a:stretch>
        </p:blipFill>
        <p:spPr bwMode="auto">
          <a:xfrm>
            <a:off x="5105400" y="1447800"/>
            <a:ext cx="2971800" cy="2552700"/>
          </a:xfrm>
          <a:prstGeom prst="rect">
            <a:avLst/>
          </a:prstGeom>
          <a:ln>
            <a:noFill/>
          </a:ln>
          <a:effectLst>
            <a:outerShdw blurRad="292100" dist="139700" dir="2700000" algn="tl" rotWithShape="0">
              <a:srgbClr val="333333">
                <a:alpha val="65000"/>
              </a:srgbClr>
            </a:outerShdw>
          </a:effectLst>
        </p:spPr>
      </p:pic>
      <p:sp>
        <p:nvSpPr>
          <p:cNvPr id="4" name="Text Box 6"/>
          <p:cNvSpPr txBox="1">
            <a:spLocks noChangeArrowheads="1"/>
          </p:cNvSpPr>
          <p:nvPr/>
        </p:nvSpPr>
        <p:spPr bwMode="auto">
          <a:xfrm>
            <a:off x="146050" y="327025"/>
            <a:ext cx="7626350" cy="769441"/>
          </a:xfrm>
          <a:prstGeom prst="rect">
            <a:avLst/>
          </a:prstGeom>
          <a:noFill/>
          <a:ln w="9525">
            <a:noFill/>
            <a:miter lim="800000"/>
            <a:headEnd/>
            <a:tailEnd/>
          </a:ln>
          <a:effectLst>
            <a:outerShdw dist="35921" dir="2700000" algn="ctr" rotWithShape="0">
              <a:schemeClr val="bg2"/>
            </a:outerShdw>
          </a:effectLst>
        </p:spPr>
        <p:txBody>
          <a:bodyPr>
            <a:spAutoFit/>
            <a:scene3d>
              <a:camera prst="orthographicFront"/>
              <a:lightRig rig="flat" dir="tl">
                <a:rot lat="0" lon="0" rev="6600000"/>
              </a:lightRig>
            </a:scene3d>
            <a:sp3d extrusionH="12700" contourW="6350">
              <a:bevelT w="38100" h="25400"/>
              <a:contourClr>
                <a:schemeClr val="accent2">
                  <a:shade val="75000"/>
                </a:schemeClr>
              </a:contourClr>
            </a:sp3d>
          </a:bodyPr>
          <a:lstStyle/>
          <a:p>
            <a:pPr>
              <a:defRPr/>
            </a:pPr>
            <a:r>
              <a:rPr lang="zh-CN" altLang="en-US"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方正卡通简体" pitchFamily="65" charset="-122"/>
                <a:ea typeface="方正卡通简体" pitchFamily="65" charset="-122"/>
                <a:cs typeface="+mn-cs"/>
              </a:rPr>
              <a:t>为什么研究“代数系统”</a:t>
            </a:r>
          </a:p>
        </p:txBody>
      </p:sp>
      <p:pic>
        <p:nvPicPr>
          <p:cNvPr id="94212" name="Picture 4"/>
          <p:cNvPicPr>
            <a:picLocks noChangeAspect="1" noChangeArrowheads="1"/>
          </p:cNvPicPr>
          <p:nvPr/>
        </p:nvPicPr>
        <p:blipFill>
          <a:blip r:embed="rId5"/>
          <a:srcRect/>
          <a:stretch>
            <a:fillRect/>
          </a:stretch>
        </p:blipFill>
        <p:spPr bwMode="auto">
          <a:xfrm>
            <a:off x="2133600" y="4343400"/>
            <a:ext cx="4572000" cy="1619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1"/>
          <p:cNvGrpSpPr>
            <a:grpSpLocks/>
          </p:cNvGrpSpPr>
          <p:nvPr/>
        </p:nvGrpSpPr>
        <p:grpSpPr bwMode="auto">
          <a:xfrm>
            <a:off x="571500" y="1428750"/>
            <a:ext cx="3379788" cy="1285875"/>
            <a:chOff x="988790" y="2000240"/>
            <a:chExt cx="3940400" cy="1285884"/>
          </a:xfrm>
        </p:grpSpPr>
        <p:grpSp>
          <p:nvGrpSpPr>
            <p:cNvPr id="3" name="组合 6"/>
            <p:cNvGrpSpPr/>
            <p:nvPr/>
          </p:nvGrpSpPr>
          <p:grpSpPr>
            <a:xfrm>
              <a:off x="1000100" y="2000240"/>
              <a:ext cx="3929090" cy="1285884"/>
              <a:chOff x="1000100" y="2000240"/>
              <a:chExt cx="3929090" cy="1285884"/>
            </a:xfrm>
            <a:effectLst>
              <a:outerShdw blurRad="63500" sx="102000" sy="102000" algn="ctr" rotWithShape="0">
                <a:prstClr val="black">
                  <a:alpha val="40000"/>
                </a:prstClr>
              </a:outerShdw>
            </a:effectLst>
          </p:grpSpPr>
          <p:sp>
            <p:nvSpPr>
              <p:cNvPr id="5" name="矩形 4"/>
              <p:cNvSpPr/>
              <p:nvPr/>
            </p:nvSpPr>
            <p:spPr>
              <a:xfrm>
                <a:off x="1000100" y="2000240"/>
                <a:ext cx="3929090" cy="571504"/>
              </a:xfrm>
              <a:prstGeom prst="rect">
                <a:avLst/>
              </a:prstGeom>
              <a:solidFill>
                <a:schemeClr val="accent3">
                  <a:lumMod val="50000"/>
                </a:schemeClr>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6" name="TextBox 5"/>
              <p:cNvSpPr txBox="1"/>
              <p:nvPr/>
            </p:nvSpPr>
            <p:spPr>
              <a:xfrm>
                <a:off x="1000100" y="2071678"/>
                <a:ext cx="1207538" cy="461665"/>
              </a:xfrm>
              <a:prstGeom prst="rect">
                <a:avLst/>
              </a:prstGeom>
              <a:noFill/>
            </p:spPr>
            <p:txBody>
              <a:bodyPr wrap="none">
                <a:spAutoFit/>
              </a:bodyPr>
              <a:lstStyle/>
              <a:p>
                <a:pPr>
                  <a:defRPr/>
                </a:pPr>
                <a:r>
                  <a:rPr lang="zh-CN" altLang="en-US" sz="2400" dirty="0">
                    <a:solidFill>
                      <a:schemeClr val="bg1"/>
                    </a:solidFill>
                    <a:latin typeface="方正卡通简体" pitchFamily="65" charset="-122"/>
                    <a:ea typeface="方正卡通简体" pitchFamily="65" charset="-122"/>
                    <a:cs typeface="+mn-cs"/>
                  </a:rPr>
                  <a:t>析取 </a:t>
                </a:r>
                <a:r>
                  <a:rPr lang="zh-CN" altLang="en-US" sz="2400" dirty="0">
                    <a:solidFill>
                      <a:schemeClr val="bg1"/>
                    </a:solidFill>
                    <a:latin typeface="Arial Unicode MS"/>
                    <a:ea typeface="Arial Unicode MS"/>
                    <a:cs typeface="Arial Unicode MS"/>
                  </a:rPr>
                  <a:t>∨</a:t>
                </a:r>
                <a:endParaRPr lang="zh-CN" altLang="en-US" sz="2400" dirty="0">
                  <a:solidFill>
                    <a:schemeClr val="bg1"/>
                  </a:solidFill>
                  <a:latin typeface="方正卡通简体" pitchFamily="65" charset="-122"/>
                  <a:ea typeface="方正卡通简体" pitchFamily="65" charset="-122"/>
                  <a:cs typeface="+mn-cs"/>
                </a:endParaRPr>
              </a:p>
            </p:txBody>
          </p:sp>
          <p:sp>
            <p:nvSpPr>
              <p:cNvPr id="7" name="矩形 5"/>
              <p:cNvSpPr/>
              <p:nvPr/>
            </p:nvSpPr>
            <p:spPr>
              <a:xfrm>
                <a:off x="1000100" y="2571744"/>
                <a:ext cx="3929090" cy="714380"/>
              </a:xfrm>
              <a:prstGeom prst="rect">
                <a:avLst/>
              </a:prstGeom>
              <a:solidFill>
                <a:schemeClr val="bg1"/>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sp>
          <p:nvSpPr>
            <p:cNvPr id="22547" name="Rectangle 7"/>
            <p:cNvSpPr>
              <a:spLocks noChangeArrowheads="1"/>
            </p:cNvSpPr>
            <p:nvPr/>
          </p:nvSpPr>
          <p:spPr bwMode="auto">
            <a:xfrm>
              <a:off x="988790" y="2697774"/>
              <a:ext cx="3929090" cy="431800"/>
            </a:xfrm>
            <a:prstGeom prst="rect">
              <a:avLst/>
            </a:prstGeom>
            <a:noFill/>
            <a:ln w="12700">
              <a:solidFill>
                <a:schemeClr val="bg1"/>
              </a:solidFill>
              <a:miter lim="800000"/>
              <a:headEnd/>
              <a:tailEnd/>
            </a:ln>
          </p:spPr>
          <p:txBody>
            <a:bodyPr wrap="none" anchor="ctr"/>
            <a:lstStyle/>
            <a:p>
              <a:pPr algn="ctr"/>
              <a:r>
                <a:rPr lang="zh-CN" altLang="en-US" sz="2400" b="1">
                  <a:solidFill>
                    <a:schemeClr val="accent2"/>
                  </a:solidFill>
                  <a:latin typeface="方正卡通简体"/>
                  <a:ea typeface="方正卡通简体"/>
                  <a:cs typeface="方正卡通简体"/>
                </a:rPr>
                <a:t>两个中的任意一个成立</a:t>
              </a:r>
              <a:endParaRPr lang="en-US" altLang="zh-CN" sz="2400" b="1">
                <a:solidFill>
                  <a:schemeClr val="accent2"/>
                </a:solidFill>
                <a:latin typeface="方正卡通简体"/>
                <a:ea typeface="方正卡通简体"/>
                <a:cs typeface="方正卡通简体"/>
              </a:endParaRPr>
            </a:p>
          </p:txBody>
        </p:sp>
      </p:grpSp>
      <p:grpSp>
        <p:nvGrpSpPr>
          <p:cNvPr id="8" name="组合 7"/>
          <p:cNvGrpSpPr>
            <a:grpSpLocks/>
          </p:cNvGrpSpPr>
          <p:nvPr/>
        </p:nvGrpSpPr>
        <p:grpSpPr bwMode="auto">
          <a:xfrm>
            <a:off x="5000625" y="1428750"/>
            <a:ext cx="3379788" cy="1285875"/>
            <a:chOff x="988790" y="2000240"/>
            <a:chExt cx="3940400" cy="1285884"/>
          </a:xfrm>
        </p:grpSpPr>
        <p:grpSp>
          <p:nvGrpSpPr>
            <p:cNvPr id="9" name="组合 6"/>
            <p:cNvGrpSpPr/>
            <p:nvPr/>
          </p:nvGrpSpPr>
          <p:grpSpPr>
            <a:xfrm>
              <a:off x="1000100" y="2000240"/>
              <a:ext cx="3929090" cy="1285884"/>
              <a:chOff x="1000100" y="2000240"/>
              <a:chExt cx="3929090" cy="1285884"/>
            </a:xfrm>
            <a:effectLst>
              <a:outerShdw blurRad="63500" sx="102000" sy="102000" algn="ctr" rotWithShape="0">
                <a:prstClr val="black">
                  <a:alpha val="40000"/>
                </a:prstClr>
              </a:outerShdw>
            </a:effectLst>
          </p:grpSpPr>
          <p:sp>
            <p:nvSpPr>
              <p:cNvPr id="11" name="矩形 10"/>
              <p:cNvSpPr/>
              <p:nvPr/>
            </p:nvSpPr>
            <p:spPr>
              <a:xfrm>
                <a:off x="1000100" y="2000240"/>
                <a:ext cx="3929090" cy="571504"/>
              </a:xfrm>
              <a:prstGeom prst="rect">
                <a:avLst/>
              </a:prstGeom>
              <a:solidFill>
                <a:schemeClr val="accent2">
                  <a:lumMod val="50000"/>
                </a:schemeClr>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12" name="TextBox 11"/>
              <p:cNvSpPr txBox="1"/>
              <p:nvPr/>
            </p:nvSpPr>
            <p:spPr>
              <a:xfrm>
                <a:off x="1000100" y="2071678"/>
                <a:ext cx="1207538" cy="461665"/>
              </a:xfrm>
              <a:prstGeom prst="rect">
                <a:avLst/>
              </a:prstGeom>
              <a:noFill/>
            </p:spPr>
            <p:txBody>
              <a:bodyPr wrap="none">
                <a:spAutoFit/>
              </a:bodyPr>
              <a:lstStyle/>
              <a:p>
                <a:pPr>
                  <a:defRPr/>
                </a:pPr>
                <a:r>
                  <a:rPr lang="zh-CN" altLang="en-US" sz="2400" dirty="0">
                    <a:solidFill>
                      <a:schemeClr val="bg1"/>
                    </a:solidFill>
                    <a:latin typeface="方正卡通简体" pitchFamily="65" charset="-122"/>
                    <a:ea typeface="方正卡通简体" pitchFamily="65" charset="-122"/>
                    <a:cs typeface="+mn-cs"/>
                  </a:rPr>
                  <a:t>并集 </a:t>
                </a:r>
                <a:r>
                  <a:rPr lang="zh-CN" altLang="en-US" sz="2400" dirty="0">
                    <a:solidFill>
                      <a:schemeClr val="bg1"/>
                    </a:solidFill>
                    <a:latin typeface="Arial Unicode MS"/>
                    <a:ea typeface="Arial Unicode MS"/>
                    <a:cs typeface="Arial Unicode MS"/>
                  </a:rPr>
                  <a:t>∪</a:t>
                </a:r>
                <a:endParaRPr lang="zh-CN" altLang="en-US" sz="2400" dirty="0">
                  <a:solidFill>
                    <a:schemeClr val="bg1"/>
                  </a:solidFill>
                  <a:latin typeface="方正卡通简体" pitchFamily="65" charset="-122"/>
                  <a:ea typeface="方正卡通简体" pitchFamily="65" charset="-122"/>
                  <a:cs typeface="+mn-cs"/>
                </a:endParaRPr>
              </a:p>
            </p:txBody>
          </p:sp>
          <p:sp>
            <p:nvSpPr>
              <p:cNvPr id="13" name="矩形 5"/>
              <p:cNvSpPr/>
              <p:nvPr/>
            </p:nvSpPr>
            <p:spPr>
              <a:xfrm>
                <a:off x="1000100" y="2571744"/>
                <a:ext cx="3929090" cy="714380"/>
              </a:xfrm>
              <a:prstGeom prst="rect">
                <a:avLst/>
              </a:prstGeom>
              <a:solidFill>
                <a:schemeClr val="bg1"/>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sp>
          <p:nvSpPr>
            <p:cNvPr id="22545" name="Rectangle 7"/>
            <p:cNvSpPr>
              <a:spLocks noChangeArrowheads="1"/>
            </p:cNvSpPr>
            <p:nvPr/>
          </p:nvSpPr>
          <p:spPr bwMode="auto">
            <a:xfrm>
              <a:off x="988790" y="2697774"/>
              <a:ext cx="3929090" cy="431800"/>
            </a:xfrm>
            <a:prstGeom prst="rect">
              <a:avLst/>
            </a:prstGeom>
            <a:noFill/>
            <a:ln w="12700">
              <a:solidFill>
                <a:schemeClr val="bg1"/>
              </a:solidFill>
              <a:miter lim="800000"/>
              <a:headEnd/>
              <a:tailEnd/>
            </a:ln>
          </p:spPr>
          <p:txBody>
            <a:bodyPr wrap="none" anchor="ctr"/>
            <a:lstStyle/>
            <a:p>
              <a:pPr algn="ctr"/>
              <a:r>
                <a:rPr lang="zh-CN" altLang="en-US" sz="2400" b="1">
                  <a:solidFill>
                    <a:schemeClr val="accent2"/>
                  </a:solidFill>
                  <a:latin typeface="方正卡通简体"/>
                  <a:ea typeface="方正卡通简体"/>
                  <a:cs typeface="方正卡通简体"/>
                </a:rPr>
                <a:t>两个中的任意一个属于</a:t>
              </a:r>
              <a:endParaRPr lang="en-US" altLang="zh-CN" sz="2400" b="1">
                <a:solidFill>
                  <a:schemeClr val="accent2"/>
                </a:solidFill>
                <a:latin typeface="方正卡通简体"/>
                <a:ea typeface="方正卡通简体"/>
                <a:cs typeface="方正卡通简体"/>
              </a:endParaRPr>
            </a:p>
          </p:txBody>
        </p:sp>
      </p:grpSp>
      <p:grpSp>
        <p:nvGrpSpPr>
          <p:cNvPr id="22531" name="组合 13"/>
          <p:cNvGrpSpPr>
            <a:grpSpLocks/>
          </p:cNvGrpSpPr>
          <p:nvPr/>
        </p:nvGrpSpPr>
        <p:grpSpPr bwMode="auto">
          <a:xfrm>
            <a:off x="571500" y="3000375"/>
            <a:ext cx="3379788" cy="1285875"/>
            <a:chOff x="988790" y="2000240"/>
            <a:chExt cx="3940400" cy="1285884"/>
          </a:xfrm>
        </p:grpSpPr>
        <p:grpSp>
          <p:nvGrpSpPr>
            <p:cNvPr id="15" name="组合 6"/>
            <p:cNvGrpSpPr/>
            <p:nvPr/>
          </p:nvGrpSpPr>
          <p:grpSpPr>
            <a:xfrm>
              <a:off x="1000100" y="2000240"/>
              <a:ext cx="3929090" cy="1285884"/>
              <a:chOff x="1000100" y="2000240"/>
              <a:chExt cx="3929090" cy="1285884"/>
            </a:xfrm>
            <a:effectLst>
              <a:outerShdw blurRad="63500" sx="102000" sy="102000" algn="ctr" rotWithShape="0">
                <a:prstClr val="black">
                  <a:alpha val="40000"/>
                </a:prstClr>
              </a:outerShdw>
            </a:effectLst>
          </p:grpSpPr>
          <p:sp>
            <p:nvSpPr>
              <p:cNvPr id="17" name="矩形 16"/>
              <p:cNvSpPr/>
              <p:nvPr/>
            </p:nvSpPr>
            <p:spPr>
              <a:xfrm>
                <a:off x="1000100" y="2000240"/>
                <a:ext cx="3929090" cy="571504"/>
              </a:xfrm>
              <a:prstGeom prst="rect">
                <a:avLst/>
              </a:prstGeom>
              <a:solidFill>
                <a:schemeClr val="accent3">
                  <a:lumMod val="50000"/>
                </a:schemeClr>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18" name="TextBox 17"/>
              <p:cNvSpPr txBox="1"/>
              <p:nvPr/>
            </p:nvSpPr>
            <p:spPr>
              <a:xfrm>
                <a:off x="1000100" y="2071678"/>
                <a:ext cx="1207538" cy="461665"/>
              </a:xfrm>
              <a:prstGeom prst="rect">
                <a:avLst/>
              </a:prstGeom>
              <a:noFill/>
            </p:spPr>
            <p:txBody>
              <a:bodyPr wrap="none">
                <a:spAutoFit/>
              </a:bodyPr>
              <a:lstStyle/>
              <a:p>
                <a:pPr>
                  <a:defRPr/>
                </a:pPr>
                <a:r>
                  <a:rPr lang="zh-CN" altLang="en-US" sz="2400" dirty="0">
                    <a:solidFill>
                      <a:schemeClr val="bg1"/>
                    </a:solidFill>
                    <a:latin typeface="方正卡通简体" pitchFamily="65" charset="-122"/>
                    <a:ea typeface="方正卡通简体" pitchFamily="65" charset="-122"/>
                    <a:cs typeface="+mn-cs"/>
                  </a:rPr>
                  <a:t>合取 </a:t>
                </a:r>
                <a:r>
                  <a:rPr lang="zh-CN" altLang="en-US" sz="2400" dirty="0">
                    <a:solidFill>
                      <a:schemeClr val="bg1"/>
                    </a:solidFill>
                    <a:latin typeface="Arial Unicode MS"/>
                    <a:ea typeface="Arial Unicode MS"/>
                    <a:cs typeface="Arial Unicode MS"/>
                  </a:rPr>
                  <a:t>∧</a:t>
                </a:r>
                <a:endParaRPr lang="zh-CN" altLang="en-US" sz="2400" dirty="0">
                  <a:solidFill>
                    <a:schemeClr val="bg1"/>
                  </a:solidFill>
                  <a:latin typeface="方正卡通简体" pitchFamily="65" charset="-122"/>
                  <a:ea typeface="方正卡通简体" pitchFamily="65" charset="-122"/>
                  <a:cs typeface="+mn-cs"/>
                </a:endParaRPr>
              </a:p>
            </p:txBody>
          </p:sp>
          <p:sp>
            <p:nvSpPr>
              <p:cNvPr id="19" name="矩形 5"/>
              <p:cNvSpPr/>
              <p:nvPr/>
            </p:nvSpPr>
            <p:spPr>
              <a:xfrm>
                <a:off x="1000100" y="2571744"/>
                <a:ext cx="3929090" cy="714380"/>
              </a:xfrm>
              <a:prstGeom prst="rect">
                <a:avLst/>
              </a:prstGeom>
              <a:solidFill>
                <a:schemeClr val="bg1"/>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sp>
          <p:nvSpPr>
            <p:cNvPr id="22543" name="Rectangle 7"/>
            <p:cNvSpPr>
              <a:spLocks noChangeArrowheads="1"/>
            </p:cNvSpPr>
            <p:nvPr/>
          </p:nvSpPr>
          <p:spPr bwMode="auto">
            <a:xfrm>
              <a:off x="988790" y="2697774"/>
              <a:ext cx="3929090" cy="431800"/>
            </a:xfrm>
            <a:prstGeom prst="rect">
              <a:avLst/>
            </a:prstGeom>
            <a:noFill/>
            <a:ln w="12700">
              <a:solidFill>
                <a:schemeClr val="bg1"/>
              </a:solidFill>
              <a:miter lim="800000"/>
              <a:headEnd/>
              <a:tailEnd/>
            </a:ln>
          </p:spPr>
          <p:txBody>
            <a:bodyPr wrap="none" anchor="ctr"/>
            <a:lstStyle/>
            <a:p>
              <a:pPr algn="ctr"/>
              <a:r>
                <a:rPr lang="zh-CN" altLang="en-US" sz="2400" b="1">
                  <a:solidFill>
                    <a:schemeClr val="accent2"/>
                  </a:solidFill>
                  <a:latin typeface="方正卡通简体"/>
                  <a:ea typeface="方正卡通简体"/>
                  <a:cs typeface="方正卡通简体"/>
                </a:rPr>
                <a:t>两个同时成立</a:t>
              </a:r>
              <a:endParaRPr lang="en-US" altLang="zh-CN" sz="2400" b="1">
                <a:solidFill>
                  <a:schemeClr val="accent2"/>
                </a:solidFill>
                <a:latin typeface="方正卡通简体"/>
                <a:ea typeface="方正卡通简体"/>
                <a:cs typeface="方正卡通简体"/>
              </a:endParaRPr>
            </a:p>
          </p:txBody>
        </p:sp>
      </p:grpSp>
      <p:grpSp>
        <p:nvGrpSpPr>
          <p:cNvPr id="20" name="组合 19"/>
          <p:cNvGrpSpPr>
            <a:grpSpLocks/>
          </p:cNvGrpSpPr>
          <p:nvPr/>
        </p:nvGrpSpPr>
        <p:grpSpPr bwMode="auto">
          <a:xfrm>
            <a:off x="5000625" y="3000375"/>
            <a:ext cx="3379788" cy="1285875"/>
            <a:chOff x="988790" y="2000240"/>
            <a:chExt cx="3940400" cy="1285884"/>
          </a:xfrm>
        </p:grpSpPr>
        <p:grpSp>
          <p:nvGrpSpPr>
            <p:cNvPr id="21" name="组合 6"/>
            <p:cNvGrpSpPr/>
            <p:nvPr/>
          </p:nvGrpSpPr>
          <p:grpSpPr>
            <a:xfrm>
              <a:off x="1000100" y="2000240"/>
              <a:ext cx="3929090" cy="1285884"/>
              <a:chOff x="1000100" y="2000240"/>
              <a:chExt cx="3929090" cy="1285884"/>
            </a:xfrm>
            <a:effectLst>
              <a:outerShdw blurRad="63500" sx="102000" sy="102000" algn="ctr" rotWithShape="0">
                <a:prstClr val="black">
                  <a:alpha val="40000"/>
                </a:prstClr>
              </a:outerShdw>
            </a:effectLst>
          </p:grpSpPr>
          <p:sp>
            <p:nvSpPr>
              <p:cNvPr id="23" name="矩形 22"/>
              <p:cNvSpPr/>
              <p:nvPr/>
            </p:nvSpPr>
            <p:spPr>
              <a:xfrm>
                <a:off x="1000100" y="2000240"/>
                <a:ext cx="3929090" cy="571504"/>
              </a:xfrm>
              <a:prstGeom prst="rect">
                <a:avLst/>
              </a:prstGeom>
              <a:solidFill>
                <a:schemeClr val="accent2">
                  <a:lumMod val="50000"/>
                </a:schemeClr>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24" name="TextBox 23"/>
              <p:cNvSpPr txBox="1"/>
              <p:nvPr/>
            </p:nvSpPr>
            <p:spPr>
              <a:xfrm>
                <a:off x="1000100" y="2071678"/>
                <a:ext cx="1207538" cy="461665"/>
              </a:xfrm>
              <a:prstGeom prst="rect">
                <a:avLst/>
              </a:prstGeom>
              <a:noFill/>
            </p:spPr>
            <p:txBody>
              <a:bodyPr wrap="none">
                <a:spAutoFit/>
              </a:bodyPr>
              <a:lstStyle/>
              <a:p>
                <a:pPr>
                  <a:defRPr/>
                </a:pPr>
                <a:r>
                  <a:rPr lang="zh-CN" altLang="en-US" sz="2400" dirty="0">
                    <a:solidFill>
                      <a:schemeClr val="bg1"/>
                    </a:solidFill>
                    <a:latin typeface="方正卡通简体" pitchFamily="65" charset="-122"/>
                    <a:ea typeface="方正卡通简体" pitchFamily="65" charset="-122"/>
                    <a:cs typeface="+mn-cs"/>
                  </a:rPr>
                  <a:t>交集 </a:t>
                </a:r>
                <a:r>
                  <a:rPr lang="zh-CN" altLang="en-US" sz="2400" dirty="0">
                    <a:solidFill>
                      <a:schemeClr val="bg1"/>
                    </a:solidFill>
                    <a:latin typeface="Arial Unicode MS"/>
                    <a:ea typeface="Arial Unicode MS"/>
                    <a:cs typeface="Arial Unicode MS"/>
                  </a:rPr>
                  <a:t>∩</a:t>
                </a:r>
                <a:endParaRPr lang="zh-CN" altLang="en-US" sz="2400" dirty="0">
                  <a:solidFill>
                    <a:schemeClr val="bg1"/>
                  </a:solidFill>
                  <a:latin typeface="方正卡通简体" pitchFamily="65" charset="-122"/>
                  <a:ea typeface="方正卡通简体" pitchFamily="65" charset="-122"/>
                  <a:cs typeface="+mn-cs"/>
                </a:endParaRPr>
              </a:p>
            </p:txBody>
          </p:sp>
          <p:sp>
            <p:nvSpPr>
              <p:cNvPr id="25" name="矩形 5"/>
              <p:cNvSpPr/>
              <p:nvPr/>
            </p:nvSpPr>
            <p:spPr>
              <a:xfrm>
                <a:off x="1000100" y="2571744"/>
                <a:ext cx="3929090" cy="714380"/>
              </a:xfrm>
              <a:prstGeom prst="rect">
                <a:avLst/>
              </a:prstGeom>
              <a:solidFill>
                <a:schemeClr val="bg1"/>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sp>
          <p:nvSpPr>
            <p:cNvPr id="22541" name="Rectangle 7"/>
            <p:cNvSpPr>
              <a:spLocks noChangeArrowheads="1"/>
            </p:cNvSpPr>
            <p:nvPr/>
          </p:nvSpPr>
          <p:spPr bwMode="auto">
            <a:xfrm>
              <a:off x="988790" y="2697774"/>
              <a:ext cx="3929090" cy="431800"/>
            </a:xfrm>
            <a:prstGeom prst="rect">
              <a:avLst/>
            </a:prstGeom>
            <a:noFill/>
            <a:ln w="12700">
              <a:solidFill>
                <a:schemeClr val="bg1"/>
              </a:solidFill>
              <a:miter lim="800000"/>
              <a:headEnd/>
              <a:tailEnd/>
            </a:ln>
          </p:spPr>
          <p:txBody>
            <a:bodyPr wrap="none" anchor="ctr"/>
            <a:lstStyle/>
            <a:p>
              <a:pPr algn="ctr"/>
              <a:r>
                <a:rPr lang="zh-CN" altLang="en-US" sz="2400" b="1">
                  <a:solidFill>
                    <a:schemeClr val="accent2"/>
                  </a:solidFill>
                  <a:latin typeface="方正卡通简体"/>
                  <a:ea typeface="方正卡通简体"/>
                  <a:cs typeface="方正卡通简体"/>
                </a:rPr>
                <a:t>同时属于两个</a:t>
              </a:r>
              <a:endParaRPr lang="en-US" altLang="zh-CN" sz="2400" b="1">
                <a:solidFill>
                  <a:schemeClr val="accent2"/>
                </a:solidFill>
                <a:latin typeface="方正卡通简体"/>
                <a:ea typeface="方正卡通简体"/>
                <a:cs typeface="方正卡通简体"/>
              </a:endParaRPr>
            </a:p>
          </p:txBody>
        </p:sp>
      </p:grpSp>
      <p:grpSp>
        <p:nvGrpSpPr>
          <p:cNvPr id="22533" name="组合 25"/>
          <p:cNvGrpSpPr>
            <a:grpSpLocks/>
          </p:cNvGrpSpPr>
          <p:nvPr/>
        </p:nvGrpSpPr>
        <p:grpSpPr bwMode="auto">
          <a:xfrm>
            <a:off x="571500" y="4572000"/>
            <a:ext cx="3379788" cy="1285875"/>
            <a:chOff x="988790" y="2000240"/>
            <a:chExt cx="3940400" cy="1285884"/>
          </a:xfrm>
        </p:grpSpPr>
        <p:grpSp>
          <p:nvGrpSpPr>
            <p:cNvPr id="27" name="组合 6"/>
            <p:cNvGrpSpPr/>
            <p:nvPr/>
          </p:nvGrpSpPr>
          <p:grpSpPr>
            <a:xfrm>
              <a:off x="1000100" y="2000240"/>
              <a:ext cx="3929090" cy="1285884"/>
              <a:chOff x="1000100" y="2000240"/>
              <a:chExt cx="3929090" cy="1285884"/>
            </a:xfrm>
            <a:effectLst>
              <a:outerShdw blurRad="63500" sx="102000" sy="102000" algn="ctr" rotWithShape="0">
                <a:prstClr val="black">
                  <a:alpha val="40000"/>
                </a:prstClr>
              </a:outerShdw>
            </a:effectLst>
          </p:grpSpPr>
          <p:sp>
            <p:nvSpPr>
              <p:cNvPr id="29" name="矩形 28"/>
              <p:cNvSpPr/>
              <p:nvPr/>
            </p:nvSpPr>
            <p:spPr>
              <a:xfrm>
                <a:off x="1000100" y="2000240"/>
                <a:ext cx="3929090" cy="571504"/>
              </a:xfrm>
              <a:prstGeom prst="rect">
                <a:avLst/>
              </a:prstGeom>
              <a:solidFill>
                <a:schemeClr val="accent3">
                  <a:lumMod val="50000"/>
                </a:schemeClr>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30" name="TextBox 29"/>
              <p:cNvSpPr txBox="1"/>
              <p:nvPr/>
            </p:nvSpPr>
            <p:spPr>
              <a:xfrm>
                <a:off x="1000100" y="2071678"/>
                <a:ext cx="1188852" cy="461665"/>
              </a:xfrm>
              <a:prstGeom prst="rect">
                <a:avLst/>
              </a:prstGeom>
              <a:noFill/>
            </p:spPr>
            <p:txBody>
              <a:bodyPr wrap="none">
                <a:spAutoFit/>
              </a:bodyPr>
              <a:lstStyle/>
              <a:p>
                <a:pPr>
                  <a:defRPr/>
                </a:pPr>
                <a:r>
                  <a:rPr lang="zh-CN" altLang="en-US" sz="2400" dirty="0">
                    <a:solidFill>
                      <a:schemeClr val="bg1"/>
                    </a:solidFill>
                    <a:latin typeface="方正卡通简体" pitchFamily="65" charset="-122"/>
                    <a:ea typeface="方正卡通简体" pitchFamily="65" charset="-122"/>
                    <a:cs typeface="+mn-cs"/>
                  </a:rPr>
                  <a:t>否定</a:t>
                </a:r>
                <a:r>
                  <a:rPr lang="en-US" altLang="zh-CN" sz="2400" b="1" dirty="0">
                    <a:solidFill>
                      <a:schemeClr val="bg1"/>
                    </a:solidFill>
                    <a:latin typeface="Arial Rounded MT Bold" pitchFamily="34" charset="0"/>
                    <a:ea typeface="宋体" pitchFamily="2" charset="-122"/>
                    <a:cs typeface="+mn-cs"/>
                    <a:sym typeface="Symbol" pitchFamily="18" charset="2"/>
                  </a:rPr>
                  <a:t></a:t>
                </a:r>
                <a:endParaRPr lang="zh-CN" altLang="en-US" sz="2400" b="1" dirty="0">
                  <a:solidFill>
                    <a:schemeClr val="bg1"/>
                  </a:solidFill>
                  <a:latin typeface="方正卡通简体" pitchFamily="65" charset="-122"/>
                  <a:ea typeface="方正卡通简体" pitchFamily="65" charset="-122"/>
                  <a:cs typeface="+mn-cs"/>
                </a:endParaRPr>
              </a:p>
            </p:txBody>
          </p:sp>
          <p:sp>
            <p:nvSpPr>
              <p:cNvPr id="31" name="矩形 5"/>
              <p:cNvSpPr/>
              <p:nvPr/>
            </p:nvSpPr>
            <p:spPr>
              <a:xfrm>
                <a:off x="1000100" y="2571744"/>
                <a:ext cx="3929090" cy="714380"/>
              </a:xfrm>
              <a:prstGeom prst="rect">
                <a:avLst/>
              </a:prstGeom>
              <a:solidFill>
                <a:schemeClr val="bg1"/>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sp>
          <p:nvSpPr>
            <p:cNvPr id="22539" name="Rectangle 7"/>
            <p:cNvSpPr>
              <a:spLocks noChangeArrowheads="1"/>
            </p:cNvSpPr>
            <p:nvPr/>
          </p:nvSpPr>
          <p:spPr bwMode="auto">
            <a:xfrm>
              <a:off x="988790" y="2697774"/>
              <a:ext cx="3929090" cy="431800"/>
            </a:xfrm>
            <a:prstGeom prst="rect">
              <a:avLst/>
            </a:prstGeom>
            <a:noFill/>
            <a:ln w="12700">
              <a:solidFill>
                <a:schemeClr val="bg1"/>
              </a:solidFill>
              <a:miter lim="800000"/>
              <a:headEnd/>
              <a:tailEnd/>
            </a:ln>
          </p:spPr>
          <p:txBody>
            <a:bodyPr wrap="none" anchor="ctr"/>
            <a:lstStyle/>
            <a:p>
              <a:pPr algn="ctr"/>
              <a:r>
                <a:rPr lang="zh-CN" altLang="en-US" sz="2400" b="1">
                  <a:solidFill>
                    <a:schemeClr val="accent2"/>
                  </a:solidFill>
                  <a:latin typeface="方正卡通简体"/>
                  <a:ea typeface="方正卡通简体"/>
                  <a:cs typeface="方正卡通简体"/>
                </a:rPr>
                <a:t>对一个不成立</a:t>
              </a:r>
              <a:endParaRPr lang="en-US" altLang="zh-CN" sz="2400" b="1">
                <a:solidFill>
                  <a:schemeClr val="accent2"/>
                </a:solidFill>
                <a:latin typeface="方正卡通简体"/>
                <a:ea typeface="方正卡通简体"/>
                <a:cs typeface="方正卡通简体"/>
              </a:endParaRPr>
            </a:p>
          </p:txBody>
        </p:sp>
      </p:grpSp>
      <p:grpSp>
        <p:nvGrpSpPr>
          <p:cNvPr id="32" name="组合 31"/>
          <p:cNvGrpSpPr>
            <a:grpSpLocks/>
          </p:cNvGrpSpPr>
          <p:nvPr/>
        </p:nvGrpSpPr>
        <p:grpSpPr bwMode="auto">
          <a:xfrm>
            <a:off x="5000625" y="4572000"/>
            <a:ext cx="3379788" cy="1285875"/>
            <a:chOff x="988790" y="2000240"/>
            <a:chExt cx="3940400" cy="1285884"/>
          </a:xfrm>
        </p:grpSpPr>
        <p:grpSp>
          <p:nvGrpSpPr>
            <p:cNvPr id="33" name="组合 6"/>
            <p:cNvGrpSpPr/>
            <p:nvPr/>
          </p:nvGrpSpPr>
          <p:grpSpPr>
            <a:xfrm>
              <a:off x="1000100" y="2000240"/>
              <a:ext cx="3929090" cy="1285884"/>
              <a:chOff x="1000100" y="2000240"/>
              <a:chExt cx="3929090" cy="1285884"/>
            </a:xfrm>
            <a:effectLst>
              <a:outerShdw blurRad="63500" sx="102000" sy="102000" algn="ctr" rotWithShape="0">
                <a:prstClr val="black">
                  <a:alpha val="40000"/>
                </a:prstClr>
              </a:outerShdw>
            </a:effectLst>
          </p:grpSpPr>
          <p:sp>
            <p:nvSpPr>
              <p:cNvPr id="35" name="矩形 34"/>
              <p:cNvSpPr/>
              <p:nvPr/>
            </p:nvSpPr>
            <p:spPr>
              <a:xfrm>
                <a:off x="1000100" y="2000240"/>
                <a:ext cx="3929090" cy="571504"/>
              </a:xfrm>
              <a:prstGeom prst="rect">
                <a:avLst/>
              </a:prstGeom>
              <a:solidFill>
                <a:schemeClr val="accent2">
                  <a:lumMod val="50000"/>
                </a:schemeClr>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sp>
            <p:nvSpPr>
              <p:cNvPr id="36" name="TextBox 35"/>
              <p:cNvSpPr txBox="1"/>
              <p:nvPr/>
            </p:nvSpPr>
            <p:spPr>
              <a:xfrm>
                <a:off x="1000100" y="2071678"/>
                <a:ext cx="1125317" cy="461665"/>
              </a:xfrm>
              <a:prstGeom prst="rect">
                <a:avLst/>
              </a:prstGeom>
              <a:noFill/>
            </p:spPr>
            <p:txBody>
              <a:bodyPr wrap="none">
                <a:spAutoFit/>
              </a:bodyPr>
              <a:lstStyle/>
              <a:p>
                <a:pPr>
                  <a:defRPr/>
                </a:pPr>
                <a:r>
                  <a:rPr lang="zh-CN" altLang="en-US" sz="2400" dirty="0">
                    <a:solidFill>
                      <a:schemeClr val="bg1"/>
                    </a:solidFill>
                    <a:latin typeface="方正卡通简体" pitchFamily="65" charset="-122"/>
                    <a:ea typeface="方正卡通简体" pitchFamily="65" charset="-122"/>
                    <a:cs typeface="+mn-cs"/>
                  </a:rPr>
                  <a:t>补集 </a:t>
                </a:r>
                <a:r>
                  <a:rPr lang="en-US" altLang="zh-CN" sz="2400" dirty="0">
                    <a:solidFill>
                      <a:schemeClr val="bg1"/>
                    </a:solidFill>
                    <a:latin typeface="Arial Unicode MS"/>
                    <a:ea typeface="Arial Unicode MS"/>
                    <a:cs typeface="Arial Unicode MS"/>
                  </a:rPr>
                  <a:t>-</a:t>
                </a:r>
                <a:endParaRPr lang="zh-CN" altLang="en-US" sz="2400" dirty="0">
                  <a:solidFill>
                    <a:schemeClr val="bg1"/>
                  </a:solidFill>
                  <a:latin typeface="方正卡通简体" pitchFamily="65" charset="-122"/>
                  <a:ea typeface="方正卡通简体" pitchFamily="65" charset="-122"/>
                  <a:cs typeface="+mn-cs"/>
                </a:endParaRPr>
              </a:p>
            </p:txBody>
          </p:sp>
          <p:sp>
            <p:nvSpPr>
              <p:cNvPr id="37" name="矩形 5"/>
              <p:cNvSpPr/>
              <p:nvPr/>
            </p:nvSpPr>
            <p:spPr>
              <a:xfrm>
                <a:off x="1000100" y="2571744"/>
                <a:ext cx="3929090" cy="714380"/>
              </a:xfrm>
              <a:prstGeom prst="rect">
                <a:avLst/>
              </a:prstGeom>
              <a:solidFill>
                <a:schemeClr val="bg1"/>
              </a:solidFill>
              <a:ln w="3175">
                <a:solidFill>
                  <a:schemeClr val="accent3">
                    <a:lumMod val="50000"/>
                  </a:schemeClr>
                </a:solidFill>
                <a:prstDash val="solid"/>
                <a:tailEnd type="arrow"/>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zh-CN" altLang="en-US"/>
              </a:p>
            </p:txBody>
          </p:sp>
        </p:grpSp>
        <p:sp>
          <p:nvSpPr>
            <p:cNvPr id="22537" name="Rectangle 7"/>
            <p:cNvSpPr>
              <a:spLocks noChangeArrowheads="1"/>
            </p:cNvSpPr>
            <p:nvPr/>
          </p:nvSpPr>
          <p:spPr bwMode="auto">
            <a:xfrm>
              <a:off x="988790" y="2697774"/>
              <a:ext cx="3929090" cy="431800"/>
            </a:xfrm>
            <a:prstGeom prst="rect">
              <a:avLst/>
            </a:prstGeom>
            <a:noFill/>
            <a:ln w="12700">
              <a:solidFill>
                <a:schemeClr val="bg1"/>
              </a:solidFill>
              <a:miter lim="800000"/>
              <a:headEnd/>
              <a:tailEnd/>
            </a:ln>
          </p:spPr>
          <p:txBody>
            <a:bodyPr wrap="none" anchor="ctr"/>
            <a:lstStyle/>
            <a:p>
              <a:pPr algn="ctr"/>
              <a:r>
                <a:rPr lang="zh-CN" altLang="en-US" sz="2400" b="1">
                  <a:solidFill>
                    <a:schemeClr val="accent2"/>
                  </a:solidFill>
                  <a:latin typeface="方正卡通简体"/>
                  <a:ea typeface="方正卡通简体"/>
                  <a:cs typeface="方正卡通简体"/>
                </a:rPr>
                <a:t>仅属于其中一个</a:t>
              </a:r>
              <a:endParaRPr lang="en-US" altLang="zh-CN" sz="2400" b="1">
                <a:solidFill>
                  <a:schemeClr val="accent2"/>
                </a:solidFill>
                <a:latin typeface="方正卡通简体"/>
                <a:ea typeface="方正卡通简体"/>
                <a:cs typeface="方正卡通简体"/>
              </a:endParaRPr>
            </a:p>
          </p:txBody>
        </p:sp>
      </p:grpSp>
      <p:sp>
        <p:nvSpPr>
          <p:cNvPr id="39" name="标题 1"/>
          <p:cNvSpPr txBox="1">
            <a:spLocks/>
          </p:cNvSpPr>
          <p:nvPr/>
        </p:nvSpPr>
        <p:spPr>
          <a:xfrm>
            <a:off x="142844" y="285736"/>
            <a:ext cx="7186634" cy="785810"/>
          </a:xfrm>
          <a:prstGeom prst="rect">
            <a:avLst/>
          </a:prstGeom>
        </p:spPr>
        <p:txBody>
          <a:bodyPr/>
          <a:lstStyle/>
          <a:p>
            <a:pPr>
              <a:defRPr/>
            </a:pPr>
            <a:r>
              <a:rPr lang="zh-CN" altLang="en-US" sz="4400" b="1" dirty="0">
                <a:ln w="11430">
                  <a:solidFill>
                    <a:schemeClr val="bg1"/>
                  </a:solidFill>
                </a:ln>
                <a:gradFill flip="none" rotWithShape="1">
                  <a:gsLst>
                    <a:gs pos="0">
                      <a:schemeClr val="accent2">
                        <a:lumMod val="20000"/>
                        <a:lumOff val="80000"/>
                      </a:schemeClr>
                    </a:gs>
                    <a:gs pos="75000">
                      <a:srgbClr val="C00000"/>
                    </a:gs>
                    <a:gs pos="100000">
                      <a:srgbClr val="FF0000"/>
                    </a:gs>
                  </a:gsLst>
                  <a:lin ang="1800000" scaled="0"/>
                  <a:tileRect/>
                </a:gradFill>
                <a:effectLst>
                  <a:outerShdw blurRad="50800" dist="39000" dir="5460000" algn="tl">
                    <a:srgbClr val="000000">
                      <a:alpha val="38000"/>
                    </a:srgbClr>
                  </a:outerShdw>
                </a:effectLst>
                <a:latin typeface="+mj-lt"/>
                <a:ea typeface="方正卡通简体" pitchFamily="65" charset="-122"/>
                <a:cs typeface="+mj-cs"/>
              </a:rPr>
              <a:t>逻辑与集合</a:t>
            </a:r>
            <a:endParaRPr lang="zh-CN" altLang="en-US" sz="4400" dirty="0">
              <a:ln w="11430">
                <a:solidFill>
                  <a:schemeClr val="bg1"/>
                </a:solidFill>
              </a:ln>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9240</TotalTime>
  <Words>8876</Words>
  <Application>Microsoft Office PowerPoint</Application>
  <PresentationFormat>全屏显示(4:3)</PresentationFormat>
  <Paragraphs>1038</Paragraphs>
  <Slides>69</Slides>
  <Notes>16</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89" baseType="lpstr">
      <vt:lpstr>Arial Unicode MS</vt:lpstr>
      <vt:lpstr>MS Gothic</vt:lpstr>
      <vt:lpstr>方正卡通简体</vt:lpstr>
      <vt:lpstr>方正少儿简体</vt:lpstr>
      <vt:lpstr>仿宋_GB2312</vt:lpstr>
      <vt:lpstr>黑体</vt:lpstr>
      <vt:lpstr>华文琥珀</vt:lpstr>
      <vt:lpstr>楷体</vt:lpstr>
      <vt:lpstr>宋体</vt:lpstr>
      <vt:lpstr>微软雅黑</vt:lpstr>
      <vt:lpstr>Arial</vt:lpstr>
      <vt:lpstr>Arial Black</vt:lpstr>
      <vt:lpstr>Arial Rounded MT Bold</vt:lpstr>
      <vt:lpstr>Calibri</vt:lpstr>
      <vt:lpstr>Lucida Sans Unicode</vt:lpstr>
      <vt:lpstr>Symbol</vt:lpstr>
      <vt:lpstr>Times New Roman</vt:lpstr>
      <vt:lpstr>Wingdings</vt:lpstr>
      <vt:lpstr>默认设计模板</vt:lpstr>
      <vt:lpstr>公式</vt:lpstr>
      <vt:lpstr>离散数学第二部分</vt:lpstr>
      <vt:lpstr>参考书</vt:lpstr>
      <vt:lpstr>PowerPoint 演示文稿</vt:lpstr>
      <vt:lpstr>本学期内容安排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课堂练习</vt:lpstr>
      <vt:lpstr>PowerPoint 演示文稿</vt:lpstr>
      <vt:lpstr>PowerPoint 演示文稿</vt:lpstr>
      <vt:lpstr>课堂练习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微软用户</cp:lastModifiedBy>
  <cp:revision>814</cp:revision>
  <cp:lastPrinted>1601-01-01T00:00:00Z</cp:lastPrinted>
  <dcterms:created xsi:type="dcterms:W3CDTF">1601-01-01T00:00:00Z</dcterms:created>
  <dcterms:modified xsi:type="dcterms:W3CDTF">2016-10-09T08:40:26Z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